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8"/>
  </p:notesMasterIdLst>
  <p:handoutMasterIdLst>
    <p:handoutMasterId r:id="rId9"/>
  </p:handoutMasterIdLst>
  <p:sldIdLst>
    <p:sldId id="262" r:id="rId2"/>
    <p:sldId id="256" r:id="rId3"/>
    <p:sldId id="257" r:id="rId4"/>
    <p:sldId id="258"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D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27"/>
    <p:restoredTop sz="72145"/>
  </p:normalViewPr>
  <p:slideViewPr>
    <p:cSldViewPr snapToGrid="0" snapToObjects="1">
      <p:cViewPr>
        <p:scale>
          <a:sx n="90" d="100"/>
          <a:sy n="90" d="100"/>
        </p:scale>
        <p:origin x="124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646BEC-6253-EC41-904B-6A33AC86AE50}" type="datetimeFigureOut">
              <a:rPr lang="en-US" smtClean="0"/>
              <a:t>2/2/17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53E93E-520C-2E4A-9FA4-0A0CD8120922}" type="slidenum">
              <a:rPr lang="en-US" smtClean="0"/>
              <a:t>‹#›</a:t>
            </a:fld>
            <a:endParaRPr lang="en-US"/>
          </a:p>
        </p:txBody>
      </p:sp>
    </p:spTree>
    <p:extLst>
      <p:ext uri="{BB962C8B-B14F-4D97-AF65-F5344CB8AC3E}">
        <p14:creationId xmlns:p14="http://schemas.microsoft.com/office/powerpoint/2010/main" val="595609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420E7C-9D0A-9E4E-9371-0B0DD9871088}" type="datetimeFigureOut">
              <a:rPr lang="en-US" smtClean="0"/>
              <a:t>2/2/17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7A49B7-8543-B24A-A380-6276E63F9C91}" type="slidenum">
              <a:rPr lang="en-US" smtClean="0"/>
              <a:t>‹#›</a:t>
            </a:fld>
            <a:endParaRPr lang="en-US"/>
          </a:p>
        </p:txBody>
      </p:sp>
    </p:spTree>
    <p:extLst>
      <p:ext uri="{BB962C8B-B14F-4D97-AF65-F5344CB8AC3E}">
        <p14:creationId xmlns:p14="http://schemas.microsoft.com/office/powerpoint/2010/main" val="326405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7A49B7-8543-B24A-A380-6276E63F9C91}" type="slidenum">
              <a:rPr lang="en-US" smtClean="0"/>
              <a:t>1</a:t>
            </a:fld>
            <a:endParaRPr lang="en-US"/>
          </a:p>
        </p:txBody>
      </p:sp>
    </p:spTree>
    <p:extLst>
      <p:ext uri="{BB962C8B-B14F-4D97-AF65-F5344CB8AC3E}">
        <p14:creationId xmlns:p14="http://schemas.microsoft.com/office/powerpoint/2010/main" val="2089600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small</a:t>
            </a:r>
            <a:r>
              <a:rPr lang="en-US" baseline="0" dirty="0" smtClean="0"/>
              <a:t> groups of 3-4, brainstorm as many ways to package bananas. Encourage participants to think about form, function, materials, adhesives, etc. These work best when people apply the rule of Post-Its (write it, say it, stick it) and write/draw out the ideas. </a:t>
            </a:r>
          </a:p>
          <a:p>
            <a:endParaRPr lang="en-US" baseline="0" dirty="0" smtClean="0"/>
          </a:p>
          <a:p>
            <a:r>
              <a:rPr lang="en-US" baseline="0" dirty="0" smtClean="0"/>
              <a:t>At the end, ask if anyone thought about the banana peel? Banana peels are biodegradable, doesn’t require extra material and protect the part of the banana people actually eat.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encourage participants to go wild with this exercise. In the past, Banana Uber and drones were considered acceptable!</a:t>
            </a:r>
            <a:endParaRPr lang="en-US" dirty="0" smtClean="0"/>
          </a:p>
          <a:p>
            <a:endParaRPr lang="en-US" dirty="0"/>
          </a:p>
        </p:txBody>
      </p:sp>
      <p:sp>
        <p:nvSpPr>
          <p:cNvPr id="4" name="Slide Number Placeholder 3"/>
          <p:cNvSpPr>
            <a:spLocks noGrp="1"/>
          </p:cNvSpPr>
          <p:nvPr>
            <p:ph type="sldNum" sz="quarter" idx="10"/>
          </p:nvPr>
        </p:nvSpPr>
        <p:spPr/>
        <p:txBody>
          <a:bodyPr/>
          <a:lstStyle/>
          <a:p>
            <a:fld id="{D07A49B7-8543-B24A-A380-6276E63F9C91}" type="slidenum">
              <a:rPr lang="en-US" smtClean="0"/>
              <a:t>2</a:t>
            </a:fld>
            <a:endParaRPr lang="en-US"/>
          </a:p>
        </p:txBody>
      </p:sp>
    </p:spTree>
    <p:extLst>
      <p:ext uri="{BB962C8B-B14F-4D97-AF65-F5344CB8AC3E}">
        <p14:creationId xmlns:p14="http://schemas.microsoft.com/office/powerpoint/2010/main" val="2053460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small</a:t>
            </a:r>
            <a:r>
              <a:rPr lang="en-US" baseline="0" dirty="0" smtClean="0"/>
              <a:t> groups of 3-4, brainstorm as many ways to design a better lawn. Taking care of a lawn is hard work- it requires lots of water to keep it green, power to operate the lawn mower, fertilizer to keep weeds out, time/commitment/energy from people. What are ways to design a better lawn to mitigate some of these challenges?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Encourage participants to think about form, function, materials, processes, etc. These work best when people apply the rule of Post-Its (write it, say it, stick it) and write/draw out the ideas.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At the end, ask if anyone thought about getting rid of the lawn? Digging it out and pouring sand over it is one way to eliminate the challenges. Rethink the purpose of the lawn and </a:t>
            </a:r>
            <a:r>
              <a:rPr lang="en-US" i="1" baseline="0" dirty="0" smtClean="0"/>
              <a:t>why</a:t>
            </a:r>
            <a:r>
              <a:rPr lang="en-US" baseline="0" dirty="0" smtClean="0"/>
              <a:t> we need them.</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encourage participants to go wild with this exercise. In the past, Roomba for lawns and sensors were considered acceptable!</a:t>
            </a:r>
            <a:endParaRPr lang="en-US" dirty="0" smtClean="0"/>
          </a:p>
          <a:p>
            <a:endParaRPr lang="en-US" dirty="0"/>
          </a:p>
        </p:txBody>
      </p:sp>
      <p:sp>
        <p:nvSpPr>
          <p:cNvPr id="4" name="Slide Number Placeholder 3"/>
          <p:cNvSpPr>
            <a:spLocks noGrp="1"/>
          </p:cNvSpPr>
          <p:nvPr>
            <p:ph type="sldNum" sz="quarter" idx="10"/>
          </p:nvPr>
        </p:nvSpPr>
        <p:spPr/>
        <p:txBody>
          <a:bodyPr/>
          <a:lstStyle/>
          <a:p>
            <a:fld id="{D07A49B7-8543-B24A-A380-6276E63F9C91}" type="slidenum">
              <a:rPr lang="en-US" smtClean="0"/>
              <a:t>3</a:t>
            </a:fld>
            <a:endParaRPr lang="en-US"/>
          </a:p>
        </p:txBody>
      </p:sp>
    </p:spTree>
    <p:extLst>
      <p:ext uri="{BB962C8B-B14F-4D97-AF65-F5344CB8AC3E}">
        <p14:creationId xmlns:p14="http://schemas.microsoft.com/office/powerpoint/2010/main" val="1267250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Individuals</a:t>
            </a:r>
            <a:r>
              <a:rPr lang="en-US" baseline="0" dirty="0" smtClean="0"/>
              <a:t> will write/draw what they wanted to be when they grow up following the format above. </a:t>
            </a:r>
          </a:p>
          <a:p>
            <a:endParaRPr lang="en-US" baseline="0" dirty="0" smtClean="0"/>
          </a:p>
          <a:p>
            <a:r>
              <a:rPr lang="en-US" baseline="0" dirty="0" smtClean="0"/>
              <a:t>For example: I wanted to be a </a:t>
            </a:r>
            <a:r>
              <a:rPr lang="en-US" u="sng" baseline="0" dirty="0" smtClean="0"/>
              <a:t>doctor</a:t>
            </a:r>
            <a:r>
              <a:rPr lang="en-US" u="none" baseline="0" dirty="0" smtClean="0"/>
              <a:t> when I grow up. Now, I’m a </a:t>
            </a:r>
            <a:r>
              <a:rPr lang="en-US" u="sng" baseline="0" dirty="0" smtClean="0"/>
              <a:t>data analyst</a:t>
            </a:r>
            <a:r>
              <a:rPr lang="en-US" u="none" baseline="0" dirty="0" smtClean="0"/>
              <a:t> and they both </a:t>
            </a:r>
            <a:r>
              <a:rPr lang="en-US" u="sng" baseline="0" dirty="0" smtClean="0"/>
              <a:t>help patients.</a:t>
            </a:r>
            <a:endParaRPr lang="en-US" u="none" baseline="0" dirty="0" smtClean="0"/>
          </a:p>
          <a:p>
            <a:endParaRPr lang="en-US" u="none" baseline="0" dirty="0" smtClean="0"/>
          </a:p>
          <a:p>
            <a:r>
              <a:rPr lang="en-US" u="none" baseline="0" dirty="0" smtClean="0"/>
              <a:t>At the end, encourage participants to stand up and share the drawing/writing.</a:t>
            </a:r>
            <a:endParaRPr lang="en-US" dirty="0"/>
          </a:p>
        </p:txBody>
      </p:sp>
      <p:sp>
        <p:nvSpPr>
          <p:cNvPr id="4" name="Slide Number Placeholder 3"/>
          <p:cNvSpPr>
            <a:spLocks noGrp="1"/>
          </p:cNvSpPr>
          <p:nvPr>
            <p:ph type="sldNum" sz="quarter" idx="10"/>
          </p:nvPr>
        </p:nvSpPr>
        <p:spPr/>
        <p:txBody>
          <a:bodyPr/>
          <a:lstStyle/>
          <a:p>
            <a:fld id="{D07A49B7-8543-B24A-A380-6276E63F9C91}" type="slidenum">
              <a:rPr lang="en-US" smtClean="0"/>
              <a:t>4</a:t>
            </a:fld>
            <a:endParaRPr lang="en-US"/>
          </a:p>
        </p:txBody>
      </p:sp>
    </p:spTree>
    <p:extLst>
      <p:ext uri="{BB962C8B-B14F-4D97-AF65-F5344CB8AC3E}">
        <p14:creationId xmlns:p14="http://schemas.microsoft.com/office/powerpoint/2010/main" val="707903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10-18 minutes,</a:t>
            </a:r>
            <a:r>
              <a:rPr lang="en-US" baseline="0" dirty="0" smtClean="0"/>
              <a:t> build the tallest free-standing structure out of 20 sticks of spaghetti, 3 feet of tape, 3 feet of string, and one marshmallow. The marshmallow must be on top.</a:t>
            </a:r>
            <a:endParaRPr lang="en-US" dirty="0"/>
          </a:p>
        </p:txBody>
      </p:sp>
      <p:sp>
        <p:nvSpPr>
          <p:cNvPr id="4" name="Slide Number Placeholder 3"/>
          <p:cNvSpPr>
            <a:spLocks noGrp="1"/>
          </p:cNvSpPr>
          <p:nvPr>
            <p:ph type="sldNum" sz="quarter" idx="10"/>
          </p:nvPr>
        </p:nvSpPr>
        <p:spPr/>
        <p:txBody>
          <a:bodyPr/>
          <a:lstStyle/>
          <a:p>
            <a:fld id="{D07A49B7-8543-B24A-A380-6276E63F9C91}" type="slidenum">
              <a:rPr lang="en-US" smtClean="0"/>
              <a:t>5</a:t>
            </a:fld>
            <a:endParaRPr lang="en-US"/>
          </a:p>
        </p:txBody>
      </p:sp>
    </p:spTree>
    <p:extLst>
      <p:ext uri="{BB962C8B-B14F-4D97-AF65-F5344CB8AC3E}">
        <p14:creationId xmlns:p14="http://schemas.microsoft.com/office/powerpoint/2010/main" val="1171290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Pair-up;</a:t>
            </a:r>
            <a:r>
              <a:rPr lang="en-US" baseline="0" dirty="0" smtClean="0"/>
              <a:t> one person will advocate for the mountains, the other will advocate for the beaches. </a:t>
            </a:r>
          </a:p>
          <a:p>
            <a:r>
              <a:rPr lang="en-US" baseline="0" dirty="0" smtClean="0"/>
              <a:t>Go back and forth and come up with as many reasons why one is better than the other. </a:t>
            </a:r>
          </a:p>
          <a:p>
            <a:endParaRPr lang="en-US" baseline="0" dirty="0" smtClean="0"/>
          </a:p>
          <a:p>
            <a:r>
              <a:rPr lang="en-US" baseline="0" dirty="0" smtClean="0"/>
              <a:t>Ex: </a:t>
            </a:r>
          </a:p>
          <a:p>
            <a:r>
              <a:rPr lang="en-US" baseline="0" dirty="0" smtClean="0"/>
              <a:t>Mountains are better because you can eat lots of trail mix while hiking.</a:t>
            </a:r>
          </a:p>
          <a:p>
            <a:r>
              <a:rPr lang="en-US" baseline="0" dirty="0" smtClean="0"/>
              <a:t>Beaches are better because you can swim turtles and sharks.</a:t>
            </a:r>
          </a:p>
          <a:p>
            <a:r>
              <a:rPr lang="en-US" baseline="0" dirty="0" smtClean="0"/>
              <a:t>Mountains are better because you can meet bears along the way.</a:t>
            </a:r>
          </a:p>
          <a:p>
            <a:r>
              <a:rPr lang="en-US" baseline="0" dirty="0" smtClean="0"/>
              <a:t>Beaches are better because you can get a nice sun burn. </a:t>
            </a:r>
          </a:p>
          <a:p>
            <a:endParaRPr lang="en-US" baseline="0" dirty="0" smtClean="0"/>
          </a:p>
          <a:p>
            <a:r>
              <a:rPr lang="en-US" baseline="0" dirty="0" smtClean="0"/>
              <a:t>We encourage participants to go wild with this exercise. </a:t>
            </a:r>
          </a:p>
          <a:p>
            <a:endParaRPr lang="en-US" baseline="0" dirty="0" smtClean="0"/>
          </a:p>
          <a:p>
            <a:r>
              <a:rPr lang="en-US" baseline="0" dirty="0" smtClean="0"/>
              <a:t>More ideas: (Lions vs. Bears, City vs. Country, Staples vs. Tape, Apples vs. Oranges,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D07A49B7-8543-B24A-A380-6276E63F9C91}" type="slidenum">
              <a:rPr lang="en-US" smtClean="0"/>
              <a:t>6</a:t>
            </a:fld>
            <a:endParaRPr lang="en-US"/>
          </a:p>
        </p:txBody>
      </p:sp>
    </p:spTree>
    <p:extLst>
      <p:ext uri="{BB962C8B-B14F-4D97-AF65-F5344CB8AC3E}">
        <p14:creationId xmlns:p14="http://schemas.microsoft.com/office/powerpoint/2010/main" val="1026122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5160FD-E9B5-AF4F-9C58-5A827D30D328}" type="datetime1">
              <a:rPr lang="en-US" smtClean="0"/>
              <a:t>2/2/17</a:t>
            </a:fld>
            <a:endParaRPr lang="en-US"/>
          </a:p>
        </p:txBody>
      </p:sp>
      <p:sp>
        <p:nvSpPr>
          <p:cNvPr id="5" name="Footer Placeholder 4"/>
          <p:cNvSpPr>
            <a:spLocks noGrp="1"/>
          </p:cNvSpPr>
          <p:nvPr>
            <p:ph type="ftr" sz="quarter" idx="11"/>
          </p:nvPr>
        </p:nvSpPr>
        <p:spPr/>
        <p:txBody>
          <a:bodyPr/>
          <a:lstStyle/>
          <a:p>
            <a:r>
              <a:rPr lang="en-US" smtClean="0"/>
              <a:t>© 2016 Carolinas HealthCare System </a:t>
            </a:r>
            <a:endParaRPr lang="en-US"/>
          </a:p>
        </p:txBody>
      </p:sp>
      <p:sp>
        <p:nvSpPr>
          <p:cNvPr id="6" name="Slide Number Placeholder 5"/>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201226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4D64100-0E79-C340-8EA6-ED282CD1EC84}" type="datetime1">
              <a:rPr lang="en-US" smtClean="0"/>
              <a:t>2/2/17</a:t>
            </a:fld>
            <a:endParaRPr lang="en-US"/>
          </a:p>
        </p:txBody>
      </p:sp>
      <p:sp>
        <p:nvSpPr>
          <p:cNvPr id="5" name="Footer Placeholder 4"/>
          <p:cNvSpPr>
            <a:spLocks noGrp="1"/>
          </p:cNvSpPr>
          <p:nvPr>
            <p:ph type="ftr" sz="quarter" idx="11"/>
          </p:nvPr>
        </p:nvSpPr>
        <p:spPr/>
        <p:txBody>
          <a:bodyPr/>
          <a:lstStyle/>
          <a:p>
            <a:r>
              <a:rPr lang="en-US" smtClean="0"/>
              <a:t>© 2016 Carolinas HealthCare System </a:t>
            </a:r>
            <a:endParaRPr lang="en-US"/>
          </a:p>
        </p:txBody>
      </p:sp>
      <p:sp>
        <p:nvSpPr>
          <p:cNvPr id="6" name="Slide Number Placeholder 5"/>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616251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0A34E1-7D20-514F-9331-323DF06A16D1}" type="datetime1">
              <a:rPr lang="en-US" smtClean="0"/>
              <a:t>2/2/17</a:t>
            </a:fld>
            <a:endParaRPr lang="en-US"/>
          </a:p>
        </p:txBody>
      </p:sp>
      <p:sp>
        <p:nvSpPr>
          <p:cNvPr id="5" name="Footer Placeholder 4"/>
          <p:cNvSpPr>
            <a:spLocks noGrp="1"/>
          </p:cNvSpPr>
          <p:nvPr>
            <p:ph type="ftr" sz="quarter" idx="11"/>
          </p:nvPr>
        </p:nvSpPr>
        <p:spPr/>
        <p:txBody>
          <a:bodyPr/>
          <a:lstStyle/>
          <a:p>
            <a:r>
              <a:rPr lang="en-US" smtClean="0"/>
              <a:t>© 2016 Carolinas HealthCare System </a:t>
            </a:r>
            <a:endParaRPr lang="en-US"/>
          </a:p>
        </p:txBody>
      </p:sp>
      <p:sp>
        <p:nvSpPr>
          <p:cNvPr id="6" name="Slide Number Placeholder 5"/>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2254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0E6905-0FDD-6A42-8F31-C21FB7C0DBC7}" type="datetime1">
              <a:rPr lang="en-US" smtClean="0"/>
              <a:t>2/2/17</a:t>
            </a:fld>
            <a:endParaRPr lang="en-US"/>
          </a:p>
        </p:txBody>
      </p:sp>
      <p:sp>
        <p:nvSpPr>
          <p:cNvPr id="5" name="Footer Placeholder 4"/>
          <p:cNvSpPr>
            <a:spLocks noGrp="1"/>
          </p:cNvSpPr>
          <p:nvPr>
            <p:ph type="ftr" sz="quarter" idx="11"/>
          </p:nvPr>
        </p:nvSpPr>
        <p:spPr/>
        <p:txBody>
          <a:bodyPr/>
          <a:lstStyle/>
          <a:p>
            <a:r>
              <a:rPr lang="en-US" smtClean="0"/>
              <a:t>© 2016 Carolinas HealthCare System </a:t>
            </a:r>
            <a:endParaRPr lang="en-US"/>
          </a:p>
        </p:txBody>
      </p:sp>
      <p:sp>
        <p:nvSpPr>
          <p:cNvPr id="6" name="Slide Number Placeholder 5"/>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1549230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EA0EE7-C08F-464A-8AFE-D56567B7A462}" type="datetime1">
              <a:rPr lang="en-US" smtClean="0"/>
              <a:t>2/2/17</a:t>
            </a:fld>
            <a:endParaRPr lang="en-US"/>
          </a:p>
        </p:txBody>
      </p:sp>
      <p:sp>
        <p:nvSpPr>
          <p:cNvPr id="5" name="Footer Placeholder 4"/>
          <p:cNvSpPr>
            <a:spLocks noGrp="1"/>
          </p:cNvSpPr>
          <p:nvPr>
            <p:ph type="ftr" sz="quarter" idx="11"/>
          </p:nvPr>
        </p:nvSpPr>
        <p:spPr/>
        <p:txBody>
          <a:bodyPr/>
          <a:lstStyle/>
          <a:p>
            <a:r>
              <a:rPr lang="en-US" smtClean="0"/>
              <a:t>© 2016 Carolinas HealthCare System </a:t>
            </a:r>
            <a:endParaRPr lang="en-US"/>
          </a:p>
        </p:txBody>
      </p:sp>
      <p:sp>
        <p:nvSpPr>
          <p:cNvPr id="6" name="Slide Number Placeholder 5"/>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1825562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C08701-72DC-CE42-B6E7-5C90FA564422}" type="datetime1">
              <a:rPr lang="en-US" smtClean="0"/>
              <a:t>2/2/17</a:t>
            </a:fld>
            <a:endParaRPr lang="en-US"/>
          </a:p>
        </p:txBody>
      </p:sp>
      <p:sp>
        <p:nvSpPr>
          <p:cNvPr id="6" name="Footer Placeholder 5"/>
          <p:cNvSpPr>
            <a:spLocks noGrp="1"/>
          </p:cNvSpPr>
          <p:nvPr>
            <p:ph type="ftr" sz="quarter" idx="11"/>
          </p:nvPr>
        </p:nvSpPr>
        <p:spPr/>
        <p:txBody>
          <a:bodyPr/>
          <a:lstStyle/>
          <a:p>
            <a:r>
              <a:rPr lang="en-US" smtClean="0"/>
              <a:t>© 2016 Carolinas HealthCare System </a:t>
            </a:r>
            <a:endParaRPr lang="en-US"/>
          </a:p>
        </p:txBody>
      </p:sp>
      <p:sp>
        <p:nvSpPr>
          <p:cNvPr id="7" name="Slide Number Placeholder 6"/>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1138325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3B7041-D2AD-094F-835D-F73565775B9B}" type="datetime1">
              <a:rPr lang="en-US" smtClean="0"/>
              <a:t>2/2/17</a:t>
            </a:fld>
            <a:endParaRPr lang="en-US"/>
          </a:p>
        </p:txBody>
      </p:sp>
      <p:sp>
        <p:nvSpPr>
          <p:cNvPr id="8" name="Footer Placeholder 7"/>
          <p:cNvSpPr>
            <a:spLocks noGrp="1"/>
          </p:cNvSpPr>
          <p:nvPr>
            <p:ph type="ftr" sz="quarter" idx="11"/>
          </p:nvPr>
        </p:nvSpPr>
        <p:spPr/>
        <p:txBody>
          <a:bodyPr/>
          <a:lstStyle/>
          <a:p>
            <a:r>
              <a:rPr lang="en-US" smtClean="0"/>
              <a:t>© 2016 Carolinas HealthCare System </a:t>
            </a:r>
            <a:endParaRPr lang="en-US"/>
          </a:p>
        </p:txBody>
      </p:sp>
      <p:sp>
        <p:nvSpPr>
          <p:cNvPr id="9" name="Slide Number Placeholder 8"/>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2044754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D4ED06-322F-1E49-8BD1-3ED9842EFF61}" type="datetime1">
              <a:rPr lang="en-US" smtClean="0"/>
              <a:t>2/2/17</a:t>
            </a:fld>
            <a:endParaRPr lang="en-US"/>
          </a:p>
        </p:txBody>
      </p:sp>
      <p:sp>
        <p:nvSpPr>
          <p:cNvPr id="4" name="Footer Placeholder 3"/>
          <p:cNvSpPr>
            <a:spLocks noGrp="1"/>
          </p:cNvSpPr>
          <p:nvPr>
            <p:ph type="ftr" sz="quarter" idx="11"/>
          </p:nvPr>
        </p:nvSpPr>
        <p:spPr/>
        <p:txBody>
          <a:bodyPr/>
          <a:lstStyle/>
          <a:p>
            <a:r>
              <a:rPr lang="en-US" smtClean="0"/>
              <a:t>© 2016 Carolinas HealthCare System </a:t>
            </a:r>
            <a:endParaRPr lang="en-US"/>
          </a:p>
        </p:txBody>
      </p:sp>
      <p:sp>
        <p:nvSpPr>
          <p:cNvPr id="5" name="Slide Number Placeholder 4"/>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404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AEBB4-0A3C-2641-9E14-8E9D44382FA6}" type="datetime1">
              <a:rPr lang="en-US" smtClean="0"/>
              <a:t>2/2/17</a:t>
            </a:fld>
            <a:endParaRPr lang="en-US"/>
          </a:p>
        </p:txBody>
      </p:sp>
      <p:sp>
        <p:nvSpPr>
          <p:cNvPr id="3" name="Footer Placeholder 2"/>
          <p:cNvSpPr>
            <a:spLocks noGrp="1"/>
          </p:cNvSpPr>
          <p:nvPr>
            <p:ph type="ftr" sz="quarter" idx="11"/>
          </p:nvPr>
        </p:nvSpPr>
        <p:spPr/>
        <p:txBody>
          <a:bodyPr/>
          <a:lstStyle/>
          <a:p>
            <a:r>
              <a:rPr lang="en-US" smtClean="0"/>
              <a:t>© 2016 Carolinas HealthCare System </a:t>
            </a:r>
            <a:endParaRPr lang="en-US"/>
          </a:p>
        </p:txBody>
      </p:sp>
      <p:sp>
        <p:nvSpPr>
          <p:cNvPr id="4" name="Slide Number Placeholder 3"/>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1410288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912C8B-9DF5-7C42-B724-E62E1C49C0EE}" type="datetime1">
              <a:rPr lang="en-US" smtClean="0"/>
              <a:t>2/2/17</a:t>
            </a:fld>
            <a:endParaRPr lang="en-US"/>
          </a:p>
        </p:txBody>
      </p:sp>
      <p:sp>
        <p:nvSpPr>
          <p:cNvPr id="6" name="Footer Placeholder 5"/>
          <p:cNvSpPr>
            <a:spLocks noGrp="1"/>
          </p:cNvSpPr>
          <p:nvPr>
            <p:ph type="ftr" sz="quarter" idx="11"/>
          </p:nvPr>
        </p:nvSpPr>
        <p:spPr/>
        <p:txBody>
          <a:bodyPr/>
          <a:lstStyle/>
          <a:p>
            <a:r>
              <a:rPr lang="en-US" smtClean="0"/>
              <a:t>© 2016 Carolinas HealthCare System </a:t>
            </a:r>
            <a:endParaRPr lang="en-US"/>
          </a:p>
        </p:txBody>
      </p:sp>
      <p:sp>
        <p:nvSpPr>
          <p:cNvPr id="7" name="Slide Number Placeholder 6"/>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93837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BE04D-206F-B544-B8C7-42E8CC86F035}" type="datetime1">
              <a:rPr lang="en-US" smtClean="0"/>
              <a:t>2/2/17</a:t>
            </a:fld>
            <a:endParaRPr lang="en-US"/>
          </a:p>
        </p:txBody>
      </p:sp>
      <p:sp>
        <p:nvSpPr>
          <p:cNvPr id="6" name="Footer Placeholder 5"/>
          <p:cNvSpPr>
            <a:spLocks noGrp="1"/>
          </p:cNvSpPr>
          <p:nvPr>
            <p:ph type="ftr" sz="quarter" idx="11"/>
          </p:nvPr>
        </p:nvSpPr>
        <p:spPr/>
        <p:txBody>
          <a:bodyPr/>
          <a:lstStyle/>
          <a:p>
            <a:r>
              <a:rPr lang="en-US" smtClean="0"/>
              <a:t>© 2016 Carolinas HealthCare System </a:t>
            </a:r>
            <a:endParaRPr lang="en-US"/>
          </a:p>
        </p:txBody>
      </p:sp>
      <p:sp>
        <p:nvSpPr>
          <p:cNvPr id="7" name="Slide Number Placeholder 6"/>
          <p:cNvSpPr>
            <a:spLocks noGrp="1"/>
          </p:cNvSpPr>
          <p:nvPr>
            <p:ph type="sldNum" sz="quarter" idx="12"/>
          </p:nvPr>
        </p:nvSpPr>
        <p:spPr/>
        <p:txBody>
          <a:bodyPr/>
          <a:lstStyle/>
          <a:p>
            <a:fld id="{4432C513-FE64-564F-8DC5-89EB8B654757}" type="slidenum">
              <a:rPr lang="en-US" smtClean="0"/>
              <a:t>‹#›</a:t>
            </a:fld>
            <a:endParaRPr lang="en-US"/>
          </a:p>
        </p:txBody>
      </p:sp>
    </p:spTree>
    <p:extLst>
      <p:ext uri="{BB962C8B-B14F-4D97-AF65-F5344CB8AC3E}">
        <p14:creationId xmlns:p14="http://schemas.microsoft.com/office/powerpoint/2010/main" val="2148233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C43D1-A077-9548-9F92-EBBC980FC672}" type="datetime1">
              <a:rPr lang="en-US" smtClean="0"/>
              <a:t>2/2/17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2016 Carolinas HealthCare System </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2C513-FE64-564F-8DC5-89EB8B654757}" type="slidenum">
              <a:rPr lang="en-US" smtClean="0"/>
              <a:t>‹#›</a:t>
            </a:fld>
            <a:endParaRPr lang="en-US"/>
          </a:p>
        </p:txBody>
      </p:sp>
    </p:spTree>
    <p:extLst>
      <p:ext uri="{BB962C8B-B14F-4D97-AF65-F5344CB8AC3E}">
        <p14:creationId xmlns:p14="http://schemas.microsoft.com/office/powerpoint/2010/main" val="930947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a:t>
            </a:r>
            <a:r>
              <a:rPr lang="en-US" smtClean="0"/>
              <a:t>2017 </a:t>
            </a:r>
            <a:r>
              <a:rPr lang="en-US" dirty="0" smtClean="0"/>
              <a:t>Carolinas HealthCare System </a:t>
            </a:r>
            <a:endParaRPr lang="en-US" dirty="0"/>
          </a:p>
        </p:txBody>
      </p:sp>
      <p:sp>
        <p:nvSpPr>
          <p:cNvPr id="6" name="TextBox 5"/>
          <p:cNvSpPr txBox="1"/>
          <p:nvPr/>
        </p:nvSpPr>
        <p:spPr>
          <a:xfrm>
            <a:off x="1614487" y="2043113"/>
            <a:ext cx="5915025" cy="2215991"/>
          </a:xfrm>
          <a:prstGeom prst="rect">
            <a:avLst/>
          </a:prstGeom>
          <a:noFill/>
        </p:spPr>
        <p:txBody>
          <a:bodyPr wrap="square" rtlCol="0">
            <a:spAutoFit/>
          </a:bodyPr>
          <a:lstStyle/>
          <a:p>
            <a:pPr algn="ctr"/>
            <a:r>
              <a:rPr lang="en-US" sz="2400" b="1" dirty="0">
                <a:solidFill>
                  <a:srgbClr val="008D8A"/>
                </a:solidFill>
              </a:rPr>
              <a:t>Design Thinking Session</a:t>
            </a:r>
            <a:endParaRPr lang="en-US" sz="2400" dirty="0">
              <a:solidFill>
                <a:srgbClr val="008D8A"/>
              </a:solidFill>
            </a:endParaRPr>
          </a:p>
          <a:p>
            <a:pPr algn="ctr"/>
            <a:r>
              <a:rPr lang="en-US" sz="4800" b="1" smtClean="0"/>
              <a:t>Brainstorming Exercises</a:t>
            </a:r>
            <a:endParaRPr lang="en-US" sz="4800" dirty="0"/>
          </a:p>
          <a:p>
            <a:pPr algn="ctr"/>
            <a:endParaRPr lang="en-US" dirty="0"/>
          </a:p>
        </p:txBody>
      </p:sp>
      <p:pic>
        <p:nvPicPr>
          <p:cNvPr id="7" name="Picture 6" descr="/Users/sbaek02/Desktop/IE_Logo.png"/>
          <p:cNvPicPr/>
          <p:nvPr/>
        </p:nvPicPr>
        <p:blipFill>
          <a:blip r:embed="rId3">
            <a:extLst>
              <a:ext uri="{28A0092B-C50C-407E-A947-70E740481C1C}">
                <a14:useLocalDpi xmlns:a14="http://schemas.microsoft.com/office/drawing/2010/main" val="0"/>
              </a:ext>
            </a:extLst>
          </a:blip>
          <a:srcRect/>
          <a:stretch>
            <a:fillRect/>
          </a:stretch>
        </p:blipFill>
        <p:spPr bwMode="auto">
          <a:xfrm>
            <a:off x="4390706" y="6133468"/>
            <a:ext cx="362585" cy="258445"/>
          </a:xfrm>
          <a:prstGeom prst="rect">
            <a:avLst/>
          </a:prstGeom>
          <a:noFill/>
          <a:ln>
            <a:noFill/>
          </a:ln>
        </p:spPr>
      </p:pic>
    </p:spTree>
    <p:extLst>
      <p:ext uri="{BB962C8B-B14F-4D97-AF65-F5344CB8AC3E}">
        <p14:creationId xmlns:p14="http://schemas.microsoft.com/office/powerpoint/2010/main" val="936628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0"/>
            <a:ext cx="9144001" cy="6858000"/>
          </a:xfrm>
          <a:prstGeom prst="rect">
            <a:avLst/>
          </a:prstGeom>
        </p:spPr>
      </p:pic>
      <p:sp>
        <p:nvSpPr>
          <p:cNvPr id="5" name="TextBox 4"/>
          <p:cNvSpPr txBox="1"/>
          <p:nvPr/>
        </p:nvSpPr>
        <p:spPr>
          <a:xfrm>
            <a:off x="1684138" y="735807"/>
            <a:ext cx="5775722" cy="1938992"/>
          </a:xfrm>
          <a:prstGeom prst="rect">
            <a:avLst/>
          </a:prstGeom>
          <a:noFill/>
        </p:spPr>
        <p:txBody>
          <a:bodyPr wrap="square" rtlCol="0">
            <a:spAutoFit/>
          </a:bodyPr>
          <a:lstStyle/>
          <a:p>
            <a:pPr algn="ctr"/>
            <a:r>
              <a:rPr lang="en-US" sz="2400" b="1" u="sng" dirty="0">
                <a:latin typeface="Avenir Heavy" charset="0"/>
                <a:ea typeface="Avenir Heavy" charset="0"/>
                <a:cs typeface="Avenir Heavy" charset="0"/>
              </a:rPr>
              <a:t>Brainstorming Exercise</a:t>
            </a:r>
          </a:p>
          <a:p>
            <a:pPr algn="ctr"/>
            <a:endParaRPr lang="en-US" sz="2400" b="1" u="sng" dirty="0">
              <a:latin typeface="Avenir Heavy" charset="0"/>
              <a:ea typeface="Avenir Heavy" charset="0"/>
              <a:cs typeface="Avenir Heavy" charset="0"/>
            </a:endParaRPr>
          </a:p>
          <a:p>
            <a:pPr algn="ctr"/>
            <a:r>
              <a:rPr lang="en-US" sz="3600" b="1" dirty="0">
                <a:latin typeface="Avenir Heavy" charset="0"/>
                <a:ea typeface="Avenir Heavy" charset="0"/>
                <a:cs typeface="Avenir Heavy" charset="0"/>
              </a:rPr>
              <a:t>What is the best way to </a:t>
            </a:r>
          </a:p>
          <a:p>
            <a:pPr algn="ctr"/>
            <a:r>
              <a:rPr lang="en-US" sz="3600" b="1" dirty="0">
                <a:latin typeface="Avenir Heavy" charset="0"/>
                <a:ea typeface="Avenir Heavy" charset="0"/>
                <a:cs typeface="Avenir Heavy" charset="0"/>
              </a:rPr>
              <a:t>package bananas?</a:t>
            </a:r>
          </a:p>
        </p:txBody>
      </p:sp>
      <p:sp>
        <p:nvSpPr>
          <p:cNvPr id="4" name="Footer Placeholder 3"/>
          <p:cNvSpPr>
            <a:spLocks noGrp="1"/>
          </p:cNvSpPr>
          <p:nvPr>
            <p:ph type="ftr" sz="quarter" idx="11"/>
          </p:nvPr>
        </p:nvSpPr>
        <p:spPr/>
        <p:txBody>
          <a:bodyPr/>
          <a:lstStyle/>
          <a:p>
            <a:r>
              <a:rPr lang="en-US" dirty="0" smtClean="0">
                <a:solidFill>
                  <a:schemeClr val="bg1"/>
                </a:solidFill>
              </a:rPr>
              <a:t>© </a:t>
            </a:r>
            <a:r>
              <a:rPr lang="en-US" dirty="0" smtClean="0">
                <a:solidFill>
                  <a:schemeClr val="bg1"/>
                </a:solidFill>
              </a:rPr>
              <a:t>2017 </a:t>
            </a:r>
            <a:r>
              <a:rPr lang="en-US" dirty="0" smtClean="0">
                <a:solidFill>
                  <a:schemeClr val="bg1"/>
                </a:solidFill>
              </a:rPr>
              <a:t>Carolinas HealthCare System </a:t>
            </a:r>
            <a:endParaRPr lang="en-US" dirty="0">
              <a:solidFill>
                <a:schemeClr val="bg1"/>
              </a:solidFill>
            </a:endParaRPr>
          </a:p>
        </p:txBody>
      </p:sp>
      <p:pic>
        <p:nvPicPr>
          <p:cNvPr id="6" name="Picture 5" descr="/Users/sbaek02/Desktop/IE_Logo.png"/>
          <p:cNvPicPr/>
          <p:nvPr/>
        </p:nvPicPr>
        <p:blipFill>
          <a:blip r:embed="rId4">
            <a:extLst>
              <a:ext uri="{28A0092B-C50C-407E-A947-70E740481C1C}">
                <a14:useLocalDpi xmlns:a14="http://schemas.microsoft.com/office/drawing/2010/main" val="0"/>
              </a:ext>
            </a:extLst>
          </a:blip>
          <a:srcRect/>
          <a:stretch>
            <a:fillRect/>
          </a:stretch>
        </p:blipFill>
        <p:spPr bwMode="auto">
          <a:xfrm>
            <a:off x="4390706" y="6133468"/>
            <a:ext cx="362585" cy="258445"/>
          </a:xfrm>
          <a:prstGeom prst="rect">
            <a:avLst/>
          </a:prstGeom>
          <a:noFill/>
          <a:ln>
            <a:noFill/>
          </a:ln>
        </p:spPr>
      </p:pic>
    </p:spTree>
    <p:extLst>
      <p:ext uri="{BB962C8B-B14F-4D97-AF65-F5344CB8AC3E}">
        <p14:creationId xmlns:p14="http://schemas.microsoft.com/office/powerpoint/2010/main" val="78321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1" cy="6858001"/>
          </a:xfrm>
          <a:prstGeom prst="rect">
            <a:avLst/>
          </a:prstGeom>
        </p:spPr>
      </p:pic>
      <p:sp>
        <p:nvSpPr>
          <p:cNvPr id="6" name="Rectangle 5"/>
          <p:cNvSpPr/>
          <p:nvPr/>
        </p:nvSpPr>
        <p:spPr>
          <a:xfrm>
            <a:off x="1257299" y="1651814"/>
            <a:ext cx="6715125" cy="2434411"/>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343022" y="1852286"/>
            <a:ext cx="6629402" cy="1938992"/>
          </a:xfrm>
          <a:prstGeom prst="rect">
            <a:avLst/>
          </a:prstGeom>
          <a:noFill/>
        </p:spPr>
        <p:txBody>
          <a:bodyPr wrap="square" rtlCol="0">
            <a:spAutoFit/>
          </a:bodyPr>
          <a:lstStyle/>
          <a:p>
            <a:pPr algn="ctr"/>
            <a:r>
              <a:rPr lang="en-US" sz="2400" b="1" u="sng" dirty="0">
                <a:solidFill>
                  <a:schemeClr val="bg1"/>
                </a:solidFill>
                <a:latin typeface="Avenir Heavy" charset="0"/>
                <a:ea typeface="Avenir Heavy" charset="0"/>
                <a:cs typeface="Avenir Heavy" charset="0"/>
              </a:rPr>
              <a:t>Brainstorming </a:t>
            </a:r>
            <a:r>
              <a:rPr lang="en-US" sz="2400" b="1" u="sng" dirty="0" smtClean="0">
                <a:solidFill>
                  <a:schemeClr val="bg1"/>
                </a:solidFill>
                <a:latin typeface="Avenir Heavy" charset="0"/>
                <a:ea typeface="Avenir Heavy" charset="0"/>
                <a:cs typeface="Avenir Heavy" charset="0"/>
              </a:rPr>
              <a:t>Exercise</a:t>
            </a:r>
            <a:endParaRPr lang="en-US" sz="2400" b="1" u="sng" dirty="0">
              <a:solidFill>
                <a:schemeClr val="bg1"/>
              </a:solidFill>
              <a:latin typeface="Avenir Heavy" charset="0"/>
              <a:ea typeface="Avenir Heavy" charset="0"/>
              <a:cs typeface="Avenir Heavy" charset="0"/>
            </a:endParaRPr>
          </a:p>
          <a:p>
            <a:pPr algn="ctr"/>
            <a:endParaRPr lang="en-US" sz="2400" b="1" u="sng" dirty="0">
              <a:solidFill>
                <a:schemeClr val="bg1"/>
              </a:solidFill>
              <a:latin typeface="Avenir Heavy" charset="0"/>
              <a:ea typeface="Avenir Heavy" charset="0"/>
              <a:cs typeface="Avenir Heavy" charset="0"/>
            </a:endParaRPr>
          </a:p>
          <a:p>
            <a:pPr algn="ctr"/>
            <a:r>
              <a:rPr lang="en-US" sz="3600" b="1" dirty="0" smtClean="0">
                <a:solidFill>
                  <a:schemeClr val="bg1"/>
                </a:solidFill>
                <a:latin typeface="Avenir Heavy" charset="0"/>
                <a:ea typeface="Avenir Heavy" charset="0"/>
                <a:cs typeface="Avenir Heavy" charset="0"/>
              </a:rPr>
              <a:t>How can we design a </a:t>
            </a:r>
          </a:p>
          <a:p>
            <a:pPr algn="ctr"/>
            <a:r>
              <a:rPr lang="en-US" sz="3600" b="1" dirty="0" smtClean="0">
                <a:solidFill>
                  <a:schemeClr val="bg1"/>
                </a:solidFill>
                <a:latin typeface="Avenir Heavy" charset="0"/>
                <a:ea typeface="Avenir Heavy" charset="0"/>
                <a:cs typeface="Avenir Heavy" charset="0"/>
              </a:rPr>
              <a:t>better lawn?</a:t>
            </a:r>
            <a:endParaRPr lang="en-US" sz="3600" b="1" dirty="0">
              <a:solidFill>
                <a:schemeClr val="bg1"/>
              </a:solidFill>
              <a:latin typeface="Avenir Heavy" charset="0"/>
              <a:ea typeface="Avenir Heavy" charset="0"/>
              <a:cs typeface="Avenir Heavy" charset="0"/>
            </a:endParaRPr>
          </a:p>
        </p:txBody>
      </p:sp>
      <p:sp>
        <p:nvSpPr>
          <p:cNvPr id="3" name="Footer Placeholder 2"/>
          <p:cNvSpPr>
            <a:spLocks noGrp="1"/>
          </p:cNvSpPr>
          <p:nvPr>
            <p:ph type="ftr" sz="quarter" idx="11"/>
          </p:nvPr>
        </p:nvSpPr>
        <p:spPr/>
        <p:txBody>
          <a:bodyPr/>
          <a:lstStyle/>
          <a:p>
            <a:r>
              <a:rPr lang="en-US" dirty="0" smtClean="0">
                <a:solidFill>
                  <a:schemeClr val="bg1"/>
                </a:solidFill>
              </a:rPr>
              <a:t>© </a:t>
            </a:r>
            <a:r>
              <a:rPr lang="en-US" dirty="0" smtClean="0">
                <a:solidFill>
                  <a:schemeClr val="bg1"/>
                </a:solidFill>
              </a:rPr>
              <a:t>2017 </a:t>
            </a:r>
            <a:r>
              <a:rPr lang="en-US" dirty="0" smtClean="0">
                <a:solidFill>
                  <a:schemeClr val="bg1"/>
                </a:solidFill>
              </a:rPr>
              <a:t>Carolinas HealthCare System </a:t>
            </a:r>
            <a:endParaRPr lang="en-US" dirty="0">
              <a:solidFill>
                <a:schemeClr val="bg1"/>
              </a:solidFill>
            </a:endParaRPr>
          </a:p>
        </p:txBody>
      </p:sp>
      <p:pic>
        <p:nvPicPr>
          <p:cNvPr id="7" name="Picture 6" descr="/Users/sbaek02/Desktop/IE_Logo.png"/>
          <p:cNvPicPr/>
          <p:nvPr/>
        </p:nvPicPr>
        <p:blipFill>
          <a:blip r:embed="rId4">
            <a:extLst>
              <a:ext uri="{28A0092B-C50C-407E-A947-70E740481C1C}">
                <a14:useLocalDpi xmlns:a14="http://schemas.microsoft.com/office/drawing/2010/main" val="0"/>
              </a:ext>
            </a:extLst>
          </a:blip>
          <a:srcRect/>
          <a:stretch>
            <a:fillRect/>
          </a:stretch>
        </p:blipFill>
        <p:spPr bwMode="auto">
          <a:xfrm>
            <a:off x="4390706" y="6133468"/>
            <a:ext cx="362585" cy="258445"/>
          </a:xfrm>
          <a:prstGeom prst="rect">
            <a:avLst/>
          </a:prstGeom>
          <a:noFill/>
          <a:ln>
            <a:noFill/>
          </a:ln>
        </p:spPr>
      </p:pic>
    </p:spTree>
    <p:extLst>
      <p:ext uri="{BB962C8B-B14F-4D97-AF65-F5344CB8AC3E}">
        <p14:creationId xmlns:p14="http://schemas.microsoft.com/office/powerpoint/2010/main" val="776092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0" y="0"/>
            <a:ext cx="9143999" cy="6972299"/>
          </a:xfrm>
          <a:prstGeom prst="rect">
            <a:avLst/>
          </a:prstGeom>
        </p:spPr>
      </p:pic>
      <p:sp>
        <p:nvSpPr>
          <p:cNvPr id="7" name="Rectangle 6"/>
          <p:cNvSpPr/>
          <p:nvPr/>
        </p:nvSpPr>
        <p:spPr>
          <a:xfrm>
            <a:off x="700088" y="1343026"/>
            <a:ext cx="7636663" cy="3786187"/>
          </a:xfrm>
          <a:prstGeom prst="rect">
            <a:avLst/>
          </a:prstGeom>
          <a:solidFill>
            <a:schemeClr val="tx1">
              <a:lumMod val="75000"/>
              <a:lumOff val="25000"/>
            </a:schemeClr>
          </a:solidFill>
          <a:ln>
            <a:noFill/>
          </a:ln>
          <a:effectLst>
            <a:outerShdw blurRad="50800" dist="762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78689" y="1663689"/>
            <a:ext cx="7243759" cy="3539430"/>
          </a:xfrm>
          <a:prstGeom prst="rect">
            <a:avLst/>
          </a:prstGeom>
          <a:noFill/>
        </p:spPr>
        <p:txBody>
          <a:bodyPr wrap="square" rtlCol="0">
            <a:spAutoFit/>
          </a:bodyPr>
          <a:lstStyle/>
          <a:p>
            <a:pPr algn="ctr"/>
            <a:r>
              <a:rPr lang="en-US" sz="2400" b="1" u="sng" dirty="0" smtClean="0">
                <a:solidFill>
                  <a:schemeClr val="bg1"/>
                </a:solidFill>
                <a:latin typeface="Arial" charset="0"/>
                <a:ea typeface="Arial" charset="0"/>
                <a:cs typeface="Arial" charset="0"/>
              </a:rPr>
              <a:t>Brainstorming Exercise</a:t>
            </a:r>
          </a:p>
          <a:p>
            <a:endParaRPr lang="en-US" sz="2400" b="1" dirty="0" smtClean="0">
              <a:solidFill>
                <a:schemeClr val="bg1"/>
              </a:solidFill>
              <a:latin typeface="Arial" charset="0"/>
              <a:ea typeface="Arial" charset="0"/>
              <a:cs typeface="Arial" charset="0"/>
            </a:endParaRPr>
          </a:p>
          <a:p>
            <a:pPr algn="ctr"/>
            <a:r>
              <a:rPr lang="en-US" sz="2800" b="1" dirty="0" smtClean="0">
                <a:solidFill>
                  <a:schemeClr val="bg1"/>
                </a:solidFill>
                <a:latin typeface="Arial" charset="0"/>
                <a:ea typeface="Arial" charset="0"/>
                <a:cs typeface="Arial" charset="0"/>
              </a:rPr>
              <a:t>When </a:t>
            </a:r>
            <a:r>
              <a:rPr lang="en-US" sz="2800" b="1" dirty="0">
                <a:solidFill>
                  <a:schemeClr val="bg1"/>
                </a:solidFill>
                <a:latin typeface="Arial" charset="0"/>
                <a:ea typeface="Arial" charset="0"/>
                <a:cs typeface="Arial" charset="0"/>
              </a:rPr>
              <a:t>you were a child, what did you want to be when you grow up</a:t>
            </a:r>
            <a:r>
              <a:rPr lang="en-US" sz="2800" b="1" dirty="0" smtClean="0">
                <a:solidFill>
                  <a:schemeClr val="bg1"/>
                </a:solidFill>
                <a:latin typeface="Arial" charset="0"/>
                <a:ea typeface="Arial" charset="0"/>
                <a:cs typeface="Arial" charset="0"/>
              </a:rPr>
              <a:t>?</a:t>
            </a:r>
          </a:p>
          <a:p>
            <a:endParaRPr lang="en-US" sz="2400" dirty="0">
              <a:solidFill>
                <a:schemeClr val="bg1"/>
              </a:solidFill>
              <a:latin typeface="Arial" charset="0"/>
              <a:ea typeface="Arial" charset="0"/>
              <a:cs typeface="Arial" charset="0"/>
            </a:endParaRPr>
          </a:p>
          <a:p>
            <a:r>
              <a:rPr lang="en-US" sz="2400" dirty="0">
                <a:solidFill>
                  <a:schemeClr val="bg1"/>
                </a:solidFill>
                <a:latin typeface="Arial" charset="0"/>
                <a:ea typeface="Arial" charset="0"/>
                <a:cs typeface="Arial" charset="0"/>
              </a:rPr>
              <a:t>Follow this format: </a:t>
            </a:r>
            <a:r>
              <a:rPr lang="en-US" sz="2400" b="1" dirty="0">
                <a:solidFill>
                  <a:schemeClr val="bg1"/>
                </a:solidFill>
                <a:latin typeface="Arial" charset="0"/>
                <a:ea typeface="Arial" charset="0"/>
                <a:cs typeface="Arial" charset="0"/>
              </a:rPr>
              <a:t>“I </a:t>
            </a:r>
            <a:r>
              <a:rPr lang="en-US" sz="2400" b="1" dirty="0" smtClean="0">
                <a:solidFill>
                  <a:schemeClr val="bg1"/>
                </a:solidFill>
                <a:latin typeface="Arial" charset="0"/>
                <a:ea typeface="Arial" charset="0"/>
                <a:cs typeface="Arial" charset="0"/>
              </a:rPr>
              <a:t>wanted </a:t>
            </a:r>
            <a:r>
              <a:rPr lang="en-US" sz="2400" b="1" dirty="0">
                <a:solidFill>
                  <a:schemeClr val="bg1"/>
                </a:solidFill>
                <a:latin typeface="Arial" charset="0"/>
                <a:ea typeface="Arial" charset="0"/>
                <a:cs typeface="Arial" charset="0"/>
              </a:rPr>
              <a:t>to be a ________ when I </a:t>
            </a:r>
            <a:r>
              <a:rPr lang="en-US" sz="2400" b="1" dirty="0" smtClean="0">
                <a:solidFill>
                  <a:schemeClr val="bg1"/>
                </a:solidFill>
                <a:latin typeface="Arial" charset="0"/>
                <a:ea typeface="Arial" charset="0"/>
                <a:cs typeface="Arial" charset="0"/>
              </a:rPr>
              <a:t>grew </a:t>
            </a:r>
            <a:r>
              <a:rPr lang="en-US" sz="2400" b="1" dirty="0">
                <a:solidFill>
                  <a:schemeClr val="bg1"/>
                </a:solidFill>
                <a:latin typeface="Arial" charset="0"/>
                <a:ea typeface="Arial" charset="0"/>
                <a:cs typeface="Arial" charset="0"/>
              </a:rPr>
              <a:t>up. Now, I’m a _____ and they both </a:t>
            </a:r>
            <a:r>
              <a:rPr lang="en-US" sz="2400" b="1" dirty="0" smtClean="0">
                <a:solidFill>
                  <a:schemeClr val="bg1"/>
                </a:solidFill>
                <a:latin typeface="Arial" charset="0"/>
                <a:ea typeface="Arial" charset="0"/>
                <a:cs typeface="Arial" charset="0"/>
              </a:rPr>
              <a:t>________.”</a:t>
            </a:r>
          </a:p>
          <a:p>
            <a:endParaRPr lang="en-US" sz="2400" b="1" dirty="0">
              <a:solidFill>
                <a:schemeClr val="bg1"/>
              </a:solidFill>
              <a:latin typeface="Arial" charset="0"/>
              <a:ea typeface="Arial" charset="0"/>
              <a:cs typeface="Arial" charset="0"/>
            </a:endParaRPr>
          </a:p>
        </p:txBody>
      </p:sp>
      <p:sp>
        <p:nvSpPr>
          <p:cNvPr id="4" name="Footer Placeholder 3"/>
          <p:cNvSpPr>
            <a:spLocks noGrp="1"/>
          </p:cNvSpPr>
          <p:nvPr>
            <p:ph type="ftr" sz="quarter" idx="11"/>
          </p:nvPr>
        </p:nvSpPr>
        <p:spPr/>
        <p:txBody>
          <a:bodyPr/>
          <a:lstStyle/>
          <a:p>
            <a:r>
              <a:rPr lang="en-US" dirty="0" smtClean="0">
                <a:solidFill>
                  <a:schemeClr val="bg1"/>
                </a:solidFill>
              </a:rPr>
              <a:t>© </a:t>
            </a:r>
            <a:r>
              <a:rPr lang="en-US" dirty="0" smtClean="0">
                <a:solidFill>
                  <a:schemeClr val="bg1"/>
                </a:solidFill>
              </a:rPr>
              <a:t>2017 </a:t>
            </a:r>
            <a:r>
              <a:rPr lang="en-US" dirty="0" smtClean="0">
                <a:solidFill>
                  <a:schemeClr val="bg1"/>
                </a:solidFill>
              </a:rPr>
              <a:t>Carolinas HealthCare System </a:t>
            </a:r>
            <a:endParaRPr lang="en-US" dirty="0">
              <a:solidFill>
                <a:schemeClr val="bg1"/>
              </a:solidFill>
            </a:endParaRPr>
          </a:p>
        </p:txBody>
      </p:sp>
      <p:pic>
        <p:nvPicPr>
          <p:cNvPr id="9" name="Picture 8" descr="/Users/sbaek02/Desktop/IE_Logo.png"/>
          <p:cNvPicPr/>
          <p:nvPr/>
        </p:nvPicPr>
        <p:blipFill>
          <a:blip r:embed="rId4">
            <a:extLst>
              <a:ext uri="{28A0092B-C50C-407E-A947-70E740481C1C}">
                <a14:useLocalDpi xmlns:a14="http://schemas.microsoft.com/office/drawing/2010/main" val="0"/>
              </a:ext>
            </a:extLst>
          </a:blip>
          <a:srcRect/>
          <a:stretch>
            <a:fillRect/>
          </a:stretch>
        </p:blipFill>
        <p:spPr bwMode="auto">
          <a:xfrm>
            <a:off x="4390706" y="6133468"/>
            <a:ext cx="362585" cy="258445"/>
          </a:xfrm>
          <a:prstGeom prst="rect">
            <a:avLst/>
          </a:prstGeom>
          <a:noFill/>
          <a:ln>
            <a:noFill/>
          </a:ln>
        </p:spPr>
      </p:pic>
    </p:spTree>
    <p:extLst>
      <p:ext uri="{BB962C8B-B14F-4D97-AF65-F5344CB8AC3E}">
        <p14:creationId xmlns:p14="http://schemas.microsoft.com/office/powerpoint/2010/main" val="1692840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Rectangle 6"/>
          <p:cNvSpPr/>
          <p:nvPr/>
        </p:nvSpPr>
        <p:spPr>
          <a:xfrm>
            <a:off x="500063" y="993694"/>
            <a:ext cx="8072437" cy="3949781"/>
          </a:xfrm>
          <a:prstGeom prst="rect">
            <a:avLst/>
          </a:prstGeom>
          <a:solidFill>
            <a:schemeClr val="bg1">
              <a:alpha val="52000"/>
            </a:schemeClr>
          </a:solidFill>
          <a:ln>
            <a:noFill/>
          </a:ln>
          <a:effectLst>
            <a:outerShdw blurRad="50800" dist="76200" dir="5400000" algn="t" rotWithShape="0">
              <a:prstClr val="black">
                <a:alpha val="7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53688" y="1549389"/>
            <a:ext cx="7236624" cy="3231654"/>
          </a:xfrm>
          <a:prstGeom prst="rect">
            <a:avLst/>
          </a:prstGeom>
          <a:noFill/>
        </p:spPr>
        <p:txBody>
          <a:bodyPr wrap="square" rtlCol="0">
            <a:spAutoFit/>
          </a:bodyPr>
          <a:lstStyle/>
          <a:p>
            <a:pPr algn="ctr"/>
            <a:r>
              <a:rPr lang="en-US" sz="2400" b="1" u="sng" dirty="0" smtClean="0"/>
              <a:t>Team Building Exercise</a:t>
            </a:r>
          </a:p>
          <a:p>
            <a:endParaRPr lang="en-US" sz="2400" b="1" dirty="0" smtClean="0"/>
          </a:p>
          <a:p>
            <a:pPr algn="ctr"/>
            <a:r>
              <a:rPr lang="en-US" sz="4800" b="1" dirty="0" smtClean="0"/>
              <a:t>Marshmallow Challenge</a:t>
            </a:r>
          </a:p>
          <a:p>
            <a:pPr algn="ctr"/>
            <a:r>
              <a:rPr lang="en-US" sz="2000" dirty="0" smtClean="0"/>
              <a:t>In 10 </a:t>
            </a:r>
            <a:r>
              <a:rPr lang="en-US" sz="2000" dirty="0"/>
              <a:t>minutes, build the tallest free-standing structure out of 20 sticks of spaghetti, 3 feet of tape, 3 feet of string, and one marshmallow. The marshmallow must be on top</a:t>
            </a:r>
            <a:r>
              <a:rPr lang="en-US" sz="2000" dirty="0" smtClean="0"/>
              <a:t>.</a:t>
            </a:r>
            <a:endParaRPr lang="en-US" sz="4800" b="1" dirty="0" smtClean="0"/>
          </a:p>
          <a:p>
            <a:pPr algn="ctr"/>
            <a:endParaRPr lang="en-US" sz="2400" dirty="0" smtClean="0"/>
          </a:p>
          <a:p>
            <a:endParaRPr lang="en-US" sz="2400" dirty="0"/>
          </a:p>
        </p:txBody>
      </p:sp>
      <p:sp>
        <p:nvSpPr>
          <p:cNvPr id="5" name="Footer Placeholder 4"/>
          <p:cNvSpPr>
            <a:spLocks noGrp="1"/>
          </p:cNvSpPr>
          <p:nvPr>
            <p:ph type="ftr" sz="quarter" idx="11"/>
          </p:nvPr>
        </p:nvSpPr>
        <p:spPr/>
        <p:txBody>
          <a:bodyPr/>
          <a:lstStyle/>
          <a:p>
            <a:r>
              <a:rPr lang="en-US" dirty="0" smtClean="0">
                <a:solidFill>
                  <a:schemeClr val="bg1"/>
                </a:solidFill>
              </a:rPr>
              <a:t>© </a:t>
            </a:r>
            <a:r>
              <a:rPr lang="en-US" dirty="0" smtClean="0">
                <a:solidFill>
                  <a:schemeClr val="bg1"/>
                </a:solidFill>
              </a:rPr>
              <a:t>2017 </a:t>
            </a:r>
            <a:r>
              <a:rPr lang="en-US" dirty="0" smtClean="0">
                <a:solidFill>
                  <a:schemeClr val="bg1"/>
                </a:solidFill>
              </a:rPr>
              <a:t>Carolinas HealthCare System </a:t>
            </a:r>
            <a:endParaRPr lang="en-US" dirty="0">
              <a:solidFill>
                <a:schemeClr val="bg1"/>
              </a:solidFill>
            </a:endParaRPr>
          </a:p>
        </p:txBody>
      </p:sp>
      <p:pic>
        <p:nvPicPr>
          <p:cNvPr id="9" name="Picture 8" descr="/Users/sbaek02/Desktop/IE_Logo.png"/>
          <p:cNvPicPr/>
          <p:nvPr/>
        </p:nvPicPr>
        <p:blipFill>
          <a:blip r:embed="rId4">
            <a:extLst>
              <a:ext uri="{28A0092B-C50C-407E-A947-70E740481C1C}">
                <a14:useLocalDpi xmlns:a14="http://schemas.microsoft.com/office/drawing/2010/main" val="0"/>
              </a:ext>
            </a:extLst>
          </a:blip>
          <a:srcRect/>
          <a:stretch>
            <a:fillRect/>
          </a:stretch>
        </p:blipFill>
        <p:spPr bwMode="auto">
          <a:xfrm>
            <a:off x="4390706" y="6133468"/>
            <a:ext cx="362585" cy="258445"/>
          </a:xfrm>
          <a:prstGeom prst="rect">
            <a:avLst/>
          </a:prstGeom>
          <a:noFill/>
          <a:ln>
            <a:noFill/>
          </a:ln>
        </p:spPr>
      </p:pic>
    </p:spTree>
    <p:extLst>
      <p:ext uri="{BB962C8B-B14F-4D97-AF65-F5344CB8AC3E}">
        <p14:creationId xmlns:p14="http://schemas.microsoft.com/office/powerpoint/2010/main" val="63956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r="50156"/>
          <a:stretch/>
        </p:blipFill>
        <p:spPr>
          <a:xfrm>
            <a:off x="14286" y="0"/>
            <a:ext cx="4557713" cy="6858000"/>
          </a:xfrm>
          <a:prstGeom prst="rect">
            <a:avLst/>
          </a:prstGeom>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49844"/>
          <a:stretch/>
        </p:blipFill>
        <p:spPr>
          <a:xfrm>
            <a:off x="4557712" y="0"/>
            <a:ext cx="4586287" cy="6858000"/>
          </a:xfrm>
          <a:prstGeom prst="rect">
            <a:avLst/>
          </a:prstGeom>
        </p:spPr>
      </p:pic>
      <p:sp>
        <p:nvSpPr>
          <p:cNvPr id="9" name="TextBox 8"/>
          <p:cNvSpPr txBox="1"/>
          <p:nvPr/>
        </p:nvSpPr>
        <p:spPr>
          <a:xfrm>
            <a:off x="739377" y="577839"/>
            <a:ext cx="7236624" cy="1938992"/>
          </a:xfrm>
          <a:prstGeom prst="rect">
            <a:avLst/>
          </a:prstGeom>
          <a:noFill/>
        </p:spPr>
        <p:txBody>
          <a:bodyPr wrap="square" rtlCol="0">
            <a:spAutoFit/>
          </a:bodyPr>
          <a:lstStyle/>
          <a:p>
            <a:endParaRPr lang="en-US" sz="2400" b="1" smtClean="0"/>
          </a:p>
          <a:p>
            <a:pPr algn="ctr"/>
            <a:r>
              <a:rPr lang="en-US" sz="4800" b="1" dirty="0" smtClean="0"/>
              <a:t>Mountains v</a:t>
            </a:r>
            <a:r>
              <a:rPr lang="en-US" sz="4800" b="1" dirty="0" smtClean="0">
                <a:solidFill>
                  <a:schemeClr val="bg1"/>
                </a:solidFill>
              </a:rPr>
              <a:t>s. Beaches</a:t>
            </a:r>
          </a:p>
          <a:p>
            <a:pPr algn="ctr"/>
            <a:endParaRPr lang="en-US" sz="2400" dirty="0" smtClean="0"/>
          </a:p>
          <a:p>
            <a:endParaRPr lang="en-US" sz="2400" dirty="0"/>
          </a:p>
        </p:txBody>
      </p:sp>
      <p:sp>
        <p:nvSpPr>
          <p:cNvPr id="5" name="Footer Placeholder 4"/>
          <p:cNvSpPr>
            <a:spLocks noGrp="1"/>
          </p:cNvSpPr>
          <p:nvPr>
            <p:ph type="ftr" sz="quarter" idx="11"/>
          </p:nvPr>
        </p:nvSpPr>
        <p:spPr/>
        <p:txBody>
          <a:bodyPr/>
          <a:lstStyle/>
          <a:p>
            <a:r>
              <a:rPr lang="en-US" dirty="0" smtClean="0">
                <a:solidFill>
                  <a:schemeClr val="bg1"/>
                </a:solidFill>
              </a:rPr>
              <a:t>© </a:t>
            </a:r>
            <a:r>
              <a:rPr lang="en-US" dirty="0" smtClean="0">
                <a:solidFill>
                  <a:schemeClr val="bg1"/>
                </a:solidFill>
              </a:rPr>
              <a:t>2017 </a:t>
            </a:r>
            <a:r>
              <a:rPr lang="en-US" dirty="0" smtClean="0">
                <a:solidFill>
                  <a:schemeClr val="bg1"/>
                </a:solidFill>
              </a:rPr>
              <a:t>Carolinas HealthCare System </a:t>
            </a:r>
            <a:endParaRPr lang="en-US" dirty="0">
              <a:solidFill>
                <a:schemeClr val="bg1"/>
              </a:solidFill>
            </a:endParaRPr>
          </a:p>
        </p:txBody>
      </p:sp>
      <p:pic>
        <p:nvPicPr>
          <p:cNvPr id="7" name="Picture 6" descr="/Users/sbaek02/Desktop/IE_Logo.png"/>
          <p:cNvPicPr/>
          <p:nvPr/>
        </p:nvPicPr>
        <p:blipFill>
          <a:blip r:embed="rId5">
            <a:extLst>
              <a:ext uri="{28A0092B-C50C-407E-A947-70E740481C1C}">
                <a14:useLocalDpi xmlns:a14="http://schemas.microsoft.com/office/drawing/2010/main" val="0"/>
              </a:ext>
            </a:extLst>
          </a:blip>
          <a:srcRect/>
          <a:stretch>
            <a:fillRect/>
          </a:stretch>
        </p:blipFill>
        <p:spPr bwMode="auto">
          <a:xfrm>
            <a:off x="4390706" y="6133468"/>
            <a:ext cx="362585" cy="258445"/>
          </a:xfrm>
          <a:prstGeom prst="rect">
            <a:avLst/>
          </a:prstGeom>
          <a:noFill/>
          <a:ln>
            <a:noFill/>
          </a:ln>
        </p:spPr>
      </p:pic>
    </p:spTree>
    <p:extLst>
      <p:ext uri="{BB962C8B-B14F-4D97-AF65-F5344CB8AC3E}">
        <p14:creationId xmlns:p14="http://schemas.microsoft.com/office/powerpoint/2010/main" val="146744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TotalTime>
  <Words>653</Words>
  <Application>Microsoft Macintosh PowerPoint</Application>
  <PresentationFormat>On-screen Show (4:3)</PresentationFormat>
  <Paragraphs>63</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Avenir Heavy</vt: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Baek, Sally</dc:creator>
  <cp:lastModifiedBy>Baek, Sally</cp:lastModifiedBy>
  <cp:revision>23</cp:revision>
  <cp:lastPrinted>2017-02-02T14:36:11Z</cp:lastPrinted>
  <dcterms:created xsi:type="dcterms:W3CDTF">2016-03-08T21:30:13Z</dcterms:created>
  <dcterms:modified xsi:type="dcterms:W3CDTF">2017-02-02T16:16:28Z</dcterms:modified>
</cp:coreProperties>
</file>