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19.xml" ContentType="application/vnd.openxmlformats-officedocument.themeOverride+xml"/>
  <Override PartName="/ppt/notesSlides/notesSlide1.xml" ContentType="application/vnd.openxmlformats-officedocument.presentationml.notesSl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5.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8"/>
  </p:notesMasterIdLst>
  <p:handoutMasterIdLst>
    <p:handoutMasterId r:id="rId139"/>
  </p:handoutMasterIdLst>
  <p:sldIdLst>
    <p:sldId id="958" r:id="rId2"/>
    <p:sldId id="959" r:id="rId3"/>
    <p:sldId id="961" r:id="rId4"/>
    <p:sldId id="962" r:id="rId5"/>
    <p:sldId id="1037" r:id="rId6"/>
    <p:sldId id="963" r:id="rId7"/>
    <p:sldId id="964" r:id="rId8"/>
    <p:sldId id="965" r:id="rId9"/>
    <p:sldId id="966" r:id="rId10"/>
    <p:sldId id="967" r:id="rId11"/>
    <p:sldId id="968" r:id="rId12"/>
    <p:sldId id="969" r:id="rId13"/>
    <p:sldId id="970" r:id="rId14"/>
    <p:sldId id="971" r:id="rId15"/>
    <p:sldId id="972" r:id="rId16"/>
    <p:sldId id="973" r:id="rId17"/>
    <p:sldId id="974" r:id="rId18"/>
    <p:sldId id="975" r:id="rId19"/>
    <p:sldId id="976" r:id="rId20"/>
    <p:sldId id="977" r:id="rId21"/>
    <p:sldId id="978" r:id="rId22"/>
    <p:sldId id="979" r:id="rId23"/>
    <p:sldId id="980" r:id="rId24"/>
    <p:sldId id="981" r:id="rId25"/>
    <p:sldId id="983" r:id="rId26"/>
    <p:sldId id="984" r:id="rId27"/>
    <p:sldId id="987" r:id="rId28"/>
    <p:sldId id="990" r:id="rId29"/>
    <p:sldId id="991" r:id="rId30"/>
    <p:sldId id="992" r:id="rId31"/>
    <p:sldId id="993" r:id="rId32"/>
    <p:sldId id="994" r:id="rId33"/>
    <p:sldId id="995" r:id="rId34"/>
    <p:sldId id="996" r:id="rId35"/>
    <p:sldId id="997" r:id="rId36"/>
    <p:sldId id="998" r:id="rId37"/>
    <p:sldId id="999" r:id="rId38"/>
    <p:sldId id="1000" r:id="rId39"/>
    <p:sldId id="1002" r:id="rId40"/>
    <p:sldId id="1003" r:id="rId41"/>
    <p:sldId id="1004" r:id="rId42"/>
    <p:sldId id="1006" r:id="rId43"/>
    <p:sldId id="1007" r:id="rId44"/>
    <p:sldId id="1008" r:id="rId45"/>
    <p:sldId id="1009" r:id="rId46"/>
    <p:sldId id="1010" r:id="rId47"/>
    <p:sldId id="1011" r:id="rId48"/>
    <p:sldId id="1012" r:id="rId49"/>
    <p:sldId id="1013" r:id="rId50"/>
    <p:sldId id="1014" r:id="rId51"/>
    <p:sldId id="1015" r:id="rId52"/>
    <p:sldId id="1016" r:id="rId53"/>
    <p:sldId id="1017" r:id="rId54"/>
    <p:sldId id="1018" r:id="rId55"/>
    <p:sldId id="1019" r:id="rId56"/>
    <p:sldId id="1020" r:id="rId57"/>
    <p:sldId id="1021" r:id="rId58"/>
    <p:sldId id="1022" r:id="rId59"/>
    <p:sldId id="1023" r:id="rId60"/>
    <p:sldId id="1024" r:id="rId61"/>
    <p:sldId id="1025" r:id="rId62"/>
    <p:sldId id="1026" r:id="rId63"/>
    <p:sldId id="1027" r:id="rId64"/>
    <p:sldId id="1028" r:id="rId65"/>
    <p:sldId id="1029" r:id="rId66"/>
    <p:sldId id="876" r:id="rId67"/>
    <p:sldId id="877" r:id="rId68"/>
    <p:sldId id="878" r:id="rId69"/>
    <p:sldId id="879" r:id="rId70"/>
    <p:sldId id="880" r:id="rId71"/>
    <p:sldId id="883" r:id="rId72"/>
    <p:sldId id="885" r:id="rId73"/>
    <p:sldId id="886" r:id="rId74"/>
    <p:sldId id="881" r:id="rId75"/>
    <p:sldId id="882" r:id="rId76"/>
    <p:sldId id="887" r:id="rId77"/>
    <p:sldId id="888" r:id="rId78"/>
    <p:sldId id="889" r:id="rId79"/>
    <p:sldId id="891" r:id="rId80"/>
    <p:sldId id="892" r:id="rId81"/>
    <p:sldId id="893" r:id="rId82"/>
    <p:sldId id="895" r:id="rId83"/>
    <p:sldId id="896" r:id="rId84"/>
    <p:sldId id="897" r:id="rId85"/>
    <p:sldId id="898" r:id="rId86"/>
    <p:sldId id="901" r:id="rId87"/>
    <p:sldId id="902" r:id="rId88"/>
    <p:sldId id="904" r:id="rId89"/>
    <p:sldId id="905" r:id="rId90"/>
    <p:sldId id="906" r:id="rId91"/>
    <p:sldId id="907" r:id="rId92"/>
    <p:sldId id="908" r:id="rId93"/>
    <p:sldId id="909" r:id="rId94"/>
    <p:sldId id="910" r:id="rId95"/>
    <p:sldId id="911" r:id="rId96"/>
    <p:sldId id="912" r:id="rId97"/>
    <p:sldId id="913" r:id="rId98"/>
    <p:sldId id="914" r:id="rId99"/>
    <p:sldId id="915" r:id="rId100"/>
    <p:sldId id="916" r:id="rId101"/>
    <p:sldId id="917" r:id="rId102"/>
    <p:sldId id="918" r:id="rId103"/>
    <p:sldId id="919" r:id="rId104"/>
    <p:sldId id="920" r:id="rId105"/>
    <p:sldId id="921" r:id="rId106"/>
    <p:sldId id="924" r:id="rId107"/>
    <p:sldId id="925" r:id="rId108"/>
    <p:sldId id="926" r:id="rId109"/>
    <p:sldId id="927" r:id="rId110"/>
    <p:sldId id="928" r:id="rId111"/>
    <p:sldId id="929" r:id="rId112"/>
    <p:sldId id="930" r:id="rId113"/>
    <p:sldId id="931" r:id="rId114"/>
    <p:sldId id="932" r:id="rId115"/>
    <p:sldId id="933" r:id="rId116"/>
    <p:sldId id="935" r:id="rId117"/>
    <p:sldId id="936" r:id="rId118"/>
    <p:sldId id="937" r:id="rId119"/>
    <p:sldId id="938" r:id="rId120"/>
    <p:sldId id="939" r:id="rId121"/>
    <p:sldId id="940" r:id="rId122"/>
    <p:sldId id="941" r:id="rId123"/>
    <p:sldId id="942" r:id="rId124"/>
    <p:sldId id="943" r:id="rId125"/>
    <p:sldId id="944" r:id="rId126"/>
    <p:sldId id="945" r:id="rId127"/>
    <p:sldId id="946" r:id="rId128"/>
    <p:sldId id="947" r:id="rId129"/>
    <p:sldId id="948" r:id="rId130"/>
    <p:sldId id="949" r:id="rId131"/>
    <p:sldId id="950" r:id="rId132"/>
    <p:sldId id="951" r:id="rId133"/>
    <p:sldId id="952" r:id="rId134"/>
    <p:sldId id="953" r:id="rId135"/>
    <p:sldId id="853" r:id="rId136"/>
    <p:sldId id="263" r:id="rId137"/>
  </p:sldIdLst>
  <p:sldSz cx="6400800" cy="4800600"/>
  <p:notesSz cx="6950075" cy="9236075"/>
  <p:defaultTex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CED"/>
    <a:srgbClr val="00CC00"/>
    <a:srgbClr val="617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9" autoAdjust="0"/>
    <p:restoredTop sz="93957" autoAdjust="0"/>
  </p:normalViewPr>
  <p:slideViewPr>
    <p:cSldViewPr snapToGrid="0">
      <p:cViewPr>
        <p:scale>
          <a:sx n="100" d="100"/>
          <a:sy n="100" d="100"/>
        </p:scale>
        <p:origin x="-1386" y="-60"/>
      </p:cViewPr>
      <p:guideLst>
        <p:guide orient="horz" pos="2834"/>
        <p:guide pos="199"/>
        <p:guide pos="3830"/>
      </p:guideLst>
    </p:cSldViewPr>
  </p:slideViewPr>
  <p:notesTextViewPr>
    <p:cViewPr>
      <p:scale>
        <a:sx n="100" d="100"/>
        <a:sy n="100" d="100"/>
      </p:scale>
      <p:origin x="0" y="0"/>
    </p:cViewPr>
  </p:notesTextViewPr>
  <p:notesViewPr>
    <p:cSldViewPr snapToGrid="0" showGuides="1">
      <p:cViewPr varScale="1">
        <p:scale>
          <a:sx n="80" d="100"/>
          <a:sy n="80" d="100"/>
        </p:scale>
        <p:origin x="-2022"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Medicare</c:v>
                </c:pt>
              </c:strCache>
            </c:strRef>
          </c:tx>
          <c:spPr>
            <a:ln>
              <a:solidFill>
                <a:schemeClr val="bg1"/>
              </a:solidFill>
            </a:ln>
          </c:spPr>
          <c:invertIfNegative val="0"/>
          <c:dLbls>
            <c:dLbl>
              <c:idx val="0"/>
              <c:layout/>
              <c:tx>
                <c:rich>
                  <a:bodyPr/>
                  <a:lstStyle/>
                  <a:p>
                    <a:r>
                      <a:rPr lang="en-US" dirty="0" smtClean="0"/>
                      <a:t>($4B)</a:t>
                    </a:r>
                    <a:endParaRPr lang="en-US" dirty="0"/>
                  </a:p>
                </c:rich>
              </c:tx>
              <c:dLblPos val="outEnd"/>
              <c:showLegendKey val="0"/>
              <c:showVal val="1"/>
              <c:showCatName val="0"/>
              <c:showSerName val="0"/>
              <c:showPercent val="0"/>
              <c:showBubbleSize val="0"/>
            </c:dLbl>
            <c:dLbl>
              <c:idx val="1"/>
              <c:layout/>
              <c:tx>
                <c:rich>
                  <a:bodyPr/>
                  <a:lstStyle/>
                  <a:p>
                    <a:r>
                      <a:rPr lang="en-US" dirty="0" smtClean="0"/>
                      <a:t>($14B)</a:t>
                    </a:r>
                    <a:endParaRPr lang="en-US" dirty="0"/>
                  </a:p>
                </c:rich>
              </c:tx>
              <c:dLblPos val="outEnd"/>
              <c:showLegendKey val="0"/>
              <c:showVal val="1"/>
              <c:showCatName val="0"/>
              <c:showSerName val="0"/>
              <c:showPercent val="0"/>
              <c:showBubbleSize val="0"/>
            </c:dLbl>
            <c:dLbl>
              <c:idx val="2"/>
              <c:layout/>
              <c:tx>
                <c:rich>
                  <a:bodyPr/>
                  <a:lstStyle/>
                  <a:p>
                    <a:r>
                      <a:rPr lang="en-US" dirty="0" smtClean="0"/>
                      <a:t>($21B)</a:t>
                    </a:r>
                    <a:endParaRPr lang="en-US" dirty="0"/>
                  </a:p>
                </c:rich>
              </c:tx>
              <c:dLblPos val="outEnd"/>
              <c:showLegendKey val="0"/>
              <c:showVal val="1"/>
              <c:showCatName val="0"/>
              <c:showSerName val="0"/>
              <c:showPercent val="0"/>
              <c:showBubbleSize val="0"/>
            </c:dLbl>
            <c:dLbl>
              <c:idx val="3"/>
              <c:layout/>
              <c:tx>
                <c:rich>
                  <a:bodyPr/>
                  <a:lstStyle/>
                  <a:p>
                    <a:r>
                      <a:rPr lang="en-US" dirty="0" smtClean="0"/>
                      <a:t>($25B)</a:t>
                    </a:r>
                    <a:endParaRPr lang="en-US" dirty="0"/>
                  </a:p>
                </c:rich>
              </c:tx>
              <c:dLblPos val="outEnd"/>
              <c:showLegendKey val="0"/>
              <c:showVal val="1"/>
              <c:showCatName val="0"/>
              <c:showSerName val="0"/>
              <c:showPercent val="0"/>
              <c:showBubbleSize val="0"/>
            </c:dLbl>
            <c:dLbl>
              <c:idx val="4"/>
              <c:layout/>
              <c:tx>
                <c:rich>
                  <a:bodyPr/>
                  <a:lstStyle/>
                  <a:p>
                    <a:r>
                      <a:rPr lang="en-US" dirty="0" smtClean="0"/>
                      <a:t>($32B)</a:t>
                    </a:r>
                    <a:endParaRPr lang="en-US" dirty="0"/>
                  </a:p>
                </c:rich>
              </c:tx>
              <c:dLblPos val="outEnd"/>
              <c:showLegendKey val="0"/>
              <c:showVal val="1"/>
              <c:showCatName val="0"/>
              <c:showSerName val="0"/>
              <c:showPercent val="0"/>
              <c:showBubbleSize val="0"/>
            </c:dLbl>
            <c:dLbl>
              <c:idx val="5"/>
              <c:layout/>
              <c:tx>
                <c:rich>
                  <a:bodyPr/>
                  <a:lstStyle/>
                  <a:p>
                    <a:r>
                      <a:rPr lang="en-US" dirty="0" smtClean="0"/>
                      <a:t>($42B)</a:t>
                    </a:r>
                    <a:endParaRPr lang="en-US" dirty="0"/>
                  </a:p>
                </c:rich>
              </c:tx>
              <c:dLblPos val="outEnd"/>
              <c:showLegendKey val="0"/>
              <c:showVal val="1"/>
              <c:showCatName val="0"/>
              <c:showSerName val="0"/>
              <c:showPercent val="0"/>
              <c:showBubbleSize val="0"/>
            </c:dLbl>
            <c:dLbl>
              <c:idx val="6"/>
              <c:layout/>
              <c:tx>
                <c:rich>
                  <a:bodyPr/>
                  <a:lstStyle/>
                  <a:p>
                    <a:r>
                      <a:rPr lang="en-US" dirty="0" smtClean="0"/>
                      <a:t>($53B)</a:t>
                    </a:r>
                    <a:endParaRPr lang="en-US" dirty="0"/>
                  </a:p>
                </c:rich>
              </c:tx>
              <c:dLblPos val="outEnd"/>
              <c:showLegendKey val="0"/>
              <c:showVal val="1"/>
              <c:showCatName val="0"/>
              <c:showSerName val="0"/>
              <c:showPercent val="0"/>
              <c:showBubbleSize val="0"/>
            </c:dLbl>
            <c:dLbl>
              <c:idx val="7"/>
              <c:layout/>
              <c:tx>
                <c:rich>
                  <a:bodyPr/>
                  <a:lstStyle/>
                  <a:p>
                    <a:r>
                      <a:rPr lang="en-US" dirty="0" smtClean="0"/>
                      <a:t>($64B)</a:t>
                    </a:r>
                    <a:endParaRPr lang="en-US" dirty="0"/>
                  </a:p>
                </c:rich>
              </c:tx>
              <c:dLblPos val="outEnd"/>
              <c:showLegendKey val="0"/>
              <c:showVal val="1"/>
              <c:showCatName val="0"/>
              <c:showSerName val="0"/>
              <c:showPercent val="0"/>
              <c:showBubbleSize val="0"/>
            </c:dLbl>
            <c:dLbl>
              <c:idx val="8"/>
              <c:layout/>
              <c:tx>
                <c:rich>
                  <a:bodyPr/>
                  <a:lstStyle/>
                  <a:p>
                    <a:r>
                      <a:rPr lang="en-US" dirty="0" smtClean="0"/>
                      <a:t>($75B)</a:t>
                    </a:r>
                    <a:endParaRPr lang="en-US" dirty="0"/>
                  </a:p>
                </c:rich>
              </c:tx>
              <c:dLblPos val="outEnd"/>
              <c:showLegendKey val="0"/>
              <c:showVal val="1"/>
              <c:showCatName val="0"/>
              <c:showSerName val="0"/>
              <c:showPercent val="0"/>
              <c:showBubbleSize val="0"/>
            </c:dLbl>
            <c:dLbl>
              <c:idx val="9"/>
              <c:layout/>
              <c:tx>
                <c:rich>
                  <a:bodyPr/>
                  <a:lstStyle/>
                  <a:p>
                    <a:r>
                      <a:rPr lang="en-US" dirty="0" smtClean="0"/>
                      <a:t>($86B)</a:t>
                    </a:r>
                    <a:endParaRPr lang="en-US" dirty="0"/>
                  </a:p>
                </c:rich>
              </c:tx>
              <c:dLblPos val="outEnd"/>
              <c:showLegendKey val="0"/>
              <c:showVal val="1"/>
              <c:showCatName val="0"/>
              <c:showSerName val="0"/>
              <c:showPercent val="0"/>
              <c:showBubbleSize val="0"/>
            </c:dLbl>
            <c:numFmt formatCode="&quot;$&quot;#,##0" sourceLinked="0"/>
            <c:txPr>
              <a:bodyPr/>
              <a:lstStyle/>
              <a:p>
                <a:pPr>
                  <a:defRPr b="1"/>
                </a:pPr>
                <a:endParaRPr lang="en-US"/>
              </a:p>
            </c:txPr>
            <c:dLblPos val="outEnd"/>
            <c:showLegendKey val="0"/>
            <c:showVal val="1"/>
            <c:showCatName val="0"/>
            <c:showSerName val="0"/>
            <c:showPercent val="0"/>
            <c:showBubbleSize val="0"/>
            <c:showLeaderLines val="0"/>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Sheet1!$B$2:$B$11</c:f>
              <c:numCache>
                <c:formatCode>General</c:formatCode>
                <c:ptCount val="10"/>
                <c:pt idx="0">
                  <c:v>-4</c:v>
                </c:pt>
                <c:pt idx="1">
                  <c:v>-14</c:v>
                </c:pt>
                <c:pt idx="2">
                  <c:v>-21</c:v>
                </c:pt>
                <c:pt idx="3">
                  <c:v>-25</c:v>
                </c:pt>
                <c:pt idx="4">
                  <c:v>-32</c:v>
                </c:pt>
                <c:pt idx="5">
                  <c:v>-42</c:v>
                </c:pt>
                <c:pt idx="6">
                  <c:v>-53</c:v>
                </c:pt>
                <c:pt idx="7">
                  <c:v>-64</c:v>
                </c:pt>
                <c:pt idx="8">
                  <c:v>-75</c:v>
                </c:pt>
                <c:pt idx="9">
                  <c:v>-86</c:v>
                </c:pt>
              </c:numCache>
            </c:numRef>
          </c:val>
        </c:ser>
        <c:dLbls>
          <c:showLegendKey val="0"/>
          <c:showVal val="1"/>
          <c:showCatName val="0"/>
          <c:showSerName val="0"/>
          <c:showPercent val="0"/>
          <c:showBubbleSize val="0"/>
        </c:dLbls>
        <c:gapWidth val="50"/>
        <c:axId val="48568576"/>
        <c:axId val="48619520"/>
      </c:barChart>
      <c:catAx>
        <c:axId val="48568576"/>
        <c:scaling>
          <c:orientation val="minMax"/>
        </c:scaling>
        <c:delete val="0"/>
        <c:axPos val="b"/>
        <c:numFmt formatCode="General" sourceLinked="1"/>
        <c:majorTickMark val="none"/>
        <c:minorTickMark val="none"/>
        <c:tickLblPos val="high"/>
        <c:spPr>
          <a:ln>
            <a:solidFill>
              <a:schemeClr val="tx1"/>
            </a:solidFill>
          </a:ln>
        </c:spPr>
        <c:txPr>
          <a:bodyPr/>
          <a:lstStyle/>
          <a:p>
            <a:pPr>
              <a:defRPr i="1"/>
            </a:pPr>
            <a:endParaRPr lang="en-US"/>
          </a:p>
        </c:txPr>
        <c:crossAx val="48619520"/>
        <c:crosses val="autoZero"/>
        <c:auto val="1"/>
        <c:lblAlgn val="ctr"/>
        <c:lblOffset val="100"/>
        <c:noMultiLvlLbl val="0"/>
      </c:catAx>
      <c:valAx>
        <c:axId val="48619520"/>
        <c:scaling>
          <c:orientation val="minMax"/>
        </c:scaling>
        <c:delete val="0"/>
        <c:axPos val="l"/>
        <c:numFmt formatCode="General" sourceLinked="1"/>
        <c:majorTickMark val="none"/>
        <c:minorTickMark val="none"/>
        <c:tickLblPos val="none"/>
        <c:spPr>
          <a:ln>
            <a:noFill/>
          </a:ln>
        </c:spPr>
        <c:crossAx val="48568576"/>
        <c:crosses val="autoZero"/>
        <c:crossBetween val="between"/>
      </c:valAx>
    </c:plotArea>
    <c:plotVisOnly val="1"/>
    <c:dispBlanksAs val="gap"/>
    <c:showDLblsOverMax val="0"/>
  </c:chart>
  <c:spPr>
    <a:ln>
      <a:noFill/>
    </a:ln>
  </c:spPr>
  <c:txPr>
    <a:bodyPr/>
    <a:lstStyle/>
    <a:p>
      <a:pPr>
        <a:defRPr sz="900" baseline="0">
          <a:latin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BEC9D0"/>
            </a:solidFill>
            <a:ln w="9525">
              <a:solidFill>
                <a:schemeClr val="bg1"/>
              </a:solidFill>
            </a:ln>
          </c:spPr>
          <c:dPt>
            <c:idx val="0"/>
            <c:bubble3D val="0"/>
            <c:spPr>
              <a:solidFill>
                <a:srgbClr val="617685"/>
              </a:solidFill>
              <a:ln w="9525">
                <a:solidFill>
                  <a:schemeClr val="bg1"/>
                </a:solidFill>
              </a:ln>
            </c:spPr>
          </c:dPt>
          <c:dPt>
            <c:idx val="1"/>
            <c:bubble3D val="0"/>
          </c:dPt>
          <c:dPt>
            <c:idx val="2"/>
            <c:bubble3D val="0"/>
            <c:spPr>
              <a:solidFill>
                <a:srgbClr val="CF0A2C"/>
              </a:solidFill>
              <a:ln w="9525">
                <a:solidFill>
                  <a:schemeClr val="bg1"/>
                </a:solidFill>
              </a:ln>
            </c:spPr>
          </c:dPt>
          <c:dPt>
            <c:idx val="3"/>
            <c:bubble3D val="0"/>
            <c:spPr>
              <a:solidFill>
                <a:srgbClr val="617685"/>
              </a:solidFill>
              <a:ln w="9525">
                <a:solidFill>
                  <a:schemeClr val="bg1"/>
                </a:solidFill>
              </a:ln>
            </c:spPr>
          </c:dPt>
          <c:dLbls>
            <c:dLbl>
              <c:idx val="0"/>
              <c:spPr/>
              <c:txPr>
                <a:bodyPr/>
                <a:lstStyle/>
                <a:p>
                  <a:pPr>
                    <a:defRPr b="1">
                      <a:solidFill>
                        <a:schemeClr val="bg1"/>
                      </a:solidFill>
                    </a:defRPr>
                  </a:pPr>
                  <a:endParaRPr lang="en-US"/>
                </a:p>
              </c:txPr>
              <c:showLegendKey val="0"/>
              <c:showVal val="1"/>
              <c:showCatName val="0"/>
              <c:showSerName val="0"/>
              <c:showPercent val="0"/>
              <c:showBubbleSize val="0"/>
            </c:dLbl>
            <c:dLbl>
              <c:idx val="2"/>
              <c:spPr/>
              <c:txPr>
                <a:bodyPr/>
                <a:lstStyle/>
                <a:p>
                  <a:pPr>
                    <a:defRPr b="1">
                      <a:solidFill>
                        <a:schemeClr val="bg1"/>
                      </a:solidFill>
                    </a:defRPr>
                  </a:pPr>
                  <a:endParaRPr lang="en-US"/>
                </a:p>
              </c:txPr>
              <c:showLegendKey val="0"/>
              <c:showVal val="1"/>
              <c:showCatName val="0"/>
              <c:showSerName val="0"/>
              <c:showPercent val="0"/>
              <c:showBubbleSize val="0"/>
            </c:dLbl>
            <c:dLbl>
              <c:idx val="3"/>
              <c:spPr/>
              <c:txPr>
                <a:bodyPr/>
                <a:lstStyle/>
                <a:p>
                  <a:pPr>
                    <a:defRPr b="1">
                      <a:solidFill>
                        <a:schemeClr val="bg1"/>
                      </a:solidFill>
                    </a:defRPr>
                  </a:pPr>
                  <a:endParaRPr lang="en-US"/>
                </a:p>
              </c:txPr>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1"/>
          </c:dLbls>
          <c:cat>
            <c:strRef>
              <c:f>Sheet1!$A$2:$A$5</c:f>
              <c:strCache>
                <c:ptCount val="4"/>
                <c:pt idx="0">
                  <c:v>1st Qtr</c:v>
                </c:pt>
                <c:pt idx="1">
                  <c:v>2nd Qtr</c:v>
                </c:pt>
                <c:pt idx="2">
                  <c:v>3rd Qtr</c:v>
                </c:pt>
                <c:pt idx="3">
                  <c:v>4th Qtr</c:v>
                </c:pt>
              </c:strCache>
            </c:strRef>
          </c:cat>
          <c:val>
            <c:numRef>
              <c:f>Sheet1!$B$2:$B$5</c:f>
              <c:numCache>
                <c:formatCode>0%</c:formatCode>
                <c:ptCount val="4"/>
                <c:pt idx="0">
                  <c:v>0.16</c:v>
                </c:pt>
                <c:pt idx="1">
                  <c:v>0.16</c:v>
                </c:pt>
                <c:pt idx="2">
                  <c:v>0.39</c:v>
                </c:pt>
                <c:pt idx="3">
                  <c:v>0.3</c:v>
                </c:pt>
              </c:numCache>
            </c:numRef>
          </c:val>
        </c:ser>
        <c:dLbls>
          <c:showLegendKey val="0"/>
          <c:showVal val="0"/>
          <c:showCatName val="0"/>
          <c:showSerName val="0"/>
          <c:showPercent val="0"/>
          <c:showBubbleSize val="0"/>
          <c:showLeaderLines val="1"/>
        </c:dLbls>
        <c:firstSliceAng val="246"/>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24E-2"/>
          <c:y val="2.6785714285714284E-2"/>
          <c:w val="0.93452380952380953"/>
          <c:h val="0.73692175196850396"/>
        </c:manualLayout>
      </c:layout>
      <c:barChart>
        <c:barDir val="col"/>
        <c:grouping val="stacked"/>
        <c:varyColors val="0"/>
        <c:ser>
          <c:idx val="0"/>
          <c:order val="0"/>
          <c:tx>
            <c:strRef>
              <c:f>Sheet1!$B$1</c:f>
              <c:strCache>
                <c:ptCount val="1"/>
                <c:pt idx="0">
                  <c:v>Series 1</c:v>
                </c:pt>
              </c:strCache>
            </c:strRef>
          </c:tx>
          <c:spPr>
            <a:ln w="9525">
              <a:solidFill>
                <a:srgbClr val="899BA9"/>
              </a:solidFill>
            </a:ln>
          </c:spPr>
          <c:invertIfNegative val="0"/>
          <c:dLbls>
            <c:numFmt formatCode="0%" sourceLinked="0"/>
            <c:spPr>
              <a:noFill/>
              <a:ln>
                <a:noFill/>
              </a:ln>
            </c:spPr>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OB/GYNs</c:v>
                </c:pt>
                <c:pt idx="1">
                  <c:v>Orthopedists</c:v>
                </c:pt>
                <c:pt idx="2">
                  <c:v>Oncologists</c:v>
                </c:pt>
                <c:pt idx="3">
                  <c:v>Cardiologists</c:v>
                </c:pt>
              </c:strCache>
            </c:strRef>
          </c:cat>
          <c:val>
            <c:numRef>
              <c:f>Sheet1!$B$2:$B$5</c:f>
              <c:numCache>
                <c:formatCode>0%</c:formatCode>
                <c:ptCount val="4"/>
                <c:pt idx="0">
                  <c:v>0.62</c:v>
                </c:pt>
                <c:pt idx="1">
                  <c:v>0.59</c:v>
                </c:pt>
                <c:pt idx="2">
                  <c:v>0.59</c:v>
                </c:pt>
                <c:pt idx="3">
                  <c:v>0.48</c:v>
                </c:pt>
              </c:numCache>
            </c:numRef>
          </c:val>
        </c:ser>
        <c:ser>
          <c:idx val="1"/>
          <c:order val="1"/>
          <c:tx>
            <c:strRef>
              <c:f>Sheet1!$C$1</c:f>
              <c:strCache>
                <c:ptCount val="1"/>
                <c:pt idx="0">
                  <c:v>Series 2</c:v>
                </c:pt>
              </c:strCache>
            </c:strRef>
          </c:tx>
          <c:spPr>
            <a:noFill/>
            <a:ln>
              <a:solidFill>
                <a:srgbClr val="899BA9"/>
              </a:solidFill>
              <a:prstDash val="dash"/>
            </a:ln>
          </c:spPr>
          <c:invertIfNegative val="0"/>
          <c:cat>
            <c:strRef>
              <c:f>Sheet1!$A$2:$A$5</c:f>
              <c:strCache>
                <c:ptCount val="4"/>
                <c:pt idx="0">
                  <c:v>OB/GYNs</c:v>
                </c:pt>
                <c:pt idx="1">
                  <c:v>Orthopedists</c:v>
                </c:pt>
                <c:pt idx="2">
                  <c:v>Oncologists</c:v>
                </c:pt>
                <c:pt idx="3">
                  <c:v>Cardiologists</c:v>
                </c:pt>
              </c:strCache>
            </c:strRef>
          </c:cat>
          <c:val>
            <c:numRef>
              <c:f>Sheet1!$C$2:$C$5</c:f>
              <c:numCache>
                <c:formatCode>0%</c:formatCode>
                <c:ptCount val="4"/>
                <c:pt idx="0">
                  <c:v>0.38</c:v>
                </c:pt>
                <c:pt idx="1">
                  <c:v>0.41</c:v>
                </c:pt>
                <c:pt idx="2">
                  <c:v>0.41</c:v>
                </c:pt>
                <c:pt idx="3">
                  <c:v>0.52</c:v>
                </c:pt>
              </c:numCache>
            </c:numRef>
          </c:val>
        </c:ser>
        <c:dLbls>
          <c:showLegendKey val="0"/>
          <c:showVal val="0"/>
          <c:showCatName val="0"/>
          <c:showSerName val="0"/>
          <c:showPercent val="0"/>
          <c:showBubbleSize val="0"/>
        </c:dLbls>
        <c:gapWidth val="50"/>
        <c:overlap val="100"/>
        <c:axId val="104434304"/>
        <c:axId val="104436096"/>
      </c:barChart>
      <c:catAx>
        <c:axId val="104434304"/>
        <c:scaling>
          <c:orientation val="minMax"/>
        </c:scaling>
        <c:delete val="0"/>
        <c:axPos val="b"/>
        <c:majorTickMark val="none"/>
        <c:minorTickMark val="none"/>
        <c:tickLblPos val="nextTo"/>
        <c:spPr>
          <a:ln>
            <a:solidFill>
              <a:schemeClr val="accent4"/>
            </a:solidFill>
            <a:miter lim="800000"/>
          </a:ln>
        </c:spPr>
        <c:txPr>
          <a:bodyPr/>
          <a:lstStyle/>
          <a:p>
            <a:pPr>
              <a:defRPr i="1"/>
            </a:pPr>
            <a:endParaRPr lang="en-US"/>
          </a:p>
        </c:txPr>
        <c:crossAx val="104436096"/>
        <c:crosses val="autoZero"/>
        <c:auto val="1"/>
        <c:lblAlgn val="ctr"/>
        <c:lblOffset val="100"/>
        <c:noMultiLvlLbl val="0"/>
      </c:catAx>
      <c:valAx>
        <c:axId val="104436096"/>
        <c:scaling>
          <c:orientation val="minMax"/>
        </c:scaling>
        <c:delete val="1"/>
        <c:axPos val="l"/>
        <c:numFmt formatCode="0%" sourceLinked="1"/>
        <c:majorTickMark val="none"/>
        <c:minorTickMark val="none"/>
        <c:tickLblPos val="nextTo"/>
        <c:crossAx val="104434304"/>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rgbClr val="BEC9D0"/>
            </a:solidFill>
            <a:ln w="9525">
              <a:solidFill>
                <a:schemeClr val="bg1"/>
              </a:solidFill>
            </a:ln>
          </c:spPr>
          <c:dPt>
            <c:idx val="0"/>
            <c:bubble3D val="0"/>
            <c:spPr>
              <a:solidFill>
                <a:srgbClr val="617685"/>
              </a:solidFill>
              <a:ln w="9525">
                <a:solidFill>
                  <a:schemeClr val="bg1"/>
                </a:solidFill>
              </a:ln>
            </c:spPr>
          </c:dPt>
          <c:dPt>
            <c:idx val="1"/>
            <c:bubble3D val="0"/>
            <c:spPr>
              <a:solidFill>
                <a:srgbClr val="899BA9"/>
              </a:solidFill>
              <a:ln w="9525">
                <a:solidFill>
                  <a:schemeClr val="bg1"/>
                </a:solidFill>
              </a:ln>
            </c:spPr>
          </c:dPt>
          <c:dPt>
            <c:idx val="2"/>
            <c:bubble3D val="0"/>
            <c:spPr>
              <a:solidFill>
                <a:srgbClr val="DBE1E5"/>
              </a:solidFill>
              <a:ln w="9525">
                <a:solidFill>
                  <a:schemeClr val="bg1"/>
                </a:solidFill>
              </a:ln>
            </c:spPr>
          </c:dPt>
          <c:dLbls>
            <c:dLbl>
              <c:idx val="0"/>
              <c:layout>
                <c:manualLayout>
                  <c:x val="-0.19692421259842519"/>
                  <c:y val="7.1484511089420786E-3"/>
                </c:manualLayout>
              </c:layout>
              <c:spPr/>
              <c:txPr>
                <a:bodyPr/>
                <a:lstStyle/>
                <a:p>
                  <a:pPr>
                    <a:defRPr>
                      <a:solidFill>
                        <a:schemeClr val="bg1"/>
                      </a:solidFill>
                    </a:defRPr>
                  </a:pPr>
                  <a:endParaRPr lang="en-US"/>
                </a:p>
              </c:txPr>
              <c:dLblPos val="bestFit"/>
              <c:showLegendKey val="0"/>
              <c:showVal val="1"/>
              <c:showCatName val="0"/>
              <c:showSerName val="0"/>
              <c:showPercent val="0"/>
              <c:showBubbleSize val="0"/>
            </c:dLbl>
            <c:dLbl>
              <c:idx val="1"/>
              <c:layout>
                <c:manualLayout>
                  <c:x val="0.19082800196850394"/>
                  <c:y val="-0.21760270994751132"/>
                </c:manualLayout>
              </c:layout>
              <c:spPr/>
              <c:txPr>
                <a:bodyPr/>
                <a:lstStyle/>
                <a:p>
                  <a:pPr>
                    <a:defRPr>
                      <a:solidFill>
                        <a:schemeClr val="bg1"/>
                      </a:solidFill>
                    </a:defRPr>
                  </a:pPr>
                  <a:endParaRPr lang="en-US"/>
                </a:p>
              </c:txPr>
              <c:dLblPos val="bestFit"/>
              <c:showLegendKey val="0"/>
              <c:showVal val="1"/>
              <c:showCatName val="0"/>
              <c:showSerName val="0"/>
              <c:showPercent val="0"/>
              <c:showBubbleSize val="0"/>
            </c:dLbl>
            <c:dLbl>
              <c:idx val="2"/>
              <c:layout>
                <c:manualLayout>
                  <c:x val="0.17605622539370078"/>
                  <c:y val="0.23805688240866307"/>
                </c:manualLayout>
              </c:layout>
              <c:dLblPos val="bestFit"/>
              <c:showLegendKey val="0"/>
              <c:showVal val="1"/>
              <c:showCatName val="0"/>
              <c:showSerName val="0"/>
              <c:showPercent val="0"/>
              <c:showBubbleSize val="0"/>
            </c:dLbl>
            <c:dLblPos val="ctr"/>
            <c:showLegendKey val="0"/>
            <c:showVal val="1"/>
            <c:showCatName val="0"/>
            <c:showSerName val="0"/>
            <c:showPercent val="0"/>
            <c:showBubbleSize val="0"/>
            <c:showLeaderLines val="1"/>
          </c:dLbls>
          <c:cat>
            <c:strRef>
              <c:f>Sheet1!$A$2:$A$4</c:f>
              <c:strCache>
                <c:ptCount val="3"/>
                <c:pt idx="0">
                  <c:v>Category 1</c:v>
                </c:pt>
                <c:pt idx="1">
                  <c:v>Category 2</c:v>
                </c:pt>
                <c:pt idx="2">
                  <c:v>Category 3</c:v>
                </c:pt>
              </c:strCache>
            </c:strRef>
          </c:cat>
          <c:val>
            <c:numRef>
              <c:f>Sheet1!$B$2:$B$4</c:f>
              <c:numCache>
                <c:formatCode>0%</c:formatCode>
                <c:ptCount val="3"/>
                <c:pt idx="0">
                  <c:v>0.38</c:v>
                </c:pt>
                <c:pt idx="1">
                  <c:v>0.32</c:v>
                </c:pt>
                <c:pt idx="2">
                  <c:v>0.3</c:v>
                </c:pt>
              </c:numCache>
            </c:numRef>
          </c:val>
        </c:ser>
        <c:dLbls>
          <c:dLblPos val="ctr"/>
          <c:showLegendKey val="0"/>
          <c:showVal val="1"/>
          <c:showCatName val="0"/>
          <c:showSerName val="0"/>
          <c:showPercent val="0"/>
          <c:showBubbleSize val="0"/>
          <c:showLeaderLines val="1"/>
        </c:dLbls>
        <c:firstSliceAng val="20"/>
      </c:pieChart>
    </c:plotArea>
    <c:plotVisOnly val="1"/>
    <c:dispBlanksAs val="gap"/>
    <c:showDLblsOverMax val="0"/>
  </c:chart>
  <c:spPr>
    <a:noFill/>
    <a:ln>
      <a:noFill/>
    </a:ln>
  </c:spPr>
  <c:txPr>
    <a:bodyPr/>
    <a:lstStyle/>
    <a:p>
      <a:pPr>
        <a:defRPr sz="900" b="1"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Series 1</c:v>
                </c:pt>
              </c:strCache>
            </c:strRef>
          </c:tx>
          <c:spPr>
            <a:ln w="9525">
              <a:solidFill>
                <a:schemeClr val="bg1"/>
              </a:solidFill>
            </a:ln>
          </c:spPr>
          <c:dPt>
            <c:idx val="0"/>
            <c:bubble3D val="0"/>
            <c:spPr>
              <a:solidFill>
                <a:srgbClr val="BEC9D0"/>
              </a:solidFill>
              <a:ln w="9525">
                <a:solidFill>
                  <a:schemeClr val="bg1"/>
                </a:solidFill>
              </a:ln>
            </c:spPr>
          </c:dPt>
          <c:dPt>
            <c:idx val="1"/>
            <c:bubble3D val="0"/>
            <c:spPr>
              <a:noFill/>
              <a:ln w="9525">
                <a:noFill/>
              </a:ln>
            </c:spPr>
          </c:dPt>
          <c:cat>
            <c:strRef>
              <c:f>Sheet1!$A$2:$A$3</c:f>
              <c:strCache>
                <c:ptCount val="2"/>
                <c:pt idx="0">
                  <c:v>Category 1</c:v>
                </c:pt>
                <c:pt idx="1">
                  <c:v>Category 2</c:v>
                </c:pt>
              </c:strCache>
            </c:strRef>
          </c:cat>
          <c:val>
            <c:numRef>
              <c:f>Sheet1!$B$2:$B$3</c:f>
              <c:numCache>
                <c:formatCode>General</c:formatCode>
                <c:ptCount val="2"/>
                <c:pt idx="0">
                  <c:v>0.02</c:v>
                </c:pt>
                <c:pt idx="1">
                  <c:v>0.98</c:v>
                </c:pt>
              </c:numCache>
            </c:numRef>
          </c:val>
        </c:ser>
        <c:dLbls>
          <c:showLegendKey val="0"/>
          <c:showVal val="0"/>
          <c:showCatName val="0"/>
          <c:showSerName val="0"/>
          <c:showPercent val="0"/>
          <c:showBubbleSize val="0"/>
          <c:showLeaderLines val="1"/>
        </c:dLbls>
        <c:firstSliceAng val="303"/>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Series 1</c:v>
                </c:pt>
              </c:strCache>
            </c:strRef>
          </c:tx>
          <c:spPr>
            <a:ln w="9525">
              <a:solidFill>
                <a:schemeClr val="bg1"/>
              </a:solidFill>
            </a:ln>
          </c:spPr>
          <c:dPt>
            <c:idx val="0"/>
            <c:bubble3D val="0"/>
            <c:spPr>
              <a:solidFill>
                <a:srgbClr val="BEC9D0"/>
              </a:solidFill>
              <a:ln w="9525">
                <a:solidFill>
                  <a:schemeClr val="bg1"/>
                </a:solidFill>
              </a:ln>
            </c:spPr>
          </c:dPt>
          <c:dPt>
            <c:idx val="1"/>
            <c:bubble3D val="0"/>
            <c:spPr>
              <a:noFill/>
              <a:ln w="9525">
                <a:noFill/>
              </a:ln>
            </c:spPr>
          </c:dPt>
          <c:cat>
            <c:strRef>
              <c:f>Sheet1!$A$2:$A$3</c:f>
              <c:strCache>
                <c:ptCount val="2"/>
                <c:pt idx="0">
                  <c:v>Category 1</c:v>
                </c:pt>
                <c:pt idx="1">
                  <c:v>Category 2</c:v>
                </c:pt>
              </c:strCache>
            </c:strRef>
          </c:cat>
          <c:val>
            <c:numRef>
              <c:f>Sheet1!$B$2:$B$3</c:f>
              <c:numCache>
                <c:formatCode>General</c:formatCode>
                <c:ptCount val="2"/>
                <c:pt idx="0">
                  <c:v>0.57999999999999996</c:v>
                </c:pt>
                <c:pt idx="1">
                  <c:v>0.42</c:v>
                </c:pt>
              </c:numCache>
            </c:numRef>
          </c:val>
        </c:ser>
        <c:dLbls>
          <c:showLegendKey val="0"/>
          <c:showVal val="0"/>
          <c:showCatName val="0"/>
          <c:showSerName val="0"/>
          <c:showPercent val="0"/>
          <c:showBubbleSize val="0"/>
          <c:showLeaderLines val="1"/>
        </c:dLbls>
        <c:firstSliceAng val="152"/>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449251667045095E-2"/>
          <c:y val="5.582672086798296E-2"/>
          <c:w val="0.93452380952380953"/>
          <c:h val="0.65543448548928096"/>
        </c:manualLayout>
      </c:layout>
      <c:barChart>
        <c:barDir val="col"/>
        <c:grouping val="clustered"/>
        <c:varyColors val="0"/>
        <c:ser>
          <c:idx val="0"/>
          <c:order val="0"/>
          <c:tx>
            <c:strRef>
              <c:f>Sheet1!$B$1</c:f>
              <c:strCache>
                <c:ptCount val="1"/>
                <c:pt idx="0">
                  <c:v>2014</c:v>
                </c:pt>
              </c:strCache>
            </c:strRef>
          </c:tx>
          <c:spPr>
            <a:solidFill>
              <a:srgbClr val="BEC9D0"/>
            </a:solidFill>
            <a:ln w="9525">
              <a:solidFill>
                <a:schemeClr val="bg1"/>
              </a:solidFill>
            </a:ln>
          </c:spPr>
          <c:invertIfNegative val="0"/>
          <c:dPt>
            <c:idx val="0"/>
            <c:invertIfNegative val="0"/>
            <c:bubble3D val="0"/>
          </c:dPt>
          <c:dPt>
            <c:idx val="1"/>
            <c:invertIfNegative val="0"/>
            <c:bubble3D val="0"/>
          </c:dPt>
          <c:dPt>
            <c:idx val="2"/>
            <c:invertIfNegative val="0"/>
            <c:bubble3D val="0"/>
          </c:dPt>
          <c:dLbls>
            <c:numFmt formatCode="General" sourceLinked="0"/>
            <c:spPr>
              <a:noFill/>
              <a:ln>
                <a:noFill/>
              </a:ln>
            </c:spPr>
            <c:txPr>
              <a:bodyPr/>
              <a:lstStyle/>
              <a:p>
                <a:pPr>
                  <a:defRPr b="1"/>
                </a:pPr>
                <a:endParaRPr lang="en-US"/>
              </a:p>
            </c:txPr>
            <c:dLblPos val="outEnd"/>
            <c:showLegendKey val="0"/>
            <c:showVal val="1"/>
            <c:showCatName val="0"/>
            <c:showSerName val="0"/>
            <c:showPercent val="0"/>
            <c:showBubbleSize val="0"/>
            <c:showLeaderLines val="0"/>
          </c:dLbls>
          <c:cat>
            <c:strRef>
              <c:f>Sheet1!$A$2:$A$3</c:f>
              <c:strCache>
                <c:ptCount val="2"/>
                <c:pt idx="0">
                  <c:v>Federally-Facilitated Marketplace (36 states)</c:v>
                </c:pt>
                <c:pt idx="1">
                  <c:v>State-Based Marketplace (8 states reporting)</c:v>
                </c:pt>
              </c:strCache>
            </c:strRef>
          </c:cat>
          <c:val>
            <c:numRef>
              <c:f>Sheet1!$B$2:$B$3</c:f>
              <c:numCache>
                <c:formatCode>General</c:formatCode>
                <c:ptCount val="2"/>
                <c:pt idx="0">
                  <c:v>191</c:v>
                </c:pt>
                <c:pt idx="1">
                  <c:v>61</c:v>
                </c:pt>
              </c:numCache>
            </c:numRef>
          </c:val>
        </c:ser>
        <c:ser>
          <c:idx val="1"/>
          <c:order val="1"/>
          <c:tx>
            <c:strRef>
              <c:f>Sheet1!$C$1</c:f>
              <c:strCache>
                <c:ptCount val="1"/>
                <c:pt idx="0">
                  <c:v>2015</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Federally-Facilitated Marketplace (36 states)</c:v>
                </c:pt>
                <c:pt idx="1">
                  <c:v>State-Based Marketplace (8 states reporting)</c:v>
                </c:pt>
              </c:strCache>
            </c:strRef>
          </c:cat>
          <c:val>
            <c:numRef>
              <c:f>Sheet1!$C$2:$C$3</c:f>
              <c:numCache>
                <c:formatCode>General</c:formatCode>
                <c:ptCount val="2"/>
                <c:pt idx="0">
                  <c:v>248</c:v>
                </c:pt>
                <c:pt idx="1">
                  <c:v>67</c:v>
                </c:pt>
              </c:numCache>
            </c:numRef>
          </c:val>
        </c:ser>
        <c:dLbls>
          <c:showLegendKey val="0"/>
          <c:showVal val="0"/>
          <c:showCatName val="0"/>
          <c:showSerName val="0"/>
          <c:showPercent val="0"/>
          <c:showBubbleSize val="0"/>
        </c:dLbls>
        <c:gapWidth val="50"/>
        <c:axId val="104345600"/>
        <c:axId val="104347136"/>
      </c:barChart>
      <c:catAx>
        <c:axId val="104345600"/>
        <c:scaling>
          <c:orientation val="minMax"/>
        </c:scaling>
        <c:delete val="0"/>
        <c:axPos val="b"/>
        <c:majorTickMark val="none"/>
        <c:minorTickMark val="none"/>
        <c:tickLblPos val="nextTo"/>
        <c:spPr>
          <a:ln>
            <a:solidFill>
              <a:schemeClr val="accent4"/>
            </a:solidFill>
            <a:miter lim="800000"/>
          </a:ln>
        </c:spPr>
        <c:txPr>
          <a:bodyPr/>
          <a:lstStyle/>
          <a:p>
            <a:pPr>
              <a:defRPr i="1"/>
            </a:pPr>
            <a:endParaRPr lang="en-US"/>
          </a:p>
        </c:txPr>
        <c:crossAx val="104347136"/>
        <c:crosses val="autoZero"/>
        <c:auto val="1"/>
        <c:lblAlgn val="ctr"/>
        <c:lblOffset val="100"/>
        <c:noMultiLvlLbl val="0"/>
      </c:catAx>
      <c:valAx>
        <c:axId val="104347136"/>
        <c:scaling>
          <c:orientation val="minMax"/>
        </c:scaling>
        <c:delete val="1"/>
        <c:axPos val="l"/>
        <c:numFmt formatCode="General" sourceLinked="1"/>
        <c:majorTickMark val="none"/>
        <c:minorTickMark val="none"/>
        <c:tickLblPos val="nextTo"/>
        <c:crossAx val="104345600"/>
        <c:crosses val="autoZero"/>
        <c:crossBetween val="between"/>
      </c:valAx>
      <c:spPr>
        <a:noFill/>
        <a:ln w="25400">
          <a:noFill/>
        </a:ln>
      </c:spPr>
    </c:plotArea>
    <c:legend>
      <c:legendPos val="b"/>
      <c:layout>
        <c:manualLayout>
          <c:xMode val="edge"/>
          <c:yMode val="edge"/>
          <c:x val="0.33983553171519731"/>
          <c:y val="0.89825930944973564"/>
          <c:w val="0.29495851003014151"/>
          <c:h val="8.7748771116926597E-2"/>
        </c:manualLayout>
      </c:layout>
      <c:overlay val="0"/>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24E-2"/>
          <c:y val="2.6785714285714284E-2"/>
          <c:w val="0.93452380952380953"/>
          <c:h val="0.63197912948405444"/>
        </c:manualLayout>
      </c:layout>
      <c:barChart>
        <c:barDir val="col"/>
        <c:grouping val="clustered"/>
        <c:varyColors val="0"/>
        <c:ser>
          <c:idx val="0"/>
          <c:order val="0"/>
          <c:tx>
            <c:strRef>
              <c:f>Sheet1!$B$1</c:f>
              <c:strCache>
                <c:ptCount val="1"/>
                <c:pt idx="0">
                  <c:v>Series 1</c:v>
                </c:pt>
              </c:strCache>
            </c:strRef>
          </c:tx>
          <c:spPr>
            <a:solidFill>
              <a:srgbClr val="BEC9D0"/>
            </a:solidFill>
            <a:ln w="9525">
              <a:solidFill>
                <a:schemeClr val="bg1"/>
              </a:solidFill>
            </a:ln>
          </c:spPr>
          <c:invertIfNegative val="0"/>
          <c:dPt>
            <c:idx val="1"/>
            <c:invertIfNegative val="0"/>
            <c:bubble3D val="0"/>
            <c:spPr>
              <a:solidFill>
                <a:srgbClr val="BEC9D0"/>
              </a:solidFill>
              <a:ln w="9525">
                <a:solidFill>
                  <a:schemeClr val="bg1"/>
                </a:solidFill>
              </a:ln>
            </c:spPr>
          </c:dPt>
          <c:dPt>
            <c:idx val="2"/>
            <c:invertIfNegative val="0"/>
            <c:bubble3D val="0"/>
            <c:spPr>
              <a:solidFill>
                <a:srgbClr val="BEC9D0"/>
              </a:solidFill>
              <a:ln w="9525">
                <a:noFill/>
              </a:ln>
            </c:spPr>
          </c:dPt>
          <c:dPt>
            <c:idx val="3"/>
            <c:invertIfNegative val="0"/>
            <c:bubble3D val="0"/>
            <c:spPr>
              <a:solidFill>
                <a:srgbClr val="BEC9D0"/>
              </a:solidFill>
              <a:ln w="9525">
                <a:noFill/>
              </a:ln>
            </c:spPr>
          </c:dPt>
          <c:dPt>
            <c:idx val="4"/>
            <c:invertIfNegative val="0"/>
            <c:bubble3D val="0"/>
            <c:spPr>
              <a:solidFill>
                <a:srgbClr val="BEC9D0"/>
              </a:solidFill>
              <a:ln w="9525">
                <a:solidFill>
                  <a:schemeClr val="bg1"/>
                </a:solidFill>
              </a:ln>
            </c:spPr>
          </c:dPt>
          <c:dLbls>
            <c:dLbl>
              <c:idx val="0"/>
              <c:layout/>
              <c:tx>
                <c:rich>
                  <a:bodyPr/>
                  <a:lstStyle/>
                  <a:p>
                    <a:r>
                      <a:rPr lang="en-US" dirty="0" smtClean="0"/>
                      <a:t>3M</a:t>
                    </a:r>
                    <a:endParaRPr lang="en-US" dirty="0"/>
                  </a:p>
                </c:rich>
              </c:tx>
              <c:showLegendKey val="0"/>
              <c:showVal val="1"/>
              <c:showCatName val="0"/>
              <c:showSerName val="0"/>
              <c:showPercent val="0"/>
              <c:showBubbleSize val="0"/>
            </c:dLbl>
            <c:dLbl>
              <c:idx val="1"/>
              <c:layout/>
              <c:tx>
                <c:rich>
                  <a:bodyPr/>
                  <a:lstStyle/>
                  <a:p>
                    <a:r>
                      <a:rPr lang="en-US" smtClean="0"/>
                      <a:t>9M</a:t>
                    </a:r>
                    <a:endParaRPr lang="en-US"/>
                  </a:p>
                </c:rich>
              </c:tx>
              <c:showLegendKey val="0"/>
              <c:showVal val="1"/>
              <c:showCatName val="0"/>
              <c:showSerName val="0"/>
              <c:showPercent val="0"/>
              <c:showBubbleSize val="0"/>
            </c:dLbl>
            <c:dLbl>
              <c:idx val="2"/>
              <c:layout/>
              <c:tx>
                <c:rich>
                  <a:bodyPr/>
                  <a:lstStyle/>
                  <a:p>
                    <a:r>
                      <a:rPr lang="en-US" smtClean="0"/>
                      <a:t>19M</a:t>
                    </a:r>
                    <a:endParaRPr lang="en-US"/>
                  </a:p>
                </c:rich>
              </c:tx>
              <c:showLegendKey val="0"/>
              <c:showVal val="1"/>
              <c:showCatName val="0"/>
              <c:showSerName val="0"/>
              <c:showPercent val="0"/>
              <c:showBubbleSize val="0"/>
            </c:dLbl>
            <c:dLbl>
              <c:idx val="3"/>
              <c:layout/>
              <c:tx>
                <c:rich>
                  <a:bodyPr/>
                  <a:lstStyle/>
                  <a:p>
                    <a:r>
                      <a:rPr lang="en-US" smtClean="0"/>
                      <a:t>30M</a:t>
                    </a:r>
                    <a:endParaRPr lang="en-US"/>
                  </a:p>
                </c:rich>
              </c:tx>
              <c:showLegendKey val="0"/>
              <c:showVal val="1"/>
              <c:showCatName val="0"/>
              <c:showSerName val="0"/>
              <c:showPercent val="0"/>
              <c:showBubbleSize val="0"/>
            </c:dLbl>
            <c:dLbl>
              <c:idx val="4"/>
              <c:layout/>
              <c:tx>
                <c:rich>
                  <a:bodyPr/>
                  <a:lstStyle/>
                  <a:p>
                    <a:r>
                      <a:rPr lang="en-US" smtClean="0"/>
                      <a:t>40M</a:t>
                    </a:r>
                    <a:endParaRPr lang="en-US"/>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3</c:v>
                </c:pt>
                <c:pt idx="1">
                  <c:v>9</c:v>
                </c:pt>
                <c:pt idx="2">
                  <c:v>19</c:v>
                </c:pt>
                <c:pt idx="3">
                  <c:v>30</c:v>
                </c:pt>
                <c:pt idx="4">
                  <c:v>40</c:v>
                </c:pt>
              </c:numCache>
            </c:numRef>
          </c:val>
        </c:ser>
        <c:dLbls>
          <c:showLegendKey val="0"/>
          <c:showVal val="0"/>
          <c:showCatName val="0"/>
          <c:showSerName val="0"/>
          <c:showPercent val="0"/>
          <c:showBubbleSize val="0"/>
        </c:dLbls>
        <c:gapWidth val="50"/>
        <c:axId val="104871040"/>
        <c:axId val="104872576"/>
      </c:barChart>
      <c:catAx>
        <c:axId val="104871040"/>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104872576"/>
        <c:crosses val="autoZero"/>
        <c:auto val="1"/>
        <c:lblAlgn val="ctr"/>
        <c:lblOffset val="100"/>
        <c:noMultiLvlLbl val="0"/>
      </c:catAx>
      <c:valAx>
        <c:axId val="104872576"/>
        <c:scaling>
          <c:orientation val="minMax"/>
        </c:scaling>
        <c:delete val="1"/>
        <c:axPos val="l"/>
        <c:numFmt formatCode="General" sourceLinked="1"/>
        <c:majorTickMark val="none"/>
        <c:minorTickMark val="none"/>
        <c:tickLblPos val="nextTo"/>
        <c:crossAx val="104871040"/>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Series 1</c:v>
                </c:pt>
              </c:strCache>
            </c:strRef>
          </c:tx>
          <c:spPr>
            <a:ln w="9525">
              <a:solidFill>
                <a:schemeClr val="bg1"/>
              </a:solidFill>
            </a:ln>
          </c:spPr>
          <c:dPt>
            <c:idx val="0"/>
            <c:bubble3D val="0"/>
            <c:spPr>
              <a:solidFill>
                <a:srgbClr val="BEC9D0"/>
              </a:solidFill>
              <a:ln w="9525">
                <a:solidFill>
                  <a:schemeClr val="bg1"/>
                </a:solidFill>
              </a:ln>
            </c:spPr>
          </c:dPt>
          <c:dPt>
            <c:idx val="1"/>
            <c:bubble3D val="0"/>
            <c:spPr>
              <a:noFill/>
              <a:ln w="9525">
                <a:noFill/>
              </a:ln>
            </c:spPr>
          </c:dPt>
          <c:cat>
            <c:strRef>
              <c:f>Sheet1!$A$2:$A$3</c:f>
              <c:strCache>
                <c:ptCount val="2"/>
                <c:pt idx="0">
                  <c:v>Category 1</c:v>
                </c:pt>
                <c:pt idx="1">
                  <c:v>Category 2</c:v>
                </c:pt>
              </c:strCache>
            </c:strRef>
          </c:cat>
          <c:val>
            <c:numRef>
              <c:f>Sheet1!$B$2:$B$3</c:f>
              <c:numCache>
                <c:formatCode>General</c:formatCode>
                <c:ptCount val="2"/>
                <c:pt idx="0">
                  <c:v>0.26</c:v>
                </c:pt>
                <c:pt idx="1">
                  <c:v>0.74</c:v>
                </c:pt>
              </c:numCache>
            </c:numRef>
          </c:val>
        </c:ser>
        <c:dLbls>
          <c:showLegendKey val="0"/>
          <c:showVal val="0"/>
          <c:showCatName val="0"/>
          <c:showSerName val="0"/>
          <c:showPercent val="0"/>
          <c:showBubbleSize val="0"/>
          <c:showLeaderLines val="1"/>
        </c:dLbls>
        <c:firstSliceAng val="266"/>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Sheet1!$C$1</c:f>
              <c:strCache>
                <c:ptCount val="1"/>
                <c:pt idx="0">
                  <c:v>2013 Projections</c:v>
                </c:pt>
              </c:strCache>
            </c:strRef>
          </c:tx>
          <c:marker>
            <c:symbol val="circle"/>
            <c:size val="5"/>
          </c:marker>
          <c:dLbls>
            <c:txPr>
              <a:bodyPr/>
              <a:lstStyle/>
              <a:p>
                <a:pPr>
                  <a:defRPr b="1"/>
                </a:pPr>
                <a:endParaRPr lang="en-US"/>
              </a:p>
            </c:txPr>
            <c:dLblPos val="t"/>
            <c:showLegendKey val="0"/>
            <c:showVal val="1"/>
            <c:showCatName val="0"/>
            <c:showSerName val="0"/>
            <c:showPercent val="0"/>
            <c:showBubbleSize val="0"/>
            <c:showLeaderLines val="0"/>
          </c:dLbls>
          <c:cat>
            <c:numRef>
              <c:f>Sheet1!$A$2:$A$5</c:f>
              <c:numCache>
                <c:formatCode>General</c:formatCode>
                <c:ptCount val="4"/>
                <c:pt idx="0">
                  <c:v>2000</c:v>
                </c:pt>
                <c:pt idx="1">
                  <c:v>2005</c:v>
                </c:pt>
                <c:pt idx="2">
                  <c:v>2010</c:v>
                </c:pt>
                <c:pt idx="3">
                  <c:v>2014</c:v>
                </c:pt>
              </c:numCache>
            </c:numRef>
          </c:cat>
          <c:val>
            <c:numRef>
              <c:f>Sheet1!$B$2:$B$5</c:f>
              <c:numCache>
                <c:formatCode>0%</c:formatCode>
                <c:ptCount val="4"/>
                <c:pt idx="0">
                  <c:v>0.49</c:v>
                </c:pt>
                <c:pt idx="1">
                  <c:v>0.54</c:v>
                </c:pt>
                <c:pt idx="2">
                  <c:v>0.59</c:v>
                </c:pt>
                <c:pt idx="3">
                  <c:v>0.61</c:v>
                </c:pt>
              </c:numCache>
            </c:numRef>
          </c:val>
          <c:smooth val="0"/>
        </c:ser>
        <c:ser>
          <c:idx val="1"/>
          <c:order val="1"/>
          <c:tx>
            <c:strRef>
              <c:f>Sheet1!$B$1</c:f>
              <c:strCache>
                <c:ptCount val="1"/>
                <c:pt idx="0">
                  <c:v>Column1</c:v>
                </c:pt>
              </c:strCache>
            </c:strRef>
          </c:tx>
          <c:dLbls>
            <c:delete val="1"/>
          </c:dLbls>
          <c:cat>
            <c:numRef>
              <c:f>Sheet1!$A$2:$A$5</c:f>
              <c:numCache>
                <c:formatCode>General</c:formatCode>
                <c:ptCount val="4"/>
                <c:pt idx="0">
                  <c:v>2000</c:v>
                </c:pt>
                <c:pt idx="1">
                  <c:v>2005</c:v>
                </c:pt>
                <c:pt idx="2">
                  <c:v>2010</c:v>
                </c:pt>
                <c:pt idx="3">
                  <c:v>2014</c:v>
                </c:pt>
              </c:numCache>
            </c:numRef>
          </c:cat>
          <c:val>
            <c:numRef>
              <c:f>Sheet1!#REF!</c:f>
              <c:numCache>
                <c:formatCode>General</c:formatCode>
                <c:ptCount val="1"/>
                <c:pt idx="0">
                  <c:v>1</c:v>
                </c:pt>
              </c:numCache>
            </c:numRef>
          </c:val>
          <c:smooth val="0"/>
        </c:ser>
        <c:dLbls>
          <c:dLblPos val="t"/>
          <c:showLegendKey val="0"/>
          <c:showVal val="1"/>
          <c:showCatName val="0"/>
          <c:showSerName val="0"/>
          <c:showPercent val="0"/>
          <c:showBubbleSize val="0"/>
        </c:dLbls>
        <c:marker val="1"/>
        <c:smooth val="0"/>
        <c:axId val="104933248"/>
        <c:axId val="104934784"/>
      </c:lineChart>
      <c:catAx>
        <c:axId val="104933248"/>
        <c:scaling>
          <c:orientation val="minMax"/>
        </c:scaling>
        <c:delete val="0"/>
        <c:axPos val="b"/>
        <c:numFmt formatCode="General" sourceLinked="1"/>
        <c:majorTickMark val="none"/>
        <c:minorTickMark val="none"/>
        <c:tickLblPos val="nextTo"/>
        <c:spPr>
          <a:noFill/>
          <a:ln>
            <a:solidFill>
              <a:schemeClr val="tx1"/>
            </a:solidFill>
          </a:ln>
        </c:spPr>
        <c:txPr>
          <a:bodyPr/>
          <a:lstStyle/>
          <a:p>
            <a:pPr>
              <a:defRPr i="1"/>
            </a:pPr>
            <a:endParaRPr lang="en-US"/>
          </a:p>
        </c:txPr>
        <c:crossAx val="104934784"/>
        <c:crosses val="autoZero"/>
        <c:auto val="1"/>
        <c:lblAlgn val="ctr"/>
        <c:lblOffset val="100"/>
        <c:noMultiLvlLbl val="0"/>
      </c:catAx>
      <c:valAx>
        <c:axId val="104934784"/>
        <c:scaling>
          <c:orientation val="minMax"/>
          <c:max val="0.70000000000000007"/>
          <c:min val="0.4"/>
        </c:scaling>
        <c:delete val="0"/>
        <c:axPos val="l"/>
        <c:numFmt formatCode="0%" sourceLinked="1"/>
        <c:majorTickMark val="none"/>
        <c:minorTickMark val="none"/>
        <c:tickLblPos val="nextTo"/>
        <c:txPr>
          <a:bodyPr/>
          <a:lstStyle/>
          <a:p>
            <a:pPr>
              <a:defRPr i="1"/>
            </a:pPr>
            <a:endParaRPr lang="en-US"/>
          </a:p>
        </c:txPr>
        <c:crossAx val="104933248"/>
        <c:crosses val="autoZero"/>
        <c:crossBetween val="between"/>
      </c:valAx>
    </c:plotArea>
    <c:plotVisOnly val="1"/>
    <c:dispBlanksAs val="gap"/>
    <c:showDLblsOverMax val="0"/>
  </c:chart>
  <c:spPr>
    <a:ln>
      <a:noFill/>
    </a:ln>
  </c:spPr>
  <c:txPr>
    <a:bodyPr/>
    <a:lstStyle/>
    <a:p>
      <a:pPr>
        <a:defRPr sz="9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2096464611271"/>
          <c:y val="0"/>
          <c:w val="0.87947903535388727"/>
          <c:h val="0.65857757591202215"/>
        </c:manualLayout>
      </c:layout>
      <c:barChart>
        <c:barDir val="col"/>
        <c:grouping val="clustered"/>
        <c:varyColors val="0"/>
        <c:ser>
          <c:idx val="0"/>
          <c:order val="0"/>
          <c:tx>
            <c:strRef>
              <c:f>Sheet1!$B$1</c:f>
              <c:strCache>
                <c:ptCount val="1"/>
                <c:pt idx="0">
                  <c:v>Series 1</c:v>
                </c:pt>
              </c:strCache>
            </c:strRef>
          </c:tx>
          <c:spPr>
            <a:ln>
              <a:solidFill>
                <a:schemeClr val="bg1"/>
              </a:solidFill>
            </a:ln>
          </c:spPr>
          <c:invertIfNegative val="0"/>
          <c:dLbls>
            <c:dLbl>
              <c:idx val="4"/>
              <c:layout/>
              <c:tx>
                <c:rich>
                  <a:bodyPr/>
                  <a:lstStyle/>
                  <a:p>
                    <a:r>
                      <a:rPr lang="en-US" dirty="0"/>
                      <a:t>$</a:t>
                    </a:r>
                    <a:r>
                      <a:rPr lang="en-US" dirty="0" smtClean="0"/>
                      <a:t>1K</a:t>
                    </a:r>
                    <a:endParaRPr lang="en-US" dirty="0"/>
                  </a:p>
                </c:rich>
              </c:tx>
              <c:dLblPos val="outEnd"/>
              <c:showLegendKey val="0"/>
              <c:showVal val="1"/>
              <c:showCatName val="0"/>
              <c:showSerName val="0"/>
              <c:showPercent val="0"/>
              <c:showBubbleSize val="0"/>
            </c:dLbl>
            <c:dLbl>
              <c:idx val="5"/>
              <c:layout/>
              <c:tx>
                <c:rich>
                  <a:bodyPr/>
                  <a:lstStyle/>
                  <a:p>
                    <a:r>
                      <a:rPr lang="en-US" dirty="0"/>
                      <a:t>$</a:t>
                    </a:r>
                    <a:r>
                      <a:rPr lang="en-US" dirty="0" smtClean="0"/>
                      <a:t>2K</a:t>
                    </a:r>
                    <a:endParaRPr lang="en-US" dirty="0"/>
                  </a:p>
                </c:rich>
              </c:tx>
              <c:dLblPos val="outEnd"/>
              <c:showLegendKey val="0"/>
              <c:showVal val="1"/>
              <c:showCatName val="0"/>
              <c:showSerName val="0"/>
              <c:showPercent val="0"/>
              <c:showBubbleSize val="0"/>
            </c:dLbl>
            <c:dLbl>
              <c:idx val="6"/>
              <c:layout/>
              <c:tx>
                <c:rich>
                  <a:bodyPr/>
                  <a:lstStyle/>
                  <a:p>
                    <a:r>
                      <a:rPr lang="en-US" dirty="0"/>
                      <a:t>$</a:t>
                    </a:r>
                    <a:r>
                      <a:rPr lang="en-US" dirty="0" smtClean="0"/>
                      <a:t>6K</a:t>
                    </a:r>
                    <a:endParaRPr lang="en-US" dirty="0"/>
                  </a:p>
                </c:rich>
              </c:tx>
              <c:dLblPos val="outEnd"/>
              <c:showLegendKey val="0"/>
              <c:showVal val="1"/>
              <c:showCatName val="0"/>
              <c:showSerName val="0"/>
              <c:showPercent val="0"/>
              <c:showBubbleSize val="0"/>
            </c:dLbl>
            <c:dLbl>
              <c:idx val="7"/>
              <c:layout/>
              <c:tx>
                <c:rich>
                  <a:bodyPr/>
                  <a:lstStyle/>
                  <a:p>
                    <a:r>
                      <a:rPr lang="en-US" dirty="0"/>
                      <a:t>$</a:t>
                    </a:r>
                    <a:r>
                      <a:rPr lang="en-US" dirty="0" smtClean="0"/>
                      <a:t>9K</a:t>
                    </a:r>
                    <a:endParaRPr lang="en-US" dirty="0"/>
                  </a:p>
                </c:rich>
              </c:tx>
              <c:dLblPos val="outEnd"/>
              <c:showLegendKey val="0"/>
              <c:showVal val="1"/>
              <c:showCatName val="0"/>
              <c:showSerName val="0"/>
              <c:showPercent val="0"/>
              <c:showBubbleSize val="0"/>
            </c:dLbl>
            <c:dLbl>
              <c:idx val="8"/>
              <c:layout/>
              <c:tx>
                <c:rich>
                  <a:bodyPr/>
                  <a:lstStyle/>
                  <a:p>
                    <a:r>
                      <a:rPr lang="en-US" dirty="0"/>
                      <a:t>$</a:t>
                    </a:r>
                    <a:r>
                      <a:rPr lang="en-US" dirty="0" smtClean="0"/>
                      <a:t>18K</a:t>
                    </a:r>
                    <a:endParaRPr lang="en-US" dirty="0"/>
                  </a:p>
                </c:rich>
              </c:tx>
              <c:dLblPos val="outEnd"/>
              <c:showLegendKey val="0"/>
              <c:showVal val="1"/>
              <c:showCatName val="0"/>
              <c:showSerName val="0"/>
              <c:showPercent val="0"/>
              <c:showBubbleSize val="0"/>
            </c:dLbl>
            <c:dLbl>
              <c:idx val="9"/>
              <c:tx>
                <c:rich>
                  <a:bodyPr/>
                  <a:lstStyle/>
                  <a:p>
                    <a:r>
                      <a:rPr lang="en-US" dirty="0"/>
                      <a:t>$</a:t>
                    </a:r>
                    <a:r>
                      <a:rPr lang="en-US" dirty="0" smtClean="0"/>
                      <a:t>18,000</a:t>
                    </a:r>
                    <a:endParaRPr lang="en-US" dirty="0"/>
                  </a:p>
                </c:rich>
              </c:tx>
              <c:dLblPos val="outEnd"/>
              <c:showLegendKey val="0"/>
              <c:showVal val="1"/>
              <c:showCatName val="0"/>
              <c:showSerName val="0"/>
              <c:showPercent val="0"/>
              <c:showBubbleSize val="0"/>
            </c:dLbl>
            <c:numFmt formatCode="&quot;$&quot;#,##0" sourceLinked="0"/>
            <c:txPr>
              <a:bodyPr/>
              <a:lstStyle/>
              <a:p>
                <a:pPr>
                  <a:defRPr sz="900" b="1"/>
                </a:pPr>
                <a:endParaRPr lang="en-US"/>
              </a:p>
            </c:txPr>
            <c:dLblPos val="outEnd"/>
            <c:showLegendKey val="0"/>
            <c:showVal val="1"/>
            <c:showCatName val="0"/>
            <c:showSerName val="0"/>
            <c:showPercent val="0"/>
            <c:showBubbleSize val="0"/>
            <c:showLeaderLines val="0"/>
          </c:dLbls>
          <c:cat>
            <c:strRef>
              <c:f>Sheet1!$A$2:$A$10</c:f>
              <c:strCache>
                <c:ptCount val="9"/>
                <c:pt idx="0">
                  <c:v>Primary Care Visit</c:v>
                </c:pt>
                <c:pt idx="1">
                  <c:v>Specialist Visit</c:v>
                </c:pt>
                <c:pt idx="2">
                  <c:v>Ultrasound</c:v>
                </c:pt>
                <c:pt idx="3">
                  <c:v>MRI</c:v>
                </c:pt>
                <c:pt idx="4">
                  <c:v>Endoscopy</c:v>
                </c:pt>
                <c:pt idx="5">
                  <c:v>Cataract Surgery</c:v>
                </c:pt>
                <c:pt idx="6">
                  <c:v>Heart Failure Admission</c:v>
                </c:pt>
                <c:pt idx="7">
                  <c:v>Renal Failure Admission</c:v>
                </c:pt>
                <c:pt idx="8">
                  <c:v>Hip Replacement</c:v>
                </c:pt>
              </c:strCache>
            </c:strRef>
          </c:cat>
          <c:val>
            <c:numRef>
              <c:f>Sheet1!$B$2:$B$10</c:f>
              <c:numCache>
                <c:formatCode>"$"#,##0</c:formatCode>
                <c:ptCount val="9"/>
                <c:pt idx="0">
                  <c:v>150</c:v>
                </c:pt>
                <c:pt idx="1">
                  <c:v>275</c:v>
                </c:pt>
                <c:pt idx="2">
                  <c:v>400</c:v>
                </c:pt>
                <c:pt idx="3">
                  <c:v>900</c:v>
                </c:pt>
                <c:pt idx="4">
                  <c:v>1000</c:v>
                </c:pt>
                <c:pt idx="5">
                  <c:v>2000</c:v>
                </c:pt>
                <c:pt idx="6">
                  <c:v>6000</c:v>
                </c:pt>
                <c:pt idx="7">
                  <c:v>9000</c:v>
                </c:pt>
                <c:pt idx="8">
                  <c:v>12500</c:v>
                </c:pt>
              </c:numCache>
            </c:numRef>
          </c:val>
        </c:ser>
        <c:dLbls>
          <c:showLegendKey val="0"/>
          <c:showVal val="1"/>
          <c:showCatName val="0"/>
          <c:showSerName val="0"/>
          <c:showPercent val="0"/>
          <c:showBubbleSize val="0"/>
        </c:dLbls>
        <c:gapWidth val="40"/>
        <c:axId val="124036608"/>
        <c:axId val="124047744"/>
      </c:barChart>
      <c:catAx>
        <c:axId val="124036608"/>
        <c:scaling>
          <c:orientation val="minMax"/>
        </c:scaling>
        <c:delete val="0"/>
        <c:axPos val="b"/>
        <c:numFmt formatCode="General" sourceLinked="1"/>
        <c:majorTickMark val="none"/>
        <c:minorTickMark val="none"/>
        <c:tickLblPos val="nextTo"/>
        <c:spPr>
          <a:ln>
            <a:solidFill>
              <a:schemeClr val="tx1"/>
            </a:solidFill>
          </a:ln>
        </c:spPr>
        <c:txPr>
          <a:bodyPr/>
          <a:lstStyle/>
          <a:p>
            <a:pPr>
              <a:defRPr sz="800" i="1"/>
            </a:pPr>
            <a:endParaRPr lang="en-US"/>
          </a:p>
        </c:txPr>
        <c:crossAx val="124047744"/>
        <c:crosses val="autoZero"/>
        <c:auto val="1"/>
        <c:lblAlgn val="ctr"/>
        <c:lblOffset val="100"/>
        <c:noMultiLvlLbl val="0"/>
      </c:catAx>
      <c:valAx>
        <c:axId val="124047744"/>
        <c:scaling>
          <c:orientation val="minMax"/>
        </c:scaling>
        <c:delete val="0"/>
        <c:axPos val="l"/>
        <c:numFmt formatCode="&quot;$&quot;#,##0" sourceLinked="1"/>
        <c:majorTickMark val="none"/>
        <c:minorTickMark val="none"/>
        <c:tickLblPos val="none"/>
        <c:spPr>
          <a:ln>
            <a:noFill/>
          </a:ln>
        </c:spPr>
        <c:crossAx val="124036608"/>
        <c:crosses val="autoZero"/>
        <c:crossBetween val="between"/>
      </c:valAx>
    </c:plotArea>
    <c:plotVisOnly val="1"/>
    <c:dispBlanksAs val="gap"/>
    <c:showDLblsOverMax val="0"/>
  </c:chart>
  <c:txPr>
    <a:bodyPr/>
    <a:lstStyle/>
    <a:p>
      <a:pPr>
        <a:defRPr sz="900" baseline="0">
          <a:latin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73809523809524E-2"/>
          <c:y val="2.6785714285714284E-2"/>
          <c:w val="0.93452380952380953"/>
          <c:h val="0.87313050728491926"/>
        </c:manualLayout>
      </c:layout>
      <c:barChart>
        <c:barDir val="col"/>
        <c:grouping val="stacked"/>
        <c:varyColors val="0"/>
        <c:ser>
          <c:idx val="0"/>
          <c:order val="0"/>
          <c:tx>
            <c:strRef>
              <c:f>Sheet1!$B$1</c:f>
              <c:strCache>
                <c:ptCount val="1"/>
                <c:pt idx="0">
                  <c:v>Efficiency</c:v>
                </c:pt>
              </c:strCache>
            </c:strRef>
          </c:tx>
          <c:spPr>
            <a:solidFill>
              <a:srgbClr val="CF0A2C"/>
            </a:solidFill>
            <a:ln w="9525">
              <a:solidFill>
                <a:schemeClr val="bg1"/>
              </a:solidFill>
            </a:ln>
          </c:spPr>
          <c:invertIfNegative val="0"/>
          <c:dLbls>
            <c:dLbl>
              <c:idx val="0"/>
              <c:delete val="1"/>
            </c:dLbl>
            <c:dLbl>
              <c:idx val="1"/>
              <c:delete val="1"/>
            </c:dLbl>
            <c:numFmt formatCode="0%" sourceLinked="0"/>
            <c:spPr>
              <a:noFill/>
              <a:ln>
                <a:noFill/>
              </a:ln>
            </c:spPr>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FY 2013</c:v>
                </c:pt>
                <c:pt idx="1">
                  <c:v>FY 2014</c:v>
                </c:pt>
                <c:pt idx="2">
                  <c:v>FY 2015</c:v>
                </c:pt>
                <c:pt idx="3">
                  <c:v>FY 2016</c:v>
                </c:pt>
              </c:strCache>
            </c:strRef>
          </c:cat>
          <c:val>
            <c:numRef>
              <c:f>Sheet1!$B$2:$B$5</c:f>
              <c:numCache>
                <c:formatCode>0%</c:formatCode>
                <c:ptCount val="4"/>
                <c:pt idx="0">
                  <c:v>0</c:v>
                </c:pt>
                <c:pt idx="1">
                  <c:v>0</c:v>
                </c:pt>
                <c:pt idx="2">
                  <c:v>0.2</c:v>
                </c:pt>
                <c:pt idx="3">
                  <c:v>0.25</c:v>
                </c:pt>
              </c:numCache>
            </c:numRef>
          </c:val>
        </c:ser>
        <c:ser>
          <c:idx val="1"/>
          <c:order val="1"/>
          <c:tx>
            <c:strRef>
              <c:f>Sheet1!$C$1</c:f>
              <c:strCache>
                <c:ptCount val="1"/>
                <c:pt idx="0">
                  <c:v>Outcomes of Care</c:v>
                </c:pt>
              </c:strCache>
            </c:strRef>
          </c:tx>
          <c:spPr>
            <a:ln w="9525">
              <a:solidFill>
                <a:schemeClr val="bg1"/>
              </a:solidFill>
            </a:ln>
          </c:spPr>
          <c:invertIfNegative val="0"/>
          <c:dLbls>
            <c:dLbl>
              <c:idx val="0"/>
              <c:delete val="1"/>
            </c:dLbl>
            <c:numFmt formatCode="0%" sourceLinked="0"/>
            <c:spPr>
              <a:noFill/>
              <a:ln>
                <a:noFill/>
              </a:ln>
            </c:spPr>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FY 2013</c:v>
                </c:pt>
                <c:pt idx="1">
                  <c:v>FY 2014</c:v>
                </c:pt>
                <c:pt idx="2">
                  <c:v>FY 2015</c:v>
                </c:pt>
                <c:pt idx="3">
                  <c:v>FY 2016</c:v>
                </c:pt>
              </c:strCache>
            </c:strRef>
          </c:cat>
          <c:val>
            <c:numRef>
              <c:f>Sheet1!$C$2:$C$5</c:f>
              <c:numCache>
                <c:formatCode>0%</c:formatCode>
                <c:ptCount val="4"/>
                <c:pt idx="0">
                  <c:v>0</c:v>
                </c:pt>
                <c:pt idx="1">
                  <c:v>0.25</c:v>
                </c:pt>
                <c:pt idx="2">
                  <c:v>0.3</c:v>
                </c:pt>
                <c:pt idx="3">
                  <c:v>0.4</c:v>
                </c:pt>
              </c:numCache>
            </c:numRef>
          </c:val>
        </c:ser>
        <c:ser>
          <c:idx val="2"/>
          <c:order val="2"/>
          <c:tx>
            <c:strRef>
              <c:f>Sheet1!$D$1</c:f>
              <c:strCache>
                <c:ptCount val="1"/>
                <c:pt idx="0">
                  <c:v>Patient Experience</c:v>
                </c:pt>
              </c:strCache>
            </c:strRef>
          </c:tx>
          <c:spPr>
            <a:ln w="9525">
              <a:solidFill>
                <a:schemeClr val="bg1"/>
              </a:solidFill>
            </a:ln>
          </c:spPr>
          <c:invertIfNegative val="0"/>
          <c:dLbls>
            <c:numFmt formatCode="0%" sourceLinked="0"/>
            <c:spPr>
              <a:noFill/>
              <a:ln>
                <a:noFill/>
              </a:ln>
            </c:spPr>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FY 2013</c:v>
                </c:pt>
                <c:pt idx="1">
                  <c:v>FY 2014</c:v>
                </c:pt>
                <c:pt idx="2">
                  <c:v>FY 2015</c:v>
                </c:pt>
                <c:pt idx="3">
                  <c:v>FY 2016</c:v>
                </c:pt>
              </c:strCache>
            </c:strRef>
          </c:cat>
          <c:val>
            <c:numRef>
              <c:f>Sheet1!$D$2:$D$5</c:f>
              <c:numCache>
                <c:formatCode>0%</c:formatCode>
                <c:ptCount val="4"/>
                <c:pt idx="0">
                  <c:v>0.3</c:v>
                </c:pt>
                <c:pt idx="1">
                  <c:v>0.3</c:v>
                </c:pt>
                <c:pt idx="2">
                  <c:v>0.3</c:v>
                </c:pt>
                <c:pt idx="3">
                  <c:v>0.25</c:v>
                </c:pt>
              </c:numCache>
            </c:numRef>
          </c:val>
        </c:ser>
        <c:ser>
          <c:idx val="3"/>
          <c:order val="3"/>
          <c:tx>
            <c:strRef>
              <c:f>Sheet1!$E$1</c:f>
              <c:strCache>
                <c:ptCount val="1"/>
                <c:pt idx="0">
                  <c:v>Clinical Process</c:v>
                </c:pt>
              </c:strCache>
            </c:strRef>
          </c:tx>
          <c:spPr>
            <a:solidFill>
              <a:schemeClr val="accent4"/>
            </a:solidFill>
            <a:ln w="9525">
              <a:solidFill>
                <a:schemeClr val="bg1"/>
              </a:solidFill>
            </a:ln>
          </c:spPr>
          <c:invertIfNegative val="0"/>
          <c:dLbls>
            <c:numFmt formatCode="0%" sourceLinked="0"/>
            <c:spPr>
              <a:noFill/>
              <a:ln>
                <a:noFill/>
              </a:ln>
            </c:spPr>
            <c:txPr>
              <a:bodyPr/>
              <a:lstStyle/>
              <a:p>
                <a:pPr>
                  <a:defRPr b="1">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FY 2013</c:v>
                </c:pt>
                <c:pt idx="1">
                  <c:v>FY 2014</c:v>
                </c:pt>
                <c:pt idx="2">
                  <c:v>FY 2015</c:v>
                </c:pt>
                <c:pt idx="3">
                  <c:v>FY 2016</c:v>
                </c:pt>
              </c:strCache>
            </c:strRef>
          </c:cat>
          <c:val>
            <c:numRef>
              <c:f>Sheet1!$E$2:$E$5</c:f>
              <c:numCache>
                <c:formatCode>0%</c:formatCode>
                <c:ptCount val="4"/>
                <c:pt idx="0">
                  <c:v>0.7</c:v>
                </c:pt>
                <c:pt idx="1">
                  <c:v>0.45</c:v>
                </c:pt>
                <c:pt idx="2">
                  <c:v>0.2</c:v>
                </c:pt>
                <c:pt idx="3">
                  <c:v>0.1</c:v>
                </c:pt>
              </c:numCache>
            </c:numRef>
          </c:val>
        </c:ser>
        <c:dLbls>
          <c:showLegendKey val="0"/>
          <c:showVal val="0"/>
          <c:showCatName val="0"/>
          <c:showSerName val="0"/>
          <c:showPercent val="0"/>
          <c:showBubbleSize val="0"/>
        </c:dLbls>
        <c:gapWidth val="50"/>
        <c:overlap val="100"/>
        <c:axId val="48282240"/>
        <c:axId val="48567040"/>
      </c:barChart>
      <c:catAx>
        <c:axId val="48282240"/>
        <c:scaling>
          <c:orientation val="minMax"/>
        </c:scaling>
        <c:delete val="0"/>
        <c:axPos val="b"/>
        <c:majorTickMark val="none"/>
        <c:minorTickMark val="none"/>
        <c:tickLblPos val="nextTo"/>
        <c:spPr>
          <a:ln>
            <a:solidFill>
              <a:schemeClr val="accent4"/>
            </a:solidFill>
            <a:miter lim="800000"/>
          </a:ln>
        </c:spPr>
        <c:txPr>
          <a:bodyPr/>
          <a:lstStyle/>
          <a:p>
            <a:pPr>
              <a:defRPr i="1"/>
            </a:pPr>
            <a:endParaRPr lang="en-US"/>
          </a:p>
        </c:txPr>
        <c:crossAx val="48567040"/>
        <c:crosses val="autoZero"/>
        <c:auto val="1"/>
        <c:lblAlgn val="ctr"/>
        <c:lblOffset val="100"/>
        <c:noMultiLvlLbl val="0"/>
      </c:catAx>
      <c:valAx>
        <c:axId val="48567040"/>
        <c:scaling>
          <c:orientation val="minMax"/>
        </c:scaling>
        <c:delete val="1"/>
        <c:axPos val="l"/>
        <c:numFmt formatCode="0%" sourceLinked="1"/>
        <c:majorTickMark val="none"/>
        <c:minorTickMark val="none"/>
        <c:tickLblPos val="nextTo"/>
        <c:crossAx val="48282240"/>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2490903594519"/>
          <c:y val="4.9107271786145108E-2"/>
          <c:w val="0.90998500187476561"/>
          <c:h val="0.78013311773414995"/>
        </c:manualLayout>
      </c:layout>
      <c:lineChart>
        <c:grouping val="standard"/>
        <c:varyColors val="0"/>
        <c:ser>
          <c:idx val="0"/>
          <c:order val="0"/>
          <c:tx>
            <c:strRef>
              <c:f>Sheet1!$B$1</c:f>
              <c:strCache>
                <c:ptCount val="1"/>
                <c:pt idx="0">
                  <c:v>Series 1</c:v>
                </c:pt>
              </c:strCache>
            </c:strRef>
          </c:tx>
          <c:spPr>
            <a:ln cap="flat">
              <a:prstDash val="dash"/>
              <a:miter lim="800000"/>
            </a:ln>
          </c:spPr>
          <c:marker>
            <c:symbol val="circle"/>
            <c:size val="5"/>
            <c:spPr>
              <a:ln>
                <a:miter lim="800000"/>
              </a:ln>
            </c:spPr>
          </c:marker>
          <c:dLbls>
            <c:delete val="1"/>
          </c:dLbls>
          <c:cat>
            <c:strRef>
              <c:f>Sheet1!$A$2:$A$4</c:f>
              <c:strCache>
                <c:ptCount val="3"/>
                <c:pt idx="0">
                  <c:v>Baseline</c:v>
                </c:pt>
                <c:pt idx="1">
                  <c:v>Year 1</c:v>
                </c:pt>
                <c:pt idx="2">
                  <c:v>Year 2</c:v>
                </c:pt>
              </c:strCache>
            </c:strRef>
          </c:cat>
          <c:val>
            <c:numRef>
              <c:f>Sheet1!$B$2:$B$4</c:f>
              <c:numCache>
                <c:formatCode>General</c:formatCode>
                <c:ptCount val="3"/>
                <c:pt idx="0">
                  <c:v>1</c:v>
                </c:pt>
                <c:pt idx="1">
                  <c:v>1.4</c:v>
                </c:pt>
                <c:pt idx="2">
                  <c:v>1.9</c:v>
                </c:pt>
              </c:numCache>
            </c:numRef>
          </c:val>
          <c:smooth val="0"/>
        </c:ser>
        <c:ser>
          <c:idx val="1"/>
          <c:order val="1"/>
          <c:tx>
            <c:strRef>
              <c:f>Sheet1!$C$1</c:f>
              <c:strCache>
                <c:ptCount val="1"/>
                <c:pt idx="0">
                  <c:v>Series 2</c:v>
                </c:pt>
              </c:strCache>
            </c:strRef>
          </c:tx>
          <c:spPr>
            <a:ln cap="flat">
              <a:miter lim="800000"/>
            </a:ln>
          </c:spPr>
          <c:marker>
            <c:symbol val="diamond"/>
            <c:size val="7"/>
            <c:spPr>
              <a:ln>
                <a:miter lim="800000"/>
              </a:ln>
            </c:spPr>
          </c:marker>
          <c:dLbls>
            <c:delete val="1"/>
          </c:dLbls>
          <c:cat>
            <c:strRef>
              <c:f>Sheet1!$A$2:$A$4</c:f>
              <c:strCache>
                <c:ptCount val="3"/>
                <c:pt idx="0">
                  <c:v>Baseline</c:v>
                </c:pt>
                <c:pt idx="1">
                  <c:v>Year 1</c:v>
                </c:pt>
                <c:pt idx="2">
                  <c:v>Year 2</c:v>
                </c:pt>
              </c:strCache>
            </c:strRef>
          </c:cat>
          <c:val>
            <c:numRef>
              <c:f>Sheet1!$C$2:$C$4</c:f>
              <c:numCache>
                <c:formatCode>General</c:formatCode>
                <c:ptCount val="3"/>
                <c:pt idx="0">
                  <c:v>1</c:v>
                </c:pt>
                <c:pt idx="1">
                  <c:v>1.2</c:v>
                </c:pt>
                <c:pt idx="2">
                  <c:v>1.3</c:v>
                </c:pt>
              </c:numCache>
            </c:numRef>
          </c:val>
          <c:smooth val="0"/>
        </c:ser>
        <c:dLbls>
          <c:dLblPos val="t"/>
          <c:showLegendKey val="0"/>
          <c:showVal val="1"/>
          <c:showCatName val="0"/>
          <c:showSerName val="0"/>
          <c:showPercent val="0"/>
          <c:showBubbleSize val="0"/>
        </c:dLbls>
        <c:marker val="1"/>
        <c:smooth val="0"/>
        <c:axId val="124261120"/>
        <c:axId val="124263040"/>
      </c:lineChart>
      <c:catAx>
        <c:axId val="124261120"/>
        <c:scaling>
          <c:orientation val="minMax"/>
        </c:scaling>
        <c:delete val="0"/>
        <c:axPos val="b"/>
        <c:majorTickMark val="none"/>
        <c:minorTickMark val="none"/>
        <c:tickLblPos val="nextTo"/>
        <c:spPr>
          <a:ln>
            <a:solidFill>
              <a:schemeClr val="accent4"/>
            </a:solidFill>
            <a:miter lim="800000"/>
          </a:ln>
        </c:spPr>
        <c:txPr>
          <a:bodyPr/>
          <a:lstStyle/>
          <a:p>
            <a:pPr>
              <a:defRPr i="1"/>
            </a:pPr>
            <a:endParaRPr lang="en-US"/>
          </a:p>
        </c:txPr>
        <c:crossAx val="124263040"/>
        <c:crosses val="autoZero"/>
        <c:auto val="1"/>
        <c:lblAlgn val="ctr"/>
        <c:lblOffset val="100"/>
        <c:noMultiLvlLbl val="0"/>
      </c:catAx>
      <c:valAx>
        <c:axId val="124263040"/>
        <c:scaling>
          <c:orientation val="minMax"/>
          <c:min val="0.70000000000000007"/>
        </c:scaling>
        <c:delete val="0"/>
        <c:axPos val="l"/>
        <c:numFmt formatCode="General" sourceLinked="1"/>
        <c:majorTickMark val="none"/>
        <c:minorTickMark val="none"/>
        <c:tickLblPos val="none"/>
        <c:spPr>
          <a:ln>
            <a:miter lim="800000"/>
          </a:ln>
        </c:spPr>
        <c:txPr>
          <a:bodyPr/>
          <a:lstStyle/>
          <a:p>
            <a:pPr>
              <a:defRPr i="1"/>
            </a:pPr>
            <a:endParaRPr lang="en-US"/>
          </a:p>
        </c:txPr>
        <c:crossAx val="124261120"/>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24E-2"/>
          <c:y val="2.6785714285714284E-2"/>
          <c:w val="0.93452380952380953"/>
          <c:h val="0.95951794287975067"/>
        </c:manualLayout>
      </c:layout>
      <c:barChart>
        <c:barDir val="col"/>
        <c:grouping val="stacked"/>
        <c:varyColors val="0"/>
        <c:ser>
          <c:idx val="0"/>
          <c:order val="0"/>
          <c:tx>
            <c:strRef>
              <c:f>Sheet1!$B$1</c:f>
              <c:strCache>
                <c:ptCount val="1"/>
                <c:pt idx="0">
                  <c:v>Series 1</c:v>
                </c:pt>
              </c:strCache>
            </c:strRef>
          </c:tx>
          <c:spPr>
            <a:ln w="9525">
              <a:solidFill>
                <a:schemeClr val="bg1"/>
              </a:solidFill>
            </a:ln>
          </c:spPr>
          <c:invertIfNegative val="0"/>
          <c:dPt>
            <c:idx val="0"/>
            <c:invertIfNegative val="0"/>
            <c:bubble3D val="0"/>
            <c:spPr>
              <a:solidFill>
                <a:srgbClr val="617685"/>
              </a:solidFill>
              <a:ln w="9525">
                <a:solidFill>
                  <a:schemeClr val="bg1"/>
                </a:solidFill>
              </a:ln>
            </c:spPr>
          </c:dPt>
          <c:dPt>
            <c:idx val="1"/>
            <c:invertIfNegative val="0"/>
            <c:bubble3D val="0"/>
            <c:spPr>
              <a:solidFill>
                <a:srgbClr val="617685"/>
              </a:solidFill>
              <a:ln w="9525">
                <a:solidFill>
                  <a:schemeClr val="bg1"/>
                </a:solidFill>
              </a:ln>
            </c:spPr>
          </c:dPt>
          <c:dPt>
            <c:idx val="2"/>
            <c:invertIfNegative val="0"/>
            <c:bubble3D val="0"/>
            <c:spPr>
              <a:solidFill>
                <a:srgbClr val="617685"/>
              </a:solidFill>
              <a:ln w="9525">
                <a:solidFill>
                  <a:schemeClr val="bg1"/>
                </a:solidFill>
              </a:ln>
            </c:spPr>
          </c:dPt>
          <c:cat>
            <c:strRef>
              <c:f>Sheet1!$A$2:$A$8</c:f>
              <c:strCache>
                <c:ptCount val="4"/>
                <c:pt idx="0">
                  <c:v>Category 1</c:v>
                </c:pt>
                <c:pt idx="1">
                  <c:v>Category 2</c:v>
                </c:pt>
                <c:pt idx="2">
                  <c:v>Category 3</c:v>
                </c:pt>
                <c:pt idx="3">
                  <c:v>Category 4</c:v>
                </c:pt>
              </c:strCache>
            </c:strRef>
          </c:cat>
          <c:val>
            <c:numRef>
              <c:f>Sheet1!$B$2:$B$8</c:f>
              <c:numCache>
                <c:formatCode>0.0_);\(0.0\)</c:formatCode>
                <c:ptCount val="7"/>
                <c:pt idx="0">
                  <c:v>10</c:v>
                </c:pt>
                <c:pt idx="1">
                  <c:v>9</c:v>
                </c:pt>
                <c:pt idx="2">
                  <c:v>8.5</c:v>
                </c:pt>
                <c:pt idx="3">
                  <c:v>6</c:v>
                </c:pt>
                <c:pt idx="4">
                  <c:v>4</c:v>
                </c:pt>
                <c:pt idx="5">
                  <c:v>3</c:v>
                </c:pt>
                <c:pt idx="6">
                  <c:v>2.5</c:v>
                </c:pt>
              </c:numCache>
            </c:numRef>
          </c:val>
        </c:ser>
        <c:dLbls>
          <c:showLegendKey val="0"/>
          <c:showVal val="0"/>
          <c:showCatName val="0"/>
          <c:showSerName val="0"/>
          <c:showPercent val="0"/>
          <c:showBubbleSize val="0"/>
        </c:dLbls>
        <c:gapWidth val="50"/>
        <c:overlap val="100"/>
        <c:axId val="122864384"/>
        <c:axId val="122865920"/>
      </c:barChart>
      <c:catAx>
        <c:axId val="122864384"/>
        <c:scaling>
          <c:orientation val="minMax"/>
        </c:scaling>
        <c:delete val="0"/>
        <c:axPos val="b"/>
        <c:majorTickMark val="none"/>
        <c:minorTickMark val="none"/>
        <c:tickLblPos val="none"/>
        <c:spPr>
          <a:ln>
            <a:solidFill>
              <a:schemeClr val="accent4"/>
            </a:solidFill>
            <a:miter lim="800000"/>
          </a:ln>
        </c:spPr>
        <c:txPr>
          <a:bodyPr/>
          <a:lstStyle/>
          <a:p>
            <a:pPr>
              <a:defRPr i="1"/>
            </a:pPr>
            <a:endParaRPr lang="en-US"/>
          </a:p>
        </c:txPr>
        <c:crossAx val="122865920"/>
        <c:crosses val="autoZero"/>
        <c:auto val="1"/>
        <c:lblAlgn val="ctr"/>
        <c:lblOffset val="100"/>
        <c:noMultiLvlLbl val="0"/>
      </c:catAx>
      <c:valAx>
        <c:axId val="122865920"/>
        <c:scaling>
          <c:orientation val="minMax"/>
        </c:scaling>
        <c:delete val="1"/>
        <c:axPos val="l"/>
        <c:numFmt formatCode="0.0_);\(0.0\)" sourceLinked="1"/>
        <c:majorTickMark val="none"/>
        <c:minorTickMark val="none"/>
        <c:tickLblPos val="nextTo"/>
        <c:crossAx val="122864384"/>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24E-2"/>
          <c:y val="2.6785714285714284E-2"/>
          <c:w val="0.93452380952380953"/>
          <c:h val="0.73692175196850396"/>
        </c:manualLayout>
      </c:layout>
      <c:barChart>
        <c:barDir val="col"/>
        <c:grouping val="stacked"/>
        <c:varyColors val="0"/>
        <c:ser>
          <c:idx val="0"/>
          <c:order val="0"/>
          <c:tx>
            <c:strRef>
              <c:f>Sheet1!$B$1</c:f>
              <c:strCache>
                <c:ptCount val="1"/>
                <c:pt idx="0">
                  <c:v>Series 1</c:v>
                </c:pt>
              </c:strCache>
            </c:strRef>
          </c:tx>
          <c:spPr>
            <a:ln w="9525">
              <a:solidFill>
                <a:schemeClr val="bg1"/>
              </a:solidFill>
            </a:ln>
          </c:spPr>
          <c:invertIfNegative val="0"/>
          <c:dLbls>
            <c:dLbl>
              <c:idx val="0"/>
              <c:layout>
                <c:manualLayout>
                  <c:x val="0"/>
                  <c:y val="-0.3839651551745587"/>
                </c:manualLayout>
              </c:layout>
              <c:showLegendKey val="0"/>
              <c:showVal val="1"/>
              <c:showCatName val="0"/>
              <c:showSerName val="0"/>
              <c:showPercent val="0"/>
              <c:showBubbleSize val="0"/>
            </c:dLbl>
            <c:dLbl>
              <c:idx val="1"/>
              <c:layout>
                <c:manualLayout>
                  <c:x val="4.0425860890465479E-17"/>
                  <c:y val="-0.35249260147172601"/>
                </c:manualLayout>
              </c:layout>
              <c:showLegendKey val="0"/>
              <c:showVal val="1"/>
              <c:showCatName val="0"/>
              <c:showSerName val="0"/>
              <c:showPercent val="0"/>
              <c:showBubbleSize val="0"/>
            </c:dLbl>
            <c:dLbl>
              <c:idx val="2"/>
              <c:layout>
                <c:manualLayout>
                  <c:x val="0"/>
                  <c:y val="-0.35878711221229254"/>
                </c:manualLayout>
              </c:layout>
              <c:showLegendKey val="0"/>
              <c:showVal val="1"/>
              <c:showCatName val="0"/>
              <c:showSerName val="0"/>
              <c:showPercent val="0"/>
              <c:showBubbleSize val="0"/>
            </c:dLbl>
            <c:dLbl>
              <c:idx val="3"/>
              <c:layout>
                <c:manualLayout>
                  <c:x val="0"/>
                  <c:y val="-0.3399035799905929"/>
                </c:manualLayout>
              </c:layout>
              <c:showLegendKey val="0"/>
              <c:showVal val="1"/>
              <c:showCatName val="0"/>
              <c:showSerName val="0"/>
              <c:showPercent val="0"/>
              <c:showBubbleSize val="0"/>
            </c:dLbl>
            <c:numFmt formatCode="0%" sourceLinked="0"/>
            <c:spPr>
              <a:noFill/>
              <a:ln>
                <a:noFill/>
              </a:ln>
            </c:spPr>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Category 1</c:v>
                </c:pt>
                <c:pt idx="1">
                  <c:v>Category 2</c:v>
                </c:pt>
                <c:pt idx="2">
                  <c:v>Category 3</c:v>
                </c:pt>
                <c:pt idx="3">
                  <c:v>Category 4</c:v>
                </c:pt>
              </c:strCache>
            </c:strRef>
          </c:cat>
          <c:val>
            <c:numRef>
              <c:f>Sheet1!$B$2:$B$5</c:f>
              <c:numCache>
                <c:formatCode>0%</c:formatCode>
                <c:ptCount val="4"/>
                <c:pt idx="0">
                  <c:v>0.82</c:v>
                </c:pt>
                <c:pt idx="1">
                  <c:v>0.77</c:v>
                </c:pt>
                <c:pt idx="2">
                  <c:v>0.76</c:v>
                </c:pt>
                <c:pt idx="3">
                  <c:v>0.74</c:v>
                </c:pt>
              </c:numCache>
            </c:numRef>
          </c:val>
        </c:ser>
        <c:dLbls>
          <c:showLegendKey val="0"/>
          <c:showVal val="0"/>
          <c:showCatName val="0"/>
          <c:showSerName val="0"/>
          <c:showPercent val="0"/>
          <c:showBubbleSize val="0"/>
        </c:dLbls>
        <c:gapWidth val="50"/>
        <c:overlap val="100"/>
        <c:axId val="125430016"/>
        <c:axId val="125571072"/>
      </c:barChart>
      <c:catAx>
        <c:axId val="125430016"/>
        <c:scaling>
          <c:orientation val="minMax"/>
        </c:scaling>
        <c:delete val="0"/>
        <c:axPos val="b"/>
        <c:majorTickMark val="none"/>
        <c:minorTickMark val="none"/>
        <c:tickLblPos val="none"/>
        <c:spPr>
          <a:ln>
            <a:solidFill>
              <a:schemeClr val="accent4"/>
            </a:solidFill>
            <a:miter lim="800000"/>
          </a:ln>
        </c:spPr>
        <c:txPr>
          <a:bodyPr/>
          <a:lstStyle/>
          <a:p>
            <a:pPr>
              <a:defRPr i="1"/>
            </a:pPr>
            <a:endParaRPr lang="en-US"/>
          </a:p>
        </c:txPr>
        <c:crossAx val="125571072"/>
        <c:crosses val="autoZero"/>
        <c:auto val="1"/>
        <c:lblAlgn val="ctr"/>
        <c:lblOffset val="100"/>
        <c:noMultiLvlLbl val="0"/>
      </c:catAx>
      <c:valAx>
        <c:axId val="125571072"/>
        <c:scaling>
          <c:orientation val="minMax"/>
          <c:min val="0"/>
        </c:scaling>
        <c:delete val="1"/>
        <c:axPos val="l"/>
        <c:numFmt formatCode="0%" sourceLinked="1"/>
        <c:majorTickMark val="none"/>
        <c:minorTickMark val="none"/>
        <c:tickLblPos val="nextTo"/>
        <c:crossAx val="125430016"/>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198E-2"/>
          <c:y val="0.150334501772142"/>
          <c:w val="0.93452380952380998"/>
          <c:h val="0.51487324003535395"/>
        </c:manualLayout>
      </c:layout>
      <c:barChart>
        <c:barDir val="col"/>
        <c:grouping val="clustered"/>
        <c:varyColors val="0"/>
        <c:ser>
          <c:idx val="0"/>
          <c:order val="0"/>
          <c:tx>
            <c:strRef>
              <c:f>Sheet1!$B$1</c:f>
              <c:strCache>
                <c:ptCount val="1"/>
                <c:pt idx="0">
                  <c:v>Series 1</c:v>
                </c:pt>
              </c:strCache>
            </c:strRef>
          </c:tx>
          <c:spPr>
            <a:ln w="9525">
              <a:solidFill>
                <a:schemeClr val="bg1"/>
              </a:solidFill>
            </a:ln>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Sheet1!$A$2:$A$3</c:f>
              <c:strCache>
                <c:ptCount val="2"/>
                <c:pt idx="0">
                  <c:v>Hospital Outpatient Department</c:v>
                </c:pt>
                <c:pt idx="1">
                  <c:v>Freestanding Imaging Center</c:v>
                </c:pt>
              </c:strCache>
            </c:strRef>
          </c:cat>
          <c:val>
            <c:numRef>
              <c:f>Sheet1!$B$2:$B$3</c:f>
              <c:numCache>
                <c:formatCode>"$"#,##0_);[Red]\("$"#,##0\)</c:formatCode>
                <c:ptCount val="2"/>
                <c:pt idx="0">
                  <c:v>779</c:v>
                </c:pt>
                <c:pt idx="1">
                  <c:v>334</c:v>
                </c:pt>
              </c:numCache>
            </c:numRef>
          </c:val>
        </c:ser>
        <c:dLbls>
          <c:showLegendKey val="0"/>
          <c:showVal val="1"/>
          <c:showCatName val="0"/>
          <c:showSerName val="0"/>
          <c:showPercent val="0"/>
          <c:showBubbleSize val="0"/>
        </c:dLbls>
        <c:gapWidth val="50"/>
        <c:axId val="49304704"/>
        <c:axId val="49315840"/>
      </c:barChart>
      <c:catAx>
        <c:axId val="49304704"/>
        <c:scaling>
          <c:orientation val="minMax"/>
        </c:scaling>
        <c:delete val="0"/>
        <c:axPos val="b"/>
        <c:majorTickMark val="none"/>
        <c:minorTickMark val="none"/>
        <c:tickLblPos val="nextTo"/>
        <c:spPr>
          <a:ln>
            <a:solidFill>
              <a:schemeClr val="accent4"/>
            </a:solidFill>
            <a:miter lim="800000"/>
          </a:ln>
        </c:spPr>
        <c:txPr>
          <a:bodyPr/>
          <a:lstStyle/>
          <a:p>
            <a:pPr>
              <a:defRPr i="1"/>
            </a:pPr>
            <a:endParaRPr lang="en-US"/>
          </a:p>
        </c:txPr>
        <c:crossAx val="49315840"/>
        <c:crosses val="autoZero"/>
        <c:auto val="1"/>
        <c:lblAlgn val="ctr"/>
        <c:lblOffset val="100"/>
        <c:noMultiLvlLbl val="0"/>
      </c:catAx>
      <c:valAx>
        <c:axId val="49315840"/>
        <c:scaling>
          <c:orientation val="minMax"/>
        </c:scaling>
        <c:delete val="1"/>
        <c:axPos val="l"/>
        <c:numFmt formatCode="&quot;$&quot;#,##0_);[Red]\(&quot;$&quot;#,##0\)" sourceLinked="1"/>
        <c:majorTickMark val="none"/>
        <c:minorTickMark val="none"/>
        <c:tickLblPos val="nextTo"/>
        <c:crossAx val="49304704"/>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Inpatient Beds</c:v>
                </c:pt>
              </c:strCache>
            </c:strRef>
          </c:tx>
          <c:spPr>
            <a:ln>
              <a:solidFill>
                <a:schemeClr val="bg1"/>
              </a:solidFill>
            </a:ln>
          </c:spPr>
          <c:invertIfNegative val="0"/>
          <c:dLbls>
            <c:dLbl>
              <c:idx val="0"/>
              <c:layout/>
              <c:tx>
                <c:rich>
                  <a:bodyPr/>
                  <a:lstStyle/>
                  <a:p>
                    <a:r>
                      <a:rPr lang="en-US" smtClean="0"/>
                      <a:t>1.46 M</a:t>
                    </a:r>
                    <a:endParaRPr lang="en-US" dirty="0"/>
                  </a:p>
                </c:rich>
              </c:tx>
              <c:dLblPos val="outEnd"/>
              <c:showLegendKey val="0"/>
              <c:showVal val="1"/>
              <c:showCatName val="0"/>
              <c:showSerName val="0"/>
              <c:showPercent val="0"/>
              <c:showBubbleSize val="0"/>
            </c:dLbl>
            <c:dLbl>
              <c:idx val="1"/>
              <c:layout/>
              <c:tx>
                <c:rich>
                  <a:bodyPr/>
                  <a:lstStyle/>
                  <a:p>
                    <a:r>
                      <a:rPr lang="en-US" smtClean="0"/>
                      <a:t>1.36 M</a:t>
                    </a:r>
                    <a:endParaRPr lang="en-US" dirty="0"/>
                  </a:p>
                </c:rich>
              </c:tx>
              <c:dLblPos val="outEnd"/>
              <c:showLegendKey val="0"/>
              <c:showVal val="1"/>
              <c:showCatName val="0"/>
              <c:showSerName val="0"/>
              <c:showPercent val="0"/>
              <c:showBubbleSize val="0"/>
            </c:dLbl>
            <c:dLbl>
              <c:idx val="2"/>
              <c:layout/>
              <c:tx>
                <c:rich>
                  <a:bodyPr/>
                  <a:lstStyle/>
                  <a:p>
                    <a:r>
                      <a:rPr lang="en-US" smtClean="0"/>
                      <a:t>1.21 M</a:t>
                    </a:r>
                    <a:endParaRPr lang="en-US" dirty="0"/>
                  </a:p>
                </c:rich>
              </c:tx>
              <c:dLblPos val="outEnd"/>
              <c:showLegendKey val="0"/>
              <c:showVal val="1"/>
              <c:showCatName val="0"/>
              <c:showSerName val="0"/>
              <c:showPercent val="0"/>
              <c:showBubbleSize val="0"/>
            </c:dLbl>
            <c:dLbl>
              <c:idx val="3"/>
              <c:layout/>
              <c:tx>
                <c:rich>
                  <a:bodyPr/>
                  <a:lstStyle/>
                  <a:p>
                    <a:r>
                      <a:rPr lang="en-US" smtClean="0"/>
                      <a:t>1.08 M</a:t>
                    </a:r>
                    <a:endParaRPr lang="en-US" dirty="0"/>
                  </a:p>
                </c:rich>
              </c:tx>
              <c:dLblPos val="outEnd"/>
              <c:showLegendKey val="0"/>
              <c:showVal val="1"/>
              <c:showCatName val="0"/>
              <c:showSerName val="0"/>
              <c:showPercent val="0"/>
              <c:showBubbleSize val="0"/>
            </c:dLbl>
            <c:dLbl>
              <c:idx val="4"/>
              <c:layout/>
              <c:tx>
                <c:rich>
                  <a:bodyPr/>
                  <a:lstStyle/>
                  <a:p>
                    <a:r>
                      <a:rPr lang="en-US" smtClean="0"/>
                      <a:t>0.98</a:t>
                    </a:r>
                    <a:r>
                      <a:rPr lang="en-US" baseline="0" smtClean="0"/>
                      <a:t> M</a:t>
                    </a:r>
                    <a:endParaRPr lang="en-US" dirty="0"/>
                  </a:p>
                </c:rich>
              </c:tx>
              <c:dLblPos val="outEnd"/>
              <c:showLegendKey val="0"/>
              <c:showVal val="1"/>
              <c:showCatName val="0"/>
              <c:showSerName val="0"/>
              <c:showPercent val="0"/>
              <c:showBubbleSize val="0"/>
            </c:dLbl>
            <c:dLbl>
              <c:idx val="5"/>
              <c:layout>
                <c:manualLayout>
                  <c:x val="0"/>
                  <c:y val="1.0994114685929699E-2"/>
                </c:manualLayout>
              </c:layout>
              <c:tx>
                <c:rich>
                  <a:bodyPr/>
                  <a:lstStyle/>
                  <a:p>
                    <a:r>
                      <a:rPr lang="en-US" dirty="0" smtClean="0"/>
                      <a:t>0.95 M</a:t>
                    </a:r>
                    <a:endParaRPr lang="en-US" dirty="0"/>
                  </a:p>
                </c:rich>
              </c:tx>
              <c:dLblPos val="outEnd"/>
              <c:showLegendKey val="0"/>
              <c:showVal val="1"/>
              <c:showCatName val="0"/>
              <c:showSerName val="0"/>
              <c:showPercent val="0"/>
              <c:showBubbleSize val="0"/>
            </c:dLbl>
            <c:txPr>
              <a:bodyPr/>
              <a:lstStyle/>
              <a:p>
                <a:pPr>
                  <a:defRPr b="1"/>
                </a:pPr>
                <a:endParaRPr lang="en-US"/>
              </a:p>
            </c:txPr>
            <c:dLblPos val="outEnd"/>
            <c:showLegendKey val="0"/>
            <c:showVal val="1"/>
            <c:showCatName val="0"/>
            <c:showSerName val="0"/>
            <c:showPercent val="0"/>
            <c:showBubbleSize val="0"/>
            <c:showLeaderLines val="0"/>
          </c:dLbls>
          <c:cat>
            <c:numRef>
              <c:f>Sheet1!$A$2:$A$7</c:f>
              <c:numCache>
                <c:formatCode>General</c:formatCode>
                <c:ptCount val="6"/>
                <c:pt idx="0">
                  <c:v>1980</c:v>
                </c:pt>
                <c:pt idx="1">
                  <c:v>1990</c:v>
                </c:pt>
                <c:pt idx="2">
                  <c:v>1995</c:v>
                </c:pt>
                <c:pt idx="3">
                  <c:v>2000</c:v>
                </c:pt>
                <c:pt idx="4">
                  <c:v>2008</c:v>
                </c:pt>
                <c:pt idx="5">
                  <c:v>2009</c:v>
                </c:pt>
              </c:numCache>
            </c:numRef>
          </c:cat>
          <c:val>
            <c:numRef>
              <c:f>Sheet1!$B$2:$B$7</c:f>
              <c:numCache>
                <c:formatCode>#,##0</c:formatCode>
                <c:ptCount val="6"/>
                <c:pt idx="0">
                  <c:v>1364516</c:v>
                </c:pt>
                <c:pt idx="1">
                  <c:v>1213327</c:v>
                </c:pt>
                <c:pt idx="2">
                  <c:v>1080601</c:v>
                </c:pt>
                <c:pt idx="3">
                  <c:v>983628</c:v>
                </c:pt>
                <c:pt idx="4">
                  <c:v>951045</c:v>
                </c:pt>
                <c:pt idx="5">
                  <c:v>944277</c:v>
                </c:pt>
              </c:numCache>
            </c:numRef>
          </c:val>
        </c:ser>
        <c:ser>
          <c:idx val="1"/>
          <c:order val="1"/>
          <c:tx>
            <c:strRef>
              <c:f>Sheet1!$C$1</c:f>
              <c:strCache>
                <c:ptCount val="1"/>
                <c:pt idx="0">
                  <c:v>Occupancy Rate</c:v>
                </c:pt>
              </c:strCache>
            </c:strRef>
          </c:tx>
          <c:spPr>
            <a:ln>
              <a:solidFill>
                <a:schemeClr val="bg1"/>
              </a:solidFill>
            </a:ln>
          </c:spPr>
          <c:invertIfNegative val="0"/>
          <c:dLbls>
            <c:dLbl>
              <c:idx val="0"/>
              <c:layout>
                <c:manualLayout>
                  <c:x val="1.3093291938827901E-2"/>
                  <c:y val="0"/>
                </c:manualLayout>
              </c:layout>
              <c:tx>
                <c:rich>
                  <a:bodyPr/>
                  <a:lstStyle/>
                  <a:p>
                    <a:r>
                      <a:rPr lang="en-US" smtClean="0"/>
                      <a:t>78%</a:t>
                    </a:r>
                    <a:endParaRPr lang="en-US" dirty="0"/>
                  </a:p>
                </c:rich>
              </c:tx>
              <c:dLblPos val="outEnd"/>
              <c:showLegendKey val="0"/>
              <c:showVal val="1"/>
              <c:showCatName val="0"/>
              <c:showSerName val="0"/>
              <c:showPercent val="0"/>
              <c:showBubbleSize val="0"/>
            </c:dLbl>
            <c:dLbl>
              <c:idx val="1"/>
              <c:layout>
                <c:manualLayout>
                  <c:x val="1.7457722585103801E-2"/>
                  <c:y val="-1.0994114685929699E-2"/>
                </c:manualLayout>
              </c:layout>
              <c:tx>
                <c:rich>
                  <a:bodyPr/>
                  <a:lstStyle/>
                  <a:p>
                    <a:r>
                      <a:rPr lang="en-US" smtClean="0"/>
                      <a:t>70%</a:t>
                    </a:r>
                    <a:endParaRPr lang="en-US" dirty="0"/>
                  </a:p>
                </c:rich>
              </c:tx>
              <c:dLblPos val="outEnd"/>
              <c:showLegendKey val="0"/>
              <c:showVal val="1"/>
              <c:showCatName val="0"/>
              <c:showSerName val="0"/>
              <c:showPercent val="0"/>
              <c:showBubbleSize val="0"/>
            </c:dLbl>
            <c:dLbl>
              <c:idx val="2"/>
              <c:layout>
                <c:manualLayout>
                  <c:x val="1.3093291938827901E-2"/>
                  <c:y val="-1.0994114685929699E-2"/>
                </c:manualLayout>
              </c:layout>
              <c:tx>
                <c:rich>
                  <a:bodyPr/>
                  <a:lstStyle/>
                  <a:p>
                    <a:r>
                      <a:rPr lang="en-US" smtClean="0"/>
                      <a:t>66%</a:t>
                    </a:r>
                    <a:endParaRPr lang="en-US" dirty="0"/>
                  </a:p>
                </c:rich>
              </c:tx>
              <c:dLblPos val="outEnd"/>
              <c:showLegendKey val="0"/>
              <c:showVal val="1"/>
              <c:showCatName val="0"/>
              <c:showSerName val="0"/>
              <c:showPercent val="0"/>
              <c:showBubbleSize val="0"/>
            </c:dLbl>
            <c:dLbl>
              <c:idx val="3"/>
              <c:layout>
                <c:manualLayout>
                  <c:x val="1.7457722585103801E-2"/>
                  <c:y val="-1.0994114685929699E-2"/>
                </c:manualLayout>
              </c:layout>
              <c:tx>
                <c:rich>
                  <a:bodyPr/>
                  <a:lstStyle/>
                  <a:p>
                    <a:r>
                      <a:rPr lang="en-US" smtClean="0"/>
                      <a:t>66%</a:t>
                    </a:r>
                    <a:endParaRPr lang="en-US" dirty="0"/>
                  </a:p>
                </c:rich>
              </c:tx>
              <c:dLblPos val="outEnd"/>
              <c:showLegendKey val="0"/>
              <c:showVal val="1"/>
              <c:showCatName val="0"/>
              <c:showSerName val="0"/>
              <c:showPercent val="0"/>
              <c:showBubbleSize val="0"/>
            </c:dLbl>
            <c:dLbl>
              <c:idx val="4"/>
              <c:layout>
                <c:manualLayout>
                  <c:x val="1.3093291938827901E-2"/>
                  <c:y val="-1.6491604868055499E-2"/>
                </c:manualLayout>
              </c:layout>
              <c:tx>
                <c:rich>
                  <a:bodyPr/>
                  <a:lstStyle/>
                  <a:p>
                    <a:r>
                      <a:rPr lang="en-US" smtClean="0"/>
                      <a:t>69%</a:t>
                    </a:r>
                    <a:endParaRPr lang="en-US" dirty="0"/>
                  </a:p>
                </c:rich>
              </c:tx>
              <c:dLblPos val="outEnd"/>
              <c:showLegendKey val="0"/>
              <c:showVal val="1"/>
              <c:showCatName val="0"/>
              <c:showSerName val="0"/>
              <c:showPercent val="0"/>
              <c:showBubbleSize val="0"/>
            </c:dLbl>
            <c:dLbl>
              <c:idx val="5"/>
              <c:layout>
                <c:manualLayout>
                  <c:x val="1.3093291938827901E-2"/>
                  <c:y val="1.09936818467689E-2"/>
                </c:manualLayout>
              </c:layout>
              <c:tx>
                <c:rich>
                  <a:bodyPr/>
                  <a:lstStyle/>
                  <a:p>
                    <a:r>
                      <a:rPr lang="en-US" smtClean="0"/>
                      <a:t>68%</a:t>
                    </a:r>
                    <a:endParaRPr lang="en-US" dirty="0"/>
                  </a:p>
                </c:rich>
              </c:tx>
              <c:dLblPos val="outEnd"/>
              <c:showLegendKey val="0"/>
              <c:showVal val="1"/>
              <c:showCatName val="0"/>
              <c:showSerName val="0"/>
              <c:showPercent val="0"/>
              <c:showBubbleSize val="0"/>
            </c:dLbl>
            <c:txPr>
              <a:bodyPr/>
              <a:lstStyle/>
              <a:p>
                <a:pPr>
                  <a:defRPr b="1"/>
                </a:pPr>
                <a:endParaRPr lang="en-US"/>
              </a:p>
            </c:txPr>
            <c:dLblPos val="outEnd"/>
            <c:showLegendKey val="0"/>
            <c:showVal val="1"/>
            <c:showCatName val="0"/>
            <c:showSerName val="0"/>
            <c:showPercent val="0"/>
            <c:showBubbleSize val="0"/>
            <c:showLeaderLines val="0"/>
          </c:dLbls>
          <c:cat>
            <c:numRef>
              <c:f>Sheet1!$A$2:$A$7</c:f>
              <c:numCache>
                <c:formatCode>General</c:formatCode>
                <c:ptCount val="6"/>
                <c:pt idx="0">
                  <c:v>1980</c:v>
                </c:pt>
                <c:pt idx="1">
                  <c:v>1990</c:v>
                </c:pt>
                <c:pt idx="2">
                  <c:v>1995</c:v>
                </c:pt>
                <c:pt idx="3">
                  <c:v>2000</c:v>
                </c:pt>
                <c:pt idx="4">
                  <c:v>2008</c:v>
                </c:pt>
                <c:pt idx="5">
                  <c:v>2009</c:v>
                </c:pt>
              </c:numCache>
            </c:numRef>
          </c:cat>
          <c:val>
            <c:numRef>
              <c:f>Sheet1!$C$2:$C$7</c:f>
              <c:numCache>
                <c:formatCode>0.00%</c:formatCode>
                <c:ptCount val="6"/>
                <c:pt idx="0">
                  <c:v>1060228.932</c:v>
                </c:pt>
                <c:pt idx="1">
                  <c:v>843262.26499999978</c:v>
                </c:pt>
                <c:pt idx="2">
                  <c:v>709954.85700000008</c:v>
                </c:pt>
                <c:pt idx="3">
                  <c:v>650178.10800000001</c:v>
                </c:pt>
                <c:pt idx="4">
                  <c:v>648612.69000000006</c:v>
                </c:pt>
                <c:pt idx="5">
                  <c:v>640219.80600000022</c:v>
                </c:pt>
              </c:numCache>
            </c:numRef>
          </c:val>
        </c:ser>
        <c:dLbls>
          <c:showLegendKey val="0"/>
          <c:showVal val="1"/>
          <c:showCatName val="0"/>
          <c:showSerName val="0"/>
          <c:showPercent val="0"/>
          <c:showBubbleSize val="0"/>
        </c:dLbls>
        <c:gapWidth val="50"/>
        <c:axId val="147830656"/>
        <c:axId val="147832192"/>
      </c:barChart>
      <c:catAx>
        <c:axId val="147830656"/>
        <c:scaling>
          <c:orientation val="minMax"/>
        </c:scaling>
        <c:delete val="0"/>
        <c:axPos val="b"/>
        <c:numFmt formatCode="General" sourceLinked="1"/>
        <c:majorTickMark val="none"/>
        <c:minorTickMark val="none"/>
        <c:tickLblPos val="nextTo"/>
        <c:spPr>
          <a:ln>
            <a:solidFill>
              <a:schemeClr val="tx1"/>
            </a:solidFill>
          </a:ln>
        </c:spPr>
        <c:txPr>
          <a:bodyPr/>
          <a:lstStyle/>
          <a:p>
            <a:pPr>
              <a:defRPr i="1"/>
            </a:pPr>
            <a:endParaRPr lang="en-US"/>
          </a:p>
        </c:txPr>
        <c:crossAx val="147832192"/>
        <c:crosses val="autoZero"/>
        <c:auto val="1"/>
        <c:lblAlgn val="ctr"/>
        <c:lblOffset val="100"/>
        <c:noMultiLvlLbl val="0"/>
      </c:catAx>
      <c:valAx>
        <c:axId val="147832192"/>
        <c:scaling>
          <c:orientation val="minMax"/>
        </c:scaling>
        <c:delete val="0"/>
        <c:axPos val="l"/>
        <c:numFmt formatCode="#,##0" sourceLinked="1"/>
        <c:majorTickMark val="none"/>
        <c:minorTickMark val="none"/>
        <c:tickLblPos val="none"/>
        <c:spPr>
          <a:ln>
            <a:noFill/>
          </a:ln>
        </c:spPr>
        <c:crossAx val="147830656"/>
        <c:crosses val="autoZero"/>
        <c:crossBetween val="between"/>
      </c:valAx>
    </c:plotArea>
    <c:legend>
      <c:legendPos val="b"/>
      <c:layout/>
      <c:overlay val="0"/>
      <c:spPr>
        <a:noFill/>
        <a:ln>
          <a:solidFill>
            <a:schemeClr val="tx1"/>
          </a:solidFill>
        </a:ln>
      </c:spPr>
    </c:legend>
    <c:plotVisOnly val="1"/>
    <c:dispBlanksAs val="gap"/>
    <c:showDLblsOverMax val="0"/>
  </c:chart>
  <c:spPr>
    <a:ln>
      <a:noFill/>
    </a:ln>
  </c:spPr>
  <c:txPr>
    <a:bodyPr/>
    <a:lstStyle/>
    <a:p>
      <a:pPr>
        <a:defRPr sz="900" baseline="0">
          <a:latin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198E-2"/>
          <c:y val="4.9107142857142898E-2"/>
          <c:w val="0.93452380952380998"/>
          <c:h val="0.73245746625421804"/>
        </c:manualLayout>
      </c:layout>
      <c:barChart>
        <c:barDir val="col"/>
        <c:grouping val="clustered"/>
        <c:varyColors val="0"/>
        <c:ser>
          <c:idx val="0"/>
          <c:order val="0"/>
          <c:tx>
            <c:strRef>
              <c:f>Sheet1!$B$1</c:f>
              <c:strCache>
                <c:ptCount val="1"/>
                <c:pt idx="0">
                  <c:v>Series 1</c:v>
                </c:pt>
              </c:strCache>
            </c:strRef>
          </c:tx>
          <c:spPr>
            <a:ln w="9525">
              <a:solidFill>
                <a:schemeClr val="bg1"/>
              </a:solidFill>
            </a:ln>
          </c:spPr>
          <c:invertIfNegative val="0"/>
          <c:dPt>
            <c:idx val="1"/>
            <c:invertIfNegative val="0"/>
            <c:bubble3D val="0"/>
            <c:spPr>
              <a:solidFill>
                <a:srgbClr val="CF0A2C"/>
              </a:solidFill>
              <a:ln w="9525">
                <a:solidFill>
                  <a:schemeClr val="bg1"/>
                </a:solidFill>
              </a:ln>
            </c:spPr>
          </c:dPt>
          <c:dLbls>
            <c:dLbl>
              <c:idx val="0"/>
              <c:layout/>
              <c:tx>
                <c:rich>
                  <a:bodyPr/>
                  <a:lstStyle/>
                  <a:p>
                    <a:r>
                      <a:rPr lang="en-US" smtClean="0"/>
                      <a:t>27% </a:t>
                    </a:r>
                    <a:endParaRPr lang="en-US" dirty="0"/>
                  </a:p>
                </c:rich>
              </c:tx>
              <c:dLblPos val="outEnd"/>
              <c:showLegendKey val="0"/>
              <c:showVal val="1"/>
              <c:showCatName val="0"/>
              <c:showSerName val="0"/>
              <c:showPercent val="0"/>
              <c:showBubbleSize val="0"/>
            </c:dLbl>
            <c:dLbl>
              <c:idx val="1"/>
              <c:layout/>
              <c:tx>
                <c:rich>
                  <a:bodyPr/>
                  <a:lstStyle/>
                  <a:p>
                    <a:r>
                      <a:rPr lang="en-US" smtClean="0"/>
                      <a:t>11% </a:t>
                    </a:r>
                    <a:endParaRPr lang="en-US"/>
                  </a:p>
                </c:rich>
              </c:tx>
              <c:dLblPos val="outEnd"/>
              <c:showLegendKey val="0"/>
              <c:showVal val="1"/>
              <c:showCatName val="0"/>
              <c:showSerName val="0"/>
              <c:showPercent val="0"/>
              <c:showBubbleSize val="0"/>
            </c:dLbl>
            <c:numFmt formatCode="#,##0.0_);\(#,##0.0\)" sourceLinked="0"/>
            <c:spPr>
              <a:noFill/>
              <a:ln>
                <a:noFill/>
              </a:ln>
            </c:spPr>
            <c:txPr>
              <a:bodyPr/>
              <a:lstStyle/>
              <a:p>
                <a:pPr>
                  <a:defRPr b="1"/>
                </a:pPr>
                <a:endParaRPr lang="en-US"/>
              </a:p>
            </c:txPr>
            <c:dLblPos val="outEnd"/>
            <c:showLegendKey val="0"/>
            <c:showVal val="1"/>
            <c:showCatName val="0"/>
            <c:showSerName val="0"/>
            <c:showPercent val="0"/>
            <c:showBubbleSize val="0"/>
            <c:showLeaderLines val="0"/>
          </c:dLbls>
          <c:cat>
            <c:numRef>
              <c:f>Sheet1!$A$2:$A$3</c:f>
              <c:numCache>
                <c:formatCode>General</c:formatCode>
                <c:ptCount val="2"/>
                <c:pt idx="0">
                  <c:v>2011</c:v>
                </c:pt>
                <c:pt idx="1">
                  <c:v>2013</c:v>
                </c:pt>
              </c:numCache>
            </c:numRef>
          </c:cat>
          <c:val>
            <c:numRef>
              <c:f>Sheet1!$B$2:$B$3</c:f>
              <c:numCache>
                <c:formatCode>0%</c:formatCode>
                <c:ptCount val="2"/>
                <c:pt idx="0">
                  <c:v>0.27</c:v>
                </c:pt>
                <c:pt idx="1">
                  <c:v>0.11</c:v>
                </c:pt>
              </c:numCache>
            </c:numRef>
          </c:val>
        </c:ser>
        <c:dLbls>
          <c:showLegendKey val="0"/>
          <c:showVal val="0"/>
          <c:showCatName val="0"/>
          <c:showSerName val="0"/>
          <c:showPercent val="0"/>
          <c:showBubbleSize val="0"/>
        </c:dLbls>
        <c:gapWidth val="50"/>
        <c:axId val="162245632"/>
        <c:axId val="162251520"/>
      </c:barChart>
      <c:catAx>
        <c:axId val="162245632"/>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162251520"/>
        <c:crosses val="autoZero"/>
        <c:auto val="1"/>
        <c:lblAlgn val="ctr"/>
        <c:lblOffset val="100"/>
        <c:noMultiLvlLbl val="0"/>
      </c:catAx>
      <c:valAx>
        <c:axId val="162251520"/>
        <c:scaling>
          <c:orientation val="minMax"/>
        </c:scaling>
        <c:delete val="1"/>
        <c:axPos val="l"/>
        <c:numFmt formatCode="0%" sourceLinked="1"/>
        <c:majorTickMark val="none"/>
        <c:minorTickMark val="none"/>
        <c:tickLblPos val="nextTo"/>
        <c:crossAx val="162245632"/>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198E-2"/>
          <c:y val="4.9107142857142898E-2"/>
          <c:w val="0.93452380952380998"/>
          <c:h val="0.73245746625421804"/>
        </c:manualLayout>
      </c:layout>
      <c:barChart>
        <c:barDir val="col"/>
        <c:grouping val="clustered"/>
        <c:varyColors val="0"/>
        <c:ser>
          <c:idx val="0"/>
          <c:order val="0"/>
          <c:tx>
            <c:strRef>
              <c:f>Sheet1!$B$1</c:f>
              <c:strCache>
                <c:ptCount val="1"/>
                <c:pt idx="0">
                  <c:v>Series 1</c:v>
                </c:pt>
              </c:strCache>
            </c:strRef>
          </c:tx>
          <c:spPr>
            <a:ln w="9525">
              <a:solidFill>
                <a:schemeClr val="bg1"/>
              </a:solidFill>
            </a:ln>
          </c:spPr>
          <c:invertIfNegative val="0"/>
          <c:dPt>
            <c:idx val="1"/>
            <c:invertIfNegative val="0"/>
            <c:bubble3D val="0"/>
            <c:spPr>
              <a:solidFill>
                <a:srgbClr val="CF0A2C"/>
              </a:solidFill>
              <a:ln w="9525">
                <a:solidFill>
                  <a:schemeClr val="bg1"/>
                </a:solidFill>
              </a:ln>
            </c:spPr>
          </c:dPt>
          <c:dLbls>
            <c:dLbl>
              <c:idx val="0"/>
              <c:layout/>
              <c:tx>
                <c:rich>
                  <a:bodyPr/>
                  <a:lstStyle/>
                  <a:p>
                    <a:r>
                      <a:rPr lang="en-US" dirty="0" smtClean="0"/>
                      <a:t>6% </a:t>
                    </a:r>
                    <a:endParaRPr lang="en-US" dirty="0"/>
                  </a:p>
                </c:rich>
              </c:tx>
              <c:dLblPos val="outEnd"/>
              <c:showLegendKey val="0"/>
              <c:showVal val="1"/>
              <c:showCatName val="0"/>
              <c:showSerName val="0"/>
              <c:showPercent val="0"/>
              <c:showBubbleSize val="0"/>
            </c:dLbl>
            <c:dLbl>
              <c:idx val="1"/>
              <c:layout/>
              <c:tx>
                <c:rich>
                  <a:bodyPr/>
                  <a:lstStyle/>
                  <a:p>
                    <a:r>
                      <a:rPr lang="en-US" dirty="0" smtClean="0"/>
                      <a:t>2% </a:t>
                    </a:r>
                    <a:endParaRPr lang="en-US" dirty="0"/>
                  </a:p>
                </c:rich>
              </c:tx>
              <c:dLblPos val="outEnd"/>
              <c:showLegendKey val="0"/>
              <c:showVal val="1"/>
              <c:showCatName val="0"/>
              <c:showSerName val="0"/>
              <c:showPercent val="0"/>
              <c:showBubbleSize val="0"/>
            </c:dLbl>
            <c:numFmt formatCode="#,##0.0_);\(#,##0.0\)" sourceLinked="0"/>
            <c:spPr>
              <a:noFill/>
              <a:ln>
                <a:noFill/>
              </a:ln>
            </c:spPr>
            <c:txPr>
              <a:bodyPr/>
              <a:lstStyle/>
              <a:p>
                <a:pPr>
                  <a:defRPr b="1"/>
                </a:pPr>
                <a:endParaRPr lang="en-US"/>
              </a:p>
            </c:txPr>
            <c:dLblPos val="outEnd"/>
            <c:showLegendKey val="0"/>
            <c:showVal val="1"/>
            <c:showCatName val="0"/>
            <c:showSerName val="0"/>
            <c:showPercent val="0"/>
            <c:showBubbleSize val="0"/>
            <c:showLeaderLines val="0"/>
          </c:dLbls>
          <c:cat>
            <c:numRef>
              <c:f>Sheet1!$A$2:$A$3</c:f>
              <c:numCache>
                <c:formatCode>General</c:formatCode>
                <c:ptCount val="2"/>
                <c:pt idx="0">
                  <c:v>2010</c:v>
                </c:pt>
                <c:pt idx="1">
                  <c:v>2012</c:v>
                </c:pt>
              </c:numCache>
            </c:numRef>
          </c:cat>
          <c:val>
            <c:numRef>
              <c:f>Sheet1!$B$2:$B$3</c:f>
              <c:numCache>
                <c:formatCode>0%</c:formatCode>
                <c:ptCount val="2"/>
                <c:pt idx="0">
                  <c:v>0.06</c:v>
                </c:pt>
                <c:pt idx="1">
                  <c:v>0.02</c:v>
                </c:pt>
              </c:numCache>
            </c:numRef>
          </c:val>
        </c:ser>
        <c:dLbls>
          <c:showLegendKey val="0"/>
          <c:showVal val="0"/>
          <c:showCatName val="0"/>
          <c:showSerName val="0"/>
          <c:showPercent val="0"/>
          <c:showBubbleSize val="0"/>
        </c:dLbls>
        <c:gapWidth val="50"/>
        <c:axId val="162386688"/>
        <c:axId val="162388224"/>
      </c:barChart>
      <c:catAx>
        <c:axId val="162386688"/>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162388224"/>
        <c:crosses val="autoZero"/>
        <c:auto val="1"/>
        <c:lblAlgn val="ctr"/>
        <c:lblOffset val="100"/>
        <c:noMultiLvlLbl val="0"/>
      </c:catAx>
      <c:valAx>
        <c:axId val="162388224"/>
        <c:scaling>
          <c:orientation val="minMax"/>
        </c:scaling>
        <c:delete val="1"/>
        <c:axPos val="l"/>
        <c:numFmt formatCode="0%" sourceLinked="1"/>
        <c:majorTickMark val="none"/>
        <c:minorTickMark val="none"/>
        <c:tickLblPos val="nextTo"/>
        <c:crossAx val="162386688"/>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198E-2"/>
          <c:y val="4.9107142857142898E-2"/>
          <c:w val="0.93452380952380998"/>
          <c:h val="0.73245746625421804"/>
        </c:manualLayout>
      </c:layout>
      <c:barChart>
        <c:barDir val="col"/>
        <c:grouping val="clustered"/>
        <c:varyColors val="0"/>
        <c:ser>
          <c:idx val="0"/>
          <c:order val="0"/>
          <c:tx>
            <c:strRef>
              <c:f>Sheet1!$B$1</c:f>
              <c:strCache>
                <c:ptCount val="1"/>
                <c:pt idx="0">
                  <c:v>Series 1</c:v>
                </c:pt>
              </c:strCache>
            </c:strRef>
          </c:tx>
          <c:spPr>
            <a:ln w="9525">
              <a:solidFill>
                <a:schemeClr val="bg1"/>
              </a:solidFill>
            </a:ln>
          </c:spPr>
          <c:invertIfNegative val="0"/>
          <c:dPt>
            <c:idx val="1"/>
            <c:invertIfNegative val="0"/>
            <c:bubble3D val="0"/>
            <c:spPr>
              <a:solidFill>
                <a:srgbClr val="CF0A2C"/>
              </a:solidFill>
              <a:ln w="9525">
                <a:solidFill>
                  <a:schemeClr val="bg1"/>
                </a:solidFill>
              </a:ln>
            </c:spPr>
          </c:dPt>
          <c:dLbls>
            <c:dLbl>
              <c:idx val="0"/>
              <c:layout/>
              <c:tx>
                <c:rich>
                  <a:bodyPr/>
                  <a:lstStyle/>
                  <a:p>
                    <a:r>
                      <a:rPr lang="en-US" dirty="0" smtClean="0"/>
                      <a:t>13% </a:t>
                    </a:r>
                    <a:endParaRPr lang="en-US" dirty="0"/>
                  </a:p>
                </c:rich>
              </c:tx>
              <c:dLblPos val="outEnd"/>
              <c:showLegendKey val="0"/>
              <c:showVal val="1"/>
              <c:showCatName val="0"/>
              <c:showSerName val="0"/>
              <c:showPercent val="0"/>
              <c:showBubbleSize val="0"/>
            </c:dLbl>
            <c:dLbl>
              <c:idx val="1"/>
              <c:layout/>
              <c:tx>
                <c:rich>
                  <a:bodyPr/>
                  <a:lstStyle/>
                  <a:p>
                    <a:r>
                      <a:rPr lang="en-US" dirty="0" smtClean="0"/>
                      <a:t>7.5% </a:t>
                    </a:r>
                    <a:endParaRPr lang="en-US" dirty="0"/>
                  </a:p>
                </c:rich>
              </c:tx>
              <c:dLblPos val="outEnd"/>
              <c:showLegendKey val="0"/>
              <c:showVal val="1"/>
              <c:showCatName val="0"/>
              <c:showSerName val="0"/>
              <c:showPercent val="0"/>
              <c:showBubbleSize val="0"/>
            </c:dLbl>
            <c:numFmt formatCode="#,##0.0_);\(#,##0.0\)" sourceLinked="0"/>
            <c:spPr>
              <a:noFill/>
              <a:ln>
                <a:noFill/>
              </a:ln>
            </c:spPr>
            <c:txPr>
              <a:bodyPr/>
              <a:lstStyle/>
              <a:p>
                <a:pPr>
                  <a:defRPr b="1"/>
                </a:pPr>
                <a:endParaRPr lang="en-US"/>
              </a:p>
            </c:txPr>
            <c:dLblPos val="outEnd"/>
            <c:showLegendKey val="0"/>
            <c:showVal val="1"/>
            <c:showCatName val="0"/>
            <c:showSerName val="0"/>
            <c:showPercent val="0"/>
            <c:showBubbleSize val="0"/>
            <c:showLeaderLines val="0"/>
          </c:dLbls>
          <c:cat>
            <c:numRef>
              <c:f>Sheet1!$A$2:$A$3</c:f>
              <c:numCache>
                <c:formatCode>General</c:formatCode>
                <c:ptCount val="2"/>
                <c:pt idx="0">
                  <c:v>2010</c:v>
                </c:pt>
                <c:pt idx="1">
                  <c:v>2012</c:v>
                </c:pt>
              </c:numCache>
            </c:numRef>
          </c:cat>
          <c:val>
            <c:numRef>
              <c:f>Sheet1!$B$2:$B$3</c:f>
              <c:numCache>
                <c:formatCode>0%</c:formatCode>
                <c:ptCount val="2"/>
                <c:pt idx="0">
                  <c:v>0.13</c:v>
                </c:pt>
                <c:pt idx="1">
                  <c:v>7.4999999999999997E-2</c:v>
                </c:pt>
              </c:numCache>
            </c:numRef>
          </c:val>
        </c:ser>
        <c:dLbls>
          <c:showLegendKey val="0"/>
          <c:showVal val="0"/>
          <c:showCatName val="0"/>
          <c:showSerName val="0"/>
          <c:showPercent val="0"/>
          <c:showBubbleSize val="0"/>
        </c:dLbls>
        <c:gapWidth val="50"/>
        <c:axId val="162433280"/>
        <c:axId val="162435072"/>
      </c:barChart>
      <c:catAx>
        <c:axId val="162433280"/>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162435072"/>
        <c:crosses val="autoZero"/>
        <c:auto val="1"/>
        <c:lblAlgn val="ctr"/>
        <c:lblOffset val="100"/>
        <c:noMultiLvlLbl val="0"/>
      </c:catAx>
      <c:valAx>
        <c:axId val="162435072"/>
        <c:scaling>
          <c:orientation val="minMax"/>
        </c:scaling>
        <c:delete val="1"/>
        <c:axPos val="l"/>
        <c:numFmt formatCode="0%" sourceLinked="1"/>
        <c:majorTickMark val="none"/>
        <c:minorTickMark val="none"/>
        <c:tickLblPos val="nextTo"/>
        <c:crossAx val="162433280"/>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999999999999997E-2"/>
          <c:y val="9.0164745845865729E-2"/>
          <c:w val="0.91200000000000003"/>
          <c:h val="0.84881435413788442"/>
        </c:manualLayout>
      </c:layout>
      <c:barChart>
        <c:barDir val="col"/>
        <c:grouping val="stacked"/>
        <c:varyColors val="0"/>
        <c:ser>
          <c:idx val="0"/>
          <c:order val="0"/>
          <c:tx>
            <c:strRef>
              <c:f>Sheet1!$B$1</c:f>
              <c:strCache>
                <c:ptCount val="1"/>
                <c:pt idx="0">
                  <c:v>Series 1</c:v>
                </c:pt>
              </c:strCache>
            </c:strRef>
          </c:tx>
          <c:spPr>
            <a:solidFill>
              <a:srgbClr val="BEC9D0"/>
            </a:solidFill>
            <a:ln>
              <a:solidFill>
                <a:srgbClr val="FFFFFF"/>
              </a:solidFill>
            </a:ln>
          </c:spPr>
          <c:invertIfNegative val="0"/>
          <c:dPt>
            <c:idx val="1"/>
            <c:invertIfNegative val="0"/>
            <c:bubble3D val="0"/>
            <c:spPr>
              <a:noFill/>
              <a:ln>
                <a:solidFill>
                  <a:srgbClr val="FFFFFF"/>
                </a:solidFill>
              </a:ln>
            </c:spPr>
          </c:dPt>
          <c:dPt>
            <c:idx val="2"/>
            <c:invertIfNegative val="0"/>
            <c:bubble3D val="0"/>
            <c:spPr>
              <a:noFill/>
              <a:ln>
                <a:noFill/>
              </a:ln>
            </c:spPr>
          </c:dPt>
          <c:dPt>
            <c:idx val="3"/>
            <c:invertIfNegative val="0"/>
            <c:bubble3D val="0"/>
            <c:spPr>
              <a:noFill/>
              <a:ln>
                <a:noFill/>
              </a:ln>
            </c:spPr>
          </c:dPt>
          <c:dPt>
            <c:idx val="4"/>
            <c:invertIfNegative val="0"/>
            <c:bubble3D val="0"/>
            <c:spPr>
              <a:solidFill>
                <a:srgbClr val="617685"/>
              </a:solidFill>
              <a:ln>
                <a:solidFill>
                  <a:srgbClr val="FFFFFF"/>
                </a:solidFill>
              </a:ln>
            </c:spPr>
          </c:dPt>
          <c:dPt>
            <c:idx val="5"/>
            <c:invertIfNegative val="0"/>
            <c:bubble3D val="0"/>
            <c:spPr>
              <a:solidFill>
                <a:srgbClr val="CE1126"/>
              </a:solidFill>
              <a:ln>
                <a:solidFill>
                  <a:srgbClr val="FFFFFF"/>
                </a:solidFill>
              </a:ln>
            </c:spPr>
          </c:dPt>
          <c:dLbls>
            <c:dLbl>
              <c:idx val="0"/>
              <c:layout>
                <c:manualLayout>
                  <c:x val="-2.8280247067550484E-7"/>
                  <c:y val="-6.9492644075096241E-2"/>
                </c:manualLayout>
              </c:layout>
              <c:dLblPos val="ctr"/>
              <c:showLegendKey val="0"/>
              <c:showVal val="1"/>
              <c:showCatName val="0"/>
              <c:showSerName val="0"/>
              <c:showPercent val="0"/>
              <c:showBubbleSize val="0"/>
            </c:dLbl>
            <c:dLbl>
              <c:idx val="1"/>
              <c:delete val="1"/>
            </c:dLbl>
            <c:dLbl>
              <c:idx val="2"/>
              <c:delete val="1"/>
            </c:dLbl>
            <c:dLbl>
              <c:idx val="3"/>
              <c:delete val="1"/>
            </c:dLbl>
            <c:dLbl>
              <c:idx val="4"/>
              <c:layout>
                <c:manualLayout>
                  <c:x val="0"/>
                  <c:y val="-0.46701834864388991"/>
                </c:manualLayout>
              </c:layout>
              <c:showLegendKey val="0"/>
              <c:showVal val="1"/>
              <c:showCatName val="0"/>
              <c:showSerName val="0"/>
              <c:showPercent val="0"/>
              <c:showBubbleSize val="0"/>
            </c:dLbl>
            <c:dLbl>
              <c:idx val="5"/>
              <c:layout>
                <c:manualLayout>
                  <c:x val="0"/>
                  <c:y val="-0.43824242294526156"/>
                </c:manualLayout>
              </c:layout>
              <c:dLblPos val="ctr"/>
              <c:showLegendKey val="0"/>
              <c:showVal val="1"/>
              <c:showCatName val="0"/>
              <c:showSerName val="0"/>
              <c:showPercent val="0"/>
              <c:showBubbleSize val="0"/>
            </c:dLbl>
            <c:txPr>
              <a:bodyPr/>
              <a:lstStyle/>
              <a:p>
                <a:pPr>
                  <a:defRPr>
                    <a:solidFill>
                      <a:schemeClr val="tx1"/>
                    </a:solidFill>
                  </a:defRPr>
                </a:pPr>
                <a:endParaRPr lang="en-US"/>
              </a:p>
            </c:txPr>
            <c:dLblPos val="ctr"/>
            <c:showLegendKey val="0"/>
            <c:showVal val="1"/>
            <c:showCatName val="0"/>
            <c:showSerName val="0"/>
            <c:showPercent val="0"/>
            <c:showBubbleSize val="0"/>
            <c:showLeaderLines val="0"/>
          </c:dLbls>
          <c:cat>
            <c:numRef>
              <c:f>Sheet1!$A$2:$A$6</c:f>
              <c:numCache>
                <c:formatCode>General</c:formatCode>
                <c:ptCount val="5"/>
              </c:numCache>
            </c:numRef>
          </c:cat>
          <c:val>
            <c:numRef>
              <c:f>Sheet1!$B$2:$B$6</c:f>
              <c:numCache>
                <c:formatCode>0_);\(0\)</c:formatCode>
                <c:ptCount val="5"/>
                <c:pt idx="0">
                  <c:v>32</c:v>
                </c:pt>
                <c:pt idx="1">
                  <c:v>32</c:v>
                </c:pt>
                <c:pt idx="2">
                  <c:v>146</c:v>
                </c:pt>
                <c:pt idx="3">
                  <c:v>252</c:v>
                </c:pt>
                <c:pt idx="4">
                  <c:v>375</c:v>
                </c:pt>
              </c:numCache>
            </c:numRef>
          </c:val>
        </c:ser>
        <c:ser>
          <c:idx val="1"/>
          <c:order val="1"/>
          <c:tx>
            <c:strRef>
              <c:f>Sheet1!$C$1</c:f>
              <c:strCache>
                <c:ptCount val="1"/>
                <c:pt idx="0">
                  <c:v>Series 2</c:v>
                </c:pt>
              </c:strCache>
            </c:strRef>
          </c:tx>
          <c:spPr>
            <a:solidFill>
              <a:srgbClr val="BEC9D0"/>
            </a:solidFill>
            <a:ln>
              <a:solidFill>
                <a:srgbClr val="FFFFFF"/>
              </a:solidFill>
            </a:ln>
          </c:spPr>
          <c:invertIfNegative val="0"/>
          <c:dLbls>
            <c:dLbl>
              <c:idx val="1"/>
              <c:layout>
                <c:manualLayout>
                  <c:x val="0"/>
                  <c:y val="-0.16087419339480269"/>
                </c:manualLayout>
              </c:layout>
              <c:showLegendKey val="0"/>
              <c:showVal val="1"/>
              <c:showCatName val="0"/>
              <c:showSerName val="0"/>
              <c:showPercent val="0"/>
              <c:showBubbleSize val="0"/>
            </c:dLbl>
            <c:dLbl>
              <c:idx val="2"/>
              <c:layout>
                <c:manualLayout>
                  <c:x val="6.5845081274282382E-17"/>
                  <c:y val="-0.14977860808542404"/>
                </c:manualLayout>
              </c:layout>
              <c:showLegendKey val="0"/>
              <c:showVal val="1"/>
              <c:showCatName val="0"/>
              <c:showSerName val="0"/>
              <c:showPercent val="0"/>
              <c:showBubbleSize val="0"/>
            </c:dLbl>
            <c:dLbl>
              <c:idx val="3"/>
              <c:layout>
                <c:manualLayout>
                  <c:x val="-2.8280247067550484E-7"/>
                  <c:y val="-0.17196846830516049"/>
                </c:manualLayout>
              </c:layout>
              <c:showLegendKey val="0"/>
              <c:showVal val="1"/>
              <c:showCatName val="0"/>
              <c:showSerName val="0"/>
              <c:showPercent val="0"/>
              <c:showBubbleSize val="0"/>
            </c:dLbl>
            <c:dLbl>
              <c:idx val="4"/>
              <c:layout>
                <c:manualLayout>
                  <c:x val="0"/>
                  <c:y val="-0.19415745492554967"/>
                </c:manualLayout>
              </c:layout>
              <c:showLegendKey val="0"/>
              <c:showVal val="1"/>
              <c:showCatName val="0"/>
              <c:showSerName val="0"/>
              <c:showPercent val="0"/>
              <c:showBubbleSize val="0"/>
            </c:dLbl>
            <c:txPr>
              <a:bodyPr/>
              <a:lstStyle/>
              <a:p>
                <a:pPr>
                  <a:defRPr baseline="0">
                    <a:solidFill>
                      <a:schemeClr val="tx1"/>
                    </a:solidFill>
                  </a:defRPr>
                </a:pPr>
                <a:endParaRPr lang="en-US"/>
              </a:p>
            </c:txPr>
            <c:showLegendKey val="0"/>
            <c:showVal val="1"/>
            <c:showCatName val="0"/>
            <c:showSerName val="0"/>
            <c:showPercent val="0"/>
            <c:showBubbleSize val="0"/>
            <c:showLeaderLines val="0"/>
          </c:dLbls>
          <c:cat>
            <c:numRef>
              <c:f>Sheet1!$A$2:$A$6</c:f>
              <c:numCache>
                <c:formatCode>General</c:formatCode>
                <c:ptCount val="5"/>
              </c:numCache>
            </c:numRef>
          </c:cat>
          <c:val>
            <c:numRef>
              <c:f>Sheet1!$C$2:$C$6</c:f>
              <c:numCache>
                <c:formatCode>0_);\(0\)</c:formatCode>
                <c:ptCount val="5"/>
                <c:pt idx="1">
                  <c:v>114</c:v>
                </c:pt>
                <c:pt idx="2">
                  <c:v>106</c:v>
                </c:pt>
                <c:pt idx="3">
                  <c:v>123</c:v>
                </c:pt>
              </c:numCache>
            </c:numRef>
          </c:val>
        </c:ser>
        <c:dLbls>
          <c:showLegendKey val="0"/>
          <c:showVal val="1"/>
          <c:showCatName val="0"/>
          <c:showSerName val="0"/>
          <c:showPercent val="0"/>
          <c:showBubbleSize val="0"/>
        </c:dLbls>
        <c:gapWidth val="50"/>
        <c:overlap val="100"/>
        <c:axId val="80483840"/>
        <c:axId val="80451072"/>
      </c:barChart>
      <c:catAx>
        <c:axId val="80483840"/>
        <c:scaling>
          <c:orientation val="minMax"/>
        </c:scaling>
        <c:delete val="0"/>
        <c:axPos val="b"/>
        <c:numFmt formatCode="General" sourceLinked="1"/>
        <c:majorTickMark val="none"/>
        <c:minorTickMark val="none"/>
        <c:tickLblPos val="nextTo"/>
        <c:spPr>
          <a:ln>
            <a:solidFill>
              <a:srgbClr val="38454E"/>
            </a:solidFill>
          </a:ln>
        </c:spPr>
        <c:crossAx val="80451072"/>
        <c:crosses val="autoZero"/>
        <c:auto val="1"/>
        <c:lblAlgn val="ctr"/>
        <c:lblOffset val="0"/>
        <c:noMultiLvlLbl val="0"/>
      </c:catAx>
      <c:valAx>
        <c:axId val="80451072"/>
        <c:scaling>
          <c:orientation val="minMax"/>
        </c:scaling>
        <c:delete val="0"/>
        <c:axPos val="l"/>
        <c:numFmt formatCode="0_);\(0\)" sourceLinked="1"/>
        <c:majorTickMark val="none"/>
        <c:minorTickMark val="none"/>
        <c:tickLblPos val="none"/>
        <c:spPr>
          <a:ln>
            <a:noFill/>
          </a:ln>
        </c:spPr>
        <c:crossAx val="80483840"/>
        <c:crosses val="autoZero"/>
        <c:crossBetween val="between"/>
      </c:valAx>
      <c:spPr>
        <a:ln>
          <a:noFill/>
        </a:ln>
      </c:spPr>
    </c:plotArea>
    <c:plotVisOnly val="1"/>
    <c:dispBlanksAs val="gap"/>
    <c:showDLblsOverMax val="0"/>
  </c:chart>
  <c:spPr>
    <a:noFill/>
    <a:ln>
      <a:noFill/>
    </a:ln>
  </c:spPr>
  <c:txPr>
    <a:bodyPr/>
    <a:lstStyle/>
    <a:p>
      <a:pPr>
        <a:defRPr sz="900" b="1" baseline="0">
          <a:solidFill>
            <a:schemeClr val="tx1"/>
          </a:solidFill>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rgbClr val="BEC9D0"/>
            </a:solidFill>
            <a:ln w="9525">
              <a:solidFill>
                <a:schemeClr val="bg1"/>
              </a:solidFill>
            </a:ln>
          </c:spPr>
          <c:dPt>
            <c:idx val="0"/>
            <c:bubble3D val="0"/>
            <c:spPr>
              <a:solidFill>
                <a:srgbClr val="CF0A2C"/>
              </a:solidFill>
              <a:ln w="9525">
                <a:solidFill>
                  <a:schemeClr val="bg1"/>
                </a:solidFill>
              </a:ln>
            </c:spPr>
          </c:dPt>
          <c:dPt>
            <c:idx val="1"/>
            <c:bubble3D val="0"/>
            <c:spPr>
              <a:solidFill>
                <a:srgbClr val="CF0A2C"/>
              </a:solidFill>
              <a:ln w="9525">
                <a:solidFill>
                  <a:schemeClr val="bg1"/>
                </a:solidFill>
              </a:ln>
            </c:spPr>
          </c:dPt>
          <c:dLbls>
            <c:dLbl>
              <c:idx val="0"/>
              <c:layout>
                <c:manualLayout>
                  <c:x val="-0.1860883829795747"/>
                  <c:y val="0.17275473714214112"/>
                </c:manualLayout>
              </c:layout>
              <c:numFmt formatCode="General" sourceLinked="0"/>
              <c:spPr/>
              <c:txPr>
                <a:bodyPr/>
                <a:lstStyle/>
                <a:p>
                  <a:pPr>
                    <a:defRPr>
                      <a:solidFill>
                        <a:schemeClr val="bg1"/>
                      </a:solidFill>
                    </a:defRPr>
                  </a:pPr>
                  <a:endParaRPr lang="en-US"/>
                </a:p>
              </c:txPr>
              <c:dLblPos val="bestFit"/>
              <c:showLegendKey val="0"/>
              <c:showVal val="1"/>
              <c:showCatName val="0"/>
              <c:showSerName val="0"/>
              <c:showPercent val="0"/>
              <c:showBubbleSize val="0"/>
            </c:dLbl>
            <c:dLbl>
              <c:idx val="1"/>
              <c:layout>
                <c:manualLayout>
                  <c:x val="-0.16689574583509359"/>
                  <c:y val="-0.15562721951340408"/>
                </c:manualLayout>
              </c:layout>
              <c:numFmt formatCode="General" sourceLinked="0"/>
              <c:spPr/>
              <c:txPr>
                <a:bodyPr/>
                <a:lstStyle/>
                <a:p>
                  <a:pPr>
                    <a:defRPr>
                      <a:solidFill>
                        <a:schemeClr val="bg1"/>
                      </a:solidFill>
                    </a:defRPr>
                  </a:pPr>
                  <a:endParaRPr lang="en-US"/>
                </a:p>
              </c:txPr>
              <c:dLblPos val="bestFit"/>
              <c:showLegendKey val="0"/>
              <c:showVal val="1"/>
              <c:showCatName val="0"/>
              <c:showSerName val="0"/>
              <c:showPercent val="0"/>
              <c:showBubbleSize val="0"/>
            </c:dLbl>
            <c:dLbl>
              <c:idx val="2"/>
              <c:numFmt formatCode="General" sourceLinked="0"/>
              <c:spPr/>
              <c:txPr>
                <a:bodyPr/>
                <a:lstStyle/>
                <a:p>
                  <a:pPr>
                    <a:defRPr>
                      <a:solidFill>
                        <a:schemeClr val="tx1"/>
                      </a:solidFill>
                    </a:defRPr>
                  </a:pPr>
                  <a:endParaRPr lang="en-US"/>
                </a:p>
              </c:txPr>
              <c:dLblPos val="ctr"/>
              <c:showLegendKey val="0"/>
              <c:showVal val="1"/>
              <c:showCatName val="0"/>
              <c:showSerName val="0"/>
              <c:showPercent val="0"/>
              <c:showBubbleSize val="0"/>
            </c:dLbl>
            <c:dLbl>
              <c:idx val="3"/>
              <c:numFmt formatCode="General" sourceLinked="0"/>
              <c:spPr/>
              <c:txPr>
                <a:bodyPr/>
                <a:lstStyle/>
                <a:p>
                  <a:pPr>
                    <a:defRPr>
                      <a:solidFill>
                        <a:schemeClr val="tx1"/>
                      </a:solidFill>
                    </a:defRPr>
                  </a:pPr>
                  <a:endParaRPr lang="en-US"/>
                </a:p>
              </c:txPr>
              <c:dLblPos val="ctr"/>
              <c:showLegendKey val="0"/>
              <c:showVal val="1"/>
              <c:showCatName val="0"/>
              <c:showSerName val="0"/>
              <c:showPercent val="0"/>
              <c:showBubbleSize val="0"/>
            </c:dLbl>
            <c:numFmt formatCode="General" sourceLinked="0"/>
            <c:dLblPos val="ctr"/>
            <c:showLegendKey val="0"/>
            <c:showVal val="1"/>
            <c:showCatName val="0"/>
            <c:showSerName val="0"/>
            <c:showPercent val="0"/>
            <c:showBubbleSize val="0"/>
            <c:showLeaderLines val="1"/>
          </c:dLbls>
          <c:cat>
            <c:strRef>
              <c:f>Sheet1!$A$2:$A$4</c:f>
              <c:strCache>
                <c:ptCount val="3"/>
                <c:pt idx="0">
                  <c:v>Category 1</c:v>
                </c:pt>
                <c:pt idx="1">
                  <c:v>Category 2</c:v>
                </c:pt>
                <c:pt idx="2">
                  <c:v>Category 3</c:v>
                </c:pt>
              </c:strCache>
            </c:strRef>
          </c:cat>
          <c:val>
            <c:numRef>
              <c:f>Sheet1!$B$2:$B$4</c:f>
              <c:numCache>
                <c:formatCode>General</c:formatCode>
                <c:ptCount val="3"/>
                <c:pt idx="0">
                  <c:v>53</c:v>
                </c:pt>
                <c:pt idx="1">
                  <c:v>52</c:v>
                </c:pt>
                <c:pt idx="2">
                  <c:v>115</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900" b="1"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Sheet1!$C$1</c:f>
              <c:strCache>
                <c:ptCount val="1"/>
                <c:pt idx="0">
                  <c:v>2013 Projections</c:v>
                </c:pt>
              </c:strCache>
            </c:strRef>
          </c:tx>
          <c:marker>
            <c:symbol val="circle"/>
            <c:size val="5"/>
          </c:marker>
          <c:dLbls>
            <c:delete val="1"/>
          </c:dLbls>
          <c:cat>
            <c:numRef>
              <c:f>Sheet1!$A$2:$A$13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Sheet1!$B$2:$B$13</c:f>
              <c:numCache>
                <c:formatCode>General</c:formatCode>
                <c:ptCount val="12"/>
                <c:pt idx="0">
                  <c:v>10.4</c:v>
                </c:pt>
                <c:pt idx="1">
                  <c:v>11</c:v>
                </c:pt>
                <c:pt idx="2">
                  <c:v>12.1</c:v>
                </c:pt>
                <c:pt idx="3">
                  <c:v>13</c:v>
                </c:pt>
                <c:pt idx="4">
                  <c:v>14</c:v>
                </c:pt>
                <c:pt idx="5">
                  <c:v>15</c:v>
                </c:pt>
                <c:pt idx="6">
                  <c:v>16</c:v>
                </c:pt>
                <c:pt idx="7">
                  <c:v>16</c:v>
                </c:pt>
                <c:pt idx="8">
                  <c:v>17</c:v>
                </c:pt>
                <c:pt idx="9">
                  <c:v>17</c:v>
                </c:pt>
                <c:pt idx="10">
                  <c:v>18</c:v>
                </c:pt>
                <c:pt idx="11">
                  <c:v>19</c:v>
                </c:pt>
              </c:numCache>
            </c:numRef>
          </c:val>
          <c:smooth val="0"/>
        </c:ser>
        <c:ser>
          <c:idx val="1"/>
          <c:order val="1"/>
          <c:tx>
            <c:strRef>
              <c:f>Sheet1!$B$1</c:f>
              <c:strCache>
                <c:ptCount val="1"/>
                <c:pt idx="0">
                  <c:v>2010 Projections</c:v>
                </c:pt>
              </c:strCache>
            </c:strRef>
          </c:tx>
          <c:dLbls>
            <c:delete val="1"/>
          </c:dLbls>
          <c:cat>
            <c:numRef>
              <c:f>Sheet1!$A$2:$A$13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Sheet1!#REF!</c:f>
              <c:numCache>
                <c:formatCode>General</c:formatCode>
                <c:ptCount val="1"/>
                <c:pt idx="0">
                  <c:v>1</c:v>
                </c:pt>
              </c:numCache>
            </c:numRef>
          </c:val>
          <c:smooth val="0"/>
        </c:ser>
        <c:dLbls>
          <c:dLblPos val="t"/>
          <c:showLegendKey val="0"/>
          <c:showVal val="1"/>
          <c:showCatName val="0"/>
          <c:showSerName val="0"/>
          <c:showPercent val="0"/>
          <c:showBubbleSize val="0"/>
        </c:dLbls>
        <c:marker val="1"/>
        <c:smooth val="0"/>
        <c:axId val="89351296"/>
        <c:axId val="89352832"/>
      </c:lineChart>
      <c:catAx>
        <c:axId val="89351296"/>
        <c:scaling>
          <c:orientation val="minMax"/>
        </c:scaling>
        <c:delete val="0"/>
        <c:axPos val="b"/>
        <c:numFmt formatCode="General" sourceLinked="1"/>
        <c:majorTickMark val="none"/>
        <c:minorTickMark val="none"/>
        <c:tickLblPos val="none"/>
        <c:spPr>
          <a:noFill/>
          <a:ln>
            <a:solidFill>
              <a:schemeClr val="tx1"/>
            </a:solidFill>
          </a:ln>
        </c:spPr>
        <c:txPr>
          <a:bodyPr/>
          <a:lstStyle/>
          <a:p>
            <a:pPr>
              <a:defRPr i="1"/>
            </a:pPr>
            <a:endParaRPr lang="en-US"/>
          </a:p>
        </c:txPr>
        <c:crossAx val="89352832"/>
        <c:crosses val="autoZero"/>
        <c:auto val="1"/>
        <c:lblAlgn val="ctr"/>
        <c:lblOffset val="100"/>
        <c:noMultiLvlLbl val="0"/>
      </c:catAx>
      <c:valAx>
        <c:axId val="89352832"/>
        <c:scaling>
          <c:orientation val="minMax"/>
          <c:min val="8"/>
        </c:scaling>
        <c:delete val="1"/>
        <c:axPos val="l"/>
        <c:numFmt formatCode="General" sourceLinked="1"/>
        <c:majorTickMark val="none"/>
        <c:minorTickMark val="none"/>
        <c:tickLblPos val="nextTo"/>
        <c:crossAx val="89351296"/>
        <c:crosses val="autoZero"/>
        <c:crossBetween val="between"/>
      </c:valAx>
    </c:plotArea>
    <c:plotVisOnly val="1"/>
    <c:dispBlanksAs val="gap"/>
    <c:showDLblsOverMax val="0"/>
  </c:chart>
  <c:spPr>
    <a:ln>
      <a:noFill/>
    </a:ln>
  </c:spPr>
  <c:txPr>
    <a:bodyPr/>
    <a:lstStyle/>
    <a:p>
      <a:pPr>
        <a:defRPr sz="9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73809523809524E-2"/>
          <c:y val="2.6785714285714284E-2"/>
          <c:w val="0.93452380952380953"/>
          <c:h val="0.78662612405771226"/>
        </c:manualLayout>
      </c:layout>
      <c:barChart>
        <c:barDir val="col"/>
        <c:grouping val="stacked"/>
        <c:varyColors val="0"/>
        <c:ser>
          <c:idx val="0"/>
          <c:order val="0"/>
          <c:tx>
            <c:strRef>
              <c:f>Sheet1!$B$1</c:f>
              <c:strCache>
                <c:ptCount val="1"/>
                <c:pt idx="0">
                  <c:v>Series 1</c:v>
                </c:pt>
              </c:strCache>
            </c:strRef>
          </c:tx>
          <c:spPr>
            <a:ln w="9525">
              <a:solidFill>
                <a:schemeClr val="bg1"/>
              </a:solidFill>
            </a:ln>
          </c:spPr>
          <c:invertIfNegative val="0"/>
          <c:dPt>
            <c:idx val="1"/>
            <c:invertIfNegative val="0"/>
            <c:bubble3D val="0"/>
            <c:spPr>
              <a:noFill/>
              <a:ln w="9525">
                <a:solidFill>
                  <a:schemeClr val="bg1"/>
                </a:solidFill>
              </a:ln>
            </c:spPr>
          </c:dPt>
          <c:dPt>
            <c:idx val="2"/>
            <c:invertIfNegative val="0"/>
            <c:bubble3D val="0"/>
            <c:spPr>
              <a:noFill/>
              <a:ln w="9525">
                <a:noFill/>
              </a:ln>
            </c:spPr>
          </c:dPt>
          <c:dPt>
            <c:idx val="3"/>
            <c:invertIfNegative val="0"/>
            <c:bubble3D val="0"/>
            <c:spPr>
              <a:noFill/>
              <a:ln w="9525">
                <a:noFill/>
              </a:ln>
            </c:spPr>
          </c:dPt>
          <c:dPt>
            <c:idx val="4"/>
            <c:invertIfNegative val="0"/>
            <c:bubble3D val="0"/>
            <c:spPr>
              <a:solidFill>
                <a:srgbClr val="617685"/>
              </a:solidFill>
              <a:ln w="9525">
                <a:solidFill>
                  <a:schemeClr val="bg1"/>
                </a:solidFill>
              </a:ln>
            </c:spPr>
          </c:dPt>
          <c:dLbls>
            <c:dLbl>
              <c:idx val="0"/>
              <c:layout>
                <c:manualLayout>
                  <c:x val="0"/>
                  <c:y val="-0.11972665556078858"/>
                </c:manualLayout>
              </c:layout>
              <c:tx>
                <c:rich>
                  <a:bodyPr/>
                  <a:lstStyle/>
                  <a:p>
                    <a:r>
                      <a:rPr lang="en-US" smtClean="0"/>
                      <a:t>2.2M </a:t>
                    </a:r>
                    <a:endParaRPr lang="en-US"/>
                  </a:p>
                </c:rich>
              </c:tx>
              <c:showLegendKey val="0"/>
              <c:showVal val="1"/>
              <c:showCatName val="0"/>
              <c:showSerName val="0"/>
              <c:showPercent val="0"/>
              <c:showBubbleSize val="0"/>
            </c:dLbl>
            <c:dLbl>
              <c:idx val="1"/>
              <c:delete val="1"/>
            </c:dLbl>
            <c:dLbl>
              <c:idx val="2"/>
              <c:delete val="1"/>
            </c:dLbl>
            <c:dLbl>
              <c:idx val="3"/>
              <c:delete val="1"/>
            </c:dLbl>
            <c:dLbl>
              <c:idx val="4"/>
              <c:tx>
                <c:rich>
                  <a:bodyPr/>
                  <a:lstStyle/>
                  <a:p>
                    <a:pPr>
                      <a:defRPr b="1">
                        <a:solidFill>
                          <a:schemeClr val="bg1"/>
                        </a:solidFill>
                      </a:defRPr>
                    </a:pPr>
                    <a:r>
                      <a:rPr lang="en-US" dirty="0" smtClean="0"/>
                      <a:t>1.8M</a:t>
                    </a:r>
                    <a:endParaRPr lang="en-US" dirty="0"/>
                  </a:p>
                </c:rich>
              </c:tx>
              <c:numFmt formatCode="#,##0_);\(#,##0\)" sourceLinked="0"/>
              <c:spPr>
                <a:noFill/>
                <a:ln>
                  <a:noFill/>
                </a:ln>
              </c:spPr>
              <c:showLegendKey val="0"/>
              <c:showVal val="1"/>
              <c:showCatName val="0"/>
              <c:showSerName val="0"/>
              <c:showPercent val="0"/>
              <c:showBubbleSize val="0"/>
            </c:dLbl>
            <c:numFmt formatCode="#,##0_);\(#,##0\)" sourceLinked="0"/>
            <c:spPr>
              <a:noFill/>
              <a:ln>
                <a:noFill/>
              </a:ln>
            </c:spPr>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October to December</c:v>
                </c:pt>
                <c:pt idx="1">
                  <c:v>January to February</c:v>
                </c:pt>
                <c:pt idx="2">
                  <c:v>March</c:v>
                </c:pt>
                <c:pt idx="3">
                  <c:v>Total</c:v>
                </c:pt>
              </c:strCache>
            </c:strRef>
          </c:cat>
          <c:val>
            <c:numRef>
              <c:f>Sheet1!$B$2:$B$5</c:f>
              <c:numCache>
                <c:formatCode>General</c:formatCode>
                <c:ptCount val="4"/>
                <c:pt idx="0">
                  <c:v>2.15</c:v>
                </c:pt>
                <c:pt idx="1">
                  <c:v>2.15</c:v>
                </c:pt>
                <c:pt idx="2">
                  <c:v>4.24</c:v>
                </c:pt>
                <c:pt idx="3">
                  <c:v>0</c:v>
                </c:pt>
              </c:numCache>
            </c:numRef>
          </c:val>
        </c:ser>
        <c:ser>
          <c:idx val="1"/>
          <c:order val="1"/>
          <c:tx>
            <c:strRef>
              <c:f>Sheet1!$C$1</c:f>
              <c:strCache>
                <c:ptCount val="1"/>
                <c:pt idx="0">
                  <c:v>Series 2</c:v>
                </c:pt>
              </c:strCache>
            </c:strRef>
          </c:tx>
          <c:spPr>
            <a:solidFill>
              <a:srgbClr val="BEC9D0"/>
            </a:solidFill>
          </c:spPr>
          <c:invertIfNegative val="0"/>
          <c:dPt>
            <c:idx val="3"/>
            <c:invertIfNegative val="0"/>
            <c:bubble3D val="0"/>
            <c:spPr>
              <a:solidFill>
                <a:srgbClr val="899BA9"/>
              </a:solidFill>
            </c:spPr>
          </c:dPt>
          <c:dLbls>
            <c:dLbl>
              <c:idx val="1"/>
              <c:layout>
                <c:manualLayout>
                  <c:x val="0"/>
                  <c:y val="-0.12471526620915477"/>
                </c:manualLayout>
              </c:layout>
              <c:tx>
                <c:rich>
                  <a:bodyPr/>
                  <a:lstStyle/>
                  <a:p>
                    <a:r>
                      <a:rPr lang="en-US" smtClean="0"/>
                      <a:t>2.1M</a:t>
                    </a:r>
                    <a:endParaRPr lang="en-US"/>
                  </a:p>
                </c:rich>
              </c:tx>
              <c:showLegendKey val="0"/>
              <c:showVal val="1"/>
              <c:showCatName val="0"/>
              <c:showSerName val="0"/>
              <c:showPercent val="0"/>
              <c:showBubbleSize val="0"/>
            </c:dLbl>
            <c:dLbl>
              <c:idx val="2"/>
              <c:layout>
                <c:manualLayout>
                  <c:x val="0"/>
                  <c:y val="-0.19455581528628144"/>
                </c:manualLayout>
              </c:layout>
              <c:tx>
                <c:rich>
                  <a:bodyPr/>
                  <a:lstStyle/>
                  <a:p>
                    <a:r>
                      <a:rPr lang="en-US" smtClean="0"/>
                      <a:t>3.8M</a:t>
                    </a:r>
                    <a:endParaRPr lang="en-US"/>
                  </a:p>
                </c:rich>
              </c:tx>
              <c:showLegendKey val="0"/>
              <c:showVal val="1"/>
              <c:showCatName val="0"/>
              <c:showSerName val="0"/>
              <c:showPercent val="0"/>
              <c:showBubbleSize val="0"/>
            </c:dLbl>
            <c:dLbl>
              <c:idx val="3"/>
              <c:layout>
                <c:manualLayout>
                  <c:x val="0"/>
                  <c:y val="-0.38412301992419667"/>
                </c:manualLayout>
              </c:layout>
              <c:tx>
                <c:rich>
                  <a:bodyPr/>
                  <a:lstStyle/>
                  <a:p>
                    <a:r>
                      <a:rPr lang="en-US" smtClean="0"/>
                      <a:t>8.0M</a:t>
                    </a:r>
                    <a:endParaRPr lang="en-US"/>
                  </a:p>
                </c:rich>
              </c:tx>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Sheet1!$A$2:$A$5</c:f>
              <c:strCache>
                <c:ptCount val="4"/>
                <c:pt idx="0">
                  <c:v>October to December</c:v>
                </c:pt>
                <c:pt idx="1">
                  <c:v>January to February</c:v>
                </c:pt>
                <c:pt idx="2">
                  <c:v>March</c:v>
                </c:pt>
                <c:pt idx="3">
                  <c:v>Total</c:v>
                </c:pt>
              </c:strCache>
            </c:strRef>
          </c:cat>
          <c:val>
            <c:numRef>
              <c:f>Sheet1!$C$2:$C$5</c:f>
              <c:numCache>
                <c:formatCode>General</c:formatCode>
                <c:ptCount val="4"/>
                <c:pt idx="1">
                  <c:v>2.09</c:v>
                </c:pt>
                <c:pt idx="2">
                  <c:v>3.78</c:v>
                </c:pt>
                <c:pt idx="3">
                  <c:v>8.02</c:v>
                </c:pt>
              </c:numCache>
            </c:numRef>
          </c:val>
        </c:ser>
        <c:dLbls>
          <c:showLegendKey val="0"/>
          <c:showVal val="0"/>
          <c:showCatName val="0"/>
          <c:showSerName val="0"/>
          <c:showPercent val="0"/>
          <c:showBubbleSize val="0"/>
        </c:dLbls>
        <c:gapWidth val="50"/>
        <c:overlap val="100"/>
        <c:axId val="92712320"/>
        <c:axId val="90047616"/>
      </c:barChart>
      <c:catAx>
        <c:axId val="92712320"/>
        <c:scaling>
          <c:orientation val="minMax"/>
        </c:scaling>
        <c:delete val="0"/>
        <c:axPos val="b"/>
        <c:majorTickMark val="none"/>
        <c:minorTickMark val="none"/>
        <c:tickLblPos val="nextTo"/>
        <c:spPr>
          <a:ln>
            <a:solidFill>
              <a:schemeClr val="accent4"/>
            </a:solidFill>
            <a:miter lim="800000"/>
          </a:ln>
        </c:spPr>
        <c:txPr>
          <a:bodyPr/>
          <a:lstStyle/>
          <a:p>
            <a:pPr>
              <a:defRPr i="1"/>
            </a:pPr>
            <a:endParaRPr lang="en-US"/>
          </a:p>
        </c:txPr>
        <c:crossAx val="90047616"/>
        <c:crosses val="autoZero"/>
        <c:auto val="1"/>
        <c:lblAlgn val="ctr"/>
        <c:lblOffset val="100"/>
        <c:noMultiLvlLbl val="0"/>
      </c:catAx>
      <c:valAx>
        <c:axId val="90047616"/>
        <c:scaling>
          <c:orientation val="minMax"/>
        </c:scaling>
        <c:delete val="1"/>
        <c:axPos val="l"/>
        <c:numFmt formatCode="General" sourceLinked="1"/>
        <c:majorTickMark val="none"/>
        <c:minorTickMark val="none"/>
        <c:tickLblPos val="nextTo"/>
        <c:crossAx val="92712320"/>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Series 1</c:v>
                </c:pt>
              </c:strCache>
            </c:strRef>
          </c:tx>
          <c:spPr>
            <a:ln w="9525">
              <a:solidFill>
                <a:schemeClr val="bg1"/>
              </a:solidFill>
            </a:ln>
          </c:spPr>
          <c:dPt>
            <c:idx val="0"/>
            <c:bubble3D val="0"/>
            <c:spPr>
              <a:solidFill>
                <a:srgbClr val="BEC9D0"/>
              </a:solidFill>
              <a:ln w="9525">
                <a:solidFill>
                  <a:schemeClr val="bg1"/>
                </a:solidFill>
              </a:ln>
            </c:spPr>
          </c:dPt>
          <c:dPt>
            <c:idx val="1"/>
            <c:bubble3D val="0"/>
            <c:spPr>
              <a:noFill/>
              <a:ln w="9525">
                <a:noFill/>
              </a:ln>
            </c:spPr>
          </c:dPt>
          <c:cat>
            <c:strRef>
              <c:f>Sheet1!$A$2:$A$3</c:f>
              <c:strCache>
                <c:ptCount val="2"/>
                <c:pt idx="0">
                  <c:v>Category 1</c:v>
                </c:pt>
                <c:pt idx="1">
                  <c:v>Category 2</c:v>
                </c:pt>
              </c:strCache>
            </c:strRef>
          </c:cat>
          <c:val>
            <c:numRef>
              <c:f>Sheet1!$B$2:$B$3</c:f>
              <c:numCache>
                <c:formatCode>General</c:formatCode>
                <c:ptCount val="2"/>
                <c:pt idx="0">
                  <c:v>91</c:v>
                </c:pt>
                <c:pt idx="1">
                  <c:v>9</c:v>
                </c:pt>
              </c:numCache>
            </c:numRef>
          </c:val>
        </c:ser>
        <c:dLbls>
          <c:showLegendKey val="0"/>
          <c:showVal val="0"/>
          <c:showCatName val="0"/>
          <c:showSerName val="0"/>
          <c:showPercent val="0"/>
          <c:showBubbleSize val="0"/>
          <c:showLeaderLines val="1"/>
        </c:dLbls>
        <c:firstSliceAng val="34"/>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rgbClr val="BEC9D0"/>
            </a:solidFill>
            <a:ln w="9525">
              <a:solidFill>
                <a:schemeClr val="bg1"/>
              </a:solidFill>
            </a:ln>
          </c:spPr>
          <c:dPt>
            <c:idx val="0"/>
            <c:bubble3D val="0"/>
            <c:spPr>
              <a:solidFill>
                <a:srgbClr val="617685"/>
              </a:solidFill>
              <a:ln w="9525">
                <a:solidFill>
                  <a:schemeClr val="bg1"/>
                </a:solidFill>
              </a:ln>
            </c:spPr>
          </c:dPt>
          <c:dPt>
            <c:idx val="1"/>
            <c:bubble3D val="0"/>
            <c:spPr>
              <a:solidFill>
                <a:srgbClr val="617685"/>
              </a:solidFill>
              <a:ln w="9525">
                <a:solidFill>
                  <a:schemeClr val="bg1"/>
                </a:solidFill>
              </a:ln>
            </c:spPr>
          </c:dPt>
          <c:dPt>
            <c:idx val="4"/>
            <c:bubble3D val="0"/>
            <c:spPr>
              <a:solidFill>
                <a:srgbClr val="617685"/>
              </a:solidFill>
              <a:ln w="9525">
                <a:solidFill>
                  <a:schemeClr val="bg1"/>
                </a:solidFill>
              </a:ln>
            </c:spPr>
          </c:dPt>
          <c:dLbls>
            <c:dLbl>
              <c:idx val="0"/>
              <c:layout>
                <c:manualLayout>
                  <c:x val="-0.18939619317311221"/>
                  <c:y val="1.7280471409929232E-2"/>
                </c:manualLayout>
              </c:layout>
              <c:numFmt formatCode="0%" sourceLinked="0"/>
              <c:spPr/>
              <c:txPr>
                <a:bodyPr/>
                <a:lstStyle/>
                <a:p>
                  <a:pPr>
                    <a:defRPr>
                      <a:solidFill>
                        <a:schemeClr val="bg1"/>
                      </a:solidFill>
                    </a:defRPr>
                  </a:pPr>
                  <a:endParaRPr lang="en-US"/>
                </a:p>
              </c:txPr>
              <c:dLblPos val="bestFit"/>
              <c:showLegendKey val="0"/>
              <c:showVal val="1"/>
              <c:showCatName val="0"/>
              <c:showSerName val="0"/>
              <c:showPercent val="0"/>
              <c:showBubbleSize val="0"/>
            </c:dLbl>
            <c:dLbl>
              <c:idx val="1"/>
              <c:layout>
                <c:manualLayout>
                  <c:x val="0.25097529601135654"/>
                  <c:y val="-0.13376885189945326"/>
                </c:manualLayout>
              </c:layout>
              <c:numFmt formatCode="0%" sourceLinked="0"/>
              <c:spPr/>
              <c:txPr>
                <a:bodyPr/>
                <a:lstStyle/>
                <a:p>
                  <a:pPr>
                    <a:defRPr>
                      <a:solidFill>
                        <a:schemeClr val="bg1"/>
                      </a:solidFill>
                    </a:defRPr>
                  </a:pPr>
                  <a:endParaRPr lang="en-US"/>
                </a:p>
              </c:txPr>
              <c:dLblPos val="bestFit"/>
              <c:showLegendKey val="0"/>
              <c:showVal val="1"/>
              <c:showCatName val="0"/>
              <c:showSerName val="0"/>
              <c:showPercent val="0"/>
              <c:showBubbleSize val="0"/>
            </c:dLbl>
            <c:dLbl>
              <c:idx val="2"/>
              <c:layout>
                <c:manualLayout>
                  <c:x val="-8.1712837697206844E-2"/>
                  <c:y val="0.12721446109043055"/>
                </c:manualLayout>
              </c:layout>
              <c:numFmt formatCode="0%" sourceLinked="0"/>
              <c:spPr/>
              <c:txPr>
                <a:bodyPr/>
                <a:lstStyle/>
                <a:p>
                  <a:pPr>
                    <a:defRPr>
                      <a:solidFill>
                        <a:schemeClr val="tx1"/>
                      </a:solidFill>
                    </a:defRPr>
                  </a:pPr>
                  <a:endParaRPr lang="en-US"/>
                </a:p>
              </c:txPr>
              <c:dLblPos val="bestFit"/>
              <c:showLegendKey val="0"/>
              <c:showVal val="1"/>
              <c:showCatName val="0"/>
              <c:showSerName val="0"/>
              <c:showPercent val="0"/>
              <c:showBubbleSize val="0"/>
            </c:dLbl>
            <c:dLbl>
              <c:idx val="3"/>
              <c:layout>
                <c:manualLayout>
                  <c:x val="-3.5668075744612698E-2"/>
                  <c:y val="1.4389247208574076E-2"/>
                </c:manualLayout>
              </c:layout>
              <c:numFmt formatCode="0%" sourceLinked="0"/>
              <c:spPr/>
              <c:txPr>
                <a:bodyPr/>
                <a:lstStyle/>
                <a:p>
                  <a:pPr>
                    <a:defRPr>
                      <a:solidFill>
                        <a:schemeClr val="tx1"/>
                      </a:solidFill>
                    </a:defRPr>
                  </a:pPr>
                  <a:endParaRPr lang="en-US"/>
                </a:p>
              </c:txPr>
              <c:dLblPos val="bestFit"/>
              <c:showLegendKey val="0"/>
              <c:showVal val="1"/>
              <c:showCatName val="0"/>
              <c:showSerName val="0"/>
              <c:showPercent val="0"/>
              <c:showBubbleSize val="0"/>
            </c:dLbl>
            <c:dLbl>
              <c:idx val="4"/>
              <c:layout>
                <c:manualLayout>
                  <c:x val="-8.7169796021097663E-3"/>
                  <c:y val="1.5649587257539201E-2"/>
                </c:manualLayout>
              </c:layout>
              <c:dLblPos val="bestFit"/>
              <c:showLegendKey val="0"/>
              <c:showVal val="1"/>
              <c:showCatName val="0"/>
              <c:showSerName val="0"/>
              <c:showPercent val="0"/>
              <c:showBubbleSize val="0"/>
            </c:dLbl>
            <c:dLbl>
              <c:idx val="5"/>
              <c:layout>
                <c:manualLayout>
                  <c:x val="4.8951987897852059E-2"/>
                  <c:y val="2.4280889143006423E-2"/>
                </c:manualLayout>
              </c:layout>
              <c:dLblPos val="bestFit"/>
              <c:showLegendKey val="0"/>
              <c:showVal val="1"/>
              <c:showCatName val="0"/>
              <c:showSerName val="0"/>
              <c:showPercent val="0"/>
              <c:showBubbleSize val="0"/>
            </c:dLbl>
            <c:numFmt formatCode="0%" sourceLinked="0"/>
            <c:dLblPos val="ctr"/>
            <c:showLegendKey val="0"/>
            <c:showVal val="1"/>
            <c:showCatName val="0"/>
            <c:showSerName val="0"/>
            <c:showPercent val="0"/>
            <c:showBubbleSize val="0"/>
            <c:showLeaderLines val="1"/>
          </c:dLbls>
          <c:cat>
            <c:strRef>
              <c:f>Sheet1!$A$2:$A$6</c:f>
              <c:strCache>
                <c:ptCount val="4"/>
                <c:pt idx="0">
                  <c:v>Category 1</c:v>
                </c:pt>
                <c:pt idx="1">
                  <c:v>Category 2</c:v>
                </c:pt>
                <c:pt idx="2">
                  <c:v>Category 3</c:v>
                </c:pt>
                <c:pt idx="3">
                  <c:v>Category 3</c:v>
                </c:pt>
              </c:strCache>
            </c:strRef>
          </c:cat>
          <c:val>
            <c:numRef>
              <c:f>Sheet1!$B$2:$B$6</c:f>
              <c:numCache>
                <c:formatCode>0%</c:formatCode>
                <c:ptCount val="5"/>
                <c:pt idx="0">
                  <c:v>0.2</c:v>
                </c:pt>
                <c:pt idx="1">
                  <c:v>0.65</c:v>
                </c:pt>
                <c:pt idx="2">
                  <c:v>0.09</c:v>
                </c:pt>
                <c:pt idx="3">
                  <c:v>0.05</c:v>
                </c:pt>
                <c:pt idx="4">
                  <c:v>0.02</c:v>
                </c:pt>
              </c:numCache>
            </c:numRef>
          </c:val>
        </c:ser>
        <c:dLbls>
          <c:dLblPos val="ctr"/>
          <c:showLegendKey val="0"/>
          <c:showVal val="1"/>
          <c:showCatName val="0"/>
          <c:showSerName val="0"/>
          <c:showPercent val="0"/>
          <c:showBubbleSize val="0"/>
          <c:showLeaderLines val="1"/>
        </c:dLbls>
        <c:firstSliceAng val="56"/>
      </c:pieChart>
    </c:plotArea>
    <c:plotVisOnly val="1"/>
    <c:dispBlanksAs val="gap"/>
    <c:showDLblsOverMax val="0"/>
  </c:chart>
  <c:spPr>
    <a:noFill/>
    <a:ln>
      <a:noFill/>
    </a:ln>
  </c:spPr>
  <c:txPr>
    <a:bodyPr/>
    <a:lstStyle/>
    <a:p>
      <a:pPr>
        <a:defRPr sz="900" b="1" baseline="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6878306878308"/>
          <c:y val="0.10725284339457568"/>
          <c:w val="0.56106684581094035"/>
          <c:h val="0.78549358413531645"/>
        </c:manualLayout>
      </c:layout>
      <c:pieChart>
        <c:varyColors val="1"/>
        <c:ser>
          <c:idx val="0"/>
          <c:order val="0"/>
          <c:tx>
            <c:strRef>
              <c:f>Sheet1!$B$1</c:f>
              <c:strCache>
                <c:ptCount val="1"/>
                <c:pt idx="0">
                  <c:v>Sales</c:v>
                </c:pt>
              </c:strCache>
            </c:strRef>
          </c:tx>
          <c:spPr>
            <a:solidFill>
              <a:srgbClr val="BEC9D0"/>
            </a:solidFill>
            <a:ln w="9525">
              <a:solidFill>
                <a:schemeClr val="bg1"/>
              </a:solidFill>
            </a:ln>
          </c:spPr>
          <c:dPt>
            <c:idx val="0"/>
            <c:bubble3D val="0"/>
            <c:spPr>
              <a:solidFill>
                <a:srgbClr val="617685"/>
              </a:solidFill>
              <a:ln w="9525">
                <a:solidFill>
                  <a:schemeClr val="bg1"/>
                </a:solidFill>
              </a:ln>
            </c:spPr>
          </c:dPt>
          <c:dPt>
            <c:idx val="1"/>
            <c:bubble3D val="0"/>
            <c:spPr>
              <a:solidFill>
                <a:srgbClr val="617685"/>
              </a:solidFill>
              <a:ln w="9525">
                <a:solidFill>
                  <a:schemeClr val="bg1"/>
                </a:solidFill>
              </a:ln>
            </c:spPr>
          </c:dPt>
          <c:dPt>
            <c:idx val="4"/>
            <c:bubble3D val="0"/>
            <c:spPr>
              <a:solidFill>
                <a:srgbClr val="617685"/>
              </a:solidFill>
              <a:ln w="9525">
                <a:solidFill>
                  <a:schemeClr val="bg1"/>
                </a:solidFill>
              </a:ln>
            </c:spPr>
          </c:dPt>
          <c:dLbls>
            <c:dLbl>
              <c:idx val="0"/>
              <c:layout>
                <c:manualLayout>
                  <c:x val="-0.22132142039406916"/>
                  <c:y val="4.5980399879378978E-2"/>
                </c:manualLayout>
              </c:layout>
              <c:numFmt formatCode="0%" sourceLinked="0"/>
              <c:spPr/>
              <c:txPr>
                <a:bodyPr/>
                <a:lstStyle/>
                <a:p>
                  <a:pPr>
                    <a:defRPr>
                      <a:solidFill>
                        <a:schemeClr val="bg1"/>
                      </a:solidFill>
                    </a:defRPr>
                  </a:pPr>
                  <a:endParaRPr lang="en-US"/>
                </a:p>
              </c:txPr>
              <c:dLblPos val="bestFit"/>
              <c:showLegendKey val="0"/>
              <c:showVal val="1"/>
              <c:showCatName val="0"/>
              <c:showSerName val="0"/>
              <c:showPercent val="0"/>
              <c:showBubbleSize val="0"/>
            </c:dLbl>
            <c:dLbl>
              <c:idx val="1"/>
              <c:layout>
                <c:manualLayout>
                  <c:x val="7.2431209621525286E-2"/>
                  <c:y val="-0.16135249902731397"/>
                </c:manualLayout>
              </c:layout>
              <c:numFmt formatCode="0%" sourceLinked="0"/>
              <c:spPr/>
              <c:txPr>
                <a:bodyPr/>
                <a:lstStyle/>
                <a:p>
                  <a:pPr>
                    <a:defRPr>
                      <a:solidFill>
                        <a:schemeClr val="bg1"/>
                      </a:solidFill>
                    </a:defRPr>
                  </a:pPr>
                  <a:endParaRPr lang="en-US"/>
                </a:p>
              </c:txPr>
              <c:dLblPos val="bestFit"/>
              <c:showLegendKey val="0"/>
              <c:showVal val="1"/>
              <c:showCatName val="0"/>
              <c:showSerName val="0"/>
              <c:showPercent val="0"/>
              <c:showBubbleSize val="0"/>
            </c:dLbl>
            <c:dLbl>
              <c:idx val="2"/>
              <c:layout>
                <c:manualLayout>
                  <c:x val="0.21860345166541861"/>
                  <c:y val="0.13230245453045303"/>
                </c:manualLayout>
              </c:layout>
              <c:numFmt formatCode="0%" sourceLinked="0"/>
              <c:spPr/>
              <c:txPr>
                <a:bodyPr/>
                <a:lstStyle/>
                <a:p>
                  <a:pPr>
                    <a:defRPr>
                      <a:solidFill>
                        <a:schemeClr val="tx1"/>
                      </a:solidFill>
                    </a:defRPr>
                  </a:pPr>
                  <a:endParaRPr lang="en-US"/>
                </a:p>
              </c:txPr>
              <c:dLblPos val="bestFit"/>
              <c:showLegendKey val="0"/>
              <c:showVal val="1"/>
              <c:showCatName val="0"/>
              <c:showSerName val="0"/>
              <c:showPercent val="0"/>
              <c:showBubbleSize val="0"/>
            </c:dLbl>
            <c:dLbl>
              <c:idx val="3"/>
              <c:numFmt formatCode="0%" sourceLinked="0"/>
              <c:spPr/>
              <c:txPr>
                <a:bodyPr/>
                <a:lstStyle/>
                <a:p>
                  <a:pPr>
                    <a:defRPr>
                      <a:solidFill>
                        <a:schemeClr val="tx1"/>
                      </a:solidFill>
                    </a:defRPr>
                  </a:pPr>
                  <a:endParaRPr lang="en-US"/>
                </a:p>
              </c:txPr>
              <c:dLblPos val="bestFit"/>
              <c:showLegendKey val="0"/>
              <c:showVal val="1"/>
              <c:showCatName val="0"/>
              <c:showSerName val="0"/>
              <c:showPercent val="0"/>
              <c:showBubbleSize val="0"/>
            </c:dLbl>
            <c:numFmt formatCode="0%" sourceLinked="0"/>
            <c:dLblPos val="bestFit"/>
            <c:showLegendKey val="0"/>
            <c:showVal val="1"/>
            <c:showCatName val="0"/>
            <c:showSerName val="0"/>
            <c:showPercent val="0"/>
            <c:showBubbleSize val="0"/>
            <c:showLeaderLines val="1"/>
          </c:dLbls>
          <c:cat>
            <c:strRef>
              <c:f>Sheet1!$A$2:$A$4</c:f>
              <c:strCache>
                <c:ptCount val="3"/>
                <c:pt idx="0">
                  <c:v>Lowest-Cost Plan</c:v>
                </c:pt>
                <c:pt idx="1">
                  <c:v>Second-Lowest-Cost Plan</c:v>
                </c:pt>
                <c:pt idx="2">
                  <c:v>Any Other Plan</c:v>
                </c:pt>
              </c:strCache>
            </c:strRef>
          </c:cat>
          <c:val>
            <c:numRef>
              <c:f>Sheet1!$B$2:$B$4</c:f>
              <c:numCache>
                <c:formatCode>0%</c:formatCode>
                <c:ptCount val="3"/>
                <c:pt idx="0">
                  <c:v>0.43</c:v>
                </c:pt>
                <c:pt idx="1">
                  <c:v>0.21</c:v>
                </c:pt>
                <c:pt idx="2">
                  <c:v>0.36</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900" b="1" baseline="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5D81F-8998-4EC0-946F-D76A704E7235}" type="doc">
      <dgm:prSet loTypeId="urn:microsoft.com/office/officeart/2005/8/layout/pyramid1" loCatId="pyramid" qsTypeId="urn:microsoft.com/office/officeart/2005/8/quickstyle/simple1" qsCatId="simple" csTypeId="urn:microsoft.com/office/officeart/2005/8/colors/accent1_2" csCatId="accent1" phldr="1"/>
      <dgm:spPr/>
    </dgm:pt>
    <dgm:pt modelId="{CBE5E783-2502-4DC0-B21E-193834BE6AE9}">
      <dgm:prSet phldrT="[Text]" custT="1"/>
      <dgm:spPr>
        <a:solidFill>
          <a:schemeClr val="accent1"/>
        </a:solidFill>
        <a:ln w="19050">
          <a:noFill/>
        </a:ln>
      </dgm:spPr>
      <dgm:t>
        <a:bodyPr/>
        <a:lstStyle/>
        <a:p>
          <a:endParaRPr lang="en-US" sz="900" b="1" dirty="0" smtClean="0">
            <a:solidFill>
              <a:schemeClr val="tx1"/>
            </a:solidFill>
            <a:latin typeface="+mn-lt"/>
          </a:endParaRPr>
        </a:p>
        <a:p>
          <a:r>
            <a:rPr lang="en-US" sz="900" b="1" dirty="0" smtClean="0">
              <a:solidFill>
                <a:schemeClr val="tx1"/>
              </a:solidFill>
              <a:latin typeface="+mn-lt"/>
            </a:rPr>
            <a:t>High-                Risk               Patients</a:t>
          </a:r>
          <a:endParaRPr lang="en-US" sz="900" b="1" dirty="0">
            <a:solidFill>
              <a:schemeClr val="tx1"/>
            </a:solidFill>
            <a:latin typeface="+mn-lt"/>
          </a:endParaRPr>
        </a:p>
      </dgm:t>
    </dgm:pt>
    <dgm:pt modelId="{88C9108B-151B-4EEB-98C2-304EB08147E0}" type="parTrans" cxnId="{B3345712-957F-4340-9302-C75315A392F1}">
      <dgm:prSet/>
      <dgm:spPr/>
      <dgm:t>
        <a:bodyPr/>
        <a:lstStyle/>
        <a:p>
          <a:endParaRPr lang="en-US" sz="900" b="1">
            <a:solidFill>
              <a:schemeClr val="tx1"/>
            </a:solidFill>
            <a:latin typeface="+mn-lt"/>
          </a:endParaRPr>
        </a:p>
      </dgm:t>
    </dgm:pt>
    <dgm:pt modelId="{0ABA693C-C114-4912-A689-25B49BD57AC2}" type="sibTrans" cxnId="{B3345712-957F-4340-9302-C75315A392F1}">
      <dgm:prSet/>
      <dgm:spPr/>
      <dgm:t>
        <a:bodyPr/>
        <a:lstStyle/>
        <a:p>
          <a:endParaRPr lang="en-US" sz="900" b="1">
            <a:solidFill>
              <a:schemeClr val="tx1"/>
            </a:solidFill>
            <a:latin typeface="+mn-lt"/>
          </a:endParaRPr>
        </a:p>
      </dgm:t>
    </dgm:pt>
    <dgm:pt modelId="{287F842D-5A76-4301-AD02-005A0FEE4E7C}">
      <dgm:prSet phldrT="[Text]" custT="1"/>
      <dgm:spPr>
        <a:solidFill>
          <a:schemeClr val="accent1"/>
        </a:solidFill>
        <a:ln w="19050">
          <a:noFill/>
        </a:ln>
      </dgm:spPr>
      <dgm:t>
        <a:bodyPr/>
        <a:lstStyle/>
        <a:p>
          <a:r>
            <a:rPr lang="en-US" sz="900" b="1" dirty="0" smtClean="0">
              <a:solidFill>
                <a:schemeClr val="tx1"/>
              </a:solidFill>
              <a:latin typeface="+mn-lt"/>
            </a:rPr>
            <a:t>Rising-Risk Patients</a:t>
          </a:r>
          <a:endParaRPr lang="en-US" sz="900" b="1" dirty="0">
            <a:solidFill>
              <a:schemeClr val="tx1"/>
            </a:solidFill>
            <a:latin typeface="+mn-lt"/>
          </a:endParaRPr>
        </a:p>
      </dgm:t>
    </dgm:pt>
    <dgm:pt modelId="{BB410D69-B4BF-4625-8D65-71C809182177}" type="parTrans" cxnId="{28E8019A-8A39-4AF1-916A-A60159891AD2}">
      <dgm:prSet/>
      <dgm:spPr/>
      <dgm:t>
        <a:bodyPr/>
        <a:lstStyle/>
        <a:p>
          <a:endParaRPr lang="en-US" sz="900" b="1">
            <a:solidFill>
              <a:schemeClr val="tx1"/>
            </a:solidFill>
            <a:latin typeface="+mn-lt"/>
          </a:endParaRPr>
        </a:p>
      </dgm:t>
    </dgm:pt>
    <dgm:pt modelId="{4152A76F-0850-4E7C-BBAD-A6A74F403187}" type="sibTrans" cxnId="{28E8019A-8A39-4AF1-916A-A60159891AD2}">
      <dgm:prSet/>
      <dgm:spPr/>
      <dgm:t>
        <a:bodyPr/>
        <a:lstStyle/>
        <a:p>
          <a:endParaRPr lang="en-US" sz="900" b="1">
            <a:solidFill>
              <a:schemeClr val="tx1"/>
            </a:solidFill>
            <a:latin typeface="+mn-lt"/>
          </a:endParaRPr>
        </a:p>
      </dgm:t>
    </dgm:pt>
    <dgm:pt modelId="{872722B2-D744-497F-93AE-25123C218E7F}">
      <dgm:prSet phldrT="[Text]" custT="1"/>
      <dgm:spPr>
        <a:solidFill>
          <a:schemeClr val="accent1"/>
        </a:solidFill>
        <a:ln w="19050">
          <a:noFill/>
        </a:ln>
      </dgm:spPr>
      <dgm:t>
        <a:bodyPr/>
        <a:lstStyle/>
        <a:p>
          <a:r>
            <a:rPr lang="en-US" sz="900" b="1" dirty="0" smtClean="0">
              <a:solidFill>
                <a:schemeClr val="tx1"/>
              </a:solidFill>
              <a:latin typeface="+mn-lt"/>
            </a:rPr>
            <a:t>Low-Risk Patients</a:t>
          </a:r>
          <a:endParaRPr lang="en-US" sz="900" b="1" dirty="0">
            <a:solidFill>
              <a:schemeClr val="tx1"/>
            </a:solidFill>
            <a:latin typeface="+mn-lt"/>
          </a:endParaRPr>
        </a:p>
      </dgm:t>
    </dgm:pt>
    <dgm:pt modelId="{955DE15B-0345-4035-B113-750DFB8F0DB7}" type="parTrans" cxnId="{BECBA072-AF0E-4515-A9B0-E4E59CD8D2C2}">
      <dgm:prSet/>
      <dgm:spPr/>
      <dgm:t>
        <a:bodyPr/>
        <a:lstStyle/>
        <a:p>
          <a:endParaRPr lang="en-US" sz="900" b="1">
            <a:solidFill>
              <a:schemeClr val="tx1"/>
            </a:solidFill>
            <a:latin typeface="+mn-lt"/>
          </a:endParaRPr>
        </a:p>
      </dgm:t>
    </dgm:pt>
    <dgm:pt modelId="{1AD96314-1DEA-4271-8FA3-F72ECD216667}" type="sibTrans" cxnId="{BECBA072-AF0E-4515-A9B0-E4E59CD8D2C2}">
      <dgm:prSet/>
      <dgm:spPr/>
      <dgm:t>
        <a:bodyPr/>
        <a:lstStyle/>
        <a:p>
          <a:endParaRPr lang="en-US" sz="900" b="1">
            <a:solidFill>
              <a:schemeClr val="tx1"/>
            </a:solidFill>
            <a:latin typeface="+mn-lt"/>
          </a:endParaRPr>
        </a:p>
      </dgm:t>
    </dgm:pt>
    <dgm:pt modelId="{F44EC7B4-2436-45DB-B065-E33CA8E4FC7A}" type="pres">
      <dgm:prSet presAssocID="{C0E5D81F-8998-4EC0-946F-D76A704E7235}" presName="Name0" presStyleCnt="0">
        <dgm:presLayoutVars>
          <dgm:dir/>
          <dgm:animLvl val="lvl"/>
          <dgm:resizeHandles val="exact"/>
        </dgm:presLayoutVars>
      </dgm:prSet>
      <dgm:spPr/>
    </dgm:pt>
    <dgm:pt modelId="{8DE5B69D-8599-4FD8-BA3F-1D9CFF7E13D0}" type="pres">
      <dgm:prSet presAssocID="{CBE5E783-2502-4DC0-B21E-193834BE6AE9}" presName="Name8" presStyleCnt="0"/>
      <dgm:spPr/>
    </dgm:pt>
    <dgm:pt modelId="{8787AFFE-B400-4F50-978B-DF1DA1851314}" type="pres">
      <dgm:prSet presAssocID="{CBE5E783-2502-4DC0-B21E-193834BE6AE9}" presName="level" presStyleLbl="node1" presStyleIdx="0" presStyleCnt="3">
        <dgm:presLayoutVars>
          <dgm:chMax val="1"/>
          <dgm:bulletEnabled val="1"/>
        </dgm:presLayoutVars>
      </dgm:prSet>
      <dgm:spPr/>
      <dgm:t>
        <a:bodyPr/>
        <a:lstStyle/>
        <a:p>
          <a:endParaRPr lang="en-US"/>
        </a:p>
      </dgm:t>
    </dgm:pt>
    <dgm:pt modelId="{48991D6F-4B42-4C51-848E-404FC43D4E4A}" type="pres">
      <dgm:prSet presAssocID="{CBE5E783-2502-4DC0-B21E-193834BE6AE9}" presName="levelTx" presStyleLbl="revTx" presStyleIdx="0" presStyleCnt="0">
        <dgm:presLayoutVars>
          <dgm:chMax val="1"/>
          <dgm:bulletEnabled val="1"/>
        </dgm:presLayoutVars>
      </dgm:prSet>
      <dgm:spPr/>
      <dgm:t>
        <a:bodyPr/>
        <a:lstStyle/>
        <a:p>
          <a:endParaRPr lang="en-US"/>
        </a:p>
      </dgm:t>
    </dgm:pt>
    <dgm:pt modelId="{37312E1E-660A-432D-873A-BA2965ACC5D7}" type="pres">
      <dgm:prSet presAssocID="{287F842D-5A76-4301-AD02-005A0FEE4E7C}" presName="Name8" presStyleCnt="0"/>
      <dgm:spPr/>
    </dgm:pt>
    <dgm:pt modelId="{88991A4F-5294-48CE-812E-9DC7776209B6}" type="pres">
      <dgm:prSet presAssocID="{287F842D-5A76-4301-AD02-005A0FEE4E7C}" presName="level" presStyleLbl="node1" presStyleIdx="1" presStyleCnt="3" custScaleY="81772">
        <dgm:presLayoutVars>
          <dgm:chMax val="1"/>
          <dgm:bulletEnabled val="1"/>
        </dgm:presLayoutVars>
      </dgm:prSet>
      <dgm:spPr/>
      <dgm:t>
        <a:bodyPr/>
        <a:lstStyle/>
        <a:p>
          <a:endParaRPr lang="en-US"/>
        </a:p>
      </dgm:t>
    </dgm:pt>
    <dgm:pt modelId="{897886E9-C6F3-43A1-A239-1F3FA4200BC3}" type="pres">
      <dgm:prSet presAssocID="{287F842D-5A76-4301-AD02-005A0FEE4E7C}" presName="levelTx" presStyleLbl="revTx" presStyleIdx="0" presStyleCnt="0">
        <dgm:presLayoutVars>
          <dgm:chMax val="1"/>
          <dgm:bulletEnabled val="1"/>
        </dgm:presLayoutVars>
      </dgm:prSet>
      <dgm:spPr/>
      <dgm:t>
        <a:bodyPr/>
        <a:lstStyle/>
        <a:p>
          <a:endParaRPr lang="en-US"/>
        </a:p>
      </dgm:t>
    </dgm:pt>
    <dgm:pt modelId="{3C3DE3DE-53D8-45D6-B02B-03780CCC98E3}" type="pres">
      <dgm:prSet presAssocID="{872722B2-D744-497F-93AE-25123C218E7F}" presName="Name8" presStyleCnt="0"/>
      <dgm:spPr/>
    </dgm:pt>
    <dgm:pt modelId="{B86F1253-6CFB-4333-8333-E215F240786E}" type="pres">
      <dgm:prSet presAssocID="{872722B2-D744-497F-93AE-25123C218E7F}" presName="level" presStyleLbl="node1" presStyleIdx="2" presStyleCnt="3">
        <dgm:presLayoutVars>
          <dgm:chMax val="1"/>
          <dgm:bulletEnabled val="1"/>
        </dgm:presLayoutVars>
      </dgm:prSet>
      <dgm:spPr/>
      <dgm:t>
        <a:bodyPr/>
        <a:lstStyle/>
        <a:p>
          <a:endParaRPr lang="en-US"/>
        </a:p>
      </dgm:t>
    </dgm:pt>
    <dgm:pt modelId="{D9326F3D-716F-4200-A4F0-6415ACFC6704}" type="pres">
      <dgm:prSet presAssocID="{872722B2-D744-497F-93AE-25123C218E7F}" presName="levelTx" presStyleLbl="revTx" presStyleIdx="0" presStyleCnt="0">
        <dgm:presLayoutVars>
          <dgm:chMax val="1"/>
          <dgm:bulletEnabled val="1"/>
        </dgm:presLayoutVars>
      </dgm:prSet>
      <dgm:spPr/>
      <dgm:t>
        <a:bodyPr/>
        <a:lstStyle/>
        <a:p>
          <a:endParaRPr lang="en-US"/>
        </a:p>
      </dgm:t>
    </dgm:pt>
  </dgm:ptLst>
  <dgm:cxnLst>
    <dgm:cxn modelId="{6DC2F2BB-F7F5-4C04-96AE-F461F827F91D}" type="presOf" srcId="{287F842D-5A76-4301-AD02-005A0FEE4E7C}" destId="{897886E9-C6F3-43A1-A239-1F3FA4200BC3}" srcOrd="1" destOrd="0" presId="urn:microsoft.com/office/officeart/2005/8/layout/pyramid1"/>
    <dgm:cxn modelId="{CE09855E-EC39-4F52-BECD-E95D7D9A61D6}" type="presOf" srcId="{872722B2-D744-497F-93AE-25123C218E7F}" destId="{D9326F3D-716F-4200-A4F0-6415ACFC6704}" srcOrd="1" destOrd="0" presId="urn:microsoft.com/office/officeart/2005/8/layout/pyramid1"/>
    <dgm:cxn modelId="{BECBA072-AF0E-4515-A9B0-E4E59CD8D2C2}" srcId="{C0E5D81F-8998-4EC0-946F-D76A704E7235}" destId="{872722B2-D744-497F-93AE-25123C218E7F}" srcOrd="2" destOrd="0" parTransId="{955DE15B-0345-4035-B113-750DFB8F0DB7}" sibTransId="{1AD96314-1DEA-4271-8FA3-F72ECD216667}"/>
    <dgm:cxn modelId="{DD0F716B-F5CF-498D-AF71-8E89001FEC61}" type="presOf" srcId="{CBE5E783-2502-4DC0-B21E-193834BE6AE9}" destId="{8787AFFE-B400-4F50-978B-DF1DA1851314}" srcOrd="0" destOrd="0" presId="urn:microsoft.com/office/officeart/2005/8/layout/pyramid1"/>
    <dgm:cxn modelId="{CCF6C517-861A-4DB8-968E-EBA54731FF0E}" type="presOf" srcId="{CBE5E783-2502-4DC0-B21E-193834BE6AE9}" destId="{48991D6F-4B42-4C51-848E-404FC43D4E4A}" srcOrd="1" destOrd="0" presId="urn:microsoft.com/office/officeart/2005/8/layout/pyramid1"/>
    <dgm:cxn modelId="{4C880554-8DDA-4E7C-AF06-E1E4CF94F1C8}" type="presOf" srcId="{872722B2-D744-497F-93AE-25123C218E7F}" destId="{B86F1253-6CFB-4333-8333-E215F240786E}" srcOrd="0" destOrd="0" presId="urn:microsoft.com/office/officeart/2005/8/layout/pyramid1"/>
    <dgm:cxn modelId="{28E8019A-8A39-4AF1-916A-A60159891AD2}" srcId="{C0E5D81F-8998-4EC0-946F-D76A704E7235}" destId="{287F842D-5A76-4301-AD02-005A0FEE4E7C}" srcOrd="1" destOrd="0" parTransId="{BB410D69-B4BF-4625-8D65-71C809182177}" sibTransId="{4152A76F-0850-4E7C-BBAD-A6A74F403187}"/>
    <dgm:cxn modelId="{308D5A30-EC37-441D-9588-EFFD851A646D}" type="presOf" srcId="{C0E5D81F-8998-4EC0-946F-D76A704E7235}" destId="{F44EC7B4-2436-45DB-B065-E33CA8E4FC7A}" srcOrd="0" destOrd="0" presId="urn:microsoft.com/office/officeart/2005/8/layout/pyramid1"/>
    <dgm:cxn modelId="{E5D0670C-068B-4CFC-88ED-8D6C5CD73CDD}" type="presOf" srcId="{287F842D-5A76-4301-AD02-005A0FEE4E7C}" destId="{88991A4F-5294-48CE-812E-9DC7776209B6}" srcOrd="0" destOrd="0" presId="urn:microsoft.com/office/officeart/2005/8/layout/pyramid1"/>
    <dgm:cxn modelId="{B3345712-957F-4340-9302-C75315A392F1}" srcId="{C0E5D81F-8998-4EC0-946F-D76A704E7235}" destId="{CBE5E783-2502-4DC0-B21E-193834BE6AE9}" srcOrd="0" destOrd="0" parTransId="{88C9108B-151B-4EEB-98C2-304EB08147E0}" sibTransId="{0ABA693C-C114-4912-A689-25B49BD57AC2}"/>
    <dgm:cxn modelId="{39408F6D-FD38-4171-90C2-035B2DEFBCBD}" type="presParOf" srcId="{F44EC7B4-2436-45DB-B065-E33CA8E4FC7A}" destId="{8DE5B69D-8599-4FD8-BA3F-1D9CFF7E13D0}" srcOrd="0" destOrd="0" presId="urn:microsoft.com/office/officeart/2005/8/layout/pyramid1"/>
    <dgm:cxn modelId="{F0ACD8B4-D64D-403C-97D3-B7EA902AFB59}" type="presParOf" srcId="{8DE5B69D-8599-4FD8-BA3F-1D9CFF7E13D0}" destId="{8787AFFE-B400-4F50-978B-DF1DA1851314}" srcOrd="0" destOrd="0" presId="urn:microsoft.com/office/officeart/2005/8/layout/pyramid1"/>
    <dgm:cxn modelId="{48302778-762A-43DF-8B44-2838E16D193C}" type="presParOf" srcId="{8DE5B69D-8599-4FD8-BA3F-1D9CFF7E13D0}" destId="{48991D6F-4B42-4C51-848E-404FC43D4E4A}" srcOrd="1" destOrd="0" presId="urn:microsoft.com/office/officeart/2005/8/layout/pyramid1"/>
    <dgm:cxn modelId="{459A3890-0E41-4027-BE24-5244453CCF2F}" type="presParOf" srcId="{F44EC7B4-2436-45DB-B065-E33CA8E4FC7A}" destId="{37312E1E-660A-432D-873A-BA2965ACC5D7}" srcOrd="1" destOrd="0" presId="urn:microsoft.com/office/officeart/2005/8/layout/pyramid1"/>
    <dgm:cxn modelId="{E0CFB0B0-953F-4FF7-B077-8D993BB8E199}" type="presParOf" srcId="{37312E1E-660A-432D-873A-BA2965ACC5D7}" destId="{88991A4F-5294-48CE-812E-9DC7776209B6}" srcOrd="0" destOrd="0" presId="urn:microsoft.com/office/officeart/2005/8/layout/pyramid1"/>
    <dgm:cxn modelId="{E32C5A4C-9070-46EC-8462-7E0265F796CF}" type="presParOf" srcId="{37312E1E-660A-432D-873A-BA2965ACC5D7}" destId="{897886E9-C6F3-43A1-A239-1F3FA4200BC3}" srcOrd="1" destOrd="0" presId="urn:microsoft.com/office/officeart/2005/8/layout/pyramid1"/>
    <dgm:cxn modelId="{20F41510-B933-481B-9D68-3295F19ED1CD}" type="presParOf" srcId="{F44EC7B4-2436-45DB-B065-E33CA8E4FC7A}" destId="{3C3DE3DE-53D8-45D6-B02B-03780CCC98E3}" srcOrd="2" destOrd="0" presId="urn:microsoft.com/office/officeart/2005/8/layout/pyramid1"/>
    <dgm:cxn modelId="{67388B25-07BB-4BFA-8901-76F7D6A59F8C}" type="presParOf" srcId="{3C3DE3DE-53D8-45D6-B02B-03780CCC98E3}" destId="{B86F1253-6CFB-4333-8333-E215F240786E}" srcOrd="0" destOrd="0" presId="urn:microsoft.com/office/officeart/2005/8/layout/pyramid1"/>
    <dgm:cxn modelId="{9000083B-CFEF-4F54-AD0E-DD60F0910DD2}" type="presParOf" srcId="{3C3DE3DE-53D8-45D6-B02B-03780CCC98E3}" destId="{D9326F3D-716F-4200-A4F0-6415ACFC6704}"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AFFE-B400-4F50-978B-DF1DA1851314}">
      <dsp:nvSpPr>
        <dsp:cNvPr id="0" name=""/>
        <dsp:cNvSpPr/>
      </dsp:nvSpPr>
      <dsp:spPr>
        <a:xfrm>
          <a:off x="742375" y="0"/>
          <a:ext cx="816821" cy="609848"/>
        </a:xfrm>
        <a:prstGeom prst="trapezoid">
          <a:avLst>
            <a:gd name="adj" fmla="val 66969"/>
          </a:avLst>
        </a:prstGeom>
        <a:solidFill>
          <a:schemeClr val="accent1"/>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b="1" kern="1200" dirty="0" smtClean="0">
            <a:solidFill>
              <a:schemeClr val="tx1"/>
            </a:solidFill>
            <a:latin typeface="+mn-lt"/>
          </a:endParaRPr>
        </a:p>
        <a:p>
          <a:pPr lvl="0" algn="ctr" defTabSz="400050">
            <a:lnSpc>
              <a:spcPct val="90000"/>
            </a:lnSpc>
            <a:spcBef>
              <a:spcPct val="0"/>
            </a:spcBef>
            <a:spcAft>
              <a:spcPct val="35000"/>
            </a:spcAft>
          </a:pPr>
          <a:r>
            <a:rPr lang="en-US" sz="900" b="1" kern="1200" dirty="0" smtClean="0">
              <a:solidFill>
                <a:schemeClr val="tx1"/>
              </a:solidFill>
              <a:latin typeface="+mn-lt"/>
            </a:rPr>
            <a:t>High-                Risk               Patients</a:t>
          </a:r>
          <a:endParaRPr lang="en-US" sz="900" b="1" kern="1200" dirty="0">
            <a:solidFill>
              <a:schemeClr val="tx1"/>
            </a:solidFill>
            <a:latin typeface="+mn-lt"/>
          </a:endParaRPr>
        </a:p>
      </dsp:txBody>
      <dsp:txXfrm>
        <a:off x="742375" y="0"/>
        <a:ext cx="816821" cy="609848"/>
      </dsp:txXfrm>
    </dsp:sp>
    <dsp:sp modelId="{88991A4F-5294-48CE-812E-9DC7776209B6}">
      <dsp:nvSpPr>
        <dsp:cNvPr id="0" name=""/>
        <dsp:cNvSpPr/>
      </dsp:nvSpPr>
      <dsp:spPr>
        <a:xfrm>
          <a:off x="408410" y="609848"/>
          <a:ext cx="1484751" cy="498685"/>
        </a:xfrm>
        <a:prstGeom prst="trapezoid">
          <a:avLst>
            <a:gd name="adj" fmla="val 66969"/>
          </a:avLst>
        </a:prstGeom>
        <a:solidFill>
          <a:schemeClr val="accent1"/>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latin typeface="+mn-lt"/>
            </a:rPr>
            <a:t>Rising-Risk Patients</a:t>
          </a:r>
          <a:endParaRPr lang="en-US" sz="900" b="1" kern="1200" dirty="0">
            <a:solidFill>
              <a:schemeClr val="tx1"/>
            </a:solidFill>
            <a:latin typeface="+mn-lt"/>
          </a:endParaRPr>
        </a:p>
      </dsp:txBody>
      <dsp:txXfrm>
        <a:off x="668242" y="609848"/>
        <a:ext cx="965088" cy="498685"/>
      </dsp:txXfrm>
    </dsp:sp>
    <dsp:sp modelId="{B86F1253-6CFB-4333-8333-E215F240786E}">
      <dsp:nvSpPr>
        <dsp:cNvPr id="0" name=""/>
        <dsp:cNvSpPr/>
      </dsp:nvSpPr>
      <dsp:spPr>
        <a:xfrm>
          <a:off x="0" y="1108533"/>
          <a:ext cx="2301572" cy="609848"/>
        </a:xfrm>
        <a:prstGeom prst="trapezoid">
          <a:avLst>
            <a:gd name="adj" fmla="val 66969"/>
          </a:avLst>
        </a:prstGeom>
        <a:solidFill>
          <a:schemeClr val="accent1"/>
        </a:solid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latin typeface="+mn-lt"/>
            </a:rPr>
            <a:t>Low-Risk Patients</a:t>
          </a:r>
          <a:endParaRPr lang="en-US" sz="900" b="1" kern="1200" dirty="0">
            <a:solidFill>
              <a:schemeClr val="tx1"/>
            </a:solidFill>
            <a:latin typeface="+mn-lt"/>
          </a:endParaRPr>
        </a:p>
      </dsp:txBody>
      <dsp:txXfrm>
        <a:off x="402775" y="1108533"/>
        <a:ext cx="1496022" cy="6098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5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95008" y="5397366"/>
            <a:ext cx="5560060" cy="3140267"/>
          </a:xfrm>
          <a:prstGeom prst="rect">
            <a:avLst/>
          </a:prstGeom>
        </p:spPr>
        <p:txBody>
          <a:bodyPr vert="horz" lIns="92471" tIns="46235" rIns="92471" bIns="46235" rtlCol="0">
            <a:normAutofit/>
          </a:bodyPr>
          <a:lstStyle/>
          <a:p>
            <a:pPr lvl="0"/>
            <a:r>
              <a:rPr lang="en-US" dirty="0" smtClean="0"/>
              <a:t>Click to add speech text.</a:t>
            </a:r>
            <a:endParaRPr lang="en-US" dirty="0"/>
          </a:p>
        </p:txBody>
      </p:sp>
      <p:sp>
        <p:nvSpPr>
          <p:cNvPr id="8" name="Slide Image Placeholder 7"/>
          <p:cNvSpPr>
            <a:spLocks noGrp="1" noRot="1" noChangeAspect="1"/>
          </p:cNvSpPr>
          <p:nvPr>
            <p:ph type="sldImg" idx="2"/>
          </p:nvPr>
        </p:nvSpPr>
        <p:spPr>
          <a:xfrm>
            <a:off x="238125" y="241300"/>
            <a:ext cx="6465888" cy="4849813"/>
          </a:xfrm>
          <a:prstGeom prst="rect">
            <a:avLst/>
          </a:prstGeom>
          <a:noFill/>
          <a:ln w="12700">
            <a:solidFill>
              <a:prstClr val="black"/>
            </a:solidFill>
          </a:ln>
        </p:spPr>
        <p:txBody>
          <a:bodyPr vert="horz" lIns="92471" tIns="46235" rIns="92471" bIns="46235" rtlCol="0" anchor="ctr"/>
          <a:lstStyle/>
          <a:p>
            <a:endParaRPr lang="en-US"/>
          </a:p>
        </p:txBody>
      </p:sp>
    </p:spTree>
    <p:extLst>
      <p:ext uri="{BB962C8B-B14F-4D97-AF65-F5344CB8AC3E}">
        <p14:creationId xmlns:p14="http://schemas.microsoft.com/office/powerpoint/2010/main" val="314489422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242888"/>
            <a:ext cx="6464300" cy="48482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9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50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242888"/>
            <a:ext cx="6464300" cy="48482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93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6"/>
            <a:ext cx="6400800" cy="482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98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p:bgRef idx="1001">
        <a:schemeClr val="bg2"/>
      </p:bgRef>
    </p:bg>
    <p:spTree>
      <p:nvGrpSpPr>
        <p:cNvPr id="1" name=""/>
        <p:cNvGrpSpPr/>
        <p:nvPr/>
      </p:nvGrpSpPr>
      <p:grpSpPr>
        <a:xfrm>
          <a:off x="0" y="0"/>
          <a:ext cx="0" cy="0"/>
          <a:chOff x="0" y="0"/>
          <a:chExt cx="0" cy="0"/>
        </a:xfrm>
      </p:grpSpPr>
      <p:sp>
        <p:nvSpPr>
          <p:cNvPr id="8"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12"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13"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
        <p:nvSpPr>
          <p:cNvPr id="15"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pact Slide">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3"/>
                </a:solidFill>
                <a:effectLst/>
                <a:uLnTx/>
                <a:uFillTx/>
                <a:latin typeface="Calibri"/>
                <a:ea typeface="+mn-ea"/>
                <a:cs typeface="+mn-cs"/>
              </a:rPr>
              <a:t>©</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2014 The Advisory Board Company • </a:t>
            </a:r>
            <a:r>
              <a:rPr kumimoji="0" lang="en-US" sz="500" b="1" i="0" u="none" strike="noStrike" kern="1200" cap="none" spc="0" normalizeH="0" baseline="0" noProof="0" dirty="0" smtClean="0">
                <a:ln>
                  <a:noFill/>
                </a:ln>
                <a:solidFill>
                  <a:schemeClr val="accent3"/>
                </a:solidFill>
                <a:effectLst/>
                <a:uLnTx/>
                <a:uFillTx/>
                <a:latin typeface="+mn-lt"/>
                <a:ea typeface="+mn-ea"/>
                <a:cs typeface="+mn-cs"/>
              </a:rPr>
              <a:t>advisory.com</a:t>
            </a:r>
            <a:endParaRPr kumimoji="0" lang="en-US" sz="500" b="0"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6"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7"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smtClean="0"/>
              <a:t>Slide Title – Arial 18pt Bold, Use Title Case</a:t>
            </a:r>
          </a:p>
        </p:txBody>
      </p:sp>
      <p:sp>
        <p:nvSpPr>
          <p:cNvPr id="9" name="Text Placeholder 8"/>
          <p:cNvSpPr>
            <a:spLocks noGrp="1"/>
          </p:cNvSpPr>
          <p:nvPr>
            <p:ph type="body" sz="quarter" idx="26" hasCustomPrompt="1"/>
          </p:nvPr>
        </p:nvSpPr>
        <p:spPr bwMode="gray">
          <a:xfrm>
            <a:off x="1143000" y="1565321"/>
            <a:ext cx="4114800" cy="2011680"/>
          </a:xfrm>
          <a:prstGeom prst="rect">
            <a:avLst/>
          </a:prstGeom>
          <a:noFill/>
          <a:ln>
            <a:noFill/>
          </a:ln>
        </p:spPr>
        <p:txBody>
          <a:bodyPr wrap="square" lIns="0" tIns="0" rIns="0" bIns="0">
            <a:spAutoFit/>
          </a:bodyPr>
          <a:lstStyle>
            <a:lvl1pPr marL="0" marR="0" indent="0" algn="l" defTabSz="640080" rtl="0" eaLnBrk="1" fontAlgn="auto" latinLnBrk="0" hangingPunct="1">
              <a:lnSpc>
                <a:spcPct val="100000"/>
              </a:lnSpc>
              <a:spcBef>
                <a:spcPts val="1200"/>
              </a:spcBef>
              <a:spcAft>
                <a:spcPts val="0"/>
              </a:spcAft>
              <a:buClrTx/>
              <a:buSzTx/>
              <a:buFont typeface="Arial" pitchFamily="34" charset="0"/>
              <a:buNone/>
              <a:tabLst/>
              <a:defRPr sz="1500"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dirty="0" smtClean="0"/>
              <a:t>Use dark background slides sparingly as impact slides (ex: a single quote, statistic, or large image). See sample impact slides in the ABC PPT On-screen Graphic and Layout Guide.</a:t>
            </a:r>
            <a:br>
              <a:rPr lang="en-US" dirty="0" smtClean="0"/>
            </a:br>
            <a:r>
              <a:rPr lang="en-US" dirty="0" smtClean="0"/>
              <a:t>Impact quote text – Arial 15pt Regular. Keep quote short and minimize slide titling. Be sure to incorporate the large quote graphic from page 117 of the GLG.</a:t>
            </a:r>
          </a:p>
        </p:txBody>
      </p:sp>
      <p:sp>
        <p:nvSpPr>
          <p:cNvPr id="8"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accent3"/>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Tree>
    <p:extLst>
      <p:ext uri="{BB962C8B-B14F-4D97-AF65-F5344CB8AC3E}">
        <p14:creationId xmlns:p14="http://schemas.microsoft.com/office/powerpoint/2010/main" val="264768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smtClean="0">
                <a:solidFill>
                  <a:schemeClr val="bg1"/>
                </a:solidFill>
                <a:latin typeface="Arial" pitchFamily="34" charset="0"/>
                <a:cs typeface="Arial" pitchFamily="34" charset="0"/>
              </a:rPr>
              <a:t>Notes: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smtClean="0">
                <a:solidFill>
                  <a:schemeClr val="tx1"/>
                </a:solidFill>
                <a:latin typeface="Arial" pitchFamily="34" charset="0"/>
                <a:cs typeface="Arial" pitchFamily="34" charset="0"/>
              </a:rPr>
              <a:t>Notes: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24" hasCustomPrompt="1"/>
          </p:nvPr>
        </p:nvSpPr>
        <p:spPr bwMode="gray">
          <a:xfrm>
            <a:off x="320674" y="2504777"/>
            <a:ext cx="5759451" cy="2000548"/>
          </a:xfrm>
          <a:prstGeom prst="rect">
            <a:avLst/>
          </a:prstGeom>
        </p:spPr>
        <p:txBody>
          <a:bodyPr lIns="0" tIns="0" rIns="0" bIns="0">
            <a:spAutoFit/>
          </a:bodyPr>
          <a:lstStyle>
            <a:lvl1pPr marL="0" indent="0" algn="l">
              <a:lnSpc>
                <a:spcPts val="1300"/>
              </a:lnSpc>
              <a:buNone/>
              <a:defRPr sz="1000"/>
            </a:lvl1pPr>
          </a:lstStyle>
          <a:p>
            <a:pPr lvl="0"/>
            <a:r>
              <a:rPr lang="en-US" dirty="0" smtClean="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endParaRPr lang="en-US" dirty="0"/>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11" name="Freeform 10"/>
          <p:cNvSpPr/>
          <p:nvPr userDrawn="1"/>
        </p:nvSpPr>
        <p:spPr bwMode="gray">
          <a:xfrm flipV="1">
            <a:off x="1522142" y="-3202"/>
            <a:ext cx="4878658" cy="4711593"/>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2548734 w 5105400"/>
              <a:gd name="connsiteY1" fmla="*/ 0 h 3962400"/>
              <a:gd name="connsiteX2" fmla="*/ 5105400 w 5105400"/>
              <a:gd name="connsiteY2" fmla="*/ 0 h 3962400"/>
              <a:gd name="connsiteX3" fmla="*/ 4565650 w 5105400"/>
              <a:gd name="connsiteY3" fmla="*/ 819150 h 3962400"/>
              <a:gd name="connsiteX4" fmla="*/ 2556666 w 5105400"/>
              <a:gd name="connsiteY4" fmla="*/ 3962400 h 3962400"/>
              <a:gd name="connsiteX5" fmla="*/ 0 w 51054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2556666 w 4572000"/>
              <a:gd name="connsiteY4" fmla="*/ 3962400 h 3962400"/>
              <a:gd name="connsiteX5" fmla="*/ 0 w 45720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4098208 w 4572000"/>
              <a:gd name="connsiteY4" fmla="*/ 1547341 h 3962400"/>
              <a:gd name="connsiteX5" fmla="*/ 2556666 w 4572000"/>
              <a:gd name="connsiteY5" fmla="*/ 3962400 h 3962400"/>
              <a:gd name="connsiteX6" fmla="*/ 0 w 4572000"/>
              <a:gd name="connsiteY6"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102899"/>
              <a:gd name="connsiteY0" fmla="*/ 3962400 h 3962400"/>
              <a:gd name="connsiteX1" fmla="*/ 2548734 w 4102899"/>
              <a:gd name="connsiteY1" fmla="*/ 0 h 3962400"/>
              <a:gd name="connsiteX2" fmla="*/ 4100987 w 4102899"/>
              <a:gd name="connsiteY2" fmla="*/ 0 h 3962400"/>
              <a:gd name="connsiteX3" fmla="*/ 4098208 w 4102899"/>
              <a:gd name="connsiteY3" fmla="*/ 1547341 h 3962400"/>
              <a:gd name="connsiteX4" fmla="*/ 2556666 w 4102899"/>
              <a:gd name="connsiteY4" fmla="*/ 3962400 h 3962400"/>
              <a:gd name="connsiteX5" fmla="*/ 0 w 4102899"/>
              <a:gd name="connsiteY5"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899" h="3962400">
                <a:moveTo>
                  <a:pt x="0" y="3962400"/>
                </a:moveTo>
                <a:lnTo>
                  <a:pt x="2548734" y="0"/>
                </a:lnTo>
                <a:lnTo>
                  <a:pt x="4100987" y="0"/>
                </a:lnTo>
                <a:cubicBezTo>
                  <a:pt x="4102899" y="315565"/>
                  <a:pt x="4097659" y="1380383"/>
                  <a:pt x="4098208" y="1547341"/>
                </a:cubicBezTo>
                <a:lnTo>
                  <a:pt x="2556666" y="3962400"/>
                </a:lnTo>
                <a:lnTo>
                  <a:pt x="0" y="396240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bwMode="gray">
          <a:xfrm>
            <a:off x="1677053" y="519535"/>
            <a:ext cx="0" cy="50292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hasCustomPrompt="1"/>
          </p:nvPr>
        </p:nvSpPr>
        <p:spPr bwMode="gray">
          <a:xfrm>
            <a:off x="1754514" y="529222"/>
            <a:ext cx="2480260" cy="490926"/>
          </a:xfrm>
          <a:prstGeom prst="rect">
            <a:avLst/>
          </a:prstGeom>
        </p:spPr>
        <p:txBody>
          <a:bodyPr anchor="ctr" anchorCtr="0"/>
          <a:lstStyle>
            <a:lvl1pPr marL="0" indent="0">
              <a:spcBef>
                <a:spcPts val="0"/>
              </a:spcBef>
              <a:buNone/>
              <a:defRPr sz="1200">
                <a:solidFill>
                  <a:schemeClr val="tx1"/>
                </a:solidFill>
              </a:defRPr>
            </a:lvl1pPr>
          </a:lstStyle>
          <a:p>
            <a:pPr lvl="0"/>
            <a:r>
              <a:rPr lang="en-US" dirty="0" smtClean="0"/>
              <a:t>Program Name Goes Here on One Line or Two Equal Lines</a:t>
            </a:r>
          </a:p>
        </p:txBody>
      </p:sp>
      <p:pic>
        <p:nvPicPr>
          <p:cNvPr id="9" name="Picture 8" descr="ABC_Logo_RGB.png"/>
          <p:cNvPicPr>
            <a:picLocks noChangeAspect="1"/>
          </p:cNvPicPr>
          <p:nvPr userDrawn="1"/>
        </p:nvPicPr>
        <p:blipFill>
          <a:blip r:embed="rId2" cstate="print"/>
          <a:stretch>
            <a:fillRect/>
          </a:stretch>
        </p:blipFill>
        <p:spPr bwMode="gray">
          <a:xfrm>
            <a:off x="142874" y="396313"/>
            <a:ext cx="1519553" cy="739544"/>
          </a:xfrm>
          <a:prstGeom prst="rect">
            <a:avLst/>
          </a:prstGeom>
        </p:spPr>
      </p:pic>
      <p:sp>
        <p:nvSpPr>
          <p:cNvPr id="10" name="Text Placeholder 8"/>
          <p:cNvSpPr>
            <a:spLocks noGrp="1"/>
          </p:cNvSpPr>
          <p:nvPr>
            <p:ph type="body" sz="quarter" idx="13" hasCustomPrompt="1"/>
          </p:nvPr>
        </p:nvSpPr>
        <p:spPr bwMode="gray">
          <a:xfrm>
            <a:off x="913784" y="2994031"/>
            <a:ext cx="4610546" cy="769441"/>
          </a:xfrm>
          <a:prstGeom prst="rect">
            <a:avLst/>
          </a:prstGeom>
        </p:spPr>
        <p:txBody>
          <a:bodyPr lIns="0" tIns="0" rIns="0" bIns="0" anchor="b">
            <a:spAutoFit/>
          </a:bodyPr>
          <a:lstStyle>
            <a:lvl1pPr marL="0" indent="0">
              <a:spcBef>
                <a:spcPts val="0"/>
              </a:spcBef>
              <a:buNone/>
              <a:defRPr sz="25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smtClean="0"/>
              <a:t>Presentation Title – Arial </a:t>
            </a:r>
            <a:br>
              <a:rPr lang="en-US" dirty="0" smtClean="0"/>
            </a:br>
            <a:r>
              <a:rPr lang="en-US" dirty="0" smtClean="0"/>
              <a:t>25pt Regular, Use Title Case</a:t>
            </a:r>
          </a:p>
        </p:txBody>
      </p:sp>
      <p:sp>
        <p:nvSpPr>
          <p:cNvPr id="12" name="Text Placeholder 8"/>
          <p:cNvSpPr>
            <a:spLocks noGrp="1"/>
          </p:cNvSpPr>
          <p:nvPr>
            <p:ph type="body" sz="quarter" idx="14" hasCustomPrompt="1"/>
          </p:nvPr>
        </p:nvSpPr>
        <p:spPr bwMode="gray">
          <a:xfrm>
            <a:off x="913784" y="3850943"/>
            <a:ext cx="4610546" cy="184666"/>
          </a:xfrm>
          <a:prstGeom prst="rect">
            <a:avLst/>
          </a:prstGeom>
        </p:spPr>
        <p:txBody>
          <a:bodyPr lIns="0" tIns="0" rIns="0" bIns="0" anchor="t">
            <a:spAutoFit/>
          </a:bodyPr>
          <a:lstStyle>
            <a:lvl1pPr marL="0" indent="0">
              <a:spcBef>
                <a:spcPts val="0"/>
              </a:spcBef>
              <a:buNone/>
              <a:defRPr sz="12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smtClean="0"/>
              <a:t>Presentation Subtitle – Arial 12pt Regular, Use Title Case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1" name="Freeform 10"/>
          <p:cNvSpPr/>
          <p:nvPr userDrawn="1"/>
        </p:nvSpPr>
        <p:spPr bwMode="gray">
          <a:xfrm flipV="1">
            <a:off x="4745692" y="117821"/>
            <a:ext cx="1664902" cy="3445353"/>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1866900 w 5105400"/>
              <a:gd name="connsiteY1" fmla="*/ 1060450 h 3962400"/>
              <a:gd name="connsiteX2" fmla="*/ 2548734 w 5105400"/>
              <a:gd name="connsiteY2" fmla="*/ 0 h 3962400"/>
              <a:gd name="connsiteX3" fmla="*/ 5105400 w 5105400"/>
              <a:gd name="connsiteY3" fmla="*/ 0 h 3962400"/>
              <a:gd name="connsiteX4" fmla="*/ 2556666 w 5105400"/>
              <a:gd name="connsiteY4" fmla="*/ 3962400 h 3962400"/>
              <a:gd name="connsiteX5" fmla="*/ 0 w 5105400"/>
              <a:gd name="connsiteY5" fmla="*/ 3962400 h 3962400"/>
              <a:gd name="connsiteX0" fmla="*/ 0 w 5105400"/>
              <a:gd name="connsiteY0" fmla="*/ 3962400 h 3962400"/>
              <a:gd name="connsiteX1" fmla="*/ 1866900 w 5105400"/>
              <a:gd name="connsiteY1" fmla="*/ 106045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2556666"/>
              <a:gd name="connsiteY0" fmla="*/ 2901950 h 2901950"/>
              <a:gd name="connsiteX1" fmla="*/ 1866900 w 2556666"/>
              <a:gd name="connsiteY1" fmla="*/ 0 h 2901950"/>
              <a:gd name="connsiteX2" fmla="*/ 2556666 w 2556666"/>
              <a:gd name="connsiteY2" fmla="*/ 2901950 h 2901950"/>
              <a:gd name="connsiteX3" fmla="*/ 0 w 2556666"/>
              <a:gd name="connsiteY3" fmla="*/ 2901950 h 2901950"/>
              <a:gd name="connsiteX0" fmla="*/ 0 w 1866900"/>
              <a:gd name="connsiteY0" fmla="*/ 2901950 h 2901950"/>
              <a:gd name="connsiteX1" fmla="*/ 1866900 w 1866900"/>
              <a:gd name="connsiteY1" fmla="*/ 0 h 2901950"/>
              <a:gd name="connsiteX2" fmla="*/ 1866900 w 1866900"/>
              <a:gd name="connsiteY2" fmla="*/ 2901950 h 2901950"/>
              <a:gd name="connsiteX3" fmla="*/ 0 w 1866900"/>
              <a:gd name="connsiteY3" fmla="*/ 2901950 h 2901950"/>
              <a:gd name="connsiteX0" fmla="*/ 0 w 1866900"/>
              <a:gd name="connsiteY0" fmla="*/ 2901950 h 2901950"/>
              <a:gd name="connsiteX1" fmla="*/ 1866900 w 1866900"/>
              <a:gd name="connsiteY1" fmla="*/ 0 h 2901950"/>
              <a:gd name="connsiteX2" fmla="*/ 1400165 w 1866900"/>
              <a:gd name="connsiteY2" fmla="*/ 2901950 h 2901950"/>
              <a:gd name="connsiteX3" fmla="*/ 0 w 1866900"/>
              <a:gd name="connsiteY3" fmla="*/ 2901950 h 2901950"/>
              <a:gd name="connsiteX0" fmla="*/ 0 w 1400165"/>
              <a:gd name="connsiteY0" fmla="*/ 2897505 h 2897505"/>
              <a:gd name="connsiteX1" fmla="*/ 1395720 w 1400165"/>
              <a:gd name="connsiteY1" fmla="*/ 0 h 2897505"/>
              <a:gd name="connsiteX2" fmla="*/ 1400165 w 1400165"/>
              <a:gd name="connsiteY2" fmla="*/ 2897505 h 2897505"/>
              <a:gd name="connsiteX3" fmla="*/ 0 w 1400165"/>
              <a:gd name="connsiteY3" fmla="*/ 2897505 h 2897505"/>
            </a:gdLst>
            <a:ahLst/>
            <a:cxnLst>
              <a:cxn ang="0">
                <a:pos x="connsiteX0" y="connsiteY0"/>
              </a:cxn>
              <a:cxn ang="0">
                <a:pos x="connsiteX1" y="connsiteY1"/>
              </a:cxn>
              <a:cxn ang="0">
                <a:pos x="connsiteX2" y="connsiteY2"/>
              </a:cxn>
              <a:cxn ang="0">
                <a:pos x="connsiteX3" y="connsiteY3"/>
              </a:cxn>
            </a:cxnLst>
            <a:rect l="l" t="t" r="r" b="b"/>
            <a:pathLst>
              <a:path w="1400165" h="2897505">
                <a:moveTo>
                  <a:pt x="0" y="2897505"/>
                </a:moveTo>
                <a:lnTo>
                  <a:pt x="1395720" y="0"/>
                </a:lnTo>
                <a:cubicBezTo>
                  <a:pt x="1397202" y="965835"/>
                  <a:pt x="1398683" y="1931670"/>
                  <a:pt x="1400165" y="2897505"/>
                </a:cubicBezTo>
                <a:lnTo>
                  <a:pt x="0" y="2897505"/>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Freeform 13"/>
          <p:cNvSpPr/>
          <p:nvPr userDrawn="1"/>
        </p:nvSpPr>
        <p:spPr bwMode="gray">
          <a:xfrm flipH="1" flipV="1">
            <a:off x="-7670" y="117822"/>
            <a:ext cx="4255019" cy="4690452"/>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2548734 w 5105400"/>
              <a:gd name="connsiteY1" fmla="*/ 0 h 3962400"/>
              <a:gd name="connsiteX2" fmla="*/ 5105400 w 5105400"/>
              <a:gd name="connsiteY2" fmla="*/ 0 h 3962400"/>
              <a:gd name="connsiteX3" fmla="*/ 4114800 w 5105400"/>
              <a:gd name="connsiteY3" fmla="*/ 1530350 h 3962400"/>
              <a:gd name="connsiteX4" fmla="*/ 2556666 w 5105400"/>
              <a:gd name="connsiteY4" fmla="*/ 3962400 h 3962400"/>
              <a:gd name="connsiteX5" fmla="*/ 0 w 5105400"/>
              <a:gd name="connsiteY5" fmla="*/ 3962400 h 3962400"/>
              <a:gd name="connsiteX0" fmla="*/ 0 w 4114800"/>
              <a:gd name="connsiteY0" fmla="*/ 3962400 h 3962400"/>
              <a:gd name="connsiteX1" fmla="*/ 2548734 w 4114800"/>
              <a:gd name="connsiteY1" fmla="*/ 0 h 3962400"/>
              <a:gd name="connsiteX2" fmla="*/ 4114800 w 4114800"/>
              <a:gd name="connsiteY2" fmla="*/ 0 h 3962400"/>
              <a:gd name="connsiteX3" fmla="*/ 4114800 w 4114800"/>
              <a:gd name="connsiteY3" fmla="*/ 1530350 h 3962400"/>
              <a:gd name="connsiteX4" fmla="*/ 2556666 w 4114800"/>
              <a:gd name="connsiteY4" fmla="*/ 3962400 h 3962400"/>
              <a:gd name="connsiteX5" fmla="*/ 0 w 4114800"/>
              <a:gd name="connsiteY5" fmla="*/ 3962400 h 3962400"/>
              <a:gd name="connsiteX0" fmla="*/ 0 w 4114800"/>
              <a:gd name="connsiteY0" fmla="*/ 3962400 h 3962400"/>
              <a:gd name="connsiteX1" fmla="*/ 2548734 w 4114800"/>
              <a:gd name="connsiteY1" fmla="*/ 0 h 3962400"/>
              <a:gd name="connsiteX2" fmla="*/ 4114800 w 4114800"/>
              <a:gd name="connsiteY2" fmla="*/ 0 h 3962400"/>
              <a:gd name="connsiteX3" fmla="*/ 3576944 w 4114800"/>
              <a:gd name="connsiteY3" fmla="*/ 2374917 h 3962400"/>
              <a:gd name="connsiteX4" fmla="*/ 2556666 w 4114800"/>
              <a:gd name="connsiteY4" fmla="*/ 3962400 h 3962400"/>
              <a:gd name="connsiteX5" fmla="*/ 0 w 4114800"/>
              <a:gd name="connsiteY5" fmla="*/ 3962400 h 3962400"/>
              <a:gd name="connsiteX0" fmla="*/ 0 w 3603615"/>
              <a:gd name="connsiteY0" fmla="*/ 3962400 h 3962400"/>
              <a:gd name="connsiteX1" fmla="*/ 2548734 w 3603615"/>
              <a:gd name="connsiteY1" fmla="*/ 0 h 3962400"/>
              <a:gd name="connsiteX2" fmla="*/ 3603615 w 3603615"/>
              <a:gd name="connsiteY2" fmla="*/ 0 h 3962400"/>
              <a:gd name="connsiteX3" fmla="*/ 3576944 w 3603615"/>
              <a:gd name="connsiteY3" fmla="*/ 2374917 h 3962400"/>
              <a:gd name="connsiteX4" fmla="*/ 2556666 w 3603615"/>
              <a:gd name="connsiteY4" fmla="*/ 3962400 h 3962400"/>
              <a:gd name="connsiteX5" fmla="*/ 0 w 3603615"/>
              <a:gd name="connsiteY5" fmla="*/ 3962400 h 3962400"/>
              <a:gd name="connsiteX0" fmla="*/ 0 w 3576944"/>
              <a:gd name="connsiteY0" fmla="*/ 3962400 h 3962400"/>
              <a:gd name="connsiteX1" fmla="*/ 2548734 w 3576944"/>
              <a:gd name="connsiteY1" fmla="*/ 0 h 3962400"/>
              <a:gd name="connsiteX2" fmla="*/ 3496933 w 3576944"/>
              <a:gd name="connsiteY2" fmla="*/ 4445 h 3962400"/>
              <a:gd name="connsiteX3" fmla="*/ 3576944 w 3576944"/>
              <a:gd name="connsiteY3" fmla="*/ 2374917 h 3962400"/>
              <a:gd name="connsiteX4" fmla="*/ 2556666 w 3576944"/>
              <a:gd name="connsiteY4" fmla="*/ 3962400 h 3962400"/>
              <a:gd name="connsiteX5" fmla="*/ 0 w 3576944"/>
              <a:gd name="connsiteY5" fmla="*/ 3962400 h 3962400"/>
              <a:gd name="connsiteX0" fmla="*/ 0 w 3576944"/>
              <a:gd name="connsiteY0" fmla="*/ 3962400 h 3962400"/>
              <a:gd name="connsiteX1" fmla="*/ 2548734 w 3576944"/>
              <a:gd name="connsiteY1" fmla="*/ 0 h 3962400"/>
              <a:gd name="connsiteX2" fmla="*/ 3572500 w 3576944"/>
              <a:gd name="connsiteY2" fmla="*/ 4445 h 3962400"/>
              <a:gd name="connsiteX3" fmla="*/ 3576944 w 3576944"/>
              <a:gd name="connsiteY3" fmla="*/ 2374917 h 3962400"/>
              <a:gd name="connsiteX4" fmla="*/ 2556666 w 3576944"/>
              <a:gd name="connsiteY4" fmla="*/ 3962400 h 3962400"/>
              <a:gd name="connsiteX5" fmla="*/ 0 w 3576944"/>
              <a:gd name="connsiteY5" fmla="*/ 3962400 h 3962400"/>
              <a:gd name="connsiteX0" fmla="*/ 0 w 3576944"/>
              <a:gd name="connsiteY0" fmla="*/ 3971291 h 3971291"/>
              <a:gd name="connsiteX1" fmla="*/ 2548734 w 3576944"/>
              <a:gd name="connsiteY1" fmla="*/ 8891 h 3971291"/>
              <a:gd name="connsiteX2" fmla="*/ 3572500 w 3576944"/>
              <a:gd name="connsiteY2" fmla="*/ 0 h 3971291"/>
              <a:gd name="connsiteX3" fmla="*/ 3576944 w 3576944"/>
              <a:gd name="connsiteY3" fmla="*/ 2383808 h 3971291"/>
              <a:gd name="connsiteX4" fmla="*/ 2556666 w 3576944"/>
              <a:gd name="connsiteY4" fmla="*/ 3971291 h 3971291"/>
              <a:gd name="connsiteX5" fmla="*/ 0 w 3576944"/>
              <a:gd name="connsiteY5" fmla="*/ 3971291 h 3971291"/>
              <a:gd name="connsiteX0" fmla="*/ 0 w 3576944"/>
              <a:gd name="connsiteY0" fmla="*/ 3971291 h 3971291"/>
              <a:gd name="connsiteX1" fmla="*/ 2548734 w 3576944"/>
              <a:gd name="connsiteY1" fmla="*/ 31116 h 3971291"/>
              <a:gd name="connsiteX2" fmla="*/ 3572500 w 3576944"/>
              <a:gd name="connsiteY2" fmla="*/ 0 h 3971291"/>
              <a:gd name="connsiteX3" fmla="*/ 3576944 w 3576944"/>
              <a:gd name="connsiteY3" fmla="*/ 2383808 h 3971291"/>
              <a:gd name="connsiteX4" fmla="*/ 2556666 w 3576944"/>
              <a:gd name="connsiteY4" fmla="*/ 3971291 h 3971291"/>
              <a:gd name="connsiteX5" fmla="*/ 0 w 3576944"/>
              <a:gd name="connsiteY5" fmla="*/ 3971291 h 3971291"/>
              <a:gd name="connsiteX0" fmla="*/ 0 w 3578427"/>
              <a:gd name="connsiteY0" fmla="*/ 3944621 h 3944621"/>
              <a:gd name="connsiteX1" fmla="*/ 2548734 w 3578427"/>
              <a:gd name="connsiteY1" fmla="*/ 4446 h 3944621"/>
              <a:gd name="connsiteX2" fmla="*/ 3576946 w 3578427"/>
              <a:gd name="connsiteY2" fmla="*/ 0 h 3944621"/>
              <a:gd name="connsiteX3" fmla="*/ 3576944 w 3578427"/>
              <a:gd name="connsiteY3" fmla="*/ 2357138 h 3944621"/>
              <a:gd name="connsiteX4" fmla="*/ 2556666 w 3578427"/>
              <a:gd name="connsiteY4" fmla="*/ 3944621 h 3944621"/>
              <a:gd name="connsiteX5" fmla="*/ 0 w 3578427"/>
              <a:gd name="connsiteY5" fmla="*/ 3944621 h 394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8427" h="3944621">
                <a:moveTo>
                  <a:pt x="0" y="3944621"/>
                </a:moveTo>
                <a:lnTo>
                  <a:pt x="2548734" y="4446"/>
                </a:lnTo>
                <a:lnTo>
                  <a:pt x="3576946" y="0"/>
                </a:lnTo>
                <a:cubicBezTo>
                  <a:pt x="3578427" y="790157"/>
                  <a:pt x="3575463" y="1566981"/>
                  <a:pt x="3576944" y="2357138"/>
                </a:cubicBezTo>
                <a:lnTo>
                  <a:pt x="2556666" y="3944621"/>
                </a:lnTo>
                <a:lnTo>
                  <a:pt x="0" y="3944621"/>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8"/>
          <p:cNvSpPr>
            <a:spLocks noGrp="1"/>
          </p:cNvSpPr>
          <p:nvPr>
            <p:ph type="body" sz="quarter" idx="14" hasCustomPrompt="1"/>
          </p:nvPr>
        </p:nvSpPr>
        <p:spPr bwMode="gray">
          <a:xfrm>
            <a:off x="913784" y="771428"/>
            <a:ext cx="4496674" cy="184666"/>
          </a:xfrm>
          <a:prstGeom prst="rect">
            <a:avLst/>
          </a:prstGeom>
        </p:spPr>
        <p:txBody>
          <a:bodyPr lIns="0" tIns="0" rIns="0" bIns="0" anchor="b" anchorCtr="0">
            <a:spAutoFit/>
          </a:bodyPr>
          <a:lstStyle>
            <a:lvl1pPr marL="0" marR="0" indent="0" algn="l" defTabSz="640080" rtl="0" eaLnBrk="1" fontAlgn="auto" latinLnBrk="0" hangingPunct="1">
              <a:lnSpc>
                <a:spcPct val="100000"/>
              </a:lnSpc>
              <a:spcBef>
                <a:spcPts val="0"/>
              </a:spcBef>
              <a:spcAft>
                <a:spcPts val="0"/>
              </a:spcAft>
              <a:buClrTx/>
              <a:buSzTx/>
              <a:buFont typeface="Arial" pitchFamily="34" charset="0"/>
              <a:buNone/>
              <a:tabLst/>
              <a:defRPr sz="1200" b="1">
                <a:solidFill>
                  <a:schemeClr val="tx1"/>
                </a:solidFill>
              </a:defRPr>
            </a:lvl1pPr>
            <a:lvl2pPr marL="0" indent="0" algn="l">
              <a:buNone/>
              <a:defRPr sz="1200"/>
            </a:lvl2pPr>
            <a:lvl3pPr marL="0" indent="0" algn="l">
              <a:buNone/>
              <a:defRPr sz="1200"/>
            </a:lvl3pPr>
            <a:lvl4pPr marL="0" indent="0" algn="l">
              <a:buNone/>
              <a:defRPr sz="1200"/>
            </a:lvl4pPr>
            <a:lvl5pPr marL="0" indent="0" algn="l">
              <a:buNone/>
              <a:defRPr sz="1200"/>
            </a:lvl5pPr>
          </a:lstStyle>
          <a:p>
            <a:pPr lvl="0"/>
            <a:r>
              <a:rPr lang="en-US" dirty="0" smtClean="0"/>
              <a:t>Click to Add Institution Name (If You Need to Customize)</a:t>
            </a:r>
          </a:p>
        </p:txBody>
      </p:sp>
      <p:sp>
        <p:nvSpPr>
          <p:cNvPr id="9" name="Text Placeholder 8"/>
          <p:cNvSpPr>
            <a:spLocks noGrp="1"/>
          </p:cNvSpPr>
          <p:nvPr>
            <p:ph type="body" sz="quarter" idx="15" hasCustomPrompt="1"/>
          </p:nvPr>
        </p:nvSpPr>
        <p:spPr bwMode="gray">
          <a:xfrm>
            <a:off x="913784" y="1020291"/>
            <a:ext cx="4496674" cy="184666"/>
          </a:xfrm>
          <a:prstGeom prst="rect">
            <a:avLst/>
          </a:prstGeom>
        </p:spPr>
        <p:txBody>
          <a:bodyPr lIns="0" tIns="0" rIns="0" bIns="0" anchor="b" anchorCtr="0">
            <a:spAutoFit/>
          </a:bodyPr>
          <a:lstStyle>
            <a:lvl1pPr marL="0" marR="0" indent="0" algn="l" defTabSz="64008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vl2pPr marL="0" indent="0" algn="l">
              <a:buNone/>
              <a:defRPr sz="1200"/>
            </a:lvl2pPr>
            <a:lvl3pPr marL="0" indent="0" algn="l">
              <a:buNone/>
              <a:defRPr sz="1200"/>
            </a:lvl3pPr>
            <a:lvl4pPr marL="0" indent="0" algn="l">
              <a:buNone/>
              <a:defRPr sz="1200"/>
            </a:lvl4pPr>
            <a:lvl5pPr marL="0" indent="0" algn="l">
              <a:buNone/>
              <a:defRPr sz="1200"/>
            </a:lvl5pPr>
          </a:lstStyle>
          <a:p>
            <a:pPr lvl="0"/>
            <a:r>
              <a:rPr lang="en-US" dirty="0" smtClean="0"/>
              <a:t>Click to Add Date of Presentation (If You Need to Customize)</a:t>
            </a:r>
          </a:p>
        </p:txBody>
      </p:sp>
      <p:sp>
        <p:nvSpPr>
          <p:cNvPr id="12" name="TextBox 11"/>
          <p:cNvSpPr txBox="1"/>
          <p:nvPr userDrawn="1"/>
        </p:nvSpPr>
        <p:spPr bwMode="gray">
          <a:xfrm>
            <a:off x="201703" y="4523275"/>
            <a:ext cx="2204936" cy="92333"/>
          </a:xfrm>
          <a:prstGeom prst="rect">
            <a:avLst/>
          </a:prstGeom>
          <a:noFill/>
        </p:spPr>
        <p:txBody>
          <a:bodyPr wrap="square" lIns="0" tIns="0" rIns="0" bIns="0" rtlCol="0" anchor="t"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schemeClr val="accent3"/>
                </a:solidFill>
                <a:effectLst/>
                <a:uLnTx/>
                <a:uFillTx/>
                <a:latin typeface="+mn-lt"/>
                <a:ea typeface="+mn-ea"/>
                <a:cs typeface="+mn-cs"/>
              </a:rPr>
              <a:t>©2014 The Advisory Board Company • </a:t>
            </a:r>
            <a:r>
              <a:rPr kumimoji="0" lang="en-US" sz="600" b="1" i="0" u="none" strike="noStrike" kern="1200" cap="none" spc="0" normalizeH="0" baseline="0" noProof="0" dirty="0" smtClean="0">
                <a:ln>
                  <a:noFill/>
                </a:ln>
                <a:solidFill>
                  <a:schemeClr val="accent3"/>
                </a:solidFill>
                <a:effectLst/>
                <a:uLnTx/>
                <a:uFillTx/>
                <a:latin typeface="+mn-lt"/>
                <a:ea typeface="+mn-ea"/>
                <a:cs typeface="+mn-cs"/>
              </a:rPr>
              <a:t>advisory.com</a:t>
            </a:r>
            <a:endParaRPr kumimoji="0" lang="en-US" sz="600" b="0" i="0" u="none" strike="noStrike" kern="1200" cap="none" spc="0" normalizeH="0" baseline="0" noProof="0" dirty="0" smtClean="0">
              <a:ln>
                <a:noFill/>
              </a:ln>
              <a:solidFill>
                <a:schemeClr val="accent3"/>
              </a:solidFill>
              <a:effectLst/>
              <a:uLnTx/>
              <a:uFillTx/>
              <a:latin typeface="+mn-lt"/>
              <a:ea typeface="+mn-ea"/>
              <a:cs typeface="+mn-cs"/>
            </a:endParaRPr>
          </a:p>
        </p:txBody>
      </p:sp>
    </p:spTree>
    <p:extLst>
      <p:ext uri="{BB962C8B-B14F-4D97-AF65-F5344CB8AC3E}">
        <p14:creationId xmlns:p14="http://schemas.microsoft.com/office/powerpoint/2010/main" val="859499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12" name="TextBox 11"/>
          <p:cNvSpPr txBox="1"/>
          <p:nvPr userDrawn="1"/>
        </p:nvSpPr>
        <p:spPr bwMode="gray">
          <a:xfrm rot="10800000" flipH="1" flipV="1">
            <a:off x="4800739" y="342697"/>
            <a:ext cx="1620156" cy="4378460"/>
          </a:xfrm>
          <a:prstGeom prst="rect">
            <a:avLst/>
          </a:prstGeom>
          <a:noFill/>
        </p:spPr>
        <p:txBody>
          <a:bodyPr wrap="square" rtlCol="0">
            <a:noAutofit/>
          </a:bodyPr>
          <a:lstStyle/>
          <a:p>
            <a:pPr>
              <a:spcBef>
                <a:spcPts val="400"/>
              </a:spcBef>
            </a:pPr>
            <a:r>
              <a:rPr lang="en-US" sz="800" b="1" baseline="30000" dirty="0">
                <a:solidFill>
                  <a:schemeClr val="tx1"/>
                </a:solidFill>
                <a:latin typeface="+mn-lt"/>
                <a:cs typeface="Arial"/>
              </a:rPr>
              <a:t>LEGAL CAVEAT</a:t>
            </a:r>
          </a:p>
          <a:p>
            <a:pPr>
              <a:spcBef>
                <a:spcPts val="400"/>
              </a:spcBef>
            </a:pPr>
            <a:r>
              <a:rPr lang="en-US" sz="800" baseline="30000" dirty="0" smtClean="0">
                <a:solidFill>
                  <a:schemeClr val="tx1"/>
                </a:solidFill>
                <a:latin typeface="+mn-lt"/>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800" baseline="30000" dirty="0" smtClean="0">
                <a:solidFill>
                  <a:schemeClr val="tx1"/>
                </a:solidFill>
                <a:latin typeface="+mn-lt"/>
                <a:cs typeface="Arial"/>
              </a:rPr>
              <a:t>The Advisory Board is a registered trademark of The Advisory Board Company in the United States and other countries. Members are not permitted to use this trademark, or any other Advisory Board trademark, product name, service name, trade name, 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cxnSp>
        <p:nvCxnSpPr>
          <p:cNvPr id="13" name="Straight Connector 12"/>
          <p:cNvCxnSpPr/>
          <p:nvPr userDrawn="1"/>
        </p:nvCxnSpPr>
        <p:spPr bwMode="gray">
          <a:xfrm>
            <a:off x="4790690" y="342697"/>
            <a:ext cx="0" cy="445790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 Placeholder 5"/>
          <p:cNvSpPr>
            <a:spLocks noGrp="1"/>
          </p:cNvSpPr>
          <p:nvPr>
            <p:ph type="body" sz="quarter" idx="21" hasCustomPrompt="1"/>
          </p:nvPr>
        </p:nvSpPr>
        <p:spPr bwMode="gray">
          <a:xfrm>
            <a:off x="318194" y="329300"/>
            <a:ext cx="4069336" cy="276999"/>
          </a:xfrm>
          <a:prstGeom prst="rect">
            <a:avLst/>
          </a:prstGeom>
        </p:spPr>
        <p:txBody>
          <a:bodyPr wrap="square" lIns="0" tIns="0" rIns="0" bIns="0" anchor="b" anchorCtr="0">
            <a:spAutoFit/>
          </a:bodyPr>
          <a:lstStyle>
            <a:lvl1pPr marL="0" indent="0">
              <a:spcBef>
                <a:spcPts val="0"/>
              </a:spcBef>
              <a:buNone/>
              <a:defRPr sz="1800" b="1" baseline="0">
                <a:solidFill>
                  <a:schemeClr val="tx1"/>
                </a:solidFill>
              </a:defRPr>
            </a:lvl1pPr>
            <a:lvl2pPr marL="114300" indent="0">
              <a:buNone/>
              <a:defRPr/>
            </a:lvl2pPr>
            <a:lvl3pPr marL="228600" indent="0">
              <a:buNone/>
              <a:defRPr/>
            </a:lvl3pPr>
            <a:lvl4pPr marL="342900" indent="0">
              <a:buNone/>
              <a:defRPr/>
            </a:lvl4pPr>
            <a:lvl5pPr marL="457200" indent="0">
              <a:buNone/>
              <a:defRPr/>
            </a:lvl5pPr>
          </a:lstStyle>
          <a:p>
            <a:pPr lvl="0"/>
            <a:r>
              <a:rPr lang="en-US" dirty="0" smtClean="0"/>
              <a:t>Insert Program Name Here</a:t>
            </a:r>
          </a:p>
        </p:txBody>
      </p:sp>
      <p:sp>
        <p:nvSpPr>
          <p:cNvPr id="18" name="Text Placeholder 2"/>
          <p:cNvSpPr>
            <a:spLocks noGrp="1"/>
          </p:cNvSpPr>
          <p:nvPr>
            <p:ph type="body" sz="quarter" idx="22" hasCustomPrompt="1"/>
          </p:nvPr>
        </p:nvSpPr>
        <p:spPr bwMode="gray">
          <a:xfrm>
            <a:off x="810300" y="994636"/>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Project Director (click to add desired text)</a:t>
            </a:r>
            <a:endParaRPr lang="en-US" dirty="0"/>
          </a:p>
        </p:txBody>
      </p:sp>
      <p:sp>
        <p:nvSpPr>
          <p:cNvPr id="24" name="Text Placeholder 2"/>
          <p:cNvSpPr>
            <a:spLocks noGrp="1"/>
          </p:cNvSpPr>
          <p:nvPr>
            <p:ph type="body" sz="quarter" idx="23" hasCustomPrompt="1"/>
          </p:nvPr>
        </p:nvSpPr>
        <p:spPr bwMode="gray">
          <a:xfrm>
            <a:off x="810300" y="1208645"/>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
        <p:nvSpPr>
          <p:cNvPr id="25" name="Text Placeholder 2"/>
          <p:cNvSpPr>
            <a:spLocks noGrp="1"/>
          </p:cNvSpPr>
          <p:nvPr>
            <p:ph type="body" sz="quarter" idx="24" hasCustomPrompt="1"/>
          </p:nvPr>
        </p:nvSpPr>
        <p:spPr bwMode="gray">
          <a:xfrm>
            <a:off x="810300" y="1581750"/>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Contributing Consultants (click to add desired text)</a:t>
            </a:r>
            <a:endParaRPr lang="en-US" dirty="0"/>
          </a:p>
        </p:txBody>
      </p:sp>
      <p:sp>
        <p:nvSpPr>
          <p:cNvPr id="26" name="Text Placeholder 2"/>
          <p:cNvSpPr>
            <a:spLocks noGrp="1"/>
          </p:cNvSpPr>
          <p:nvPr>
            <p:ph type="body" sz="quarter" idx="25" hasCustomPrompt="1"/>
          </p:nvPr>
        </p:nvSpPr>
        <p:spPr bwMode="gray">
          <a:xfrm>
            <a:off x="810300" y="1795759"/>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
        <p:nvSpPr>
          <p:cNvPr id="27" name="Text Placeholder 2"/>
          <p:cNvSpPr>
            <a:spLocks noGrp="1"/>
          </p:cNvSpPr>
          <p:nvPr>
            <p:ph type="body" sz="quarter" idx="26" hasCustomPrompt="1"/>
          </p:nvPr>
        </p:nvSpPr>
        <p:spPr bwMode="gray">
          <a:xfrm>
            <a:off x="810300" y="2167888"/>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Design Consultant (click to add desired text)</a:t>
            </a:r>
            <a:endParaRPr lang="en-US" dirty="0"/>
          </a:p>
        </p:txBody>
      </p:sp>
      <p:sp>
        <p:nvSpPr>
          <p:cNvPr id="28" name="Text Placeholder 2"/>
          <p:cNvSpPr>
            <a:spLocks noGrp="1"/>
          </p:cNvSpPr>
          <p:nvPr>
            <p:ph type="body" sz="quarter" idx="27" hasCustomPrompt="1"/>
          </p:nvPr>
        </p:nvSpPr>
        <p:spPr bwMode="gray">
          <a:xfrm>
            <a:off x="810300" y="2381897"/>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
        <p:nvSpPr>
          <p:cNvPr id="29" name="Text Placeholder 2"/>
          <p:cNvSpPr>
            <a:spLocks noGrp="1"/>
          </p:cNvSpPr>
          <p:nvPr>
            <p:ph type="body" sz="quarter" idx="28" hasCustomPrompt="1"/>
          </p:nvPr>
        </p:nvSpPr>
        <p:spPr bwMode="gray">
          <a:xfrm>
            <a:off x="810300" y="2755516"/>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smtClean="0"/>
              <a:t>Executive Director (click to add desired text)</a:t>
            </a:r>
            <a:endParaRPr lang="en-US" dirty="0"/>
          </a:p>
        </p:txBody>
      </p:sp>
      <p:sp>
        <p:nvSpPr>
          <p:cNvPr id="30" name="Text Placeholder 2"/>
          <p:cNvSpPr>
            <a:spLocks noGrp="1"/>
          </p:cNvSpPr>
          <p:nvPr>
            <p:ph type="body" sz="quarter" idx="29" hasCustomPrompt="1"/>
          </p:nvPr>
        </p:nvSpPr>
        <p:spPr bwMode="gray">
          <a:xfrm>
            <a:off x="810300" y="2969525"/>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smtClean="0"/>
              <a:t>Insert Name(s) Here</a:t>
            </a:r>
            <a:endParaRPr lang="en-US" dirty="0"/>
          </a:p>
        </p:txBody>
      </p:sp>
    </p:spTree>
    <p:extLst>
      <p:ext uri="{BB962C8B-B14F-4D97-AF65-F5344CB8AC3E}">
        <p14:creationId xmlns:p14="http://schemas.microsoft.com/office/powerpoint/2010/main" val="227212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spTree>
      <p:nvGrpSpPr>
        <p:cNvPr id="1" name=""/>
        <p:cNvGrpSpPr/>
        <p:nvPr/>
      </p:nvGrpSpPr>
      <p:grpSpPr>
        <a:xfrm>
          <a:off x="0" y="0"/>
          <a:ext cx="0" cy="0"/>
          <a:chOff x="0" y="0"/>
          <a:chExt cx="0" cy="0"/>
        </a:xfrm>
      </p:grpSpPr>
      <p:sp>
        <p:nvSpPr>
          <p:cNvPr id="6" name="TextBox 5"/>
          <p:cNvSpPr txBox="1"/>
          <p:nvPr userDrawn="1"/>
        </p:nvSpPr>
        <p:spPr bwMode="gray">
          <a:xfrm>
            <a:off x="4800738" y="0"/>
            <a:ext cx="1618488" cy="4800600"/>
          </a:xfrm>
          <a:prstGeom prst="rect">
            <a:avLst/>
          </a:prstGeom>
          <a:noFill/>
        </p:spPr>
        <p:txBody>
          <a:bodyPr wrap="square" rtlCol="0">
            <a:noAutofit/>
          </a:bodyPr>
          <a:lstStyle/>
          <a:p>
            <a:pPr>
              <a:spcBef>
                <a:spcPts val="400"/>
              </a:spcBef>
            </a:pPr>
            <a:r>
              <a:rPr lang="en-US" sz="800" b="1" baseline="30000" dirty="0">
                <a:solidFill>
                  <a:schemeClr val="tx1"/>
                </a:solidFill>
                <a:latin typeface="+mn-lt"/>
                <a:cs typeface="Arial"/>
              </a:rPr>
              <a:t>IMPORTANT: Please read the following.</a:t>
            </a:r>
          </a:p>
          <a:p>
            <a:pPr>
              <a:spcBef>
                <a:spcPts val="400"/>
              </a:spcBef>
            </a:pPr>
            <a:r>
              <a:rPr lang="en-US" sz="800" baseline="30000" dirty="0" smtClean="0">
                <a:solidFill>
                  <a:schemeClr val="tx1"/>
                </a:solidFill>
                <a:latin typeface="+mn-lt"/>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2713" indent="-112713">
              <a:spcBef>
                <a:spcPts val="200"/>
              </a:spcBef>
            </a:pPr>
            <a:r>
              <a:rPr lang="en-US" sz="800" baseline="30000" dirty="0" smtClean="0">
                <a:solidFill>
                  <a:schemeClr val="tx1"/>
                </a:solidFill>
                <a:latin typeface="+mn-lt"/>
                <a:cs typeface="Arial"/>
              </a:rPr>
              <a:t>1.</a:t>
            </a:r>
            <a:r>
              <a:rPr lang="en-US" sz="800" dirty="0" smtClean="0">
                <a:solidFill>
                  <a:schemeClr val="tx1"/>
                </a:solidFill>
                <a:latin typeface="+mn-lt"/>
                <a:cs typeface="Arial"/>
              </a:rPr>
              <a:t> 	</a:t>
            </a:r>
            <a:r>
              <a:rPr lang="en-US" sz="800" baseline="30000" dirty="0" smtClean="0">
                <a:solidFill>
                  <a:schemeClr val="tx1"/>
                </a:solidFill>
                <a:latin typeface="+mn-lt"/>
                <a:cs typeface="Arial"/>
              </a:rPr>
              <a:t>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12713" indent="-112713">
              <a:spcBef>
                <a:spcPts val="200"/>
              </a:spcBef>
            </a:pPr>
            <a:r>
              <a:rPr lang="en-US" sz="800" baseline="30000" dirty="0" smtClean="0">
                <a:solidFill>
                  <a:schemeClr val="tx1"/>
                </a:solidFill>
                <a:latin typeface="+mn-lt"/>
                <a:cs typeface="Arial"/>
              </a:rPr>
              <a:t>2. 	Each member shall not sell, license, or republish this Report. Each member shall not disseminate or permit the use of, and shall take reasonable precautions to prevent such dissemination or use of, this Report by (a) any of its employees and agents (except as stated below), or</a:t>
            </a:r>
            <a:br>
              <a:rPr lang="en-US" sz="800" baseline="30000" dirty="0" smtClean="0">
                <a:solidFill>
                  <a:schemeClr val="tx1"/>
                </a:solidFill>
                <a:latin typeface="+mn-lt"/>
                <a:cs typeface="Arial"/>
              </a:rPr>
            </a:br>
            <a:r>
              <a:rPr lang="en-US" sz="800" baseline="30000" dirty="0" smtClean="0">
                <a:solidFill>
                  <a:schemeClr val="tx1"/>
                </a:solidFill>
                <a:latin typeface="+mn-lt"/>
                <a:cs typeface="Arial"/>
              </a:rPr>
              <a:t>(b) any third party.</a:t>
            </a:r>
          </a:p>
          <a:p>
            <a:pPr marL="112713" indent="-112713">
              <a:spcBef>
                <a:spcPts val="200"/>
              </a:spcBef>
            </a:pPr>
            <a:r>
              <a:rPr lang="en-US" sz="800" baseline="30000" dirty="0" smtClean="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800" spc="-10" baseline="30000" dirty="0" smtClean="0">
                <a:solidFill>
                  <a:schemeClr val="tx1"/>
                </a:solidFill>
                <a:latin typeface="+mn-lt"/>
                <a:cs typeface="Arial"/>
              </a:rPr>
              <a:t>Report for its internal use only. Each member may make a limited number of copies, solely </a:t>
            </a:r>
            <a:r>
              <a:rPr lang="en-US" sz="800" baseline="30000" dirty="0" smtClean="0">
                <a:solidFill>
                  <a:schemeClr val="tx1"/>
                </a:solidFill>
                <a:latin typeface="+mn-lt"/>
                <a:cs typeface="Arial"/>
              </a:rPr>
              <a:t>as adequate for use by its employees and agents in accordance with the terms herein. </a:t>
            </a:r>
          </a:p>
          <a:p>
            <a:pPr marL="112713" indent="-112713">
              <a:spcBef>
                <a:spcPts val="200"/>
              </a:spcBef>
            </a:pPr>
            <a:r>
              <a:rPr lang="en-US" sz="800" baseline="30000" dirty="0" smtClean="0">
                <a:solidFill>
                  <a:schemeClr val="tx1"/>
                </a:solidFill>
                <a:latin typeface="+mn-lt"/>
                <a:cs typeface="Arial"/>
              </a:rPr>
              <a:t>4. 	Each member shall not remove from this Report any confidential markings, copyright notices, and other similar indicia herein.</a:t>
            </a:r>
          </a:p>
          <a:p>
            <a:pPr marL="112713" indent="-112713">
              <a:spcBef>
                <a:spcPts val="200"/>
              </a:spcBef>
            </a:pPr>
            <a:r>
              <a:rPr lang="en-US" sz="800" baseline="30000" dirty="0" smtClean="0">
                <a:solidFill>
                  <a:schemeClr val="tx1"/>
                </a:solidFill>
                <a:latin typeface="+mn-lt"/>
                <a:cs typeface="Arial"/>
              </a:rPr>
              <a:t>5. 	Each member is responsible for any breach of its obligations as stated herein by any of its employees or agents. </a:t>
            </a:r>
          </a:p>
          <a:p>
            <a:pPr marL="112713" indent="-112713">
              <a:spcBef>
                <a:spcPts val="200"/>
              </a:spcBef>
            </a:pPr>
            <a:r>
              <a:rPr lang="en-US" sz="800" baseline="30000" dirty="0" smtClean="0">
                <a:solidFill>
                  <a:schemeClr val="tx1"/>
                </a:solidFill>
                <a:latin typeface="+mn-lt"/>
                <a:cs typeface="Arial"/>
              </a:rPr>
              <a:t>6. 	If a member is unwilling to abide by any of the foregoing obligations, then such member shall promptly return this Report and all copies thereof to The Advisory Board Company. </a:t>
            </a:r>
            <a:endParaRPr lang="en-US" sz="800" baseline="30000" dirty="0">
              <a:solidFill>
                <a:schemeClr val="tx1"/>
              </a:solidFill>
              <a:latin typeface="+mn-lt"/>
              <a:cs typeface="Arial"/>
            </a:endParaRPr>
          </a:p>
        </p:txBody>
      </p:sp>
      <p:cxnSp>
        <p:nvCxnSpPr>
          <p:cNvPr id="7" name="Straight Connector 6"/>
          <p:cNvCxnSpPr/>
          <p:nvPr userDrawn="1"/>
        </p:nvCxnSpPr>
        <p:spPr bwMode="gray">
          <a:xfrm>
            <a:off x="4790690" y="0"/>
            <a:ext cx="0" cy="460882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939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resentation">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5" name="Picture 24" descr="ABC_Logo_RGB.png"/>
          <p:cNvPicPr>
            <a:picLocks noChangeAspect="1"/>
          </p:cNvPicPr>
          <p:nvPr userDrawn="1"/>
        </p:nvPicPr>
        <p:blipFill>
          <a:blip r:embed="rId2" cstate="print"/>
          <a:stretch>
            <a:fillRect/>
          </a:stretch>
        </p:blipFill>
        <p:spPr bwMode="gray">
          <a:xfrm>
            <a:off x="205074" y="103457"/>
            <a:ext cx="1519553" cy="739544"/>
          </a:xfrm>
          <a:prstGeom prst="rect">
            <a:avLst/>
          </a:prstGeom>
        </p:spPr>
      </p:pic>
      <p:sp>
        <p:nvSpPr>
          <p:cNvPr id="26" name="Text Placeholder 14"/>
          <p:cNvSpPr>
            <a:spLocks noGrp="1"/>
          </p:cNvSpPr>
          <p:nvPr userDrawn="1">
            <p:ph type="body" sz="quarter" idx="17" hasCustomPrompt="1"/>
          </p:nvPr>
        </p:nvSpPr>
        <p:spPr bwMode="gray">
          <a:xfrm>
            <a:off x="1866845" y="242958"/>
            <a:ext cx="2170565" cy="490926"/>
          </a:xfrm>
          <a:prstGeom prst="rect">
            <a:avLst/>
          </a:prstGeom>
        </p:spPr>
        <p:txBody>
          <a:bodyPr lIns="0" tIns="0" rIns="0" bIns="0" anchor="ctr" anchorCtr="0"/>
          <a:lstStyle>
            <a:lvl1pPr marL="0" indent="0">
              <a:spcBef>
                <a:spcPts val="0"/>
              </a:spcBef>
              <a:buNone/>
              <a:defRPr sz="1200">
                <a:solidFill>
                  <a:schemeClr val="tx1"/>
                </a:solidFill>
              </a:defRPr>
            </a:lvl1pPr>
          </a:lstStyle>
          <a:p>
            <a:pPr lvl="0"/>
            <a:r>
              <a:rPr lang="en-US" dirty="0" smtClean="0"/>
              <a:t>Program Name Appears Here Identically to Official Lock-up</a:t>
            </a:r>
          </a:p>
        </p:txBody>
      </p:sp>
      <p:sp>
        <p:nvSpPr>
          <p:cNvPr id="27" name="Text Placeholder 15"/>
          <p:cNvSpPr>
            <a:spLocks noGrp="1"/>
          </p:cNvSpPr>
          <p:nvPr userDrawn="1">
            <p:ph type="body" sz="quarter" idx="18" hasCustomPrompt="1"/>
          </p:nvPr>
        </p:nvSpPr>
        <p:spPr bwMode="gray">
          <a:xfrm>
            <a:off x="521743" y="1953544"/>
            <a:ext cx="3685738" cy="615553"/>
          </a:xfrm>
          <a:prstGeom prst="rect">
            <a:avLst/>
          </a:prstGeom>
        </p:spPr>
        <p:txBody>
          <a:bodyPr lIns="0" tIns="0" rIns="0" bIns="0" anchor="b">
            <a:spAutoFit/>
          </a:bodyPr>
          <a:lstStyle>
            <a:lvl1pPr marL="0" indent="0" algn="l">
              <a:spcBef>
                <a:spcPts val="0"/>
              </a:spcBef>
              <a:buNone/>
              <a:defRPr sz="20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Title – Arial 20pt Regular, Use Title Case</a:t>
            </a:r>
            <a:endParaRPr lang="en-US" dirty="0"/>
          </a:p>
        </p:txBody>
      </p:sp>
      <p:sp>
        <p:nvSpPr>
          <p:cNvPr id="28" name="Text Placeholder 15"/>
          <p:cNvSpPr>
            <a:spLocks noGrp="1"/>
          </p:cNvSpPr>
          <p:nvPr userDrawn="1">
            <p:ph type="body" sz="quarter" idx="19" hasCustomPrompt="1"/>
          </p:nvPr>
        </p:nvSpPr>
        <p:spPr bwMode="gray">
          <a:xfrm>
            <a:off x="521743" y="2660226"/>
            <a:ext cx="3685032" cy="369332"/>
          </a:xfrm>
          <a:prstGeom prst="rect">
            <a:avLst/>
          </a:prstGeom>
        </p:spPr>
        <p:txBody>
          <a:bodyPr lIns="0" tIns="0" rIns="0" bIns="0" anchor="t">
            <a:spAutoFit/>
          </a:bodyPr>
          <a:lstStyle>
            <a:lvl1pPr marL="0" indent="0" algn="l">
              <a:spcBef>
                <a:spcPts val="0"/>
              </a:spcBef>
              <a:buNone/>
              <a:defRPr sz="12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Subtitle – Arial </a:t>
            </a:r>
            <a:br>
              <a:rPr lang="en-US" dirty="0" smtClean="0"/>
            </a:br>
            <a:r>
              <a:rPr lang="en-US" dirty="0" smtClean="0"/>
              <a:t>12pt Regular, Use Title Case</a:t>
            </a:r>
            <a:endParaRPr lang="en-US" dirty="0"/>
          </a:p>
        </p:txBody>
      </p:sp>
    </p:spTree>
    <p:extLst>
      <p:ext uri="{BB962C8B-B14F-4D97-AF65-F5344CB8AC3E}">
        <p14:creationId xmlns:p14="http://schemas.microsoft.com/office/powerpoint/2010/main" val="3515346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547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2" name="Group 1"/>
          <p:cNvGrpSpPr/>
          <p:nvPr userDrawn="1"/>
        </p:nvGrpSpPr>
        <p:grpSpPr>
          <a:xfrm>
            <a:off x="594541" y="3975912"/>
            <a:ext cx="5084746" cy="739544"/>
            <a:chOff x="594541" y="3975912"/>
            <a:chExt cx="5084746" cy="739544"/>
          </a:xfrm>
        </p:grpSpPr>
        <p:sp>
          <p:nvSpPr>
            <p:cNvPr id="11" name="TextBox 10"/>
            <p:cNvSpPr txBox="1"/>
            <p:nvPr userDrawn="1"/>
          </p:nvSpPr>
          <p:spPr bwMode="gray">
            <a:xfrm>
              <a:off x="2232660" y="4146231"/>
              <a:ext cx="2284554" cy="384050"/>
            </a:xfrm>
            <a:prstGeom prst="rect">
              <a:avLst/>
            </a:prstGeom>
            <a:noFill/>
          </p:spPr>
          <p:txBody>
            <a:bodyPr wrap="square" lIns="45720" rIns="45720" rtlCol="0" anchor="ctr">
              <a:noAutofit/>
            </a:bodyPr>
            <a:lstStyle/>
            <a:p>
              <a:pPr algn="ctr">
                <a:spcBef>
                  <a:spcPts val="100"/>
                </a:spcBef>
              </a:pPr>
              <a:r>
                <a:rPr lang="en-US" sz="900" dirty="0" smtClean="0">
                  <a:solidFill>
                    <a:schemeClr val="accent4"/>
                  </a:solidFill>
                </a:rPr>
                <a:t>2445 M Street NW </a:t>
              </a:r>
              <a:r>
                <a:rPr lang="en-US" sz="900" b="1" dirty="0" smtClean="0">
                  <a:solidFill>
                    <a:schemeClr val="accent1"/>
                  </a:solidFill>
                </a:rPr>
                <a:t>I</a:t>
              </a:r>
              <a:r>
                <a:rPr lang="en-US" sz="900" dirty="0" smtClean="0">
                  <a:solidFill>
                    <a:schemeClr val="accent4"/>
                  </a:solidFill>
                </a:rPr>
                <a:t> Washington DC 20037</a:t>
              </a:r>
            </a:p>
            <a:p>
              <a:pPr algn="ctr">
                <a:spcBef>
                  <a:spcPts val="100"/>
                </a:spcBef>
              </a:pPr>
              <a:r>
                <a:rPr lang="en-US" sz="900" dirty="0" smtClean="0">
                  <a:solidFill>
                    <a:schemeClr val="accent4"/>
                  </a:solidFill>
                </a:rPr>
                <a:t>P 202.266.5600 </a:t>
              </a:r>
              <a:r>
                <a:rPr lang="en-US" sz="900" b="1" dirty="0" smtClean="0">
                  <a:solidFill>
                    <a:schemeClr val="accent1"/>
                  </a:solidFill>
                </a:rPr>
                <a:t>I</a:t>
              </a:r>
              <a:r>
                <a:rPr lang="en-US" sz="900" dirty="0" smtClean="0">
                  <a:solidFill>
                    <a:schemeClr val="accent4"/>
                  </a:solidFill>
                </a:rPr>
                <a:t> F 202.266.5700</a:t>
              </a:r>
            </a:p>
          </p:txBody>
        </p:sp>
        <p:sp>
          <p:nvSpPr>
            <p:cNvPr id="14" name="TextBox 13"/>
            <p:cNvSpPr txBox="1"/>
            <p:nvPr userDrawn="1"/>
          </p:nvSpPr>
          <p:spPr bwMode="gray">
            <a:xfrm>
              <a:off x="4659625" y="4223041"/>
              <a:ext cx="1019662" cy="230430"/>
            </a:xfrm>
            <a:prstGeom prst="rect">
              <a:avLst/>
            </a:prstGeom>
            <a:noFill/>
          </p:spPr>
          <p:txBody>
            <a:bodyPr wrap="square" lIns="45720" rIns="45720" rtlCol="0" anchor="ctr">
              <a:noAutofit/>
            </a:bodyPr>
            <a:lstStyle/>
            <a:p>
              <a:pPr algn="ctr">
                <a:spcBef>
                  <a:spcPts val="100"/>
                </a:spcBef>
              </a:pPr>
              <a:r>
                <a:rPr lang="en-US" sz="1100" b="1" dirty="0" smtClean="0">
                  <a:solidFill>
                    <a:schemeClr val="accent4"/>
                  </a:solidFill>
                </a:rPr>
                <a:t>advisory.com</a:t>
              </a:r>
              <a:endParaRPr lang="en-US" sz="1100" b="1" dirty="0">
                <a:solidFill>
                  <a:schemeClr val="accent4"/>
                </a:solidFill>
              </a:endParaRPr>
            </a:p>
          </p:txBody>
        </p:sp>
        <p:cxnSp>
          <p:nvCxnSpPr>
            <p:cNvPr id="16" name="Straight Connector 15"/>
            <p:cNvCxnSpPr/>
            <p:nvPr userDrawn="1"/>
          </p:nvCxnSpPr>
          <p:spPr bwMode="gray">
            <a:xfrm>
              <a:off x="4591953" y="4090988"/>
              <a:ext cx="0" cy="493029"/>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48791" y="4090988"/>
              <a:ext cx="0" cy="493029"/>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pic>
          <p:nvPicPr>
            <p:cNvPr id="8" name="Picture 7" descr="ABC_Logo_RGB.png"/>
            <p:cNvPicPr>
              <a:picLocks noChangeAspect="1"/>
            </p:cNvPicPr>
            <p:nvPr userDrawn="1"/>
          </p:nvPicPr>
          <p:blipFill>
            <a:blip r:embed="rId2" cstate="print"/>
            <a:stretch>
              <a:fillRect/>
            </a:stretch>
          </p:blipFill>
          <p:spPr bwMode="gray">
            <a:xfrm>
              <a:off x="594541" y="3975912"/>
              <a:ext cx="1519553" cy="739544"/>
            </a:xfrm>
            <a:prstGeom prst="rect">
              <a:avLst/>
            </a:prstGeom>
          </p:spPr>
        </p:pic>
      </p:grpSp>
    </p:spTree>
    <p:extLst>
      <p:ext uri="{BB962C8B-B14F-4D97-AF65-F5344CB8AC3E}">
        <p14:creationId xmlns:p14="http://schemas.microsoft.com/office/powerpoint/2010/main" val="1349372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2" name="Group 1"/>
          <p:cNvGrpSpPr/>
          <p:nvPr userDrawn="1"/>
        </p:nvGrpSpPr>
        <p:grpSpPr>
          <a:xfrm>
            <a:off x="343565" y="3946278"/>
            <a:ext cx="5684680" cy="739544"/>
            <a:chOff x="343565" y="3946278"/>
            <a:chExt cx="5684680" cy="739544"/>
          </a:xfrm>
        </p:grpSpPr>
        <p:sp>
          <p:nvSpPr>
            <p:cNvPr id="14" name="TextBox 13"/>
            <p:cNvSpPr txBox="1"/>
            <p:nvPr userDrawn="1"/>
          </p:nvSpPr>
          <p:spPr bwMode="gray">
            <a:xfrm>
              <a:off x="3201878" y="4013660"/>
              <a:ext cx="1749633" cy="604781"/>
            </a:xfrm>
            <a:prstGeom prst="rect">
              <a:avLst/>
            </a:prstGeom>
            <a:noFill/>
          </p:spPr>
          <p:txBody>
            <a:bodyPr wrap="square" lIns="45720" rIns="45720" rtlCol="0" anchor="ctr">
              <a:spAutoFit/>
            </a:bodyPr>
            <a:lstStyle/>
            <a:p>
              <a:pPr algn="ctr">
                <a:spcBef>
                  <a:spcPts val="100"/>
                </a:spcBef>
              </a:pPr>
              <a:r>
                <a:rPr lang="en-US" sz="770" dirty="0" smtClean="0">
                  <a:solidFill>
                    <a:schemeClr val="accent4"/>
                  </a:solidFill>
                </a:rPr>
                <a:t>19 Eastbourne Terrace</a:t>
              </a:r>
            </a:p>
            <a:p>
              <a:pPr algn="ctr">
                <a:spcBef>
                  <a:spcPts val="100"/>
                </a:spcBef>
              </a:pPr>
              <a:r>
                <a:rPr lang="en-US" sz="770" dirty="0" smtClean="0">
                  <a:solidFill>
                    <a:schemeClr val="accent4"/>
                  </a:solidFill>
                </a:rPr>
                <a:t>Paddington, London W2 6LG,</a:t>
              </a:r>
              <a:r>
                <a:rPr lang="en-US" sz="770" baseline="0" dirty="0" smtClean="0">
                  <a:solidFill>
                    <a:schemeClr val="accent4"/>
                  </a:solidFill>
                </a:rPr>
                <a:t> </a:t>
              </a:r>
              <a:r>
                <a:rPr lang="en-US" sz="770" dirty="0" smtClean="0">
                  <a:solidFill>
                    <a:schemeClr val="accent4"/>
                  </a:solidFill>
                </a:rPr>
                <a:t>UK</a:t>
              </a:r>
            </a:p>
            <a:p>
              <a:pPr algn="ctr">
                <a:spcBef>
                  <a:spcPts val="100"/>
                </a:spcBef>
              </a:pPr>
              <a:r>
                <a:rPr lang="en-US" sz="770" dirty="0" smtClean="0">
                  <a:solidFill>
                    <a:schemeClr val="accent4"/>
                  </a:solidFill>
                </a:rPr>
                <a:t>P +44 (0) 203.626.0230</a:t>
              </a:r>
            </a:p>
            <a:p>
              <a:pPr algn="ctr">
                <a:spcBef>
                  <a:spcPts val="100"/>
                </a:spcBef>
              </a:pPr>
              <a:r>
                <a:rPr lang="en-US" sz="770" dirty="0" smtClean="0">
                  <a:solidFill>
                    <a:schemeClr val="accent4"/>
                  </a:solidFill>
                </a:rPr>
                <a:t>F +44 (0) 203.626.0101</a:t>
              </a:r>
            </a:p>
          </p:txBody>
        </p:sp>
        <p:sp>
          <p:nvSpPr>
            <p:cNvPr id="15" name="TextBox 14"/>
            <p:cNvSpPr txBox="1"/>
            <p:nvPr userDrawn="1"/>
          </p:nvSpPr>
          <p:spPr bwMode="gray">
            <a:xfrm>
              <a:off x="5008583" y="4192940"/>
              <a:ext cx="1019662" cy="246221"/>
            </a:xfrm>
            <a:prstGeom prst="rect">
              <a:avLst/>
            </a:prstGeom>
            <a:noFill/>
          </p:spPr>
          <p:txBody>
            <a:bodyPr wrap="square" lIns="45720" rIns="45720" rtlCol="0" anchor="ctr">
              <a:spAutoFit/>
            </a:bodyPr>
            <a:lstStyle/>
            <a:p>
              <a:pPr algn="ctr">
                <a:spcBef>
                  <a:spcPts val="100"/>
                </a:spcBef>
              </a:pPr>
              <a:r>
                <a:rPr lang="en-US" sz="1000" b="1" dirty="0" smtClean="0">
                  <a:solidFill>
                    <a:schemeClr val="accent4"/>
                  </a:solidFill>
                </a:rPr>
                <a:t>advisory.com</a:t>
              </a:r>
              <a:endParaRPr lang="en-US" sz="1000" b="1" dirty="0">
                <a:solidFill>
                  <a:schemeClr val="accent4"/>
                </a:solidFill>
              </a:endParaRPr>
            </a:p>
          </p:txBody>
        </p:sp>
        <p:sp>
          <p:nvSpPr>
            <p:cNvPr id="16" name="TextBox 15"/>
            <p:cNvSpPr txBox="1"/>
            <p:nvPr userDrawn="1"/>
          </p:nvSpPr>
          <p:spPr bwMode="gray">
            <a:xfrm>
              <a:off x="1892752" y="4013660"/>
              <a:ext cx="1279492" cy="604781"/>
            </a:xfrm>
            <a:prstGeom prst="rect">
              <a:avLst/>
            </a:prstGeom>
            <a:noFill/>
          </p:spPr>
          <p:txBody>
            <a:bodyPr wrap="square" lIns="45720" rIns="45720" rtlCol="0" anchor="ctr">
              <a:spAutoFit/>
            </a:bodyPr>
            <a:lstStyle/>
            <a:p>
              <a:pPr algn="ctr">
                <a:spcBef>
                  <a:spcPts val="100"/>
                </a:spcBef>
              </a:pPr>
              <a:r>
                <a:rPr lang="en-US" sz="770" dirty="0" smtClean="0">
                  <a:solidFill>
                    <a:schemeClr val="accent4"/>
                  </a:solidFill>
                </a:rPr>
                <a:t>2445 M Street NW</a:t>
              </a:r>
            </a:p>
            <a:p>
              <a:pPr algn="ctr">
                <a:spcBef>
                  <a:spcPts val="100"/>
                </a:spcBef>
              </a:pPr>
              <a:r>
                <a:rPr lang="en-US" sz="770" dirty="0" smtClean="0">
                  <a:solidFill>
                    <a:schemeClr val="accent4"/>
                  </a:solidFill>
                </a:rPr>
                <a:t>Washington DC 20037</a:t>
              </a:r>
            </a:p>
            <a:p>
              <a:pPr algn="ctr">
                <a:spcBef>
                  <a:spcPts val="100"/>
                </a:spcBef>
              </a:pPr>
              <a:r>
                <a:rPr lang="en-US" sz="770" dirty="0" smtClean="0">
                  <a:solidFill>
                    <a:schemeClr val="accent4"/>
                  </a:solidFill>
                </a:rPr>
                <a:t>P +1 202.266.5600</a:t>
              </a:r>
            </a:p>
            <a:p>
              <a:pPr algn="ctr">
                <a:spcBef>
                  <a:spcPts val="100"/>
                </a:spcBef>
              </a:pPr>
              <a:r>
                <a:rPr lang="en-US" sz="770" dirty="0" smtClean="0">
                  <a:solidFill>
                    <a:schemeClr val="accent4"/>
                  </a:solidFill>
                </a:rPr>
                <a:t>F +1 202.266.5700</a:t>
              </a:r>
            </a:p>
          </p:txBody>
        </p:sp>
        <p:cxnSp>
          <p:nvCxnSpPr>
            <p:cNvPr id="19" name="Straight Connector 18"/>
            <p:cNvCxnSpPr/>
            <p:nvPr userDrawn="1"/>
          </p:nvCxnSpPr>
          <p:spPr bwMode="gray">
            <a:xfrm>
              <a:off x="1877935"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3187061"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4951511"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descr="ABC_Logo_RGB.png"/>
            <p:cNvPicPr>
              <a:picLocks noChangeAspect="1"/>
            </p:cNvPicPr>
            <p:nvPr userDrawn="1"/>
          </p:nvPicPr>
          <p:blipFill>
            <a:blip r:embed="rId2" cstate="print"/>
            <a:stretch>
              <a:fillRect/>
            </a:stretch>
          </p:blipFill>
          <p:spPr bwMode="gray">
            <a:xfrm>
              <a:off x="343565" y="3946278"/>
              <a:ext cx="1519553" cy="739544"/>
            </a:xfrm>
            <a:prstGeom prst="rect">
              <a:avLst/>
            </a:prstGeom>
          </p:spPr>
        </p:pic>
      </p:grpSp>
    </p:spTree>
    <p:extLst>
      <p:ext uri="{BB962C8B-B14F-4D97-AF65-F5344CB8AC3E}">
        <p14:creationId xmlns:p14="http://schemas.microsoft.com/office/powerpoint/2010/main" val="344872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smtClean="0"/>
              <a:t>Slide Title – Arial 18pt Bold, Use Title Case</a:t>
            </a:r>
            <a:endParaRPr lang="en-US" dirty="0"/>
          </a:p>
        </p:txBody>
      </p:sp>
      <p:sp>
        <p:nvSpPr>
          <p:cNvPr id="3" name="Slide Number Placeholder 2"/>
          <p:cNvSpPr>
            <a:spLocks noGrp="1"/>
          </p:cNvSpPr>
          <p:nvPr>
            <p:ph type="sldNum" sz="quarter" idx="10"/>
          </p:nvPr>
        </p:nvSpPr>
        <p:spPr bwMode="gray">
          <a:xfrm>
            <a:off x="5965560"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Tree>
    <p:extLst>
      <p:ext uri="{BB962C8B-B14F-4D97-AF65-F5344CB8AC3E}">
        <p14:creationId xmlns:p14="http://schemas.microsoft.com/office/powerpoint/2010/main" val="2040582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smtClean="0"/>
              <a:t>Slide Title – Arial 18pt Bold, Use Title Case</a:t>
            </a:r>
            <a:endParaRPr lang="en-US" dirty="0"/>
          </a:p>
        </p:txBody>
      </p:sp>
      <p:sp>
        <p:nvSpPr>
          <p:cNvPr id="3" name="Slide Number Placeholder 2"/>
          <p:cNvSpPr>
            <a:spLocks noGrp="1"/>
          </p:cNvSpPr>
          <p:nvPr>
            <p:ph type="sldNum" sz="quarter" idx="10"/>
          </p:nvPr>
        </p:nvSpPr>
        <p:spPr bwMode="gray">
          <a:xfrm>
            <a:off x="5965560" y="0"/>
            <a:ext cx="435240" cy="255588"/>
          </a:xfrm>
          <a:prstGeom prst="rect">
            <a:avLst/>
          </a:prstGeom>
        </p:spPr>
        <p:txBody>
          <a:bodyPr>
            <a:noAutofit/>
          </a:bodyPr>
          <a:lstStyle/>
          <a:p>
            <a:fld id="{D1524D41-16DC-4D92-9EF9-071B213BE0F5}" type="slidenum">
              <a:rPr lang="en-US" smtClean="0">
                <a:solidFill>
                  <a:srgbClr val="FFFFFF"/>
                </a:solidFill>
              </a:rPr>
              <a:pPr/>
              <a:t>‹#›</a:t>
            </a:fld>
            <a:endParaRPr lang="en-US">
              <a:solidFill>
                <a:srgbClr val="FFFFFF"/>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smtClean="0"/>
              <a:t>Slide Subtitle – Arial 14pt Regular, Use Title Case</a:t>
            </a:r>
            <a:endParaRPr lang="en-US" dirty="0"/>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smtClean="0"/>
              <a:t>Source: Click to add source. Use a single space after “Source:” and a period at the end of the source. Stretch the box to the left as needed.</a:t>
            </a:r>
            <a:endParaRPr lang="en-US" dirty="0"/>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smtClean="0"/>
              <a:t>Top Kicker – Arial 9pt Regular, Use Title Case</a:t>
            </a:r>
            <a:endParaRPr lang="en-US" dirty="0"/>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smtClean="0"/>
              <a:t>Click to add footnote. Numbers appear automatically (no additional space or tab needed). Use a period at the end of each footnote. Stretch the box to the right as needed.</a:t>
            </a:r>
            <a:endParaRPr lang="en-US" dirty="0"/>
          </a:p>
        </p:txBody>
      </p:sp>
    </p:spTree>
    <p:extLst>
      <p:ext uri="{BB962C8B-B14F-4D97-AF65-F5344CB8AC3E}">
        <p14:creationId xmlns:p14="http://schemas.microsoft.com/office/powerpoint/2010/main" val="1738299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userDrawn="1">
            <p:ph type="body" sz="quarter" idx="17" hasCustomPrompt="1"/>
          </p:nvPr>
        </p:nvSpPr>
        <p:spPr bwMode="gray">
          <a:xfrm>
            <a:off x="1866845" y="242958"/>
            <a:ext cx="2170565" cy="490926"/>
          </a:xfrm>
          <a:prstGeom prst="rect">
            <a:avLst/>
          </a:prstGeom>
        </p:spPr>
        <p:txBody>
          <a:bodyPr lIns="0" tIns="0" rIns="0" bIns="0" anchor="ctr" anchorCtr="0"/>
          <a:lstStyle>
            <a:lvl1pPr marL="0" indent="0">
              <a:spcBef>
                <a:spcPts val="0"/>
              </a:spcBef>
              <a:buNone/>
              <a:defRPr sz="1200">
                <a:solidFill>
                  <a:schemeClr val="tx1"/>
                </a:solidFill>
              </a:defRPr>
            </a:lvl1pPr>
          </a:lstStyle>
          <a:p>
            <a:pPr lvl="0"/>
            <a:r>
              <a:rPr lang="en-US" dirty="0" smtClean="0"/>
              <a:t>Program Name Appears Here Identically to Official Lock-up</a:t>
            </a:r>
          </a:p>
        </p:txBody>
      </p:sp>
      <p:sp>
        <p:nvSpPr>
          <p:cNvPr id="27" name="Text Placeholder 15"/>
          <p:cNvSpPr>
            <a:spLocks noGrp="1"/>
          </p:cNvSpPr>
          <p:nvPr userDrawn="1">
            <p:ph type="body" sz="quarter" idx="18" hasCustomPrompt="1"/>
          </p:nvPr>
        </p:nvSpPr>
        <p:spPr bwMode="gray">
          <a:xfrm>
            <a:off x="521743" y="1953544"/>
            <a:ext cx="3685738" cy="615553"/>
          </a:xfrm>
          <a:prstGeom prst="rect">
            <a:avLst/>
          </a:prstGeom>
        </p:spPr>
        <p:txBody>
          <a:bodyPr lIns="0" tIns="0" rIns="0" bIns="0" anchor="b">
            <a:spAutoFit/>
          </a:bodyPr>
          <a:lstStyle>
            <a:lvl1pPr marL="0" indent="0" algn="l">
              <a:spcBef>
                <a:spcPts val="0"/>
              </a:spcBef>
              <a:buNone/>
              <a:defRPr sz="20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Title – Arial 20pt Regular, Use Title Case</a:t>
            </a:r>
            <a:endParaRPr lang="en-US" dirty="0"/>
          </a:p>
        </p:txBody>
      </p:sp>
      <p:sp>
        <p:nvSpPr>
          <p:cNvPr id="28" name="Text Placeholder 15"/>
          <p:cNvSpPr>
            <a:spLocks noGrp="1"/>
          </p:cNvSpPr>
          <p:nvPr userDrawn="1">
            <p:ph type="body" sz="quarter" idx="19" hasCustomPrompt="1"/>
          </p:nvPr>
        </p:nvSpPr>
        <p:spPr bwMode="gray">
          <a:xfrm>
            <a:off x="521743" y="2660226"/>
            <a:ext cx="3685032" cy="369332"/>
          </a:xfrm>
          <a:prstGeom prst="rect">
            <a:avLst/>
          </a:prstGeom>
        </p:spPr>
        <p:txBody>
          <a:bodyPr lIns="0" tIns="0" rIns="0" bIns="0" anchor="t">
            <a:spAutoFit/>
          </a:bodyPr>
          <a:lstStyle>
            <a:lvl1pPr marL="0" indent="0" algn="l">
              <a:spcBef>
                <a:spcPts val="0"/>
              </a:spcBef>
              <a:buNone/>
              <a:defRPr sz="12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smtClean="0"/>
              <a:t>Presentation Subtitle – Arial </a:t>
            </a:r>
            <a:br>
              <a:rPr lang="en-US" dirty="0" smtClean="0"/>
            </a:br>
            <a:r>
              <a:rPr lang="en-US" dirty="0" smtClean="0"/>
              <a:t>12pt Regular, Use Title Case</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723" y="103457"/>
            <a:ext cx="1517904" cy="737308"/>
          </a:xfrm>
          <a:prstGeom prst="rect">
            <a:avLst/>
          </a:prstGeom>
        </p:spPr>
      </p:pic>
    </p:spTree>
    <p:extLst>
      <p:ext uri="{BB962C8B-B14F-4D97-AF65-F5344CB8AC3E}">
        <p14:creationId xmlns:p14="http://schemas.microsoft.com/office/powerpoint/2010/main" val="369594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oad Map 3">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smtClean="0">
              <a:solidFill>
                <a:schemeClr val="bg1"/>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3"/>
                </a:solidFill>
                <a:effectLst/>
                <a:uLnTx/>
                <a:uFillTx/>
                <a:latin typeface="Calibri"/>
                <a:ea typeface="+mn-ea"/>
                <a:cs typeface="+mn-cs"/>
              </a:rPr>
              <a:t>©</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2014 The Advisory Board Company • </a:t>
            </a:r>
            <a:r>
              <a:rPr kumimoji="0" lang="en-US" sz="500" b="1" i="0" u="none" strike="noStrike" kern="1200" cap="none" spc="0" normalizeH="0" baseline="0" noProof="0" dirty="0" smtClean="0">
                <a:ln>
                  <a:noFill/>
                </a:ln>
                <a:solidFill>
                  <a:schemeClr val="accent3"/>
                </a:solidFill>
                <a:effectLst/>
                <a:uLnTx/>
                <a:uFillTx/>
                <a:latin typeface="+mn-lt"/>
                <a:ea typeface="+mn-ea"/>
                <a:cs typeface="+mn-cs"/>
              </a:rPr>
              <a:t>advisory.com</a:t>
            </a:r>
            <a:endParaRPr kumimoji="0" lang="en-US" sz="500" b="0"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3" name="TextBox 12"/>
          <p:cNvSpPr txBox="1"/>
          <p:nvPr userDrawn="1"/>
        </p:nvSpPr>
        <p:spPr bwMode="gray">
          <a:xfrm>
            <a:off x="948575"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2</a:t>
            </a:r>
          </a:p>
        </p:txBody>
      </p:sp>
      <p:sp>
        <p:nvSpPr>
          <p:cNvPr id="14" name="TextBox 13"/>
          <p:cNvSpPr txBox="1"/>
          <p:nvPr userDrawn="1"/>
        </p:nvSpPr>
        <p:spPr bwMode="gray">
          <a:xfrm>
            <a:off x="1232273"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3</a:t>
            </a:r>
          </a:p>
        </p:txBody>
      </p:sp>
      <p:sp>
        <p:nvSpPr>
          <p:cNvPr id="18" name="TextBox 17"/>
          <p:cNvSpPr txBox="1"/>
          <p:nvPr userDrawn="1"/>
        </p:nvSpPr>
        <p:spPr bwMode="gray">
          <a:xfrm>
            <a:off x="664877"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1</a:t>
            </a:r>
          </a:p>
        </p:txBody>
      </p:sp>
      <p:sp>
        <p:nvSpPr>
          <p:cNvPr id="19" name="Rectangle 18"/>
          <p:cNvSpPr/>
          <p:nvPr userDrawn="1"/>
        </p:nvSpPr>
        <p:spPr bwMode="gray">
          <a:xfrm rot="4080000">
            <a:off x="-1045154" y="2198922"/>
            <a:ext cx="4894855"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smtClean="0">
                <a:solidFill>
                  <a:schemeClr val="bg1"/>
                </a:solidFill>
                <a:latin typeface="Arial" pitchFamily="34" charset="0"/>
                <a:cs typeface="Arial" pitchFamily="34" charset="0"/>
              </a:rPr>
              <a:t>Road</a:t>
            </a:r>
            <a:r>
              <a:rPr lang="en-US" sz="1200" b="0" baseline="0" dirty="0" smtClean="0">
                <a:solidFill>
                  <a:schemeClr val="bg1"/>
                </a:solidFill>
                <a:latin typeface="Arial" pitchFamily="34" charset="0"/>
                <a:cs typeface="Arial" pitchFamily="34" charset="0"/>
              </a:rPr>
              <a:t> Map</a:t>
            </a:r>
            <a:endParaRPr lang="en-US" sz="1200" b="0" dirty="0" smtClean="0">
              <a:solidFill>
                <a:schemeClr val="bg1"/>
              </a:solidFill>
              <a:latin typeface="Arial" pitchFamily="34" charset="0"/>
              <a:cs typeface="Arial" pitchFamily="34" charset="0"/>
            </a:endParaRPr>
          </a:p>
        </p:txBody>
      </p:sp>
      <p:sp>
        <p:nvSpPr>
          <p:cNvPr id="28" name="Rectangle 27"/>
          <p:cNvSpPr/>
          <p:nvPr userDrawn="1"/>
        </p:nvSpPr>
        <p:spPr bwMode="gray">
          <a:xfrm rot="20240294">
            <a:off x="1386249" y="2891947"/>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2" name="Text Placeholder 4"/>
          <p:cNvSpPr>
            <a:spLocks noGrp="1"/>
          </p:cNvSpPr>
          <p:nvPr>
            <p:ph type="body" sz="quarter" idx="15" hasCustomPrompt="1"/>
          </p:nvPr>
        </p:nvSpPr>
        <p:spPr bwMode="gray">
          <a:xfrm>
            <a:off x="1560779" y="2852824"/>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1091054" y="1446166"/>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23" name="Text Placeholder 4"/>
          <p:cNvSpPr>
            <a:spLocks noGrp="1"/>
          </p:cNvSpPr>
          <p:nvPr>
            <p:ph type="body" sz="quarter" idx="21" hasCustomPrompt="1"/>
          </p:nvPr>
        </p:nvSpPr>
        <p:spPr bwMode="gray">
          <a:xfrm>
            <a:off x="1341574" y="2118717"/>
            <a:ext cx="4572000" cy="215444"/>
          </a:xfrm>
          <a:prstGeom prst="rect">
            <a:avLst/>
          </a:prstGeom>
        </p:spPr>
        <p:txBody>
          <a:bodyPr wrap="square" lIns="0" tIns="0" rIns="0" bIns="0" anchor="ctr" anchorCtr="0">
            <a:spAutoFit/>
          </a:bodyPr>
          <a:lstStyle>
            <a:lvl1pPr marL="0" indent="0">
              <a:buNone/>
              <a:defRPr sz="140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Arial 14pt Regular, White, Use Title Case</a:t>
            </a:r>
          </a:p>
        </p:txBody>
      </p:sp>
    </p:spTree>
    <p:extLst>
      <p:ext uri="{BB962C8B-B14F-4D97-AF65-F5344CB8AC3E}">
        <p14:creationId xmlns:p14="http://schemas.microsoft.com/office/powerpoint/2010/main" val="24990988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oad Map 4">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smtClean="0">
              <a:solidFill>
                <a:schemeClr val="bg1"/>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3"/>
                </a:solidFill>
                <a:effectLst/>
                <a:uLnTx/>
                <a:uFillTx/>
                <a:latin typeface="Calibri"/>
                <a:ea typeface="+mn-ea"/>
                <a:cs typeface="+mn-cs"/>
              </a:rPr>
              <a:t>©</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2014 The Advisory Board Company • </a:t>
            </a:r>
            <a:r>
              <a:rPr kumimoji="0" lang="en-US" sz="500" b="1" i="0" u="none" strike="noStrike" kern="1200" cap="none" spc="0" normalizeH="0" baseline="0" noProof="0" dirty="0" smtClean="0">
                <a:ln>
                  <a:noFill/>
                </a:ln>
                <a:solidFill>
                  <a:schemeClr val="accent3"/>
                </a:solidFill>
                <a:effectLst/>
                <a:uLnTx/>
                <a:uFillTx/>
                <a:latin typeface="+mn-lt"/>
                <a:ea typeface="+mn-ea"/>
                <a:cs typeface="+mn-cs"/>
              </a:rPr>
              <a:t>advisory.com</a:t>
            </a:r>
            <a:endParaRPr kumimoji="0" lang="en-US" sz="500" b="0"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3" name="TextBox 12"/>
          <p:cNvSpPr txBox="1"/>
          <p:nvPr userDrawn="1"/>
        </p:nvSpPr>
        <p:spPr bwMode="gray">
          <a:xfrm>
            <a:off x="896217"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2</a:t>
            </a:r>
          </a:p>
        </p:txBody>
      </p:sp>
      <p:sp>
        <p:nvSpPr>
          <p:cNvPr id="14" name="TextBox 13"/>
          <p:cNvSpPr txBox="1"/>
          <p:nvPr userDrawn="1"/>
        </p:nvSpPr>
        <p:spPr bwMode="gray">
          <a:xfrm>
            <a:off x="1134700"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3</a:t>
            </a:r>
          </a:p>
        </p:txBody>
      </p:sp>
      <p:sp>
        <p:nvSpPr>
          <p:cNvPr id="15" name="TextBox 14"/>
          <p:cNvSpPr txBox="1"/>
          <p:nvPr userDrawn="1"/>
        </p:nvSpPr>
        <p:spPr bwMode="gray">
          <a:xfrm>
            <a:off x="1358896"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4</a:t>
            </a:r>
          </a:p>
        </p:txBody>
      </p:sp>
      <p:sp>
        <p:nvSpPr>
          <p:cNvPr id="18" name="TextBox 17"/>
          <p:cNvSpPr txBox="1"/>
          <p:nvPr userDrawn="1"/>
        </p:nvSpPr>
        <p:spPr bwMode="gray">
          <a:xfrm>
            <a:off x="664877"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1</a:t>
            </a:r>
          </a:p>
        </p:txBody>
      </p:sp>
      <p:sp>
        <p:nvSpPr>
          <p:cNvPr id="19" name="Rectangle 18"/>
          <p:cNvSpPr/>
          <p:nvPr userDrawn="1"/>
        </p:nvSpPr>
        <p:spPr bwMode="gray">
          <a:xfrm rot="4080000">
            <a:off x="-1045154" y="2198922"/>
            <a:ext cx="4894855"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userDrawn="1"/>
        </p:nvSpPr>
        <p:spPr bwMode="gray">
          <a:xfrm rot="20240294">
            <a:off x="1286341" y="2651346"/>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1" name="Text Placeholder 4"/>
          <p:cNvSpPr>
            <a:spLocks noGrp="1"/>
          </p:cNvSpPr>
          <p:nvPr>
            <p:ph type="body" sz="quarter" idx="12" hasCustomPrompt="1"/>
          </p:nvPr>
        </p:nvSpPr>
        <p:spPr bwMode="gray">
          <a:xfrm>
            <a:off x="1792510" y="3180373"/>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560779" y="2602304"/>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1091054" y="1446166"/>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23" name="Text Placeholder 4"/>
          <p:cNvSpPr>
            <a:spLocks noGrp="1"/>
          </p:cNvSpPr>
          <p:nvPr>
            <p:ph type="body" sz="quarter" idx="21" hasCustomPrompt="1"/>
          </p:nvPr>
        </p:nvSpPr>
        <p:spPr bwMode="gray">
          <a:xfrm>
            <a:off x="1341574" y="1993457"/>
            <a:ext cx="4572000" cy="215444"/>
          </a:xfrm>
          <a:prstGeom prst="rect">
            <a:avLst/>
          </a:prstGeom>
        </p:spPr>
        <p:txBody>
          <a:bodyPr wrap="square" lIns="0" tIns="0" rIns="0" bIns="0" anchor="ctr" anchorCtr="0">
            <a:spAutoFit/>
          </a:bodyPr>
          <a:lstStyle>
            <a:lvl1pPr marL="0" indent="0">
              <a:buNone/>
              <a:defRPr sz="140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Arial 14pt Regular, White, Use Title Case</a:t>
            </a: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smtClean="0">
                <a:solidFill>
                  <a:schemeClr val="bg1"/>
                </a:solidFill>
                <a:latin typeface="Arial" pitchFamily="34" charset="0"/>
                <a:cs typeface="Arial" pitchFamily="34" charset="0"/>
              </a:rPr>
              <a:t>Road</a:t>
            </a:r>
            <a:r>
              <a:rPr lang="en-US" sz="1200" b="0" baseline="0" dirty="0" smtClean="0">
                <a:solidFill>
                  <a:schemeClr val="bg1"/>
                </a:solidFill>
                <a:latin typeface="Arial" pitchFamily="34" charset="0"/>
                <a:cs typeface="Arial" pitchFamily="34" charset="0"/>
              </a:rPr>
              <a:t> Map</a:t>
            </a:r>
            <a:endParaRPr lang="en-US" sz="1200" b="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6158806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oad Map 5">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smtClean="0">
              <a:solidFill>
                <a:schemeClr val="bg1"/>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3"/>
                </a:solidFill>
                <a:effectLst/>
                <a:uLnTx/>
                <a:uFillTx/>
                <a:latin typeface="Calibri"/>
                <a:ea typeface="+mn-ea"/>
                <a:cs typeface="+mn-cs"/>
              </a:rPr>
              <a:t>©</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2014 The Advisory Board Company • </a:t>
            </a:r>
            <a:r>
              <a:rPr kumimoji="0" lang="en-US" sz="500" b="1" i="0" u="none" strike="noStrike" kern="1200" cap="none" spc="0" normalizeH="0" baseline="0" noProof="0" dirty="0" smtClean="0">
                <a:ln>
                  <a:noFill/>
                </a:ln>
                <a:solidFill>
                  <a:schemeClr val="accent3"/>
                </a:solidFill>
                <a:effectLst/>
                <a:uLnTx/>
                <a:uFillTx/>
                <a:latin typeface="+mn-lt"/>
                <a:ea typeface="+mn-ea"/>
                <a:cs typeface="+mn-cs"/>
              </a:rPr>
              <a:t>advisory.com</a:t>
            </a:r>
            <a:endParaRPr kumimoji="0" lang="en-US" sz="500" b="0"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3" name="TextBox 12"/>
          <p:cNvSpPr txBox="1"/>
          <p:nvPr userDrawn="1"/>
        </p:nvSpPr>
        <p:spPr bwMode="gray">
          <a:xfrm>
            <a:off x="791404"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2</a:t>
            </a:r>
          </a:p>
        </p:txBody>
      </p:sp>
      <p:sp>
        <p:nvSpPr>
          <p:cNvPr id="14" name="TextBox 13"/>
          <p:cNvSpPr txBox="1"/>
          <p:nvPr userDrawn="1"/>
        </p:nvSpPr>
        <p:spPr bwMode="gray">
          <a:xfrm>
            <a:off x="1032425"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3</a:t>
            </a:r>
          </a:p>
        </p:txBody>
      </p:sp>
      <p:sp>
        <p:nvSpPr>
          <p:cNvPr id="15" name="TextBox 14"/>
          <p:cNvSpPr txBox="1"/>
          <p:nvPr userDrawn="1"/>
        </p:nvSpPr>
        <p:spPr bwMode="gray">
          <a:xfrm>
            <a:off x="1259160"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4</a:t>
            </a:r>
          </a:p>
        </p:txBody>
      </p:sp>
      <p:sp>
        <p:nvSpPr>
          <p:cNvPr id="17" name="TextBox 16"/>
          <p:cNvSpPr txBox="1"/>
          <p:nvPr userDrawn="1"/>
        </p:nvSpPr>
        <p:spPr bwMode="gray">
          <a:xfrm>
            <a:off x="1485896"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5</a:t>
            </a:r>
          </a:p>
        </p:txBody>
      </p:sp>
      <p:sp>
        <p:nvSpPr>
          <p:cNvPr id="18" name="TextBox 17"/>
          <p:cNvSpPr txBox="1"/>
          <p:nvPr userDrawn="1"/>
        </p:nvSpPr>
        <p:spPr bwMode="gray">
          <a:xfrm>
            <a:off x="564669"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1</a:t>
            </a:r>
          </a:p>
        </p:txBody>
      </p:sp>
      <p:sp>
        <p:nvSpPr>
          <p:cNvPr id="19" name="Rectangle 18"/>
          <p:cNvSpPr/>
          <p:nvPr userDrawn="1"/>
        </p:nvSpPr>
        <p:spPr bwMode="gray">
          <a:xfrm rot="4080000">
            <a:off x="-1048650" y="2205124"/>
            <a:ext cx="4908876"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userDrawn="1"/>
        </p:nvSpPr>
        <p:spPr bwMode="gray">
          <a:xfrm rot="20240294">
            <a:off x="1186133" y="2400826"/>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1" name="Text Placeholder 4"/>
          <p:cNvSpPr>
            <a:spLocks noGrp="1"/>
          </p:cNvSpPr>
          <p:nvPr>
            <p:ph type="body" sz="quarter" idx="12" hasCustomPrompt="1"/>
          </p:nvPr>
        </p:nvSpPr>
        <p:spPr bwMode="gray">
          <a:xfrm>
            <a:off x="1692302" y="2929853"/>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460571" y="2351784"/>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990846" y="1195646"/>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1917770" y="3507922"/>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23" name="Text Placeholder 4"/>
          <p:cNvSpPr>
            <a:spLocks noGrp="1"/>
          </p:cNvSpPr>
          <p:nvPr>
            <p:ph type="body" sz="quarter" idx="21" hasCustomPrompt="1"/>
          </p:nvPr>
        </p:nvSpPr>
        <p:spPr bwMode="gray">
          <a:xfrm>
            <a:off x="1241366" y="1742937"/>
            <a:ext cx="4572000" cy="215444"/>
          </a:xfrm>
          <a:prstGeom prst="rect">
            <a:avLst/>
          </a:prstGeom>
        </p:spPr>
        <p:txBody>
          <a:bodyPr wrap="square" lIns="0" tIns="0" rIns="0" bIns="0" anchor="ctr" anchorCtr="0">
            <a:spAutoFit/>
          </a:bodyPr>
          <a:lstStyle>
            <a:lvl1pPr marL="0" indent="0">
              <a:buNone/>
              <a:defRPr sz="140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Arial 14pt Regular, White, Use Title Case</a:t>
            </a: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smtClean="0">
                <a:solidFill>
                  <a:schemeClr val="bg1"/>
                </a:solidFill>
                <a:latin typeface="Arial" pitchFamily="34" charset="0"/>
                <a:cs typeface="Arial" pitchFamily="34" charset="0"/>
              </a:rPr>
              <a:t>Road</a:t>
            </a:r>
            <a:r>
              <a:rPr lang="en-US" sz="1200" b="0" baseline="0" dirty="0" smtClean="0">
                <a:solidFill>
                  <a:schemeClr val="bg1"/>
                </a:solidFill>
                <a:latin typeface="Arial" pitchFamily="34" charset="0"/>
                <a:cs typeface="Arial" pitchFamily="34" charset="0"/>
              </a:rPr>
              <a:t> Map</a:t>
            </a:r>
            <a:endParaRPr lang="en-US" sz="1200" b="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6497040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oad Map 6">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smtClean="0">
              <a:solidFill>
                <a:schemeClr val="bg1"/>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3"/>
                </a:solidFill>
                <a:effectLst/>
                <a:uLnTx/>
                <a:uFillTx/>
                <a:latin typeface="Calibri"/>
                <a:ea typeface="+mn-ea"/>
                <a:cs typeface="+mn-cs"/>
              </a:rPr>
              <a:t>©</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2014 The Advisory Board Company • </a:t>
            </a:r>
            <a:r>
              <a:rPr kumimoji="0" lang="en-US" sz="500" b="1" i="0" u="none" strike="noStrike" kern="1200" cap="none" spc="0" normalizeH="0" baseline="0" noProof="0" dirty="0" smtClean="0">
                <a:ln>
                  <a:noFill/>
                </a:ln>
                <a:solidFill>
                  <a:schemeClr val="accent3"/>
                </a:solidFill>
                <a:effectLst/>
                <a:uLnTx/>
                <a:uFillTx/>
                <a:latin typeface="+mn-lt"/>
                <a:ea typeface="+mn-ea"/>
                <a:cs typeface="+mn-cs"/>
              </a:rPr>
              <a:t>advisory.com</a:t>
            </a:r>
            <a:endParaRPr kumimoji="0" lang="en-US" sz="500" b="0"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3" name="TextBox 12"/>
          <p:cNvSpPr txBox="1"/>
          <p:nvPr userDrawn="1"/>
        </p:nvSpPr>
        <p:spPr bwMode="gray">
          <a:xfrm>
            <a:off x="688689"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2</a:t>
            </a:r>
          </a:p>
        </p:txBody>
      </p:sp>
      <p:sp>
        <p:nvSpPr>
          <p:cNvPr id="14" name="TextBox 13"/>
          <p:cNvSpPr txBox="1"/>
          <p:nvPr userDrawn="1"/>
        </p:nvSpPr>
        <p:spPr bwMode="gray">
          <a:xfrm>
            <a:off x="922198"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3</a:t>
            </a:r>
          </a:p>
        </p:txBody>
      </p:sp>
      <p:sp>
        <p:nvSpPr>
          <p:cNvPr id="15" name="TextBox 14"/>
          <p:cNvSpPr txBox="1"/>
          <p:nvPr userDrawn="1"/>
        </p:nvSpPr>
        <p:spPr bwMode="gray">
          <a:xfrm>
            <a:off x="1149444"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4</a:t>
            </a:r>
          </a:p>
        </p:txBody>
      </p:sp>
      <p:sp>
        <p:nvSpPr>
          <p:cNvPr id="16" name="TextBox 15"/>
          <p:cNvSpPr txBox="1"/>
          <p:nvPr userDrawn="1"/>
        </p:nvSpPr>
        <p:spPr bwMode="gray">
          <a:xfrm>
            <a:off x="1622723"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6</a:t>
            </a:r>
          </a:p>
        </p:txBody>
      </p:sp>
      <p:sp>
        <p:nvSpPr>
          <p:cNvPr id="17" name="TextBox 16"/>
          <p:cNvSpPr txBox="1"/>
          <p:nvPr userDrawn="1"/>
        </p:nvSpPr>
        <p:spPr bwMode="gray">
          <a:xfrm>
            <a:off x="1389216"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5</a:t>
            </a:r>
          </a:p>
        </p:txBody>
      </p:sp>
      <p:sp>
        <p:nvSpPr>
          <p:cNvPr id="18" name="TextBox 17"/>
          <p:cNvSpPr txBox="1"/>
          <p:nvPr userDrawn="1"/>
        </p:nvSpPr>
        <p:spPr bwMode="gray">
          <a:xfrm>
            <a:off x="455180"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1</a:t>
            </a:r>
          </a:p>
        </p:txBody>
      </p:sp>
      <p:sp>
        <p:nvSpPr>
          <p:cNvPr id="19" name="Rectangle 18"/>
          <p:cNvSpPr/>
          <p:nvPr userDrawn="1"/>
        </p:nvSpPr>
        <p:spPr bwMode="gray">
          <a:xfrm rot="4080000">
            <a:off x="-1099451" y="2197941"/>
            <a:ext cx="5001252"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userDrawn="1"/>
        </p:nvSpPr>
        <p:spPr bwMode="gray">
          <a:xfrm rot="20240294">
            <a:off x="1078145" y="2137780"/>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1" name="Text Placeholder 4"/>
          <p:cNvSpPr>
            <a:spLocks noGrp="1"/>
          </p:cNvSpPr>
          <p:nvPr>
            <p:ph type="body" sz="quarter" idx="12" hasCustomPrompt="1"/>
          </p:nvPr>
        </p:nvSpPr>
        <p:spPr bwMode="gray">
          <a:xfrm>
            <a:off x="1589076" y="2666807"/>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357345" y="2088738"/>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887620" y="932600"/>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1814544" y="3244876"/>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36" name="Text Placeholder 4"/>
          <p:cNvSpPr>
            <a:spLocks noGrp="1"/>
          </p:cNvSpPr>
          <p:nvPr>
            <p:ph type="body" sz="quarter" idx="20" hasCustomPrompt="1"/>
          </p:nvPr>
        </p:nvSpPr>
        <p:spPr bwMode="gray">
          <a:xfrm>
            <a:off x="2046275" y="3822945"/>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5" name="Text Placeholder 4"/>
          <p:cNvSpPr>
            <a:spLocks noGrp="1"/>
          </p:cNvSpPr>
          <p:nvPr>
            <p:ph type="body" sz="quarter" idx="21" hasCustomPrompt="1"/>
          </p:nvPr>
        </p:nvSpPr>
        <p:spPr bwMode="gray">
          <a:xfrm>
            <a:off x="1138140" y="1479891"/>
            <a:ext cx="4572000" cy="215444"/>
          </a:xfrm>
          <a:prstGeom prst="rect">
            <a:avLst/>
          </a:prstGeom>
        </p:spPr>
        <p:txBody>
          <a:bodyPr wrap="square" lIns="0" tIns="0" rIns="0" bIns="0" anchor="ctr" anchorCtr="0">
            <a:spAutoFit/>
          </a:bodyPr>
          <a:lstStyle>
            <a:lvl1pPr marL="0" indent="0">
              <a:buNone/>
              <a:defRPr sz="140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Arial 14pt Regular, White, Use Title Case</a:t>
            </a: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smtClean="0">
                <a:solidFill>
                  <a:schemeClr val="bg1"/>
                </a:solidFill>
                <a:latin typeface="Arial" pitchFamily="34" charset="0"/>
                <a:cs typeface="Arial" pitchFamily="34" charset="0"/>
              </a:rPr>
              <a:t>Road</a:t>
            </a:r>
            <a:r>
              <a:rPr lang="en-US" sz="1200" b="0" baseline="0" dirty="0" smtClean="0">
                <a:solidFill>
                  <a:schemeClr val="bg1"/>
                </a:solidFill>
                <a:latin typeface="Arial" pitchFamily="34" charset="0"/>
                <a:cs typeface="Arial" pitchFamily="34" charset="0"/>
              </a:rPr>
              <a:t> Map</a:t>
            </a:r>
            <a:endParaRPr lang="en-US" sz="1200" b="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1667799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oad Map 7">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smtClean="0">
              <a:solidFill>
                <a:schemeClr val="bg1"/>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3"/>
                </a:solidFill>
                <a:effectLst/>
                <a:uLnTx/>
                <a:uFillTx/>
                <a:latin typeface="Calibri"/>
                <a:ea typeface="+mn-ea"/>
                <a:cs typeface="+mn-cs"/>
              </a:rPr>
              <a:t>©</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2014 The Advisory Board Company • </a:t>
            </a:r>
            <a:r>
              <a:rPr kumimoji="0" lang="en-US" sz="500" b="1" i="0" u="none" strike="noStrike" kern="1200" cap="none" spc="0" normalizeH="0" baseline="0" noProof="0" dirty="0" smtClean="0">
                <a:ln>
                  <a:noFill/>
                </a:ln>
                <a:solidFill>
                  <a:schemeClr val="accent3"/>
                </a:solidFill>
                <a:effectLst/>
                <a:uLnTx/>
                <a:uFillTx/>
                <a:latin typeface="+mn-lt"/>
                <a:ea typeface="+mn-ea"/>
                <a:cs typeface="+mn-cs"/>
              </a:rPr>
              <a:t>advisory.com</a:t>
            </a:r>
            <a:endParaRPr kumimoji="0" lang="en-US" sz="500" b="0"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3" name="TextBox 12"/>
          <p:cNvSpPr txBox="1"/>
          <p:nvPr userDrawn="1"/>
        </p:nvSpPr>
        <p:spPr bwMode="gray">
          <a:xfrm>
            <a:off x="642464"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2</a:t>
            </a:r>
          </a:p>
        </p:txBody>
      </p:sp>
      <p:sp>
        <p:nvSpPr>
          <p:cNvPr id="14" name="TextBox 13"/>
          <p:cNvSpPr txBox="1"/>
          <p:nvPr userDrawn="1"/>
        </p:nvSpPr>
        <p:spPr bwMode="gray">
          <a:xfrm>
            <a:off x="848537"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3</a:t>
            </a:r>
          </a:p>
        </p:txBody>
      </p:sp>
      <p:sp>
        <p:nvSpPr>
          <p:cNvPr id="15" name="TextBox 14"/>
          <p:cNvSpPr txBox="1"/>
          <p:nvPr userDrawn="1"/>
        </p:nvSpPr>
        <p:spPr bwMode="gray">
          <a:xfrm>
            <a:off x="1035821"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4</a:t>
            </a:r>
          </a:p>
        </p:txBody>
      </p:sp>
      <p:sp>
        <p:nvSpPr>
          <p:cNvPr id="16" name="TextBox 15"/>
          <p:cNvSpPr txBox="1"/>
          <p:nvPr userDrawn="1"/>
        </p:nvSpPr>
        <p:spPr bwMode="gray">
          <a:xfrm>
            <a:off x="1622723"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7</a:t>
            </a:r>
          </a:p>
        </p:txBody>
      </p:sp>
      <p:sp>
        <p:nvSpPr>
          <p:cNvPr id="17" name="TextBox 16"/>
          <p:cNvSpPr txBox="1"/>
          <p:nvPr userDrawn="1"/>
        </p:nvSpPr>
        <p:spPr bwMode="gray">
          <a:xfrm>
            <a:off x="1235631"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5</a:t>
            </a:r>
          </a:p>
        </p:txBody>
      </p:sp>
      <p:sp>
        <p:nvSpPr>
          <p:cNvPr id="18" name="TextBox 17"/>
          <p:cNvSpPr txBox="1"/>
          <p:nvPr userDrawn="1"/>
        </p:nvSpPr>
        <p:spPr bwMode="gray">
          <a:xfrm>
            <a:off x="455180"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1</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3" name="TextBox 22"/>
          <p:cNvSpPr txBox="1"/>
          <p:nvPr userDrawn="1"/>
        </p:nvSpPr>
        <p:spPr bwMode="gray">
          <a:xfrm>
            <a:off x="1429178"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6</a:t>
            </a:r>
          </a:p>
        </p:txBody>
      </p:sp>
      <p:sp>
        <p:nvSpPr>
          <p:cNvPr id="19" name="Rectangle 18"/>
          <p:cNvSpPr/>
          <p:nvPr userDrawn="1"/>
        </p:nvSpPr>
        <p:spPr bwMode="gray">
          <a:xfrm rot="4080000">
            <a:off x="-1099451" y="2197941"/>
            <a:ext cx="5001252"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Text Placeholder 4"/>
          <p:cNvSpPr>
            <a:spLocks noGrp="1"/>
          </p:cNvSpPr>
          <p:nvPr>
            <p:ph type="body" sz="quarter" idx="12" hasCustomPrompt="1"/>
          </p:nvPr>
        </p:nvSpPr>
        <p:spPr bwMode="gray">
          <a:xfrm>
            <a:off x="1466947" y="2377772"/>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273838" y="1896048"/>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887620" y="932600"/>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1660056" y="2859496"/>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36" name="Text Placeholder 4"/>
          <p:cNvSpPr>
            <a:spLocks noGrp="1"/>
          </p:cNvSpPr>
          <p:nvPr>
            <p:ph type="body" sz="quarter" idx="20" hasCustomPrompt="1"/>
          </p:nvPr>
        </p:nvSpPr>
        <p:spPr bwMode="gray">
          <a:xfrm>
            <a:off x="2046275" y="3822945"/>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5" name="Text Placeholder 4"/>
          <p:cNvSpPr>
            <a:spLocks noGrp="1"/>
          </p:cNvSpPr>
          <p:nvPr>
            <p:ph type="body" sz="quarter" idx="21" hasCustomPrompt="1"/>
          </p:nvPr>
        </p:nvSpPr>
        <p:spPr bwMode="gray">
          <a:xfrm>
            <a:off x="1080729" y="1383546"/>
            <a:ext cx="4572000" cy="215444"/>
          </a:xfrm>
          <a:prstGeom prst="rect">
            <a:avLst/>
          </a:prstGeom>
        </p:spPr>
        <p:txBody>
          <a:bodyPr wrap="square" lIns="0" tIns="0" rIns="0" bIns="0" anchor="ctr" anchorCtr="0">
            <a:spAutoFit/>
          </a:bodyPr>
          <a:lstStyle>
            <a:lvl1pPr marL="0" indent="0">
              <a:buNone/>
              <a:defRPr sz="1400" baseline="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Arial 14pt Regular, White, Use Title Case</a:t>
            </a:r>
          </a:p>
        </p:txBody>
      </p:sp>
      <p:sp>
        <p:nvSpPr>
          <p:cNvPr id="24" name="Text Placeholder 4"/>
          <p:cNvSpPr>
            <a:spLocks noGrp="1"/>
          </p:cNvSpPr>
          <p:nvPr>
            <p:ph type="body" sz="quarter" idx="22" hasCustomPrompt="1"/>
          </p:nvPr>
        </p:nvSpPr>
        <p:spPr bwMode="gray">
          <a:xfrm>
            <a:off x="1853165" y="3341220"/>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smtClean="0">
                <a:solidFill>
                  <a:schemeClr val="bg1"/>
                </a:solidFill>
                <a:latin typeface="Arial" pitchFamily="34" charset="0"/>
                <a:cs typeface="Arial" pitchFamily="34" charset="0"/>
              </a:rPr>
              <a:t>Road</a:t>
            </a:r>
            <a:r>
              <a:rPr lang="en-US" sz="1200" b="0" baseline="0" dirty="0" smtClean="0">
                <a:solidFill>
                  <a:schemeClr val="bg1"/>
                </a:solidFill>
                <a:latin typeface="Arial" pitchFamily="34" charset="0"/>
                <a:cs typeface="Arial" pitchFamily="34" charset="0"/>
              </a:rPr>
              <a:t> Map</a:t>
            </a:r>
            <a:endParaRPr lang="en-US" sz="1200" b="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23444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oad Map 8">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smtClean="0">
              <a:solidFill>
                <a:schemeClr val="bg1"/>
              </a:solidFill>
            </a:endParaRPr>
          </a:p>
        </p:txBody>
      </p:sp>
      <p:sp>
        <p:nvSpPr>
          <p:cNvPr id="25" name="TextBox 24"/>
          <p:cNvSpPr txBox="1"/>
          <p:nvPr userDrawn="1"/>
        </p:nvSpPr>
        <p:spPr bwMode="gray">
          <a:xfrm>
            <a:off x="147292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7</a:t>
            </a: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3"/>
                </a:solidFill>
                <a:effectLst/>
                <a:uLnTx/>
                <a:uFillTx/>
                <a:latin typeface="Calibri"/>
                <a:ea typeface="+mn-ea"/>
                <a:cs typeface="+mn-cs"/>
              </a:rPr>
              <a:t>©</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2014 The Advisory Board Company • </a:t>
            </a:r>
            <a:r>
              <a:rPr kumimoji="0" lang="en-US" sz="500" b="1" i="0" u="none" strike="noStrike" kern="1200" cap="none" spc="0" normalizeH="0" baseline="0" noProof="0" dirty="0" smtClean="0">
                <a:ln>
                  <a:noFill/>
                </a:ln>
                <a:solidFill>
                  <a:schemeClr val="accent3"/>
                </a:solidFill>
                <a:effectLst/>
                <a:uLnTx/>
                <a:uFillTx/>
                <a:latin typeface="+mn-lt"/>
                <a:ea typeface="+mn-ea"/>
                <a:cs typeface="+mn-cs"/>
              </a:rPr>
              <a:t>advisory.com</a:t>
            </a:r>
            <a:endParaRPr kumimoji="0" lang="en-US" sz="500" b="0"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3" name="TextBox 12"/>
          <p:cNvSpPr txBox="1"/>
          <p:nvPr userDrawn="1"/>
        </p:nvSpPr>
        <p:spPr bwMode="gray">
          <a:xfrm>
            <a:off x="63002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2</a:t>
            </a:r>
          </a:p>
        </p:txBody>
      </p:sp>
      <p:sp>
        <p:nvSpPr>
          <p:cNvPr id="15" name="TextBox 14"/>
          <p:cNvSpPr txBox="1"/>
          <p:nvPr userDrawn="1"/>
        </p:nvSpPr>
        <p:spPr bwMode="gray">
          <a:xfrm>
            <a:off x="95466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4</a:t>
            </a:r>
          </a:p>
        </p:txBody>
      </p:sp>
      <p:sp>
        <p:nvSpPr>
          <p:cNvPr id="16" name="TextBox 15"/>
          <p:cNvSpPr txBox="1"/>
          <p:nvPr userDrawn="1"/>
        </p:nvSpPr>
        <p:spPr bwMode="gray">
          <a:xfrm>
            <a:off x="164151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8</a:t>
            </a:r>
          </a:p>
        </p:txBody>
      </p:sp>
      <p:sp>
        <p:nvSpPr>
          <p:cNvPr id="17" name="TextBox 16"/>
          <p:cNvSpPr txBox="1"/>
          <p:nvPr userDrawn="1"/>
        </p:nvSpPr>
        <p:spPr bwMode="gray">
          <a:xfrm>
            <a:off x="113576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5</a:t>
            </a:r>
          </a:p>
        </p:txBody>
      </p:sp>
      <p:sp>
        <p:nvSpPr>
          <p:cNvPr id="18" name="TextBox 17"/>
          <p:cNvSpPr txBox="1"/>
          <p:nvPr userDrawn="1"/>
        </p:nvSpPr>
        <p:spPr bwMode="gray">
          <a:xfrm>
            <a:off x="46144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1</a:t>
            </a:r>
          </a:p>
        </p:txBody>
      </p:sp>
      <p:grpSp>
        <p:nvGrpSpPr>
          <p:cNvPr id="2" name="Group 1"/>
          <p:cNvGrpSpPr/>
          <p:nvPr userDrawn="1"/>
        </p:nvGrpSpPr>
        <p:grpSpPr bwMode="gray">
          <a:xfrm>
            <a:off x="79860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sp>
        <p:nvSpPr>
          <p:cNvPr id="23" name="TextBox 22"/>
          <p:cNvSpPr txBox="1"/>
          <p:nvPr userDrawn="1"/>
        </p:nvSpPr>
        <p:spPr bwMode="gray">
          <a:xfrm>
            <a:off x="130434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smtClean="0">
                <a:ln w="9525">
                  <a:noFill/>
                </a:ln>
                <a:solidFill>
                  <a:schemeClr val="bg1"/>
                </a:solidFill>
              </a:rPr>
              <a:t>6</a:t>
            </a:r>
          </a:p>
        </p:txBody>
      </p:sp>
      <p:sp>
        <p:nvSpPr>
          <p:cNvPr id="19" name="Rectangle 18"/>
          <p:cNvSpPr/>
          <p:nvPr userDrawn="1"/>
        </p:nvSpPr>
        <p:spPr bwMode="gray">
          <a:xfrm rot="4080000">
            <a:off x="-1099451" y="2197941"/>
            <a:ext cx="5001252"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Text Placeholder 4"/>
          <p:cNvSpPr>
            <a:spLocks noGrp="1"/>
          </p:cNvSpPr>
          <p:nvPr>
            <p:ph type="body" sz="quarter" idx="12" hasCustomPrompt="1"/>
          </p:nvPr>
        </p:nvSpPr>
        <p:spPr bwMode="gray">
          <a:xfrm>
            <a:off x="1384186" y="2206495"/>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218664" y="1802382"/>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887620" y="932600"/>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smtClean="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1549708" y="2610608"/>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36" name="Text Placeholder 4"/>
          <p:cNvSpPr>
            <a:spLocks noGrp="1"/>
          </p:cNvSpPr>
          <p:nvPr>
            <p:ph type="body" sz="quarter" idx="20" hasCustomPrompt="1"/>
          </p:nvPr>
        </p:nvSpPr>
        <p:spPr bwMode="gray">
          <a:xfrm>
            <a:off x="2046275" y="3822945"/>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5" name="Text Placeholder 4"/>
          <p:cNvSpPr>
            <a:spLocks noGrp="1"/>
          </p:cNvSpPr>
          <p:nvPr>
            <p:ph type="body" sz="quarter" idx="21" hasCustomPrompt="1"/>
          </p:nvPr>
        </p:nvSpPr>
        <p:spPr bwMode="gray">
          <a:xfrm>
            <a:off x="1053142" y="1336713"/>
            <a:ext cx="4572000" cy="215444"/>
          </a:xfrm>
          <a:prstGeom prst="rect">
            <a:avLst/>
          </a:prstGeom>
        </p:spPr>
        <p:txBody>
          <a:bodyPr wrap="square" lIns="0" tIns="0" rIns="0" bIns="0" anchor="ctr" anchorCtr="0">
            <a:spAutoFit/>
          </a:bodyPr>
          <a:lstStyle>
            <a:lvl1pPr marL="0" indent="0">
              <a:buNone/>
              <a:defRPr sz="1400" baseline="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smtClean="0"/>
              <a:t>Section Title – Arial 14pt Regular, White, Use Title Case</a:t>
            </a:r>
          </a:p>
        </p:txBody>
      </p:sp>
      <p:sp>
        <p:nvSpPr>
          <p:cNvPr id="24" name="Text Placeholder 4"/>
          <p:cNvSpPr>
            <a:spLocks noGrp="1"/>
          </p:cNvSpPr>
          <p:nvPr>
            <p:ph type="body" sz="quarter" idx="22" hasCustomPrompt="1"/>
          </p:nvPr>
        </p:nvSpPr>
        <p:spPr bwMode="gray">
          <a:xfrm>
            <a:off x="1715230" y="3014721"/>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26" name="Text Placeholder 4"/>
          <p:cNvSpPr>
            <a:spLocks noGrp="1"/>
          </p:cNvSpPr>
          <p:nvPr>
            <p:ph type="body" sz="quarter" idx="23" hasCustomPrompt="1"/>
          </p:nvPr>
        </p:nvSpPr>
        <p:spPr bwMode="gray">
          <a:xfrm>
            <a:off x="1880752" y="3418834"/>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smtClean="0">
                <a:solidFill>
                  <a:schemeClr val="accent3"/>
                </a:solidFill>
              </a:rPr>
              <a:t>Section Title – Arial 10pt Regular, Accent 3, Use Title Case</a:t>
            </a: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smtClean="0">
                <a:solidFill>
                  <a:schemeClr val="bg1"/>
                </a:solidFill>
                <a:latin typeface="Arial" pitchFamily="34" charset="0"/>
                <a:cs typeface="Arial" pitchFamily="34" charset="0"/>
              </a:rPr>
              <a:t>Road</a:t>
            </a:r>
            <a:r>
              <a:rPr lang="en-US" sz="1200" b="0" baseline="0" dirty="0" smtClean="0">
                <a:solidFill>
                  <a:schemeClr val="bg1"/>
                </a:solidFill>
                <a:latin typeface="Arial" pitchFamily="34" charset="0"/>
                <a:cs typeface="Arial" pitchFamily="34" charset="0"/>
              </a:rPr>
              <a:t> Map</a:t>
            </a:r>
            <a:endParaRPr lang="en-US" sz="1200" b="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8628954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40" hasCustomPrompt="1"/>
          </p:nvPr>
        </p:nvSpPr>
        <p:spPr bwMode="gray">
          <a:xfrm>
            <a:off x="1172943" y="2284456"/>
            <a:ext cx="4424668" cy="307777"/>
          </a:xfrm>
          <a:prstGeom prst="rect">
            <a:avLst/>
          </a:prstGeom>
        </p:spPr>
        <p:txBody>
          <a:bodyPr wrap="square" lIns="0" tIns="0" rIns="0" bIns="0" anchor="b" anchorCtr="0">
            <a:spAutoFit/>
          </a:bodyPr>
          <a:lstStyle>
            <a:lvl1pPr marL="0" indent="0">
              <a:spcBef>
                <a:spcPts val="0"/>
              </a:spcBef>
              <a:buNone/>
              <a:defRPr sz="2000" b="0" baseline="0">
                <a:solidFill>
                  <a:schemeClr val="accent4"/>
                </a:solidFill>
              </a:defRPr>
            </a:lvl1pPr>
            <a:lvl2pPr>
              <a:buNone/>
              <a:defRPr sz="1800" b="1">
                <a:solidFill>
                  <a:schemeClr val="accent4"/>
                </a:solidFill>
              </a:defRPr>
            </a:lvl2pPr>
            <a:lvl3pPr>
              <a:buNone/>
              <a:defRPr sz="1800" b="1">
                <a:solidFill>
                  <a:schemeClr val="accent4"/>
                </a:solidFill>
              </a:defRPr>
            </a:lvl3pPr>
            <a:lvl4pPr>
              <a:buNone/>
              <a:defRPr sz="1800" b="1">
                <a:solidFill>
                  <a:schemeClr val="accent4"/>
                </a:solidFill>
              </a:defRPr>
            </a:lvl4pPr>
            <a:lvl5pPr>
              <a:buNone/>
              <a:defRPr sz="1800" b="1">
                <a:solidFill>
                  <a:schemeClr val="accent4"/>
                </a:solidFill>
              </a:defRPr>
            </a:lvl5pPr>
          </a:lstStyle>
          <a:p>
            <a:pPr lvl="0"/>
            <a:r>
              <a:rPr lang="en-US" dirty="0" smtClean="0"/>
              <a:t>Divider Title – Arial 20pt Regular</a:t>
            </a:r>
            <a:endParaRPr lang="en-US" dirty="0"/>
          </a:p>
        </p:txBody>
      </p:sp>
      <p:sp>
        <p:nvSpPr>
          <p:cNvPr id="19" name="Text Placeholder 17"/>
          <p:cNvSpPr>
            <a:spLocks noGrp="1"/>
          </p:cNvSpPr>
          <p:nvPr>
            <p:ph type="body" sz="quarter" idx="41" hasCustomPrompt="1"/>
          </p:nvPr>
        </p:nvSpPr>
        <p:spPr bwMode="gray">
          <a:xfrm>
            <a:off x="1172943" y="2604778"/>
            <a:ext cx="4425696" cy="230832"/>
          </a:xfrm>
          <a:prstGeom prst="rect">
            <a:avLst/>
          </a:prstGeom>
        </p:spPr>
        <p:txBody>
          <a:bodyPr lIns="0" tIns="0" rIns="0" bIns="0" anchor="t" anchorCtr="0">
            <a:spAutoFit/>
          </a:bodyPr>
          <a:lstStyle>
            <a:lvl1pPr marL="0" indent="0">
              <a:spcBef>
                <a:spcPts val="0"/>
              </a:spcBef>
              <a:buNone/>
              <a:defRPr sz="1500" b="0" baseline="0">
                <a:solidFill>
                  <a:schemeClr val="accent3"/>
                </a:solidFill>
              </a:defRPr>
            </a:lvl1pPr>
            <a:lvl2pPr>
              <a:buNone/>
              <a:defRPr sz="1800" b="1">
                <a:solidFill>
                  <a:schemeClr val="accent4"/>
                </a:solidFill>
              </a:defRPr>
            </a:lvl2pPr>
            <a:lvl3pPr>
              <a:buNone/>
              <a:defRPr sz="1800" b="1">
                <a:solidFill>
                  <a:schemeClr val="accent4"/>
                </a:solidFill>
              </a:defRPr>
            </a:lvl3pPr>
            <a:lvl4pPr>
              <a:buNone/>
              <a:defRPr sz="1800" b="1">
                <a:solidFill>
                  <a:schemeClr val="accent4"/>
                </a:solidFill>
              </a:defRPr>
            </a:lvl4pPr>
            <a:lvl5pPr>
              <a:buNone/>
              <a:defRPr sz="1800" b="1">
                <a:solidFill>
                  <a:schemeClr val="accent4"/>
                </a:solidFill>
              </a:defRPr>
            </a:lvl5pPr>
          </a:lstStyle>
          <a:p>
            <a:pPr lvl="0"/>
            <a:r>
              <a:rPr lang="en-US" dirty="0" smtClean="0"/>
              <a:t>Divider Subtitle – Arial 14pt Regular</a:t>
            </a:r>
            <a:endParaRPr lang="en-US" dirty="0"/>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grpSp>
        <p:nvGrpSpPr>
          <p:cNvPr id="21" name="Group 20"/>
          <p:cNvGrpSpPr/>
          <p:nvPr userDrawn="1"/>
        </p:nvGrpSpPr>
        <p:grpSpPr bwMode="gray">
          <a:xfrm>
            <a:off x="1171808" y="936654"/>
            <a:ext cx="724334" cy="561593"/>
            <a:chOff x="2730344" y="2352381"/>
            <a:chExt cx="724334" cy="561593"/>
          </a:xfrm>
        </p:grpSpPr>
        <p:sp>
          <p:nvSpPr>
            <p:cNvPr id="22" name="Freeform 21"/>
            <p:cNvSpPr>
              <a:spLocks/>
            </p:cNvSpPr>
            <p:nvPr userDrawn="1"/>
          </p:nvSpPr>
          <p:spPr bwMode="gray">
            <a:xfrm>
              <a:off x="3105850" y="2643849"/>
              <a:ext cx="348828" cy="270125"/>
            </a:xfrm>
            <a:custGeom>
              <a:avLst/>
              <a:gdLst>
                <a:gd name="T0" fmla="*/ 0 w 1045"/>
                <a:gd name="T1" fmla="*/ 0 h 810"/>
                <a:gd name="T2" fmla="*/ 523 w 1045"/>
                <a:gd name="T3" fmla="*/ 0 h 810"/>
                <a:gd name="T4" fmla="*/ 1045 w 1045"/>
                <a:gd name="T5" fmla="*/ 810 h 810"/>
                <a:gd name="T6" fmla="*/ 521 w 1045"/>
                <a:gd name="T7" fmla="*/ 810 h 810"/>
                <a:gd name="T8" fmla="*/ 0 w 1045"/>
                <a:gd name="T9" fmla="*/ 0 h 810"/>
              </a:gdLst>
              <a:ahLst/>
              <a:cxnLst>
                <a:cxn ang="0">
                  <a:pos x="T0" y="T1"/>
                </a:cxn>
                <a:cxn ang="0">
                  <a:pos x="T2" y="T3"/>
                </a:cxn>
                <a:cxn ang="0">
                  <a:pos x="T4" y="T5"/>
                </a:cxn>
                <a:cxn ang="0">
                  <a:pos x="T6" y="T7"/>
                </a:cxn>
                <a:cxn ang="0">
                  <a:pos x="T8" y="T9"/>
                </a:cxn>
              </a:cxnLst>
              <a:rect l="0" t="0" r="r" b="b"/>
              <a:pathLst>
                <a:path w="1045" h="810">
                  <a:moveTo>
                    <a:pt x="0" y="0"/>
                  </a:moveTo>
                  <a:lnTo>
                    <a:pt x="523" y="0"/>
                  </a:lnTo>
                  <a:lnTo>
                    <a:pt x="1045" y="810"/>
                  </a:lnTo>
                  <a:lnTo>
                    <a:pt x="521" y="810"/>
                  </a:lnTo>
                  <a:lnTo>
                    <a:pt x="0" y="0"/>
                  </a:lnTo>
                  <a:close/>
                </a:path>
              </a:pathLst>
            </a:custGeom>
            <a:solidFill>
              <a:srgbClr val="C4C6C8"/>
            </a:solidFill>
            <a:ln w="0">
              <a:noFill/>
              <a:prstDash val="solid"/>
              <a:round/>
              <a:headEnd/>
              <a:tailEnd/>
            </a:ln>
          </p:spPr>
          <p:txBody>
            <a:bodyPr rot="0" vert="horz" wrap="square" lIns="96043" tIns="48021" rIns="96043" bIns="48021" anchor="t" anchorCtr="0" upright="1">
              <a:noAutofit/>
            </a:bodyPr>
            <a:lstStyle/>
            <a:p>
              <a:endParaRPr lang="en-US"/>
            </a:p>
          </p:txBody>
        </p:sp>
        <p:sp>
          <p:nvSpPr>
            <p:cNvPr id="23" name="Freeform 22"/>
            <p:cNvSpPr>
              <a:spLocks/>
            </p:cNvSpPr>
            <p:nvPr userDrawn="1"/>
          </p:nvSpPr>
          <p:spPr bwMode="gray">
            <a:xfrm>
              <a:off x="2730344" y="2643849"/>
              <a:ext cx="348828" cy="270125"/>
            </a:xfrm>
            <a:custGeom>
              <a:avLst/>
              <a:gdLst>
                <a:gd name="T0" fmla="*/ 521 w 1045"/>
                <a:gd name="T1" fmla="*/ 0 h 810"/>
                <a:gd name="T2" fmla="*/ 1045 w 1045"/>
                <a:gd name="T3" fmla="*/ 0 h 810"/>
                <a:gd name="T4" fmla="*/ 523 w 1045"/>
                <a:gd name="T5" fmla="*/ 810 h 810"/>
                <a:gd name="T6" fmla="*/ 0 w 1045"/>
                <a:gd name="T7" fmla="*/ 810 h 810"/>
                <a:gd name="T8" fmla="*/ 521 w 1045"/>
                <a:gd name="T9" fmla="*/ 0 h 810"/>
              </a:gdLst>
              <a:ahLst/>
              <a:cxnLst>
                <a:cxn ang="0">
                  <a:pos x="T0" y="T1"/>
                </a:cxn>
                <a:cxn ang="0">
                  <a:pos x="T2" y="T3"/>
                </a:cxn>
                <a:cxn ang="0">
                  <a:pos x="T4" y="T5"/>
                </a:cxn>
                <a:cxn ang="0">
                  <a:pos x="T6" y="T7"/>
                </a:cxn>
                <a:cxn ang="0">
                  <a:pos x="T8" y="T9"/>
                </a:cxn>
              </a:cxnLst>
              <a:rect l="0" t="0" r="r" b="b"/>
              <a:pathLst>
                <a:path w="1045" h="810">
                  <a:moveTo>
                    <a:pt x="521" y="0"/>
                  </a:moveTo>
                  <a:lnTo>
                    <a:pt x="1045" y="0"/>
                  </a:lnTo>
                  <a:lnTo>
                    <a:pt x="523" y="810"/>
                  </a:lnTo>
                  <a:lnTo>
                    <a:pt x="0" y="810"/>
                  </a:lnTo>
                  <a:lnTo>
                    <a:pt x="521" y="0"/>
                  </a:lnTo>
                  <a:close/>
                </a:path>
              </a:pathLst>
            </a:custGeom>
            <a:solidFill>
              <a:srgbClr val="C4C6C8"/>
            </a:solidFill>
            <a:ln w="0">
              <a:noFill/>
              <a:prstDash val="solid"/>
              <a:round/>
              <a:headEnd/>
              <a:tailEnd/>
            </a:ln>
          </p:spPr>
          <p:txBody>
            <a:bodyPr rot="0" vert="horz" wrap="square" lIns="96043" tIns="48021" rIns="96043" bIns="48021" anchor="t" anchorCtr="0" upright="1">
              <a:noAutofit/>
            </a:bodyPr>
            <a:lstStyle/>
            <a:p>
              <a:endParaRPr lang="en-US"/>
            </a:p>
          </p:txBody>
        </p:sp>
        <p:sp>
          <p:nvSpPr>
            <p:cNvPr id="24" name="Freeform 23"/>
            <p:cNvSpPr>
              <a:spLocks/>
            </p:cNvSpPr>
            <p:nvPr userDrawn="1"/>
          </p:nvSpPr>
          <p:spPr bwMode="gray">
            <a:xfrm>
              <a:off x="2921766" y="2352381"/>
              <a:ext cx="348828" cy="270125"/>
            </a:xfrm>
            <a:custGeom>
              <a:avLst/>
              <a:gdLst>
                <a:gd name="T0" fmla="*/ 0 w 1045"/>
                <a:gd name="T1" fmla="*/ 0 h 809"/>
                <a:gd name="T2" fmla="*/ 525 w 1045"/>
                <a:gd name="T3" fmla="*/ 0 h 809"/>
                <a:gd name="T4" fmla="*/ 1045 w 1045"/>
                <a:gd name="T5" fmla="*/ 809 h 809"/>
                <a:gd name="T6" fmla="*/ 522 w 1045"/>
                <a:gd name="T7" fmla="*/ 809 h 809"/>
                <a:gd name="T8" fmla="*/ 0 w 1045"/>
                <a:gd name="T9" fmla="*/ 0 h 809"/>
              </a:gdLst>
              <a:ahLst/>
              <a:cxnLst>
                <a:cxn ang="0">
                  <a:pos x="T0" y="T1"/>
                </a:cxn>
                <a:cxn ang="0">
                  <a:pos x="T2" y="T3"/>
                </a:cxn>
                <a:cxn ang="0">
                  <a:pos x="T4" y="T5"/>
                </a:cxn>
                <a:cxn ang="0">
                  <a:pos x="T6" y="T7"/>
                </a:cxn>
                <a:cxn ang="0">
                  <a:pos x="T8" y="T9"/>
                </a:cxn>
              </a:cxnLst>
              <a:rect l="0" t="0" r="r" b="b"/>
              <a:pathLst>
                <a:path w="1045" h="809">
                  <a:moveTo>
                    <a:pt x="0" y="0"/>
                  </a:moveTo>
                  <a:lnTo>
                    <a:pt x="525" y="0"/>
                  </a:lnTo>
                  <a:lnTo>
                    <a:pt x="1045" y="809"/>
                  </a:lnTo>
                  <a:lnTo>
                    <a:pt x="522" y="809"/>
                  </a:lnTo>
                  <a:lnTo>
                    <a:pt x="0" y="0"/>
                  </a:lnTo>
                  <a:close/>
                </a:path>
              </a:pathLst>
            </a:custGeom>
            <a:solidFill>
              <a:srgbClr val="CC092F"/>
            </a:solidFill>
            <a:ln w="0">
              <a:noFill/>
              <a:prstDash val="solid"/>
              <a:round/>
              <a:headEnd/>
              <a:tailEnd/>
            </a:ln>
          </p:spPr>
          <p:txBody>
            <a:bodyPr rot="0" vert="horz" wrap="square" lIns="96043" tIns="48021" rIns="96043" bIns="48021" anchor="t" anchorCtr="0" upright="1">
              <a:noAutofit/>
            </a:bodyPr>
            <a:lstStyle/>
            <a:p>
              <a:endParaRPr lang="en-US"/>
            </a:p>
          </p:txBody>
        </p:sp>
      </p:grpSp>
      <p:sp>
        <p:nvSpPr>
          <p:cNvPr id="29" name="Text Placeholder 17"/>
          <p:cNvSpPr>
            <a:spLocks noGrp="1"/>
          </p:cNvSpPr>
          <p:nvPr>
            <p:ph type="body" sz="quarter" idx="46" hasCustomPrompt="1"/>
          </p:nvPr>
        </p:nvSpPr>
        <p:spPr bwMode="gray">
          <a:xfrm>
            <a:off x="4743444" y="1658893"/>
            <a:ext cx="1256700" cy="200055"/>
          </a:xfrm>
          <a:prstGeom prst="rect">
            <a:avLst/>
          </a:prstGeom>
        </p:spPr>
        <p:txBody>
          <a:bodyPr wrap="square" lIns="0" tIns="0" rIns="0" bIns="0" anchor="t" anchorCtr="0">
            <a:spAutoFit/>
          </a:bodyPr>
          <a:lstStyle>
            <a:lvl1pPr marL="0" indent="0" algn="r">
              <a:spcBef>
                <a:spcPts val="0"/>
              </a:spcBef>
              <a:buNone/>
              <a:defRPr sz="1300" b="0" i="1" baseline="0">
                <a:solidFill>
                  <a:schemeClr val="accent3"/>
                </a:solidFill>
              </a:defRPr>
            </a:lvl1pPr>
            <a:lvl2pPr>
              <a:buNone/>
              <a:defRPr sz="1800" b="1">
                <a:solidFill>
                  <a:schemeClr val="accent4"/>
                </a:solidFill>
              </a:defRPr>
            </a:lvl2pPr>
            <a:lvl3pPr>
              <a:buNone/>
              <a:defRPr sz="1800" b="1">
                <a:solidFill>
                  <a:schemeClr val="accent4"/>
                </a:solidFill>
              </a:defRPr>
            </a:lvl3pPr>
            <a:lvl4pPr>
              <a:buNone/>
              <a:defRPr sz="1800" b="1">
                <a:solidFill>
                  <a:schemeClr val="accent4"/>
                </a:solidFill>
              </a:defRPr>
            </a:lvl4pPr>
            <a:lvl5pPr>
              <a:buNone/>
              <a:defRPr sz="1800" b="1">
                <a:solidFill>
                  <a:schemeClr val="accent4"/>
                </a:solidFill>
              </a:defRPr>
            </a:lvl5pPr>
          </a:lstStyle>
          <a:p>
            <a:pPr lvl="0"/>
            <a:r>
              <a:rPr lang="en-US" dirty="0" smtClean="0"/>
              <a:t>Chapter #</a:t>
            </a:r>
          </a:p>
        </p:txBody>
      </p:sp>
      <p:sp>
        <p:nvSpPr>
          <p:cNvPr id="30" name="Text Placeholder 31"/>
          <p:cNvSpPr>
            <a:spLocks noGrp="1"/>
          </p:cNvSpPr>
          <p:nvPr>
            <p:ph type="body" sz="quarter" idx="43" hasCustomPrompt="1"/>
          </p:nvPr>
        </p:nvSpPr>
        <p:spPr bwMode="gray">
          <a:xfrm>
            <a:off x="1381117" y="3078496"/>
            <a:ext cx="2733683" cy="1333698"/>
          </a:xfrm>
          <a:prstGeom prst="rect">
            <a:avLst/>
          </a:prstGeom>
        </p:spPr>
        <p:txBody>
          <a:bodyPr wrap="square" lIns="0" tIns="0" rIns="0" bIns="0">
            <a:spAutoFit/>
          </a:bodyPr>
          <a:lstStyle>
            <a:lvl1pPr>
              <a:lnSpc>
                <a:spcPct val="100000"/>
              </a:lnSpc>
              <a:spcBef>
                <a:spcPts val="500"/>
              </a:spcBef>
              <a:defRPr baseline="0">
                <a:solidFill>
                  <a:schemeClr val="accent4"/>
                </a:solidFill>
              </a:defRPr>
            </a:lvl1pPr>
            <a:lvl2pPr>
              <a:lnSpc>
                <a:spcPct val="100000"/>
              </a:lnSpc>
              <a:spcBef>
                <a:spcPts val="500"/>
              </a:spcBef>
              <a:defRPr>
                <a:solidFill>
                  <a:schemeClr val="accent4"/>
                </a:solidFill>
              </a:defRPr>
            </a:lvl2pPr>
            <a:lvl3pPr>
              <a:lnSpc>
                <a:spcPct val="100000"/>
              </a:lnSpc>
              <a:spcBef>
                <a:spcPts val="500"/>
              </a:spcBef>
              <a:defRPr>
                <a:solidFill>
                  <a:schemeClr val="accent4"/>
                </a:solidFill>
              </a:defRPr>
            </a:lvl3pPr>
            <a:lvl4pPr>
              <a:lnSpc>
                <a:spcPct val="100000"/>
              </a:lnSpc>
              <a:spcBef>
                <a:spcPts val="500"/>
              </a:spcBef>
              <a:defRPr>
                <a:solidFill>
                  <a:schemeClr val="accent4"/>
                </a:solidFill>
              </a:defRPr>
            </a:lvl4pPr>
            <a:lvl5pPr>
              <a:lnSpc>
                <a:spcPct val="100000"/>
              </a:lnSpc>
              <a:spcBef>
                <a:spcPts val="500"/>
              </a:spcBef>
              <a:defRPr>
                <a:solidFill>
                  <a:schemeClr val="accent4"/>
                </a:solidFill>
              </a:defRPr>
            </a:lvl5pPr>
          </a:lstStyle>
          <a:p>
            <a:pPr lvl="0"/>
            <a:r>
              <a:rPr lang="en-US" dirty="0" smtClean="0"/>
              <a:t>Bulleted text, if needed – Arial 10pt Regular Five bullet levels are built in (hit Enter then Tab to get to the next bullet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Picture 16" descr="PPT_Onscreen_Banner.jpg"/>
          <p:cNvPicPr>
            <a:picLocks noChangeAspect="1"/>
          </p:cNvPicPr>
          <p:nvPr/>
        </p:nvPicPr>
        <p:blipFill>
          <a:blip r:embed="rId27" cstate="print"/>
          <a:stretch>
            <a:fillRect/>
          </a:stretch>
        </p:blipFill>
        <p:spPr bwMode="gray">
          <a:xfrm>
            <a:off x="0" y="0"/>
            <a:ext cx="6400800" cy="640080"/>
          </a:xfrm>
          <a:prstGeom prst="rect">
            <a:avLst/>
          </a:prstGeom>
        </p:spPr>
      </p:pic>
      <p:cxnSp>
        <p:nvCxnSpPr>
          <p:cNvPr id="10" name="Straight Connector 9"/>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tx1"/>
                </a:solidFill>
                <a:effectLst/>
                <a:uLnTx/>
                <a:uFillTx/>
                <a:latin typeface="Calibri"/>
                <a:ea typeface="+mn-ea"/>
                <a:cs typeface="+mn-cs"/>
              </a:rPr>
              <a:t>©</a:t>
            </a:r>
            <a:r>
              <a:rPr kumimoji="0" lang="en-US" sz="500" b="0" i="0" u="none" strike="noStrike" kern="1200" cap="none" spc="0" normalizeH="0" baseline="0" noProof="0" dirty="0" smtClean="0">
                <a:ln>
                  <a:noFill/>
                </a:ln>
                <a:solidFill>
                  <a:schemeClr val="tx1"/>
                </a:solidFill>
                <a:effectLst/>
                <a:uLnTx/>
                <a:uFillTx/>
                <a:latin typeface="+mn-lt"/>
                <a:ea typeface="+mn-ea"/>
                <a:cs typeface="+mn-cs"/>
              </a:rPr>
              <a:t>2014 The Advisory Board Company • </a:t>
            </a:r>
            <a:r>
              <a:rPr kumimoji="0" lang="en-US" sz="500" b="1" i="0" u="none" strike="noStrike" kern="1200" cap="none" spc="0" normalizeH="0" baseline="0" noProof="0" dirty="0" smtClean="0">
                <a:ln>
                  <a:noFill/>
                </a:ln>
                <a:solidFill>
                  <a:schemeClr val="tx1"/>
                </a:solidFill>
                <a:effectLst/>
                <a:uLnTx/>
                <a:uFillTx/>
                <a:latin typeface="+mn-lt"/>
                <a:ea typeface="+mn-ea"/>
                <a:cs typeface="+mn-cs"/>
              </a:rPr>
              <a:t>advisory.com</a:t>
            </a:r>
            <a:r>
              <a:rPr kumimoji="0" lang="en-US" sz="500" b="0" i="0" u="none" strike="noStrike" kern="1200" cap="none" spc="0" normalizeH="0" baseline="0" noProof="0" dirty="0" smtClean="0">
                <a:ln>
                  <a:noFill/>
                </a:ln>
                <a:solidFill>
                  <a:schemeClr val="tx1"/>
                </a:solidFill>
                <a:effectLst/>
                <a:uLnTx/>
                <a:uFillTx/>
                <a:latin typeface="+mn-lt"/>
                <a:ea typeface="+mn-ea"/>
                <a:cs typeface="+mn-cs"/>
              </a:rPr>
              <a:t> • 28603A</a:t>
            </a: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53" r:id="rId2"/>
    <p:sldLayoutId id="2147483757" r:id="rId3"/>
    <p:sldLayoutId id="2147483756" r:id="rId4"/>
    <p:sldLayoutId id="2147483755" r:id="rId5"/>
    <p:sldLayoutId id="2147483754" r:id="rId6"/>
    <p:sldLayoutId id="2147483758" r:id="rId7"/>
    <p:sldLayoutId id="2147483759" r:id="rId8"/>
    <p:sldLayoutId id="2147483679" r:id="rId9"/>
    <p:sldLayoutId id="2147483649" r:id="rId10"/>
    <p:sldLayoutId id="2147483694" r:id="rId11"/>
    <p:sldLayoutId id="2147483752" r:id="rId12"/>
    <p:sldLayoutId id="2147483665" r:id="rId13"/>
    <p:sldLayoutId id="2147483742" r:id="rId14"/>
    <p:sldLayoutId id="2147483704" r:id="rId15"/>
    <p:sldLayoutId id="2147483727" r:id="rId16"/>
    <p:sldLayoutId id="2147483745" r:id="rId17"/>
    <p:sldLayoutId id="2147483746" r:id="rId18"/>
    <p:sldLayoutId id="2147483747" r:id="rId19"/>
    <p:sldLayoutId id="2147483748" r:id="rId20"/>
    <p:sldLayoutId id="2147483749" r:id="rId21"/>
    <p:sldLayoutId id="2147483750" r:id="rId22"/>
    <p:sldLayoutId id="2147483761" r:id="rId23"/>
    <p:sldLayoutId id="2147483762" r:id="rId24"/>
    <p:sldLayoutId id="2147483763" r:id="rId25"/>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hyperlink" Target="http://www.cob.gov/" TargetMode="External"/><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3.jpeg"/><Relationship Id="rId1" Type="http://schemas.openxmlformats.org/officeDocument/2006/relationships/slideLayout" Target="../slideLayouts/slideLayout10.xml"/><Relationship Id="rId4" Type="http://schemas.openxmlformats.org/officeDocument/2006/relationships/image" Target="../media/image135.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66.png"/><Relationship Id="rId4" Type="http://schemas.openxmlformats.org/officeDocument/2006/relationships/image" Target="../media/image10.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wmf"/><Relationship Id="rId1" Type="http://schemas.openxmlformats.org/officeDocument/2006/relationships/slideLayout" Target="../slideLayouts/slideLayout10.xml"/><Relationship Id="rId6" Type="http://schemas.openxmlformats.org/officeDocument/2006/relationships/image" Target="../media/image139.png"/><Relationship Id="rId5" Type="http://schemas.openxmlformats.org/officeDocument/2006/relationships/image" Target="../media/image59.png"/><Relationship Id="rId4" Type="http://schemas.openxmlformats.org/officeDocument/2006/relationships/image" Target="../media/image138.png"/></Relationships>
</file>

<file path=ppt/slides/_rels/slide106.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2.pn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image" Target="../media/image122.png"/><Relationship Id="rId5" Type="http://schemas.openxmlformats.org/officeDocument/2006/relationships/image" Target="../media/image141.png"/><Relationship Id="rId4" Type="http://schemas.openxmlformats.org/officeDocument/2006/relationships/image" Target="../media/image77.png"/></Relationships>
</file>

<file path=ppt/slides/_rels/slide10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17.png"/><Relationship Id="rId1" Type="http://schemas.openxmlformats.org/officeDocument/2006/relationships/slideLayout" Target="../slideLayouts/slideLayout10.xml"/><Relationship Id="rId5" Type="http://schemas.openxmlformats.org/officeDocument/2006/relationships/image" Target="../media/image69.png"/><Relationship Id="rId4" Type="http://schemas.openxmlformats.org/officeDocument/2006/relationships/image" Target="../media/image1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4.png"/><Relationship Id="rId1" Type="http://schemas.openxmlformats.org/officeDocument/2006/relationships/slideLayout" Target="../slideLayouts/slideLayout10.xml"/><Relationship Id="rId6" Type="http://schemas.openxmlformats.org/officeDocument/2006/relationships/image" Target="../media/image109.png"/><Relationship Id="rId5" Type="http://schemas.openxmlformats.org/officeDocument/2006/relationships/image" Target="../media/image51.png"/><Relationship Id="rId4" Type="http://schemas.openxmlformats.org/officeDocument/2006/relationships/image" Target="../media/image75.png"/></Relationships>
</file>

<file path=ppt/slides/_rels/slide11.xml.rels><?xml version="1.0" encoding="UTF-8" standalone="yes"?>
<Relationships xmlns="http://schemas.openxmlformats.org/package/2006/relationships"><Relationship Id="rId3" Type="http://schemas.openxmlformats.org/officeDocument/2006/relationships/hyperlink" Target="http://www.innovation.coms.gov/" TargetMode="External"/><Relationship Id="rId7" Type="http://schemas.openxmlformats.org/officeDocument/2006/relationships/image" Target="../media/image16.png"/><Relationship Id="rId2" Type="http://schemas.openxmlformats.org/officeDocument/2006/relationships/hyperlink" Target="http://www.advisory.com/" TargetMode="Externa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hart" Target="../charts/char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5.png"/><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11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1.png"/></Relationships>
</file>

<file path=ppt/slides/_rels/slide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7.png"/><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114.xml.rels><?xml version="1.0" encoding="UTF-8" standalone="yes"?>
<Relationships xmlns="http://schemas.openxmlformats.org/package/2006/relationships"><Relationship Id="rId8" Type="http://schemas.openxmlformats.org/officeDocument/2006/relationships/image" Target="../media/image146.png"/><Relationship Id="rId13" Type="http://schemas.openxmlformats.org/officeDocument/2006/relationships/image" Target="../media/image49.png"/><Relationship Id="rId3" Type="http://schemas.openxmlformats.org/officeDocument/2006/relationships/image" Target="../media/image87.png"/><Relationship Id="rId7" Type="http://schemas.openxmlformats.org/officeDocument/2006/relationships/image" Target="../media/image74.png"/><Relationship Id="rId12" Type="http://schemas.openxmlformats.org/officeDocument/2006/relationships/image" Target="../media/image60.png"/><Relationship Id="rId2" Type="http://schemas.openxmlformats.org/officeDocument/2006/relationships/image" Target="../media/image85.png"/><Relationship Id="rId1" Type="http://schemas.openxmlformats.org/officeDocument/2006/relationships/slideLayout" Target="../slideLayouts/slideLayout23.xml"/><Relationship Id="rId6" Type="http://schemas.openxmlformats.org/officeDocument/2006/relationships/image" Target="../media/image30.png"/><Relationship Id="rId11" Type="http://schemas.openxmlformats.org/officeDocument/2006/relationships/image" Target="../media/image147.png"/><Relationship Id="rId5" Type="http://schemas.openxmlformats.org/officeDocument/2006/relationships/image" Target="../media/image145.png"/><Relationship Id="rId10" Type="http://schemas.openxmlformats.org/officeDocument/2006/relationships/image" Target="../media/image102.png"/><Relationship Id="rId4" Type="http://schemas.openxmlformats.org/officeDocument/2006/relationships/image" Target="../media/image66.png"/><Relationship Id="rId9" Type="http://schemas.openxmlformats.org/officeDocument/2006/relationships/image" Target="../media/image22.png"/></Relationships>
</file>

<file path=ppt/slides/_rels/slide11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1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10.xml"/><Relationship Id="rId5" Type="http://schemas.openxmlformats.org/officeDocument/2006/relationships/image" Target="../media/image66.png"/><Relationship Id="rId4" Type="http://schemas.openxmlformats.org/officeDocument/2006/relationships/image" Target="../media/image49.png"/></Relationships>
</file>

<file path=ppt/slides/_rels/slide1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9.png"/><Relationship Id="rId1" Type="http://schemas.openxmlformats.org/officeDocument/2006/relationships/slideLayout" Target="../slideLayouts/slideLayout10.xml"/><Relationship Id="rId5" Type="http://schemas.openxmlformats.org/officeDocument/2006/relationships/image" Target="../media/image151.png"/><Relationship Id="rId4" Type="http://schemas.openxmlformats.org/officeDocument/2006/relationships/image" Target="../media/image7.png"/></Relationships>
</file>

<file path=ppt/slides/_rels/slide118.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8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98.png"/><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53.png"/><Relationship Id="rId1" Type="http://schemas.openxmlformats.org/officeDocument/2006/relationships/slideLayout" Target="../slideLayouts/slideLayout10.xml"/><Relationship Id="rId6" Type="http://schemas.openxmlformats.org/officeDocument/2006/relationships/image" Target="../media/image147.png"/><Relationship Id="rId5" Type="http://schemas.openxmlformats.org/officeDocument/2006/relationships/image" Target="../media/image154.png"/><Relationship Id="rId4" Type="http://schemas.openxmlformats.org/officeDocument/2006/relationships/image" Target="../media/image151.png"/></Relationships>
</file>

<file path=ppt/slides/_rels/slide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5.png"/><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 Id="rId4" Type="http://schemas.openxmlformats.org/officeDocument/2006/relationships/chart" Target="../charts/chart27.xml"/></Relationships>
</file>

<file path=ppt/slides/_rels/slide1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10.xml"/><Relationship Id="rId5" Type="http://schemas.openxmlformats.org/officeDocument/2006/relationships/image" Target="../media/image51.png"/><Relationship Id="rId4" Type="http://schemas.openxmlformats.org/officeDocument/2006/relationships/image" Target="../media/image77.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56.png"/><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31.png"/><Relationship Id="rId2" Type="http://schemas.openxmlformats.org/officeDocument/2006/relationships/image" Target="../media/image116.png"/><Relationship Id="rId1" Type="http://schemas.openxmlformats.org/officeDocument/2006/relationships/slideLayout" Target="../slideLayouts/slideLayout10.xml"/><Relationship Id="rId6" Type="http://schemas.openxmlformats.org/officeDocument/2006/relationships/image" Target="../media/image138.png"/><Relationship Id="rId5" Type="http://schemas.openxmlformats.org/officeDocument/2006/relationships/image" Target="../media/image67.png"/><Relationship Id="rId4" Type="http://schemas.openxmlformats.org/officeDocument/2006/relationships/image" Target="../media/image97.png"/></Relationships>
</file>

<file path=ppt/slides/_rels/slide133.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image" Target="../media/image107.png"/><Relationship Id="rId1" Type="http://schemas.openxmlformats.org/officeDocument/2006/relationships/slideLayout" Target="../slideLayouts/slideLayout10.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modernhealthcare.com/" TargetMode="External"/><Relationship Id="rId7" Type="http://schemas.openxmlformats.org/officeDocument/2006/relationships/image" Target="../media/image22.png"/><Relationship Id="rId2" Type="http://schemas.openxmlformats.org/officeDocument/2006/relationships/hyperlink" Target="http://www.kff.org/" TargetMode="Externa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hyperlink" Target="http://www.advisory.com/" TargetMode="External"/><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9.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www.politico.com/" TargetMode="Externa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34.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10.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www.forbes.com/" TargetMode="External"/><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chart" Target="../charts/chart1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hart" Target="../charts/chart16.xml"/><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chart" Target="../charts/chart18.xml"/><Relationship Id="rId2" Type="http://schemas.openxmlformats.org/officeDocument/2006/relationships/image" Target="../media/image48.png"/><Relationship Id="rId1" Type="http://schemas.openxmlformats.org/officeDocument/2006/relationships/slideLayout" Target="../slideLayouts/slideLayout10.xml"/><Relationship Id="rId6" Type="http://schemas.openxmlformats.org/officeDocument/2006/relationships/chart" Target="../charts/chart17.xml"/><Relationship Id="rId5" Type="http://schemas.openxmlformats.org/officeDocument/2006/relationships/image" Target="../media/image34.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0.png"/><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4.png"/><Relationship Id="rId7" Type="http://schemas.openxmlformats.org/officeDocument/2006/relationships/image" Target="../media/image55.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2.png"/><Relationship Id="rId7" Type="http://schemas.openxmlformats.org/officeDocument/2006/relationships/image" Target="../media/image59.png"/><Relationship Id="rId12"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10.xml"/><Relationship Id="rId6" Type="http://schemas.openxmlformats.org/officeDocument/2006/relationships/image" Target="../media/image64.png"/><Relationship Id="rId11" Type="http://schemas.openxmlformats.org/officeDocument/2006/relationships/image" Target="../media/image66.png"/><Relationship Id="rId5" Type="http://schemas.openxmlformats.org/officeDocument/2006/relationships/image" Target="../media/image63.png"/><Relationship Id="rId10" Type="http://schemas.openxmlformats.org/officeDocument/2006/relationships/image" Target="../media/image65.png"/><Relationship Id="rId4" Type="http://schemas.openxmlformats.org/officeDocument/2006/relationships/image" Target="../media/image9.png"/><Relationship Id="rId9"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4.png"/><Relationship Id="rId12" Type="http://schemas.openxmlformats.org/officeDocument/2006/relationships/image" Target="../media/image28.png"/><Relationship Id="rId2" Type="http://schemas.openxmlformats.org/officeDocument/2006/relationships/image" Target="../media/image67.png"/><Relationship Id="rId1" Type="http://schemas.openxmlformats.org/officeDocument/2006/relationships/slideLayout" Target="../slideLayouts/slideLayout10.xml"/><Relationship Id="rId6" Type="http://schemas.openxmlformats.org/officeDocument/2006/relationships/image" Target="../media/image34.png"/><Relationship Id="rId11" Type="http://schemas.openxmlformats.org/officeDocument/2006/relationships/image" Target="../media/image69.png"/><Relationship Id="rId5" Type="http://schemas.openxmlformats.org/officeDocument/2006/relationships/image" Target="../media/image59.png"/><Relationship Id="rId10"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10.xml"/><Relationship Id="rId5" Type="http://schemas.openxmlformats.org/officeDocument/2006/relationships/image" Target="../media/image58.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www.newchoicehealth.com/" TargetMode="External"/><Relationship Id="rId7" Type="http://schemas.openxmlformats.org/officeDocument/2006/relationships/image" Target="../media/image71.png"/><Relationship Id="rId2" Type="http://schemas.openxmlformats.org/officeDocument/2006/relationships/hyperlink" Target="http://www.kff.org/" TargetMode="External"/><Relationship Id="rId1" Type="http://schemas.openxmlformats.org/officeDocument/2006/relationships/slideLayout" Target="../slideLayouts/slideLayout10.xml"/><Relationship Id="rId6" Type="http://schemas.openxmlformats.org/officeDocument/2006/relationships/chart" Target="../charts/chart19.xml"/><Relationship Id="rId5" Type="http://schemas.openxmlformats.org/officeDocument/2006/relationships/hyperlink" Target="http://www.washingtonpost.com/" TargetMode="External"/><Relationship Id="rId4" Type="http://schemas.openxmlformats.org/officeDocument/2006/relationships/hyperlink" Target="http://www.healthcarebluebook.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www.kdhnews.com/" TargetMode="Externa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66.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hyperlink" Target="http://www.fiercehealthpayer.com/" TargetMode="External"/><Relationship Id="rId5" Type="http://schemas.openxmlformats.org/officeDocument/2006/relationships/chart" Target="../charts/chart20.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76.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78.png"/><Relationship Id="rId5" Type="http://schemas.openxmlformats.org/officeDocument/2006/relationships/image" Target="../media/image63.png"/><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hyperlink" Target="http://www.advisory.com/" TargetMode="External"/><Relationship Id="rId2" Type="http://schemas.openxmlformats.org/officeDocument/2006/relationships/image" Target="../media/image7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9.png"/><Relationship Id="rId1" Type="http://schemas.openxmlformats.org/officeDocument/2006/relationships/slideLayout" Target="../slideLayouts/slideLayout10.xml"/><Relationship Id="rId5" Type="http://schemas.openxmlformats.org/officeDocument/2006/relationships/image" Target="../media/image64.png"/><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hyperlink" Target="http://www.healthleadersmedia.com/" TargetMode="External"/><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hyperlink" Target="http://www.aurorahealthcare.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6.png"/><Relationship Id="rId1" Type="http://schemas.openxmlformats.org/officeDocument/2006/relationships/slideLayout" Target="../slideLayouts/slideLayout10.xml"/><Relationship Id="rId5" Type="http://schemas.openxmlformats.org/officeDocument/2006/relationships/image" Target="../media/image65.png"/><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34.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3.png"/><Relationship Id="rId5" Type="http://schemas.openxmlformats.org/officeDocument/2006/relationships/image" Target="../media/image69.png"/><Relationship Id="rId4" Type="http://schemas.openxmlformats.org/officeDocument/2006/relationships/image" Target="../media/image82.png"/></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85.png"/><Relationship Id="rId5" Type="http://schemas.openxmlformats.org/officeDocument/2006/relationships/image" Target="../media/image48.png"/><Relationship Id="rId4" Type="http://schemas.openxmlformats.org/officeDocument/2006/relationships/image" Target="../media/image84.png"/></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chart" Target="../charts/chart21.xml"/><Relationship Id="rId1" Type="http://schemas.openxmlformats.org/officeDocument/2006/relationships/slideLayout" Target="../slideLayouts/slideLayout10.xml"/><Relationship Id="rId6" Type="http://schemas.openxmlformats.org/officeDocument/2006/relationships/image" Target="../media/image70.png"/><Relationship Id="rId5" Type="http://schemas.openxmlformats.org/officeDocument/2006/relationships/image" Target="../media/image77.png"/><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10.xml"/><Relationship Id="rId5" Type="http://schemas.openxmlformats.org/officeDocument/2006/relationships/image" Target="../media/image90.png"/><Relationship Id="rId4" Type="http://schemas.openxmlformats.org/officeDocument/2006/relationships/image" Target="../media/image89.png"/></Relationships>
</file>

<file path=ppt/slides/_rels/slide5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hyperlink" Target="http://www.informationweek.com/" TargetMode="External"/><Relationship Id="rId1" Type="http://schemas.openxmlformats.org/officeDocument/2006/relationships/slideLayout" Target="../slideLayouts/slideLayout10.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chart" Target="../charts/chart22.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hyperlink" Target="http://www.nytimes.com/" TargetMode="External"/><Relationship Id="rId2" Type="http://schemas.openxmlformats.org/officeDocument/2006/relationships/hyperlink" Target="http://www.experian.com/" TargetMode="Externa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9.png"/><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7.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98.png"/></Relationships>
</file>

<file path=ppt/slides/_rels/slide63.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02.png"/><Relationship Id="rId4" Type="http://schemas.openxmlformats.org/officeDocument/2006/relationships/image" Target="../media/image10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aha.or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0.xml"/><Relationship Id="rId6" Type="http://schemas.openxmlformats.org/officeDocument/2006/relationships/image" Target="../media/image75.png"/><Relationship Id="rId5" Type="http://schemas.openxmlformats.org/officeDocument/2006/relationships/image" Target="../media/image97.png"/><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6.png"/><Relationship Id="rId1" Type="http://schemas.openxmlformats.org/officeDocument/2006/relationships/slideLayout" Target="../slideLayouts/slideLayout10.xml"/><Relationship Id="rId5" Type="http://schemas.openxmlformats.org/officeDocument/2006/relationships/image" Target="../media/image65.png"/><Relationship Id="rId4" Type="http://schemas.openxmlformats.org/officeDocument/2006/relationships/image" Target="../media/image80.png"/></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2.png"/><Relationship Id="rId1" Type="http://schemas.openxmlformats.org/officeDocument/2006/relationships/slideLayout" Target="../slideLayouts/slideLayout10.xml"/><Relationship Id="rId4" Type="http://schemas.openxmlformats.org/officeDocument/2006/relationships/image" Target="../media/image8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9.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83.png"/><Relationship Id="rId5" Type="http://schemas.openxmlformats.org/officeDocument/2006/relationships/image" Target="../media/image69.png"/><Relationship Id="rId4" Type="http://schemas.openxmlformats.org/officeDocument/2006/relationships/image" Target="../media/image82.png"/></Relationships>
</file>

<file path=ppt/slides/_rels/slide8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66.pn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2.png"/></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3.png"/><Relationship Id="rId1" Type="http://schemas.openxmlformats.org/officeDocument/2006/relationships/slideLayout" Target="../slideLayouts/slideLayout10.xml"/><Relationship Id="rId5" Type="http://schemas.openxmlformats.org/officeDocument/2006/relationships/image" Target="../media/image80.png"/><Relationship Id="rId4" Type="http://schemas.openxmlformats.org/officeDocument/2006/relationships/image" Target="../media/image66.png"/></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5.png"/><Relationship Id="rId1" Type="http://schemas.openxmlformats.org/officeDocument/2006/relationships/slideLayout" Target="../slideLayouts/slideLayout10.xml"/><Relationship Id="rId5" Type="http://schemas.openxmlformats.org/officeDocument/2006/relationships/image" Target="../media/image61.png"/><Relationship Id="rId4" Type="http://schemas.openxmlformats.org/officeDocument/2006/relationships/image" Target="../media/image110.png"/></Relationships>
</file>

<file path=ppt/slides/_rels/slide8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png"/><Relationship Id="rId1" Type="http://schemas.openxmlformats.org/officeDocument/2006/relationships/slideLayout" Target="../slideLayouts/slideLayout10.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png"/></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116.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106.png"/><Relationship Id="rId5" Type="http://schemas.openxmlformats.org/officeDocument/2006/relationships/image" Target="../media/image66.png"/><Relationship Id="rId4" Type="http://schemas.openxmlformats.org/officeDocument/2006/relationships/image" Target="../media/image10.png"/></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7.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0.xml"/><Relationship Id="rId5" Type="http://schemas.openxmlformats.org/officeDocument/2006/relationships/image" Target="../media/image10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20.png"/><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70.png"/><Relationship Id="rId4" Type="http://schemas.openxmlformats.org/officeDocument/2006/relationships/image" Target="../media/image59.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hart" Target="../charts/chart23.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21.png"/></Relationships>
</file>

<file path=ppt/slides/_rels/slide9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2.png"/></Relationships>
</file>

<file path=ppt/slides/_rels/slide95.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3" Type="http://schemas.openxmlformats.org/officeDocument/2006/relationships/image" Target="../media/image66.png"/><Relationship Id="rId7" Type="http://schemas.openxmlformats.org/officeDocument/2006/relationships/image" Target="../media/image124.png"/><Relationship Id="rId12" Type="http://schemas.openxmlformats.org/officeDocument/2006/relationships/image" Target="../media/image129.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80.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85.png"/></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31.png"/><Relationship Id="rId1" Type="http://schemas.openxmlformats.org/officeDocument/2006/relationships/slideLayout" Target="../slideLayouts/slideLayout10.xml"/><Relationship Id="rId6" Type="http://schemas.openxmlformats.org/officeDocument/2006/relationships/image" Target="../media/image98.png"/><Relationship Id="rId5" Type="http://schemas.openxmlformats.org/officeDocument/2006/relationships/image" Target="../media/image31.png"/><Relationship Id="rId4" Type="http://schemas.openxmlformats.org/officeDocument/2006/relationships/image" Target="../media/image51.png"/></Relationships>
</file>

<file path=ppt/slides/_rels/slide9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6.png"/><Relationship Id="rId1" Type="http://schemas.openxmlformats.org/officeDocument/2006/relationships/slideLayout" Target="../slideLayouts/slideLayout10.xml"/><Relationship Id="rId4" Type="http://schemas.openxmlformats.org/officeDocument/2006/relationships/chart" Target="../charts/chart2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Health Care Advisory Board</a:t>
            </a:r>
            <a:endParaRPr lang="en-US" dirty="0"/>
          </a:p>
        </p:txBody>
      </p:sp>
      <p:sp>
        <p:nvSpPr>
          <p:cNvPr id="6" name="Text Placeholder 5"/>
          <p:cNvSpPr>
            <a:spLocks noGrp="1"/>
          </p:cNvSpPr>
          <p:nvPr>
            <p:ph type="body" sz="quarter" idx="13"/>
          </p:nvPr>
        </p:nvSpPr>
        <p:spPr>
          <a:xfrm>
            <a:off x="913784" y="1930951"/>
            <a:ext cx="4610546" cy="384721"/>
          </a:xfrm>
        </p:spPr>
        <p:txBody>
          <a:bodyPr/>
          <a:lstStyle/>
          <a:p>
            <a:r>
              <a:rPr lang="en-US" dirty="0" smtClean="0"/>
              <a:t>I. The Emerging Era of Choice</a:t>
            </a:r>
            <a:endParaRPr lang="en-US" dirty="0"/>
          </a:p>
        </p:txBody>
      </p:sp>
      <p:sp>
        <p:nvSpPr>
          <p:cNvPr id="7" name="Text Placeholder 6"/>
          <p:cNvSpPr>
            <a:spLocks noGrp="1"/>
          </p:cNvSpPr>
          <p:nvPr>
            <p:ph type="body" sz="quarter" idx="14"/>
          </p:nvPr>
        </p:nvSpPr>
        <p:spPr>
          <a:xfrm>
            <a:off x="913784" y="2403143"/>
            <a:ext cx="4610546" cy="369332"/>
          </a:xfrm>
        </p:spPr>
        <p:txBody>
          <a:bodyPr/>
          <a:lstStyle/>
          <a:p>
            <a:r>
              <a:rPr lang="en-US" dirty="0" smtClean="0"/>
              <a:t>Restructuring Health System Strategy for the Retail Revolution</a:t>
            </a:r>
            <a:endParaRPr lang="en-US" dirty="0"/>
          </a:p>
          <a:p>
            <a:endParaRPr lang="en-US" dirty="0"/>
          </a:p>
        </p:txBody>
      </p:sp>
      <p:sp>
        <p:nvSpPr>
          <p:cNvPr id="8" name="Text Placeholder 5"/>
          <p:cNvSpPr txBox="1">
            <a:spLocks/>
          </p:cNvSpPr>
          <p:nvPr/>
        </p:nvSpPr>
        <p:spPr bwMode="gray">
          <a:xfrm>
            <a:off x="913784" y="3150337"/>
            <a:ext cx="4610546" cy="384721"/>
          </a:xfrm>
          <a:prstGeom prst="rect">
            <a:avLst/>
          </a:prstGeom>
        </p:spPr>
        <p:txBody>
          <a:bodyPr lIns="0" tIns="0" rIns="0" bIns="0" anchor="b">
            <a:spAutoFit/>
          </a:bodyPr>
          <a:lstStyle>
            <a:lvl1pPr marL="0" indent="0" algn="l" defTabSz="640080" rtl="0" eaLnBrk="1" latinLnBrk="0" hangingPunct="1">
              <a:spcBef>
                <a:spcPts val="0"/>
              </a:spcBef>
              <a:buFont typeface="Arial" pitchFamily="34" charset="0"/>
              <a:buNone/>
              <a:defRPr sz="2500" b="0"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000" b="1" kern="1200">
                <a:solidFill>
                  <a:schemeClr val="accent3"/>
                </a:solidFill>
                <a:latin typeface="+mn-lt"/>
                <a:ea typeface="+mn-ea"/>
                <a:cs typeface="+mn-cs"/>
              </a:defRPr>
            </a:lvl2pPr>
            <a:lvl3pPr marL="0" indent="0" algn="l" defTabSz="640080" rtl="0" eaLnBrk="1" latinLnBrk="0" hangingPunct="1">
              <a:spcBef>
                <a:spcPts val="500"/>
              </a:spcBef>
              <a:buFont typeface="Arial" pitchFamily="34" charset="0"/>
              <a:buNone/>
              <a:defRPr sz="1000" b="1" kern="1200">
                <a:solidFill>
                  <a:schemeClr val="accent3"/>
                </a:solidFill>
                <a:latin typeface="+mn-lt"/>
                <a:ea typeface="+mn-ea"/>
                <a:cs typeface="+mn-cs"/>
              </a:defRPr>
            </a:lvl3pPr>
            <a:lvl4pPr marL="0" indent="0" algn="l" defTabSz="640080" rtl="0" eaLnBrk="1" latinLnBrk="0" hangingPunct="1">
              <a:spcBef>
                <a:spcPts val="500"/>
              </a:spcBef>
              <a:buFont typeface="Arial" pitchFamily="34" charset="0"/>
              <a:buNone/>
              <a:defRPr sz="1000" b="1" kern="1200">
                <a:solidFill>
                  <a:schemeClr val="accent3"/>
                </a:solidFill>
                <a:latin typeface="+mn-lt"/>
                <a:ea typeface="+mn-ea"/>
                <a:cs typeface="+mn-cs"/>
              </a:defRPr>
            </a:lvl4pPr>
            <a:lvl5pPr marL="0" indent="0" algn="l" defTabSz="640080" rtl="0" eaLnBrk="1" latinLnBrk="0" hangingPunct="1">
              <a:spcBef>
                <a:spcPts val="500"/>
              </a:spcBef>
              <a:buFont typeface="Arial" pitchFamily="34" charset="0"/>
              <a:buNone/>
              <a:defRPr sz="1000" b="1" kern="1200" baseline="0">
                <a:solidFill>
                  <a:schemeClr val="accent3"/>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II. The New Network Advantage</a:t>
            </a:r>
            <a:endParaRPr lang="en-US" dirty="0"/>
          </a:p>
        </p:txBody>
      </p:sp>
      <p:sp>
        <p:nvSpPr>
          <p:cNvPr id="9" name="Text Placeholder 6"/>
          <p:cNvSpPr txBox="1">
            <a:spLocks/>
          </p:cNvSpPr>
          <p:nvPr/>
        </p:nvSpPr>
        <p:spPr bwMode="gray">
          <a:xfrm>
            <a:off x="913784" y="3831893"/>
            <a:ext cx="4610546" cy="184666"/>
          </a:xfrm>
          <a:prstGeom prst="rect">
            <a:avLst/>
          </a:prstGeom>
        </p:spPr>
        <p:txBody>
          <a:bodyPr lIns="0" tIns="0" rIns="0" bIns="0" anchor="t">
            <a:spAutoFit/>
          </a:bodyPr>
          <a:lstStyle>
            <a:lvl1pPr marL="0" indent="0" algn="l" defTabSz="640080" rtl="0" eaLnBrk="1" latinLnBrk="0" hangingPunct="1">
              <a:spcBef>
                <a:spcPts val="0"/>
              </a:spcBef>
              <a:buFont typeface="Arial" pitchFamily="34" charset="0"/>
              <a:buNone/>
              <a:defRPr sz="1200" b="0"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000" b="1" kern="1200">
                <a:solidFill>
                  <a:schemeClr val="accent3"/>
                </a:solidFill>
                <a:latin typeface="+mn-lt"/>
                <a:ea typeface="+mn-ea"/>
                <a:cs typeface="+mn-cs"/>
              </a:defRPr>
            </a:lvl2pPr>
            <a:lvl3pPr marL="0" indent="0" algn="l" defTabSz="640080" rtl="0" eaLnBrk="1" latinLnBrk="0" hangingPunct="1">
              <a:spcBef>
                <a:spcPts val="500"/>
              </a:spcBef>
              <a:buFont typeface="Arial" pitchFamily="34" charset="0"/>
              <a:buNone/>
              <a:defRPr sz="1000" b="1" kern="1200">
                <a:solidFill>
                  <a:schemeClr val="accent3"/>
                </a:solidFill>
                <a:latin typeface="+mn-lt"/>
                <a:ea typeface="+mn-ea"/>
                <a:cs typeface="+mn-cs"/>
              </a:defRPr>
            </a:lvl3pPr>
            <a:lvl4pPr marL="0" indent="0" algn="l" defTabSz="640080" rtl="0" eaLnBrk="1" latinLnBrk="0" hangingPunct="1">
              <a:spcBef>
                <a:spcPts val="500"/>
              </a:spcBef>
              <a:buFont typeface="Arial" pitchFamily="34" charset="0"/>
              <a:buNone/>
              <a:defRPr sz="1000" b="1" kern="1200">
                <a:solidFill>
                  <a:schemeClr val="accent3"/>
                </a:solidFill>
                <a:latin typeface="+mn-lt"/>
                <a:ea typeface="+mn-ea"/>
                <a:cs typeface="+mn-cs"/>
              </a:defRPr>
            </a:lvl4pPr>
            <a:lvl5pPr marL="0" indent="0" algn="l" defTabSz="640080" rtl="0" eaLnBrk="1" latinLnBrk="0" hangingPunct="1">
              <a:spcBef>
                <a:spcPts val="500"/>
              </a:spcBef>
              <a:buFont typeface="Arial" pitchFamily="34" charset="0"/>
              <a:buNone/>
              <a:defRPr sz="1000" b="1" kern="1200" baseline="0">
                <a:solidFill>
                  <a:schemeClr val="accent3"/>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dirty="0"/>
          </a:p>
        </p:txBody>
      </p:sp>
      <p:sp>
        <p:nvSpPr>
          <p:cNvPr id="10" name="Text Placeholder 6"/>
          <p:cNvSpPr txBox="1">
            <a:spLocks/>
          </p:cNvSpPr>
          <p:nvPr/>
        </p:nvSpPr>
        <p:spPr bwMode="gray">
          <a:xfrm>
            <a:off x="913784" y="3647227"/>
            <a:ext cx="4610546" cy="553998"/>
          </a:xfrm>
          <a:prstGeom prst="rect">
            <a:avLst/>
          </a:prstGeom>
        </p:spPr>
        <p:txBody>
          <a:bodyPr lIns="0" tIns="0" rIns="0" bIns="0" anchor="t">
            <a:spAutoFit/>
          </a:bodyPr>
          <a:lstStyle>
            <a:lvl1pPr marL="0" indent="0" algn="l" defTabSz="640080" rtl="0" eaLnBrk="1" latinLnBrk="0" hangingPunct="1">
              <a:spcBef>
                <a:spcPts val="0"/>
              </a:spcBef>
              <a:buFont typeface="Arial" pitchFamily="34" charset="0"/>
              <a:buNone/>
              <a:defRPr sz="1200" b="0"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000" b="1" kern="1200">
                <a:solidFill>
                  <a:schemeClr val="accent3"/>
                </a:solidFill>
                <a:latin typeface="+mn-lt"/>
                <a:ea typeface="+mn-ea"/>
                <a:cs typeface="+mn-cs"/>
              </a:defRPr>
            </a:lvl2pPr>
            <a:lvl3pPr marL="0" indent="0" algn="l" defTabSz="640080" rtl="0" eaLnBrk="1" latinLnBrk="0" hangingPunct="1">
              <a:spcBef>
                <a:spcPts val="500"/>
              </a:spcBef>
              <a:buFont typeface="Arial" pitchFamily="34" charset="0"/>
              <a:buNone/>
              <a:defRPr sz="1000" b="1" kern="1200">
                <a:solidFill>
                  <a:schemeClr val="accent3"/>
                </a:solidFill>
                <a:latin typeface="+mn-lt"/>
                <a:ea typeface="+mn-ea"/>
                <a:cs typeface="+mn-cs"/>
              </a:defRPr>
            </a:lvl3pPr>
            <a:lvl4pPr marL="0" indent="0" algn="l" defTabSz="640080" rtl="0" eaLnBrk="1" latinLnBrk="0" hangingPunct="1">
              <a:spcBef>
                <a:spcPts val="500"/>
              </a:spcBef>
              <a:buFont typeface="Arial" pitchFamily="34" charset="0"/>
              <a:buNone/>
              <a:defRPr sz="1000" b="1" kern="1200">
                <a:solidFill>
                  <a:schemeClr val="accent3"/>
                </a:solidFill>
                <a:latin typeface="+mn-lt"/>
                <a:ea typeface="+mn-ea"/>
                <a:cs typeface="+mn-cs"/>
              </a:defRPr>
            </a:lvl4pPr>
            <a:lvl5pPr marL="0" indent="0" algn="l" defTabSz="640080" rtl="0" eaLnBrk="1" latinLnBrk="0" hangingPunct="1">
              <a:spcBef>
                <a:spcPts val="500"/>
              </a:spcBef>
              <a:buFont typeface="Arial" pitchFamily="34" charset="0"/>
              <a:buNone/>
              <a:defRPr sz="1000" b="1" kern="1200" baseline="0">
                <a:solidFill>
                  <a:schemeClr val="accent3"/>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i="1" dirty="0"/>
              <a:t>Assembling the Scale, Scope, and Assets Needed to Secure Profitable Growth</a:t>
            </a:r>
            <a:endParaRPr lang="en-US" dirty="0"/>
          </a:p>
          <a:p>
            <a:endParaRPr lang="en-US" dirty="0"/>
          </a:p>
        </p:txBody>
      </p:sp>
    </p:spTree>
    <p:extLst>
      <p:ext uri="{BB962C8B-B14F-4D97-AF65-F5344CB8AC3E}">
        <p14:creationId xmlns:p14="http://schemas.microsoft.com/office/powerpoint/2010/main" val="107674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18745" y="3481115"/>
            <a:ext cx="1064170" cy="822960"/>
          </a:xfrm>
          <a:prstGeom prst="rect">
            <a:avLst/>
          </a:prstGeom>
        </p:spPr>
      </p:pic>
      <p:sp>
        <p:nvSpPr>
          <p:cNvPr id="2" name="Text Placeholder 1"/>
          <p:cNvSpPr>
            <a:spLocks noGrp="1"/>
          </p:cNvSpPr>
          <p:nvPr>
            <p:ph type="body" sz="quarter" idx="21"/>
          </p:nvPr>
        </p:nvSpPr>
        <p:spPr/>
        <p:txBody>
          <a:bodyPr/>
          <a:lstStyle/>
          <a:p>
            <a:r>
              <a:rPr lang="en-US" dirty="0" smtClean="0"/>
              <a:t>Medicare Payment Cuts Becoming the Norm</a:t>
            </a:r>
            <a:endParaRPr lang="en-US" dirty="0"/>
          </a:p>
        </p:txBody>
      </p:sp>
      <p:sp>
        <p:nvSpPr>
          <p:cNvPr id="3" name="Text Placeholder 2"/>
          <p:cNvSpPr>
            <a:spLocks noGrp="1"/>
          </p:cNvSpPr>
          <p:nvPr>
            <p:ph type="body" sz="quarter" idx="22"/>
          </p:nvPr>
        </p:nvSpPr>
        <p:spPr/>
        <p:txBody>
          <a:bodyPr/>
          <a:lstStyle/>
          <a:p>
            <a:r>
              <a:rPr lang="en-US" dirty="0" smtClean="0"/>
              <a:t>Medicare Reforms and the Transition to Risk</a:t>
            </a:r>
            <a:endParaRPr lang="en-US" dirty="0"/>
          </a:p>
        </p:txBody>
      </p:sp>
      <p:sp>
        <p:nvSpPr>
          <p:cNvPr id="4" name="Text Placeholder 3"/>
          <p:cNvSpPr>
            <a:spLocks noGrp="1"/>
          </p:cNvSpPr>
          <p:nvPr>
            <p:ph type="body" sz="quarter" idx="23"/>
          </p:nvPr>
        </p:nvSpPr>
        <p:spPr>
          <a:xfrm>
            <a:off x="2523022" y="4234291"/>
            <a:ext cx="3877778" cy="566309"/>
          </a:xfrm>
        </p:spPr>
        <p:txBody>
          <a:bodyPr/>
          <a:lstStyle/>
          <a:p>
            <a:pPr lvl="0"/>
            <a:r>
              <a:rPr lang="en-US" dirty="0"/>
              <a:t>Source: CBO, “Letter to the Honorable John Boehner Providing an Estimate for H.R.6079, The Repeal of Obamacare Act,” July 24, 2012; CBO, “Estimated Impact of Automatic Budget Enforcement Procedures Specified in the Budget Control Act,” September 12, 2011; CBO, “Bipartisan Budget Act of 2013,” December 11, 2013, all available at: </a:t>
            </a:r>
            <a:r>
              <a:rPr lang="en-US" dirty="0">
                <a:hlinkClick r:id="rId3"/>
              </a:rPr>
              <a:t>www.cbo.gov</a:t>
            </a:r>
            <a:r>
              <a:rPr lang="en-US" dirty="0"/>
              <a:t>; Health Care Advisory Board interviews and analysis.</a:t>
            </a:r>
          </a:p>
        </p:txBody>
      </p:sp>
      <p:sp>
        <p:nvSpPr>
          <p:cNvPr id="5" name="Text Placeholder 4"/>
          <p:cNvSpPr>
            <a:spLocks noGrp="1"/>
          </p:cNvSpPr>
          <p:nvPr>
            <p:ph type="body" sz="quarter" idx="24"/>
          </p:nvPr>
        </p:nvSpPr>
        <p:spPr>
          <a:xfrm>
            <a:off x="0" y="4313178"/>
            <a:ext cx="1743559" cy="307777"/>
          </a:xfrm>
        </p:spPr>
        <p:txBody>
          <a:bodyPr/>
          <a:lstStyle/>
          <a:p>
            <a:endParaRPr lang="en-US" dirty="0"/>
          </a:p>
          <a:p>
            <a:r>
              <a:rPr lang="en-US" dirty="0"/>
              <a:t>Includes hospital, skilled nursing facility, hospice, and home health services; excludes physician services.</a:t>
            </a:r>
          </a:p>
          <a:p>
            <a:r>
              <a:rPr lang="en-US" dirty="0"/>
              <a:t>Disproportionate Share Hospital.</a:t>
            </a:r>
          </a:p>
        </p:txBody>
      </p:sp>
      <p:sp>
        <p:nvSpPr>
          <p:cNvPr id="6" name="Text Placeholder 5"/>
          <p:cNvSpPr>
            <a:spLocks noGrp="1"/>
          </p:cNvSpPr>
          <p:nvPr>
            <p:ph type="body" sz="quarter" idx="25"/>
          </p:nvPr>
        </p:nvSpPr>
        <p:spPr/>
        <p:txBody>
          <a:bodyPr/>
          <a:lstStyle/>
          <a:p>
            <a:r>
              <a:rPr lang="en-US" dirty="0" smtClean="0"/>
              <a:t>Public-Payer Reimbursement Still in the Crosshairs</a:t>
            </a:r>
            <a:endParaRPr lang="en-US" dirty="0"/>
          </a:p>
        </p:txBody>
      </p:sp>
      <p:graphicFrame>
        <p:nvGraphicFramePr>
          <p:cNvPr id="7" name="Chart 6"/>
          <p:cNvGraphicFramePr/>
          <p:nvPr>
            <p:extLst>
              <p:ext uri="{D42A27DB-BD31-4B8C-83A1-F6EECF244321}">
                <p14:modId xmlns:p14="http://schemas.microsoft.com/office/powerpoint/2010/main" val="1956516999"/>
              </p:ext>
            </p:extLst>
          </p:nvPr>
        </p:nvGraphicFramePr>
        <p:xfrm>
          <a:off x="296274" y="1516203"/>
          <a:ext cx="4073898" cy="181948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p:cNvSpPr txBox="1">
            <a:spLocks/>
          </p:cNvSpPr>
          <p:nvPr/>
        </p:nvSpPr>
        <p:spPr bwMode="gray">
          <a:xfrm>
            <a:off x="296274" y="1040992"/>
            <a:ext cx="4327008" cy="261610"/>
          </a:xfrm>
          <a:prstGeom prst="rect">
            <a:avLst/>
          </a:prstGeom>
        </p:spPr>
        <p:txBody>
          <a:bodyPr vert="horz" wrap="square" lIns="45720" tIns="45720" rIns="45720" bIns="45720" rtlCol="0">
            <a:spAutoFit/>
          </a:bodyPr>
          <a:lstStyle/>
          <a:p>
            <a:pPr marL="0" marR="0" lvl="0" indent="0" defTabSz="640080" rtl="0" eaLnBrk="1" fontAlgn="auto" latinLnBrk="0" hangingPunct="1">
              <a:lnSpc>
                <a:spcPct val="100000"/>
              </a:lnSpc>
              <a:spcBef>
                <a:spcPts val="0"/>
              </a:spcBef>
              <a:spcAft>
                <a:spcPts val="0"/>
              </a:spcAft>
              <a:buClrTx/>
              <a:buSzTx/>
              <a:buFont typeface="Arial" pitchFamily="34" charset="0"/>
              <a:buNone/>
              <a:tabLst/>
              <a:defRPr/>
            </a:pPr>
            <a:r>
              <a:rPr lang="en-US" sz="1100" b="1" dirty="0" smtClean="0">
                <a:latin typeface="+mj-lt"/>
              </a:rPr>
              <a:t>ACA’s Medicare Fee-for-Service Payment Cuts</a:t>
            </a:r>
            <a:endParaRPr kumimoji="0" lang="en-US" sz="1100" b="1" i="0" u="none" strike="noStrike" kern="1200" cap="none" spc="0" normalizeH="0" baseline="0" noProof="0" dirty="0">
              <a:ln>
                <a:noFill/>
              </a:ln>
              <a:solidFill>
                <a:schemeClr val="tx1"/>
              </a:solidFill>
              <a:effectLst/>
              <a:uLnTx/>
              <a:uFillTx/>
              <a:latin typeface="+mj-lt"/>
              <a:ea typeface="+mn-ea"/>
              <a:cs typeface="+mn-cs"/>
            </a:endParaRPr>
          </a:p>
        </p:txBody>
      </p:sp>
      <p:sp>
        <p:nvSpPr>
          <p:cNvPr id="9" name="Text Placeholder 6"/>
          <p:cNvSpPr txBox="1">
            <a:spLocks/>
          </p:cNvSpPr>
          <p:nvPr/>
        </p:nvSpPr>
        <p:spPr>
          <a:xfrm>
            <a:off x="296274" y="1259678"/>
            <a:ext cx="3056439" cy="246221"/>
          </a:xfrm>
          <a:prstGeom prst="rect">
            <a:avLst/>
          </a:prstGeom>
        </p:spPr>
        <p:txBody>
          <a:bodyPr vert="horz" wrap="square" lIns="45720" tIns="45720" rIns="45720" bIns="45720" rtlCol="0">
            <a:spAutoFit/>
          </a:bodyPr>
          <a:lstStyle>
            <a:defPPr>
              <a:defRPr lang="en-US"/>
            </a:defPPr>
            <a:lvl1pPr marR="0" lvl="0" indent="0" fontAlgn="auto">
              <a:lnSpc>
                <a:spcPct val="100000"/>
              </a:lnSpc>
              <a:spcBef>
                <a:spcPts val="0"/>
              </a:spcBef>
              <a:spcAft>
                <a:spcPts val="0"/>
              </a:spcAft>
              <a:buClrTx/>
              <a:buSzTx/>
              <a:buFont typeface="Arial" pitchFamily="34" charset="0"/>
              <a:buNone/>
              <a:tabLst/>
              <a:defRPr sz="1100" b="1">
                <a:latin typeface="+mj-lt"/>
              </a:defRPr>
            </a:lvl1pPr>
          </a:lstStyle>
          <a:p>
            <a:r>
              <a:rPr lang="en-US" sz="1000" b="0" i="1" dirty="0"/>
              <a:t>Reductions to Annual Payment Rate </a:t>
            </a:r>
            <a:r>
              <a:rPr lang="en-US" sz="1000" b="0" i="1" dirty="0" smtClean="0"/>
              <a:t>Increases</a:t>
            </a:r>
            <a:r>
              <a:rPr lang="en-US" sz="1000" b="0" i="1" baseline="30000" dirty="0" smtClean="0"/>
              <a:t>1</a:t>
            </a:r>
            <a:endParaRPr lang="en-US" sz="1000" b="0" i="1" dirty="0"/>
          </a:p>
        </p:txBody>
      </p:sp>
      <p:sp>
        <p:nvSpPr>
          <p:cNvPr id="17" name="TextBox 16"/>
          <p:cNvSpPr txBox="1"/>
          <p:nvPr/>
        </p:nvSpPr>
        <p:spPr bwMode="gray">
          <a:xfrm>
            <a:off x="218745" y="3481115"/>
            <a:ext cx="815928" cy="338554"/>
          </a:xfrm>
          <a:prstGeom prst="rect">
            <a:avLst/>
          </a:prstGeom>
        </p:spPr>
        <p:txBody>
          <a:bodyPr wrap="none" lIns="0" tIns="0" rIns="0" bIns="0">
            <a:spAutoFit/>
          </a:bodyPr>
          <a:lstStyle>
            <a:defPPr>
              <a:defRPr lang="en-US"/>
            </a:defPPr>
            <a:lvl1pPr algn="r">
              <a:defRPr sz="2200">
                <a:solidFill>
                  <a:schemeClr val="accent6"/>
                </a:solidFill>
              </a:defRPr>
            </a:lvl1pPr>
          </a:lstStyle>
          <a:p>
            <a:r>
              <a:rPr lang="en-US" dirty="0"/>
              <a:t>$260B</a:t>
            </a:r>
          </a:p>
        </p:txBody>
      </p:sp>
      <p:sp>
        <p:nvSpPr>
          <p:cNvPr id="18" name="TextBox 17"/>
          <p:cNvSpPr txBox="1"/>
          <p:nvPr/>
        </p:nvSpPr>
        <p:spPr>
          <a:xfrm>
            <a:off x="218745" y="3738985"/>
            <a:ext cx="1164278" cy="553998"/>
          </a:xfrm>
          <a:prstGeom prst="rect">
            <a:avLst/>
          </a:prstGeom>
          <a:noFill/>
        </p:spPr>
        <p:txBody>
          <a:bodyPr wrap="square" rtlCol="0">
            <a:spAutoFit/>
          </a:bodyPr>
          <a:lstStyle/>
          <a:p>
            <a:r>
              <a:rPr lang="en-US" sz="1000" dirty="0" smtClean="0"/>
              <a:t>Hospital payment </a:t>
            </a:r>
            <a:br>
              <a:rPr lang="en-US" sz="1000" dirty="0" smtClean="0"/>
            </a:br>
            <a:r>
              <a:rPr lang="en-US" sz="1000" dirty="0" smtClean="0"/>
              <a:t>rate cuts, </a:t>
            </a:r>
            <a:br>
              <a:rPr lang="en-US" sz="1000" dirty="0" smtClean="0"/>
            </a:br>
            <a:r>
              <a:rPr lang="en-US" sz="1000" dirty="0" smtClean="0"/>
              <a:t>2013-2022</a:t>
            </a:r>
            <a:endParaRPr lang="en-US" sz="1000" dirty="0" smtClean="0">
              <a:latin typeface="+mn-lt"/>
            </a:endParaRPr>
          </a:p>
        </p:txBody>
      </p:sp>
      <p:grpSp>
        <p:nvGrpSpPr>
          <p:cNvPr id="23" name="Group 22"/>
          <p:cNvGrpSpPr>
            <a:grpSpLocks noChangeAspect="1"/>
          </p:cNvGrpSpPr>
          <p:nvPr/>
        </p:nvGrpSpPr>
        <p:grpSpPr bwMode="gray">
          <a:xfrm>
            <a:off x="4533647" y="1334449"/>
            <a:ext cx="463327" cy="474669"/>
            <a:chOff x="3145010" y="1854051"/>
            <a:chExt cx="124957" cy="128016"/>
          </a:xfrm>
          <a:solidFill>
            <a:schemeClr val="accent1"/>
          </a:solidFill>
        </p:grpSpPr>
        <p:sp>
          <p:nvSpPr>
            <p:cNvPr id="24"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6" name="TextBox 25"/>
          <p:cNvSpPr txBox="1"/>
          <p:nvPr/>
        </p:nvSpPr>
        <p:spPr bwMode="gray">
          <a:xfrm>
            <a:off x="5075748" y="3679121"/>
            <a:ext cx="1325052" cy="489365"/>
          </a:xfrm>
          <a:prstGeom prst="rect">
            <a:avLst/>
          </a:prstGeom>
          <a:noFill/>
        </p:spPr>
        <p:txBody>
          <a:bodyPr wrap="square" lIns="0" tIns="0" rIns="182880" bIns="118872" rtlCol="0" anchor="b">
            <a:spAutoFit/>
          </a:bodyPr>
          <a:lstStyle/>
          <a:p>
            <a:pPr algn="r"/>
            <a:r>
              <a:rPr lang="en-US" sz="1200" i="1" dirty="0" smtClean="0">
                <a:solidFill>
                  <a:schemeClr val="accent3"/>
                </a:solidFill>
              </a:rPr>
              <a:t>Office of the Actuary, CMS</a:t>
            </a:r>
            <a:endParaRPr lang="en-US" sz="1200" i="1" dirty="0">
              <a:solidFill>
                <a:schemeClr val="accent3"/>
              </a:solidFill>
            </a:endParaRPr>
          </a:p>
        </p:txBody>
      </p:sp>
      <p:sp>
        <p:nvSpPr>
          <p:cNvPr id="27" name="TextBox 26"/>
          <p:cNvSpPr txBox="1"/>
          <p:nvPr/>
        </p:nvSpPr>
        <p:spPr bwMode="gray">
          <a:xfrm>
            <a:off x="4638444" y="1601629"/>
            <a:ext cx="1600431" cy="2077492"/>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dirty="0" smtClean="0"/>
              <a:t>“</a:t>
            </a:r>
            <a:r>
              <a:rPr lang="en-US" dirty="0"/>
              <a:t>Notwithstanding recent favorable </a:t>
            </a:r>
            <a:r>
              <a:rPr lang="en-US" dirty="0" smtClean="0"/>
              <a:t>developments… </a:t>
            </a:r>
            <a:r>
              <a:rPr lang="en-US" dirty="0"/>
              <a:t>Medicare still faces </a:t>
            </a:r>
            <a:r>
              <a:rPr lang="en-US" dirty="0" smtClean="0"/>
              <a:t>a </a:t>
            </a:r>
            <a:r>
              <a:rPr lang="en-US" dirty="0"/>
              <a:t>substantial financial shortfall that will need to be addressed </a:t>
            </a:r>
            <a:r>
              <a:rPr lang="en-US" dirty="0" smtClean="0"/>
              <a:t>with further legislation”</a:t>
            </a:r>
            <a:endParaRPr lang="en-US" dirty="0"/>
          </a:p>
        </p:txBody>
      </p:sp>
      <p:sp>
        <p:nvSpPr>
          <p:cNvPr id="28" name="Text Placeholder 7"/>
          <p:cNvSpPr txBox="1">
            <a:spLocks/>
          </p:cNvSpPr>
          <p:nvPr/>
        </p:nvSpPr>
        <p:spPr bwMode="gray">
          <a:xfrm>
            <a:off x="4533647" y="1040992"/>
            <a:ext cx="1867153" cy="261610"/>
          </a:xfrm>
          <a:prstGeom prst="rect">
            <a:avLst/>
          </a:prstGeom>
        </p:spPr>
        <p:txBody>
          <a:bodyPr vert="horz" wrap="square" lIns="45720" tIns="45720" rIns="45720" bIns="45720" rtlCol="0">
            <a:spAutoFit/>
          </a:bodyPr>
          <a:lstStyle/>
          <a:p>
            <a:pPr marL="0" marR="0" lvl="0" indent="0" defTabSz="640080"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mj-lt"/>
                <a:ea typeface="+mn-ea"/>
                <a:cs typeface="+mn-cs"/>
              </a:rPr>
              <a:t>Not the End</a:t>
            </a:r>
            <a:r>
              <a:rPr kumimoji="0" lang="en-US" sz="1100" b="1" i="0" u="none" strike="noStrike" kern="1200" cap="none" spc="0" normalizeH="0" noProof="0" dirty="0" smtClean="0">
                <a:ln>
                  <a:noFill/>
                </a:ln>
                <a:solidFill>
                  <a:schemeClr val="tx1"/>
                </a:solidFill>
                <a:effectLst/>
                <a:uLnTx/>
                <a:uFillTx/>
                <a:latin typeface="+mj-lt"/>
                <a:ea typeface="+mn-ea"/>
                <a:cs typeface="+mn-cs"/>
              </a:rPr>
              <a:t> of the Story</a:t>
            </a:r>
            <a:endParaRPr kumimoji="0" lang="en-US" sz="1100" b="1" i="0" u="none" strike="noStrike" kern="1200" cap="none" spc="0" normalizeH="0" baseline="0" noProof="0" dirty="0">
              <a:ln>
                <a:noFill/>
              </a:ln>
              <a:solidFill>
                <a:schemeClr val="tx1"/>
              </a:solidFill>
              <a:effectLst/>
              <a:uLnTx/>
              <a:uFillTx/>
              <a:latin typeface="+mj-lt"/>
              <a:ea typeface="+mn-ea"/>
              <a:cs typeface="+mn-cs"/>
            </a:endParaRPr>
          </a:p>
        </p:txBody>
      </p:sp>
      <p:pic>
        <p:nvPicPr>
          <p:cNvPr id="30" name="Picture 2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89648" y="3481115"/>
            <a:ext cx="1064170" cy="822960"/>
          </a:xfrm>
          <a:prstGeom prst="rect">
            <a:avLst/>
          </a:prstGeom>
        </p:spPr>
      </p:pic>
      <p:sp>
        <p:nvSpPr>
          <p:cNvPr id="31" name="TextBox 30"/>
          <p:cNvSpPr txBox="1"/>
          <p:nvPr/>
        </p:nvSpPr>
        <p:spPr bwMode="gray">
          <a:xfrm>
            <a:off x="1689648" y="3481115"/>
            <a:ext cx="658835" cy="338554"/>
          </a:xfrm>
          <a:prstGeom prst="rect">
            <a:avLst/>
          </a:prstGeom>
        </p:spPr>
        <p:txBody>
          <a:bodyPr wrap="none" lIns="0" tIns="0" rIns="0" bIns="0">
            <a:spAutoFit/>
          </a:bodyPr>
          <a:lstStyle>
            <a:defPPr>
              <a:defRPr lang="en-US"/>
            </a:defPPr>
            <a:lvl1pPr algn="r">
              <a:defRPr sz="2200">
                <a:solidFill>
                  <a:schemeClr val="accent6"/>
                </a:solidFill>
              </a:defRPr>
            </a:lvl1pPr>
          </a:lstStyle>
          <a:p>
            <a:r>
              <a:rPr lang="en-US" dirty="0" smtClean="0"/>
              <a:t>$56B</a:t>
            </a:r>
            <a:endParaRPr lang="en-US" dirty="0"/>
          </a:p>
        </p:txBody>
      </p:sp>
      <p:pic>
        <p:nvPicPr>
          <p:cNvPr id="32" name="Picture 3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250768" y="3481115"/>
            <a:ext cx="1064170" cy="822960"/>
          </a:xfrm>
          <a:prstGeom prst="rect">
            <a:avLst/>
          </a:prstGeom>
        </p:spPr>
      </p:pic>
      <p:sp>
        <p:nvSpPr>
          <p:cNvPr id="33" name="TextBox 32"/>
          <p:cNvSpPr txBox="1"/>
          <p:nvPr/>
        </p:nvSpPr>
        <p:spPr bwMode="gray">
          <a:xfrm>
            <a:off x="3250768" y="3481115"/>
            <a:ext cx="815929" cy="338554"/>
          </a:xfrm>
          <a:prstGeom prst="rect">
            <a:avLst/>
          </a:prstGeom>
        </p:spPr>
        <p:txBody>
          <a:bodyPr wrap="none" lIns="0" tIns="0" rIns="0" bIns="0">
            <a:spAutoFit/>
          </a:bodyPr>
          <a:lstStyle>
            <a:defPPr>
              <a:defRPr lang="en-US"/>
            </a:defPPr>
            <a:lvl1pPr algn="r">
              <a:defRPr sz="2200">
                <a:solidFill>
                  <a:schemeClr val="accent6"/>
                </a:solidFill>
              </a:defRPr>
            </a:lvl1pPr>
          </a:lstStyle>
          <a:p>
            <a:r>
              <a:rPr lang="en-US" dirty="0" smtClean="0"/>
              <a:t>$151B</a:t>
            </a:r>
            <a:endParaRPr lang="en-US" dirty="0"/>
          </a:p>
        </p:txBody>
      </p:sp>
      <p:sp>
        <p:nvSpPr>
          <p:cNvPr id="20" name="TextBox 19"/>
          <p:cNvSpPr txBox="1"/>
          <p:nvPr/>
        </p:nvSpPr>
        <p:spPr>
          <a:xfrm>
            <a:off x="1689648" y="3738985"/>
            <a:ext cx="1457589" cy="553998"/>
          </a:xfrm>
          <a:prstGeom prst="rect">
            <a:avLst/>
          </a:prstGeom>
          <a:noFill/>
        </p:spPr>
        <p:txBody>
          <a:bodyPr wrap="square" rtlCol="0">
            <a:spAutoFit/>
          </a:bodyPr>
          <a:lstStyle/>
          <a:p>
            <a:r>
              <a:rPr lang="en-US" sz="1000" dirty="0"/>
              <a:t>Reduced Medicare and Medicaid </a:t>
            </a:r>
            <a:r>
              <a:rPr lang="en-US" sz="1000" dirty="0" smtClean="0"/>
              <a:t>DSH</a:t>
            </a:r>
            <a:r>
              <a:rPr lang="en-US" sz="1000" baseline="30000" dirty="0" smtClean="0"/>
              <a:t>2</a:t>
            </a:r>
            <a:r>
              <a:rPr lang="en-US" sz="1000" dirty="0" smtClean="0"/>
              <a:t> </a:t>
            </a:r>
            <a:r>
              <a:rPr lang="en-US" sz="1000" dirty="0"/>
              <a:t>payments, 2013-2022</a:t>
            </a:r>
          </a:p>
        </p:txBody>
      </p:sp>
      <p:sp>
        <p:nvSpPr>
          <p:cNvPr id="22" name="TextBox 21"/>
          <p:cNvSpPr txBox="1"/>
          <p:nvPr/>
        </p:nvSpPr>
        <p:spPr>
          <a:xfrm>
            <a:off x="3250768" y="3738985"/>
            <a:ext cx="1406957" cy="707886"/>
          </a:xfrm>
          <a:prstGeom prst="rect">
            <a:avLst/>
          </a:prstGeom>
          <a:noFill/>
        </p:spPr>
        <p:txBody>
          <a:bodyPr wrap="square" rtlCol="0">
            <a:spAutoFit/>
          </a:bodyPr>
          <a:lstStyle/>
          <a:p>
            <a:r>
              <a:rPr lang="en-US" sz="1000" dirty="0" smtClean="0"/>
              <a:t>Reduced Medicare payments due to sequestration and 2013 budget bill</a:t>
            </a:r>
            <a:endParaRPr lang="en-US" sz="1000" dirty="0"/>
          </a:p>
        </p:txBody>
      </p:sp>
    </p:spTree>
    <p:extLst>
      <p:ext uri="{BB962C8B-B14F-4D97-AF65-F5344CB8AC3E}">
        <p14:creationId xmlns:p14="http://schemas.microsoft.com/office/powerpoint/2010/main" val="22729443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bwMode="gray">
          <a:xfrm>
            <a:off x="502013" y="1394351"/>
            <a:ext cx="2210707" cy="2490511"/>
          </a:xfrm>
          <a:prstGeom prst="rect">
            <a:avLst/>
          </a:prstGeom>
          <a:noFill/>
          <a:ln w="19050">
            <a:solidFill>
              <a:schemeClr val="accent3"/>
            </a:solidFill>
            <a:miter lim="800000"/>
          </a:ln>
        </p:spPr>
        <p:txBody>
          <a:bodyPr wrap="square" lIns="137160" tIns="91440" rIns="137160" bIns="0" rtlCol="0">
            <a:noAutofit/>
          </a:bodyPr>
          <a:lstStyle/>
          <a:p>
            <a:pPr>
              <a:spcBef>
                <a:spcPts val="500"/>
              </a:spcBef>
            </a:pPr>
            <a:r>
              <a:rPr lang="en-US" sz="1100" b="1" dirty="0">
                <a:solidFill>
                  <a:schemeClr val="accent3"/>
                </a:solidFill>
              </a:rPr>
              <a:t>Northwest Metro Alliance </a:t>
            </a:r>
            <a:r>
              <a:rPr lang="en-US" sz="1100" b="1" dirty="0" smtClean="0">
                <a:solidFill>
                  <a:srgbClr val="617685"/>
                </a:solidFill>
              </a:rPr>
              <a:t>Combined Planning Process</a:t>
            </a:r>
            <a:endParaRPr lang="en-US" sz="1100" b="1" dirty="0">
              <a:solidFill>
                <a:srgbClr val="617685"/>
              </a:solidFill>
            </a:endParaRPr>
          </a:p>
        </p:txBody>
      </p:sp>
      <p:sp>
        <p:nvSpPr>
          <p:cNvPr id="2" name="Text Placeholder 1"/>
          <p:cNvSpPr>
            <a:spLocks noGrp="1"/>
          </p:cNvSpPr>
          <p:nvPr>
            <p:ph type="body" sz="quarter" idx="21"/>
          </p:nvPr>
        </p:nvSpPr>
        <p:spPr>
          <a:xfrm>
            <a:off x="320039" y="718356"/>
            <a:ext cx="5918835" cy="430887"/>
          </a:xfrm>
        </p:spPr>
        <p:txBody>
          <a:bodyPr/>
          <a:lstStyle/>
          <a:p>
            <a:r>
              <a:rPr lang="en-US" dirty="0" smtClean="0"/>
              <a:t>Strategic Alignment Allows for More Efficient Planning for Future Capacity</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3748284" y="4465124"/>
            <a:ext cx="2652515" cy="335476"/>
          </a:xfrm>
        </p:spPr>
        <p:txBody>
          <a:bodyPr/>
          <a:lstStyle/>
          <a:p>
            <a:r>
              <a:rPr lang="en-US" dirty="0"/>
              <a:t>Source: HealthPartners and Allina Hospitals and Clinics, available at: https://www.healthpartners.com/ucm/groups/public/@hp/@public/documents/documents/cntrb_008919.pdf, accessed 3 May 2014; Health Care Advisory Board interviews and analysis</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5759450" cy="276999"/>
          </a:xfrm>
        </p:spPr>
        <p:txBody>
          <a:bodyPr/>
          <a:lstStyle/>
          <a:p>
            <a:r>
              <a:rPr lang="en-US" dirty="0"/>
              <a:t>First, Do No Harm</a:t>
            </a:r>
          </a:p>
        </p:txBody>
      </p:sp>
      <p:sp>
        <p:nvSpPr>
          <p:cNvPr id="7" name="TextBox 6"/>
          <p:cNvSpPr txBox="1"/>
          <p:nvPr/>
        </p:nvSpPr>
        <p:spPr bwMode="gray">
          <a:xfrm>
            <a:off x="3200400" y="2741691"/>
            <a:ext cx="2861765" cy="1763633"/>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solidFill>
                  <a:srgbClr val="333E48"/>
                </a:solidFill>
              </a:rPr>
              <a:t>Network </a:t>
            </a:r>
            <a:r>
              <a:rPr lang="en-US" sz="1100" b="1" dirty="0">
                <a:solidFill>
                  <a:srgbClr val="333E48"/>
                </a:solidFill>
              </a:rPr>
              <a:t>in Brief: </a:t>
            </a:r>
            <a:r>
              <a:rPr lang="en-US" sz="1100" b="1" dirty="0" smtClean="0">
                <a:solidFill>
                  <a:srgbClr val="333E48"/>
                </a:solidFill>
              </a:rPr>
              <a:t>Northwest Metro Alliance </a:t>
            </a:r>
            <a:endParaRPr lang="en-US" sz="1100" b="1" dirty="0">
              <a:solidFill>
                <a:srgbClr val="333E48"/>
              </a:solidFill>
            </a:endParaRPr>
          </a:p>
        </p:txBody>
      </p:sp>
      <p:grpSp>
        <p:nvGrpSpPr>
          <p:cNvPr id="8" name="Group 7"/>
          <p:cNvGrpSpPr/>
          <p:nvPr/>
        </p:nvGrpSpPr>
        <p:grpSpPr bwMode="gray">
          <a:xfrm>
            <a:off x="3200400" y="2741691"/>
            <a:ext cx="319390" cy="218673"/>
            <a:chOff x="2833829" y="1401109"/>
            <a:chExt cx="319390" cy="218673"/>
          </a:xfrm>
        </p:grpSpPr>
        <p:sp>
          <p:nvSpPr>
            <p:cNvPr id="9" name="Freeform 8"/>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Plus 9"/>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sp>
        <p:nvSpPr>
          <p:cNvPr id="11" name="Text Placeholder 1"/>
          <p:cNvSpPr txBox="1">
            <a:spLocks/>
          </p:cNvSpPr>
          <p:nvPr/>
        </p:nvSpPr>
        <p:spPr bwMode="gray">
          <a:xfrm>
            <a:off x="3222505" y="3344971"/>
            <a:ext cx="2792736" cy="1079783"/>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solidFill>
                  <a:srgbClr val="333E48"/>
                </a:solidFill>
              </a:rPr>
              <a:t>Partnership between Bloomington-based HealthPartners and Minneapolis-based Allina </a:t>
            </a:r>
            <a:r>
              <a:rPr lang="en-US" dirty="0" smtClean="0">
                <a:solidFill>
                  <a:srgbClr val="333E48"/>
                </a:solidFill>
              </a:rPr>
              <a:t>Health, </a:t>
            </a:r>
            <a:r>
              <a:rPr lang="en-US" dirty="0">
                <a:solidFill>
                  <a:srgbClr val="333E48"/>
                </a:solidFill>
              </a:rPr>
              <a:t>centered in </a:t>
            </a:r>
            <a:r>
              <a:rPr lang="en-US" dirty="0" smtClean="0">
                <a:solidFill>
                  <a:srgbClr val="333E48"/>
                </a:solidFill>
              </a:rPr>
              <a:t>northwest </a:t>
            </a:r>
            <a:r>
              <a:rPr lang="en-US" dirty="0">
                <a:solidFill>
                  <a:srgbClr val="333E48"/>
                </a:solidFill>
              </a:rPr>
              <a:t>suburbs of Minneapolis </a:t>
            </a:r>
          </a:p>
          <a:p>
            <a:r>
              <a:rPr lang="en-US" dirty="0" smtClean="0">
                <a:solidFill>
                  <a:srgbClr val="333E48"/>
                </a:solidFill>
              </a:rPr>
              <a:t>Joint planning done through alliance reduces duplicative efforts </a:t>
            </a:r>
            <a:endParaRPr lang="en-US" dirty="0">
              <a:solidFill>
                <a:srgbClr val="333E48"/>
              </a:solidFill>
            </a:endParaRPr>
          </a:p>
        </p:txBody>
      </p:sp>
      <p:pic>
        <p:nvPicPr>
          <p:cNvPr id="13" name="Picture 3" descr="L:\public\share\ABC Templates and Resources\ABC Art Icons Logos\ABC Modern Icons\Meeting_roundt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70" y="1929662"/>
            <a:ext cx="519193" cy="359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public\share\ABC Templates and Resources\ABC Art Icons Logos\ABC Modern Icons\MRI_Sc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355" y="1526359"/>
            <a:ext cx="438307" cy="40330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37"/>
          <p:cNvSpPr txBox="1">
            <a:spLocks/>
          </p:cNvSpPr>
          <p:nvPr/>
        </p:nvSpPr>
        <p:spPr bwMode="auto">
          <a:xfrm>
            <a:off x="577260" y="2441537"/>
            <a:ext cx="2060211" cy="630300"/>
          </a:xfrm>
          <a:prstGeom prst="rect">
            <a:avLst/>
          </a:prstGeom>
          <a:noFill/>
          <a:ln w="9525">
            <a:noFill/>
            <a:miter lim="800000"/>
            <a:headEnd/>
            <a:tailEnd/>
          </a:ln>
          <a:effectLst/>
        </p:spPr>
        <p:txBody>
          <a:bodyPr vert="horz" wrap="square" lIns="65306" tIns="32653" rIns="65306" bIns="32653" numCol="1" anchor="t" anchorCtr="0" compatLnSpc="1">
            <a:prstTxWarp prst="textNoShape">
              <a:avLst/>
            </a:prstTxWarp>
          </a:bodyPr>
          <a:lstStyle/>
          <a:p>
            <a:pPr marL="114300" indent="-114300" defTabSz="652463">
              <a:spcBef>
                <a:spcPts val="600"/>
              </a:spcBef>
              <a:buFont typeface="Arial" panose="020B0604020202020204" pitchFamily="34" charset="0"/>
              <a:buChar char="•"/>
              <a:defRPr/>
            </a:pPr>
            <a:r>
              <a:rPr lang="en-US" sz="1000" dirty="0" smtClean="0">
                <a:solidFill>
                  <a:srgbClr val="333E48"/>
                </a:solidFill>
              </a:rPr>
              <a:t>Alliance creates guiding principles and rules</a:t>
            </a:r>
          </a:p>
          <a:p>
            <a:pPr marL="114300" indent="-114300" defTabSz="652463">
              <a:spcBef>
                <a:spcPts val="600"/>
              </a:spcBef>
              <a:buFont typeface="Arial" panose="020B0604020202020204" pitchFamily="34" charset="0"/>
              <a:buChar char="•"/>
              <a:defRPr/>
            </a:pPr>
            <a:r>
              <a:rPr lang="en-US" sz="1000" dirty="0" smtClean="0">
                <a:solidFill>
                  <a:srgbClr val="333E48"/>
                </a:solidFill>
              </a:rPr>
              <a:t>Shared incentives under HealthPartners’ health plan encourages cooperation</a:t>
            </a:r>
          </a:p>
          <a:p>
            <a:pPr marL="114300" indent="-114300" defTabSz="652463">
              <a:spcBef>
                <a:spcPts val="600"/>
              </a:spcBef>
              <a:buFont typeface="Arial" panose="020B0604020202020204" pitchFamily="34" charset="0"/>
              <a:buChar char="•"/>
              <a:defRPr/>
            </a:pPr>
            <a:r>
              <a:rPr lang="en-US" sz="1000" dirty="0" smtClean="0">
                <a:solidFill>
                  <a:srgbClr val="333E48"/>
                </a:solidFill>
              </a:rPr>
              <a:t>Allows for collaborative planning across the entire population</a:t>
            </a:r>
          </a:p>
          <a:p>
            <a:pPr marL="114300" indent="-114300" defTabSz="652463">
              <a:spcBef>
                <a:spcPct val="20000"/>
              </a:spcBef>
              <a:buFont typeface="Arial" panose="020B0604020202020204" pitchFamily="34" charset="0"/>
              <a:buChar char="•"/>
              <a:defRPr/>
            </a:pPr>
            <a:endParaRPr lang="en-US" sz="1000" dirty="0">
              <a:solidFill>
                <a:srgbClr val="333E48"/>
              </a:solidFill>
            </a:endParaRPr>
          </a:p>
          <a:p>
            <a:pPr defTabSz="652463">
              <a:spcBef>
                <a:spcPct val="20000"/>
              </a:spcBef>
              <a:defRPr/>
            </a:pPr>
            <a:endParaRPr lang="en-US" sz="1050" i="1" kern="0" dirty="0" smtClean="0">
              <a:solidFill>
                <a:srgbClr val="333E48"/>
              </a:solidFill>
              <a:cs typeface="Arial" charset="0"/>
            </a:endParaRPr>
          </a:p>
        </p:txBody>
      </p:sp>
      <p:sp>
        <p:nvSpPr>
          <p:cNvPr id="16" name="Text Placeholder 37"/>
          <p:cNvSpPr txBox="1">
            <a:spLocks/>
          </p:cNvSpPr>
          <p:nvPr/>
        </p:nvSpPr>
        <p:spPr bwMode="auto">
          <a:xfrm>
            <a:off x="3454940" y="2074174"/>
            <a:ext cx="2402935" cy="630300"/>
          </a:xfrm>
          <a:prstGeom prst="rect">
            <a:avLst/>
          </a:prstGeom>
          <a:noFill/>
          <a:ln w="9525">
            <a:noFill/>
            <a:miter lim="800000"/>
            <a:headEnd/>
            <a:tailEnd/>
          </a:ln>
          <a:effectLst/>
        </p:spPr>
        <p:txBody>
          <a:bodyPr vert="horz" wrap="square" lIns="65306" tIns="32653" rIns="65306" bIns="32653" numCol="1" anchor="t" anchorCtr="0" compatLnSpc="1">
            <a:prstTxWarp prst="textNoShape">
              <a:avLst/>
            </a:prstTxWarp>
          </a:bodyPr>
          <a:lstStyle/>
          <a:p>
            <a:pPr defTabSz="652463">
              <a:spcBef>
                <a:spcPct val="20000"/>
              </a:spcBef>
              <a:defRPr/>
            </a:pPr>
            <a:r>
              <a:rPr lang="en-US" sz="1000" dirty="0"/>
              <a:t>Example: </a:t>
            </a:r>
            <a:r>
              <a:rPr lang="en-US" sz="1000" dirty="0" smtClean="0">
                <a:solidFill>
                  <a:srgbClr val="333E48"/>
                </a:solidFill>
              </a:rPr>
              <a:t>HealthPartners and Allina Health are joint owners of two outpatient imaging centers in the market </a:t>
            </a:r>
            <a:endParaRPr lang="en-US" sz="1000" dirty="0">
              <a:solidFill>
                <a:srgbClr val="333E48"/>
              </a:solidFill>
            </a:endParaRPr>
          </a:p>
          <a:p>
            <a:pPr defTabSz="652463">
              <a:spcBef>
                <a:spcPct val="20000"/>
              </a:spcBef>
              <a:defRPr/>
            </a:pPr>
            <a:endParaRPr lang="en-US" sz="1050" i="1" kern="0" dirty="0" smtClean="0">
              <a:solidFill>
                <a:srgbClr val="333E48"/>
              </a:solidFill>
              <a:cs typeface="Arial" charset="0"/>
            </a:endParaRPr>
          </a:p>
        </p:txBody>
      </p:sp>
      <p:sp>
        <p:nvSpPr>
          <p:cNvPr id="17" name="Right Arrow 16"/>
          <p:cNvSpPr/>
          <p:nvPr/>
        </p:nvSpPr>
        <p:spPr bwMode="auto">
          <a:xfrm>
            <a:off x="2946885" y="2189299"/>
            <a:ext cx="275619" cy="200025"/>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smtClean="0">
              <a:solidFill>
                <a:srgbClr val="333E48"/>
              </a:solidFill>
            </a:endParaRPr>
          </a:p>
        </p:txBody>
      </p:sp>
      <p:sp>
        <p:nvSpPr>
          <p:cNvPr id="21" name="TextBox 20"/>
          <p:cNvSpPr txBox="1"/>
          <p:nvPr/>
        </p:nvSpPr>
        <p:spPr bwMode="gray">
          <a:xfrm>
            <a:off x="3313943" y="1112410"/>
            <a:ext cx="2405725" cy="338554"/>
          </a:xfrm>
          <a:prstGeom prst="rect">
            <a:avLst/>
          </a:prstGeom>
          <a:noFill/>
        </p:spPr>
        <p:txBody>
          <a:bodyPr wrap="square" lIns="0" tIns="0" rIns="0" bIns="0" rtlCol="0">
            <a:spAutoFit/>
          </a:bodyPr>
          <a:lstStyle/>
          <a:p>
            <a:pPr algn="ctr">
              <a:spcBef>
                <a:spcPts val="500"/>
              </a:spcBef>
            </a:pPr>
            <a:r>
              <a:rPr lang="en-US" sz="1100" b="1" dirty="0" smtClean="0">
                <a:solidFill>
                  <a:srgbClr val="333E48"/>
                </a:solidFill>
              </a:rPr>
              <a:t>Avoids Duplication of Services </a:t>
            </a:r>
            <a:br>
              <a:rPr lang="en-US" sz="1100" b="1" dirty="0" smtClean="0">
                <a:solidFill>
                  <a:srgbClr val="333E48"/>
                </a:solidFill>
              </a:rPr>
            </a:br>
            <a:r>
              <a:rPr lang="en-US" sz="1100" b="1" dirty="0" smtClean="0">
                <a:solidFill>
                  <a:srgbClr val="333E48"/>
                </a:solidFill>
              </a:rPr>
              <a:t>within Shared Market</a:t>
            </a:r>
          </a:p>
        </p:txBody>
      </p:sp>
    </p:spTree>
    <p:extLst>
      <p:ext uri="{BB962C8B-B14F-4D97-AF65-F5344CB8AC3E}">
        <p14:creationId xmlns:p14="http://schemas.microsoft.com/office/powerpoint/2010/main" val="18267109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vMap : Idaho - Custer (16-037)"/>
          <p:cNvSpPr>
            <a:spLocks/>
          </p:cNvSpPr>
          <p:nvPr/>
        </p:nvSpPr>
        <p:spPr bwMode="auto">
          <a:xfrm>
            <a:off x="623815" y="2729294"/>
            <a:ext cx="2410884" cy="1310236"/>
          </a:xfrm>
          <a:custGeom>
            <a:avLst/>
            <a:gdLst>
              <a:gd name="T0" fmla="*/ 20 w 884"/>
              <a:gd name="T1" fmla="*/ 264 h 696"/>
              <a:gd name="T2" fmla="*/ 36 w 884"/>
              <a:gd name="T3" fmla="*/ 218 h 696"/>
              <a:gd name="T4" fmla="*/ 30 w 884"/>
              <a:gd name="T5" fmla="*/ 198 h 696"/>
              <a:gd name="T6" fmla="*/ 10 w 884"/>
              <a:gd name="T7" fmla="*/ 182 h 696"/>
              <a:gd name="T8" fmla="*/ 12 w 884"/>
              <a:gd name="T9" fmla="*/ 138 h 696"/>
              <a:gd name="T10" fmla="*/ 34 w 884"/>
              <a:gd name="T11" fmla="*/ 132 h 696"/>
              <a:gd name="T12" fmla="*/ 68 w 884"/>
              <a:gd name="T13" fmla="*/ 88 h 696"/>
              <a:gd name="T14" fmla="*/ 104 w 884"/>
              <a:gd name="T15" fmla="*/ 58 h 696"/>
              <a:gd name="T16" fmla="*/ 130 w 884"/>
              <a:gd name="T17" fmla="*/ 82 h 696"/>
              <a:gd name="T18" fmla="*/ 172 w 884"/>
              <a:gd name="T19" fmla="*/ 68 h 696"/>
              <a:gd name="T20" fmla="*/ 216 w 884"/>
              <a:gd name="T21" fmla="*/ 68 h 696"/>
              <a:gd name="T22" fmla="*/ 260 w 884"/>
              <a:gd name="T23" fmla="*/ 116 h 696"/>
              <a:gd name="T24" fmla="*/ 312 w 884"/>
              <a:gd name="T25" fmla="*/ 146 h 696"/>
              <a:gd name="T26" fmla="*/ 352 w 884"/>
              <a:gd name="T27" fmla="*/ 144 h 696"/>
              <a:gd name="T28" fmla="*/ 376 w 884"/>
              <a:gd name="T29" fmla="*/ 140 h 696"/>
              <a:gd name="T30" fmla="*/ 398 w 884"/>
              <a:gd name="T31" fmla="*/ 116 h 696"/>
              <a:gd name="T32" fmla="*/ 410 w 884"/>
              <a:gd name="T33" fmla="*/ 96 h 696"/>
              <a:gd name="T34" fmla="*/ 398 w 884"/>
              <a:gd name="T35" fmla="*/ 74 h 696"/>
              <a:gd name="T36" fmla="*/ 432 w 884"/>
              <a:gd name="T37" fmla="*/ 38 h 696"/>
              <a:gd name="T38" fmla="*/ 458 w 884"/>
              <a:gd name="T39" fmla="*/ 22 h 696"/>
              <a:gd name="T40" fmla="*/ 492 w 884"/>
              <a:gd name="T41" fmla="*/ 6 h 696"/>
              <a:gd name="T42" fmla="*/ 490 w 884"/>
              <a:gd name="T43" fmla="*/ 36 h 696"/>
              <a:gd name="T44" fmla="*/ 542 w 884"/>
              <a:gd name="T45" fmla="*/ 80 h 696"/>
              <a:gd name="T46" fmla="*/ 612 w 884"/>
              <a:gd name="T47" fmla="*/ 156 h 696"/>
              <a:gd name="T48" fmla="*/ 778 w 884"/>
              <a:gd name="T49" fmla="*/ 238 h 696"/>
              <a:gd name="T50" fmla="*/ 830 w 884"/>
              <a:gd name="T51" fmla="*/ 232 h 696"/>
              <a:gd name="T52" fmla="*/ 866 w 884"/>
              <a:gd name="T53" fmla="*/ 288 h 696"/>
              <a:gd name="T54" fmla="*/ 838 w 884"/>
              <a:gd name="T55" fmla="*/ 340 h 696"/>
              <a:gd name="T56" fmla="*/ 824 w 884"/>
              <a:gd name="T57" fmla="*/ 494 h 696"/>
              <a:gd name="T58" fmla="*/ 852 w 884"/>
              <a:gd name="T59" fmla="*/ 556 h 696"/>
              <a:gd name="T60" fmla="*/ 820 w 884"/>
              <a:gd name="T61" fmla="*/ 588 h 696"/>
              <a:gd name="T62" fmla="*/ 696 w 884"/>
              <a:gd name="T63" fmla="*/ 666 h 696"/>
              <a:gd name="T64" fmla="*/ 674 w 884"/>
              <a:gd name="T65" fmla="*/ 684 h 696"/>
              <a:gd name="T66" fmla="*/ 652 w 884"/>
              <a:gd name="T67" fmla="*/ 676 h 696"/>
              <a:gd name="T68" fmla="*/ 622 w 884"/>
              <a:gd name="T69" fmla="*/ 652 h 696"/>
              <a:gd name="T70" fmla="*/ 594 w 884"/>
              <a:gd name="T71" fmla="*/ 622 h 696"/>
              <a:gd name="T72" fmla="*/ 556 w 884"/>
              <a:gd name="T73" fmla="*/ 592 h 696"/>
              <a:gd name="T74" fmla="*/ 518 w 884"/>
              <a:gd name="T75" fmla="*/ 594 h 696"/>
              <a:gd name="T76" fmla="*/ 506 w 884"/>
              <a:gd name="T77" fmla="*/ 584 h 696"/>
              <a:gd name="T78" fmla="*/ 466 w 884"/>
              <a:gd name="T79" fmla="*/ 560 h 696"/>
              <a:gd name="T80" fmla="*/ 452 w 884"/>
              <a:gd name="T81" fmla="*/ 526 h 696"/>
              <a:gd name="T82" fmla="*/ 422 w 884"/>
              <a:gd name="T83" fmla="*/ 532 h 696"/>
              <a:gd name="T84" fmla="*/ 352 w 884"/>
              <a:gd name="T85" fmla="*/ 520 h 696"/>
              <a:gd name="T86" fmla="*/ 350 w 884"/>
              <a:gd name="T87" fmla="*/ 536 h 696"/>
              <a:gd name="T88" fmla="*/ 318 w 884"/>
              <a:gd name="T89" fmla="*/ 530 h 696"/>
              <a:gd name="T90" fmla="*/ 216 w 884"/>
              <a:gd name="T91" fmla="*/ 504 h 696"/>
              <a:gd name="T92" fmla="*/ 148 w 884"/>
              <a:gd name="T93" fmla="*/ 478 h 696"/>
              <a:gd name="T94" fmla="*/ 124 w 884"/>
              <a:gd name="T95" fmla="*/ 458 h 696"/>
              <a:gd name="T96" fmla="*/ 118 w 884"/>
              <a:gd name="T97" fmla="*/ 428 h 696"/>
              <a:gd name="T98" fmla="*/ 134 w 884"/>
              <a:gd name="T99" fmla="*/ 420 h 696"/>
              <a:gd name="T100" fmla="*/ 122 w 884"/>
              <a:gd name="T101" fmla="*/ 410 h 696"/>
              <a:gd name="T102" fmla="*/ 128 w 884"/>
              <a:gd name="T103" fmla="*/ 390 h 696"/>
              <a:gd name="T104" fmla="*/ 96 w 884"/>
              <a:gd name="T105" fmla="*/ 370 h 696"/>
              <a:gd name="T106" fmla="*/ 80 w 884"/>
              <a:gd name="T107" fmla="*/ 364 h 696"/>
              <a:gd name="T108" fmla="*/ 62 w 884"/>
              <a:gd name="T109" fmla="*/ 350 h 696"/>
              <a:gd name="T110" fmla="*/ 60 w 884"/>
              <a:gd name="T111" fmla="*/ 314 h 696"/>
              <a:gd name="T112" fmla="*/ 44 w 884"/>
              <a:gd name="T113" fmla="*/ 312 h 696"/>
              <a:gd name="T114" fmla="*/ 28 w 884"/>
              <a:gd name="T115" fmla="*/ 300 h 696"/>
              <a:gd name="T116" fmla="*/ 16 w 884"/>
              <a:gd name="T117" fmla="*/ 28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4" h="696">
                <a:moveTo>
                  <a:pt x="4" y="284"/>
                </a:moveTo>
                <a:lnTo>
                  <a:pt x="4" y="280"/>
                </a:lnTo>
                <a:lnTo>
                  <a:pt x="8" y="280"/>
                </a:lnTo>
                <a:lnTo>
                  <a:pt x="8" y="276"/>
                </a:lnTo>
                <a:lnTo>
                  <a:pt x="16" y="270"/>
                </a:lnTo>
                <a:lnTo>
                  <a:pt x="20" y="264"/>
                </a:lnTo>
                <a:lnTo>
                  <a:pt x="26" y="260"/>
                </a:lnTo>
                <a:lnTo>
                  <a:pt x="24" y="254"/>
                </a:lnTo>
                <a:lnTo>
                  <a:pt x="34" y="236"/>
                </a:lnTo>
                <a:lnTo>
                  <a:pt x="30" y="224"/>
                </a:lnTo>
                <a:lnTo>
                  <a:pt x="32" y="220"/>
                </a:lnTo>
                <a:lnTo>
                  <a:pt x="36" y="218"/>
                </a:lnTo>
                <a:lnTo>
                  <a:pt x="34" y="216"/>
                </a:lnTo>
                <a:lnTo>
                  <a:pt x="30" y="216"/>
                </a:lnTo>
                <a:lnTo>
                  <a:pt x="30" y="214"/>
                </a:lnTo>
                <a:lnTo>
                  <a:pt x="34" y="210"/>
                </a:lnTo>
                <a:lnTo>
                  <a:pt x="32" y="200"/>
                </a:lnTo>
                <a:lnTo>
                  <a:pt x="30" y="198"/>
                </a:lnTo>
                <a:lnTo>
                  <a:pt x="26" y="192"/>
                </a:lnTo>
                <a:lnTo>
                  <a:pt x="26" y="190"/>
                </a:lnTo>
                <a:lnTo>
                  <a:pt x="24" y="188"/>
                </a:lnTo>
                <a:lnTo>
                  <a:pt x="24" y="186"/>
                </a:lnTo>
                <a:lnTo>
                  <a:pt x="10" y="188"/>
                </a:lnTo>
                <a:lnTo>
                  <a:pt x="10" y="182"/>
                </a:lnTo>
                <a:lnTo>
                  <a:pt x="6" y="182"/>
                </a:lnTo>
                <a:lnTo>
                  <a:pt x="4" y="178"/>
                </a:lnTo>
                <a:lnTo>
                  <a:pt x="6" y="174"/>
                </a:lnTo>
                <a:lnTo>
                  <a:pt x="0" y="154"/>
                </a:lnTo>
                <a:lnTo>
                  <a:pt x="8" y="140"/>
                </a:lnTo>
                <a:lnTo>
                  <a:pt x="12" y="138"/>
                </a:lnTo>
                <a:lnTo>
                  <a:pt x="18" y="140"/>
                </a:lnTo>
                <a:lnTo>
                  <a:pt x="22" y="134"/>
                </a:lnTo>
                <a:lnTo>
                  <a:pt x="28" y="134"/>
                </a:lnTo>
                <a:lnTo>
                  <a:pt x="34" y="134"/>
                </a:lnTo>
                <a:lnTo>
                  <a:pt x="34" y="134"/>
                </a:lnTo>
                <a:lnTo>
                  <a:pt x="34" y="132"/>
                </a:lnTo>
                <a:lnTo>
                  <a:pt x="34" y="130"/>
                </a:lnTo>
                <a:lnTo>
                  <a:pt x="34" y="128"/>
                </a:lnTo>
                <a:lnTo>
                  <a:pt x="40" y="128"/>
                </a:lnTo>
                <a:lnTo>
                  <a:pt x="44" y="132"/>
                </a:lnTo>
                <a:lnTo>
                  <a:pt x="62" y="114"/>
                </a:lnTo>
                <a:lnTo>
                  <a:pt x="68" y="88"/>
                </a:lnTo>
                <a:lnTo>
                  <a:pt x="72" y="84"/>
                </a:lnTo>
                <a:lnTo>
                  <a:pt x="72" y="80"/>
                </a:lnTo>
                <a:lnTo>
                  <a:pt x="68" y="76"/>
                </a:lnTo>
                <a:lnTo>
                  <a:pt x="96" y="52"/>
                </a:lnTo>
                <a:lnTo>
                  <a:pt x="100" y="54"/>
                </a:lnTo>
                <a:lnTo>
                  <a:pt x="104" y="58"/>
                </a:lnTo>
                <a:lnTo>
                  <a:pt x="120" y="66"/>
                </a:lnTo>
                <a:lnTo>
                  <a:pt x="120" y="72"/>
                </a:lnTo>
                <a:lnTo>
                  <a:pt x="122" y="74"/>
                </a:lnTo>
                <a:lnTo>
                  <a:pt x="124" y="66"/>
                </a:lnTo>
                <a:lnTo>
                  <a:pt x="126" y="66"/>
                </a:lnTo>
                <a:lnTo>
                  <a:pt x="130" y="82"/>
                </a:lnTo>
                <a:lnTo>
                  <a:pt x="138" y="76"/>
                </a:lnTo>
                <a:lnTo>
                  <a:pt x="148" y="78"/>
                </a:lnTo>
                <a:lnTo>
                  <a:pt x="152" y="80"/>
                </a:lnTo>
                <a:lnTo>
                  <a:pt x="168" y="70"/>
                </a:lnTo>
                <a:lnTo>
                  <a:pt x="170" y="68"/>
                </a:lnTo>
                <a:lnTo>
                  <a:pt x="172" y="68"/>
                </a:lnTo>
                <a:lnTo>
                  <a:pt x="172" y="62"/>
                </a:lnTo>
                <a:lnTo>
                  <a:pt x="174" y="60"/>
                </a:lnTo>
                <a:lnTo>
                  <a:pt x="178" y="60"/>
                </a:lnTo>
                <a:lnTo>
                  <a:pt x="218" y="32"/>
                </a:lnTo>
                <a:lnTo>
                  <a:pt x="224" y="40"/>
                </a:lnTo>
                <a:lnTo>
                  <a:pt x="216" y="68"/>
                </a:lnTo>
                <a:lnTo>
                  <a:pt x="224" y="82"/>
                </a:lnTo>
                <a:lnTo>
                  <a:pt x="230" y="82"/>
                </a:lnTo>
                <a:lnTo>
                  <a:pt x="250" y="106"/>
                </a:lnTo>
                <a:lnTo>
                  <a:pt x="250" y="112"/>
                </a:lnTo>
                <a:lnTo>
                  <a:pt x="252" y="116"/>
                </a:lnTo>
                <a:lnTo>
                  <a:pt x="260" y="116"/>
                </a:lnTo>
                <a:lnTo>
                  <a:pt x="262" y="114"/>
                </a:lnTo>
                <a:lnTo>
                  <a:pt x="286" y="112"/>
                </a:lnTo>
                <a:lnTo>
                  <a:pt x="304" y="120"/>
                </a:lnTo>
                <a:lnTo>
                  <a:pt x="314" y="136"/>
                </a:lnTo>
                <a:lnTo>
                  <a:pt x="312" y="144"/>
                </a:lnTo>
                <a:lnTo>
                  <a:pt x="312" y="146"/>
                </a:lnTo>
                <a:lnTo>
                  <a:pt x="322" y="152"/>
                </a:lnTo>
                <a:lnTo>
                  <a:pt x="326" y="156"/>
                </a:lnTo>
                <a:lnTo>
                  <a:pt x="328" y="158"/>
                </a:lnTo>
                <a:lnTo>
                  <a:pt x="340" y="152"/>
                </a:lnTo>
                <a:lnTo>
                  <a:pt x="348" y="142"/>
                </a:lnTo>
                <a:lnTo>
                  <a:pt x="352" y="144"/>
                </a:lnTo>
                <a:lnTo>
                  <a:pt x="352" y="146"/>
                </a:lnTo>
                <a:lnTo>
                  <a:pt x="362" y="150"/>
                </a:lnTo>
                <a:lnTo>
                  <a:pt x="368" y="148"/>
                </a:lnTo>
                <a:lnTo>
                  <a:pt x="370" y="142"/>
                </a:lnTo>
                <a:lnTo>
                  <a:pt x="374" y="140"/>
                </a:lnTo>
                <a:lnTo>
                  <a:pt x="376" y="140"/>
                </a:lnTo>
                <a:lnTo>
                  <a:pt x="380" y="138"/>
                </a:lnTo>
                <a:lnTo>
                  <a:pt x="380" y="136"/>
                </a:lnTo>
                <a:lnTo>
                  <a:pt x="380" y="132"/>
                </a:lnTo>
                <a:lnTo>
                  <a:pt x="380" y="132"/>
                </a:lnTo>
                <a:lnTo>
                  <a:pt x="386" y="120"/>
                </a:lnTo>
                <a:lnTo>
                  <a:pt x="398" y="116"/>
                </a:lnTo>
                <a:lnTo>
                  <a:pt x="402" y="108"/>
                </a:lnTo>
                <a:lnTo>
                  <a:pt x="410" y="106"/>
                </a:lnTo>
                <a:lnTo>
                  <a:pt x="410" y="104"/>
                </a:lnTo>
                <a:lnTo>
                  <a:pt x="406" y="104"/>
                </a:lnTo>
                <a:lnTo>
                  <a:pt x="406" y="100"/>
                </a:lnTo>
                <a:lnTo>
                  <a:pt x="410" y="96"/>
                </a:lnTo>
                <a:lnTo>
                  <a:pt x="408" y="92"/>
                </a:lnTo>
                <a:lnTo>
                  <a:pt x="412" y="86"/>
                </a:lnTo>
                <a:lnTo>
                  <a:pt x="404" y="82"/>
                </a:lnTo>
                <a:lnTo>
                  <a:pt x="402" y="82"/>
                </a:lnTo>
                <a:lnTo>
                  <a:pt x="398" y="80"/>
                </a:lnTo>
                <a:lnTo>
                  <a:pt x="398" y="74"/>
                </a:lnTo>
                <a:lnTo>
                  <a:pt x="404" y="64"/>
                </a:lnTo>
                <a:lnTo>
                  <a:pt x="418" y="64"/>
                </a:lnTo>
                <a:lnTo>
                  <a:pt x="418" y="62"/>
                </a:lnTo>
                <a:lnTo>
                  <a:pt x="422" y="58"/>
                </a:lnTo>
                <a:lnTo>
                  <a:pt x="422" y="50"/>
                </a:lnTo>
                <a:lnTo>
                  <a:pt x="432" y="38"/>
                </a:lnTo>
                <a:lnTo>
                  <a:pt x="438" y="36"/>
                </a:lnTo>
                <a:lnTo>
                  <a:pt x="444" y="26"/>
                </a:lnTo>
                <a:lnTo>
                  <a:pt x="452" y="22"/>
                </a:lnTo>
                <a:lnTo>
                  <a:pt x="454" y="20"/>
                </a:lnTo>
                <a:lnTo>
                  <a:pt x="456" y="20"/>
                </a:lnTo>
                <a:lnTo>
                  <a:pt x="458" y="22"/>
                </a:lnTo>
                <a:lnTo>
                  <a:pt x="464" y="10"/>
                </a:lnTo>
                <a:lnTo>
                  <a:pt x="472" y="8"/>
                </a:lnTo>
                <a:lnTo>
                  <a:pt x="476" y="2"/>
                </a:lnTo>
                <a:lnTo>
                  <a:pt x="482" y="0"/>
                </a:lnTo>
                <a:lnTo>
                  <a:pt x="486" y="4"/>
                </a:lnTo>
                <a:lnTo>
                  <a:pt x="492" y="6"/>
                </a:lnTo>
                <a:lnTo>
                  <a:pt x="492" y="18"/>
                </a:lnTo>
                <a:lnTo>
                  <a:pt x="492" y="20"/>
                </a:lnTo>
                <a:lnTo>
                  <a:pt x="492" y="22"/>
                </a:lnTo>
                <a:lnTo>
                  <a:pt x="494" y="24"/>
                </a:lnTo>
                <a:lnTo>
                  <a:pt x="492" y="36"/>
                </a:lnTo>
                <a:lnTo>
                  <a:pt x="490" y="36"/>
                </a:lnTo>
                <a:lnTo>
                  <a:pt x="488" y="46"/>
                </a:lnTo>
                <a:lnTo>
                  <a:pt x="490" y="48"/>
                </a:lnTo>
                <a:lnTo>
                  <a:pt x="482" y="62"/>
                </a:lnTo>
                <a:lnTo>
                  <a:pt x="484" y="68"/>
                </a:lnTo>
                <a:lnTo>
                  <a:pt x="520" y="66"/>
                </a:lnTo>
                <a:lnTo>
                  <a:pt x="542" y="80"/>
                </a:lnTo>
                <a:lnTo>
                  <a:pt x="544" y="82"/>
                </a:lnTo>
                <a:lnTo>
                  <a:pt x="558" y="92"/>
                </a:lnTo>
                <a:lnTo>
                  <a:pt x="570" y="116"/>
                </a:lnTo>
                <a:lnTo>
                  <a:pt x="576" y="120"/>
                </a:lnTo>
                <a:lnTo>
                  <a:pt x="580" y="130"/>
                </a:lnTo>
                <a:lnTo>
                  <a:pt x="612" y="156"/>
                </a:lnTo>
                <a:lnTo>
                  <a:pt x="614" y="160"/>
                </a:lnTo>
                <a:lnTo>
                  <a:pt x="676" y="210"/>
                </a:lnTo>
                <a:lnTo>
                  <a:pt x="720" y="214"/>
                </a:lnTo>
                <a:lnTo>
                  <a:pt x="730" y="224"/>
                </a:lnTo>
                <a:lnTo>
                  <a:pt x="768" y="230"/>
                </a:lnTo>
                <a:lnTo>
                  <a:pt x="778" y="238"/>
                </a:lnTo>
                <a:lnTo>
                  <a:pt x="802" y="240"/>
                </a:lnTo>
                <a:lnTo>
                  <a:pt x="810" y="230"/>
                </a:lnTo>
                <a:lnTo>
                  <a:pt x="810" y="228"/>
                </a:lnTo>
                <a:lnTo>
                  <a:pt x="814" y="224"/>
                </a:lnTo>
                <a:lnTo>
                  <a:pt x="822" y="222"/>
                </a:lnTo>
                <a:lnTo>
                  <a:pt x="830" y="232"/>
                </a:lnTo>
                <a:lnTo>
                  <a:pt x="830" y="238"/>
                </a:lnTo>
                <a:lnTo>
                  <a:pt x="832" y="238"/>
                </a:lnTo>
                <a:lnTo>
                  <a:pt x="842" y="248"/>
                </a:lnTo>
                <a:lnTo>
                  <a:pt x="842" y="260"/>
                </a:lnTo>
                <a:lnTo>
                  <a:pt x="864" y="278"/>
                </a:lnTo>
                <a:lnTo>
                  <a:pt x="866" y="288"/>
                </a:lnTo>
                <a:lnTo>
                  <a:pt x="868" y="290"/>
                </a:lnTo>
                <a:lnTo>
                  <a:pt x="878" y="312"/>
                </a:lnTo>
                <a:lnTo>
                  <a:pt x="874" y="326"/>
                </a:lnTo>
                <a:lnTo>
                  <a:pt x="884" y="338"/>
                </a:lnTo>
                <a:lnTo>
                  <a:pt x="884" y="340"/>
                </a:lnTo>
                <a:lnTo>
                  <a:pt x="838" y="340"/>
                </a:lnTo>
                <a:lnTo>
                  <a:pt x="838" y="434"/>
                </a:lnTo>
                <a:lnTo>
                  <a:pt x="820" y="434"/>
                </a:lnTo>
                <a:lnTo>
                  <a:pt x="828" y="478"/>
                </a:lnTo>
                <a:lnTo>
                  <a:pt x="826" y="488"/>
                </a:lnTo>
                <a:lnTo>
                  <a:pt x="824" y="490"/>
                </a:lnTo>
                <a:lnTo>
                  <a:pt x="824" y="494"/>
                </a:lnTo>
                <a:lnTo>
                  <a:pt x="828" y="502"/>
                </a:lnTo>
                <a:lnTo>
                  <a:pt x="818" y="526"/>
                </a:lnTo>
                <a:lnTo>
                  <a:pt x="820" y="532"/>
                </a:lnTo>
                <a:lnTo>
                  <a:pt x="848" y="546"/>
                </a:lnTo>
                <a:lnTo>
                  <a:pt x="852" y="552"/>
                </a:lnTo>
                <a:lnTo>
                  <a:pt x="852" y="556"/>
                </a:lnTo>
                <a:lnTo>
                  <a:pt x="860" y="566"/>
                </a:lnTo>
                <a:lnTo>
                  <a:pt x="858" y="570"/>
                </a:lnTo>
                <a:lnTo>
                  <a:pt x="840" y="564"/>
                </a:lnTo>
                <a:lnTo>
                  <a:pt x="826" y="568"/>
                </a:lnTo>
                <a:lnTo>
                  <a:pt x="824" y="586"/>
                </a:lnTo>
                <a:lnTo>
                  <a:pt x="820" y="588"/>
                </a:lnTo>
                <a:lnTo>
                  <a:pt x="820" y="590"/>
                </a:lnTo>
                <a:lnTo>
                  <a:pt x="812" y="596"/>
                </a:lnTo>
                <a:lnTo>
                  <a:pt x="806" y="604"/>
                </a:lnTo>
                <a:lnTo>
                  <a:pt x="732" y="640"/>
                </a:lnTo>
                <a:lnTo>
                  <a:pt x="730" y="642"/>
                </a:lnTo>
                <a:lnTo>
                  <a:pt x="696" y="666"/>
                </a:lnTo>
                <a:lnTo>
                  <a:pt x="690" y="664"/>
                </a:lnTo>
                <a:lnTo>
                  <a:pt x="686" y="666"/>
                </a:lnTo>
                <a:lnTo>
                  <a:pt x="684" y="672"/>
                </a:lnTo>
                <a:lnTo>
                  <a:pt x="684" y="672"/>
                </a:lnTo>
                <a:lnTo>
                  <a:pt x="680" y="674"/>
                </a:lnTo>
                <a:lnTo>
                  <a:pt x="674" y="684"/>
                </a:lnTo>
                <a:lnTo>
                  <a:pt x="674" y="688"/>
                </a:lnTo>
                <a:lnTo>
                  <a:pt x="668" y="694"/>
                </a:lnTo>
                <a:lnTo>
                  <a:pt x="664" y="696"/>
                </a:lnTo>
                <a:lnTo>
                  <a:pt x="662" y="682"/>
                </a:lnTo>
                <a:lnTo>
                  <a:pt x="656" y="676"/>
                </a:lnTo>
                <a:lnTo>
                  <a:pt x="652" y="676"/>
                </a:lnTo>
                <a:lnTo>
                  <a:pt x="650" y="668"/>
                </a:lnTo>
                <a:lnTo>
                  <a:pt x="642" y="662"/>
                </a:lnTo>
                <a:lnTo>
                  <a:pt x="640" y="654"/>
                </a:lnTo>
                <a:lnTo>
                  <a:pt x="626" y="652"/>
                </a:lnTo>
                <a:lnTo>
                  <a:pt x="624" y="652"/>
                </a:lnTo>
                <a:lnTo>
                  <a:pt x="622" y="652"/>
                </a:lnTo>
                <a:lnTo>
                  <a:pt x="618" y="650"/>
                </a:lnTo>
                <a:lnTo>
                  <a:pt x="618" y="644"/>
                </a:lnTo>
                <a:lnTo>
                  <a:pt x="616" y="638"/>
                </a:lnTo>
                <a:lnTo>
                  <a:pt x="604" y="632"/>
                </a:lnTo>
                <a:lnTo>
                  <a:pt x="600" y="626"/>
                </a:lnTo>
                <a:lnTo>
                  <a:pt x="594" y="622"/>
                </a:lnTo>
                <a:lnTo>
                  <a:pt x="594" y="624"/>
                </a:lnTo>
                <a:lnTo>
                  <a:pt x="584" y="612"/>
                </a:lnTo>
                <a:lnTo>
                  <a:pt x="582" y="600"/>
                </a:lnTo>
                <a:lnTo>
                  <a:pt x="568" y="580"/>
                </a:lnTo>
                <a:lnTo>
                  <a:pt x="564" y="588"/>
                </a:lnTo>
                <a:lnTo>
                  <a:pt x="556" y="592"/>
                </a:lnTo>
                <a:lnTo>
                  <a:pt x="556" y="598"/>
                </a:lnTo>
                <a:lnTo>
                  <a:pt x="554" y="604"/>
                </a:lnTo>
                <a:lnTo>
                  <a:pt x="548" y="608"/>
                </a:lnTo>
                <a:lnTo>
                  <a:pt x="522" y="600"/>
                </a:lnTo>
                <a:lnTo>
                  <a:pt x="518" y="598"/>
                </a:lnTo>
                <a:lnTo>
                  <a:pt x="518" y="594"/>
                </a:lnTo>
                <a:lnTo>
                  <a:pt x="518" y="594"/>
                </a:lnTo>
                <a:lnTo>
                  <a:pt x="518" y="592"/>
                </a:lnTo>
                <a:lnTo>
                  <a:pt x="512" y="586"/>
                </a:lnTo>
                <a:lnTo>
                  <a:pt x="510" y="586"/>
                </a:lnTo>
                <a:lnTo>
                  <a:pt x="508" y="586"/>
                </a:lnTo>
                <a:lnTo>
                  <a:pt x="506" y="584"/>
                </a:lnTo>
                <a:lnTo>
                  <a:pt x="504" y="584"/>
                </a:lnTo>
                <a:lnTo>
                  <a:pt x="498" y="578"/>
                </a:lnTo>
                <a:lnTo>
                  <a:pt x="490" y="576"/>
                </a:lnTo>
                <a:lnTo>
                  <a:pt x="488" y="574"/>
                </a:lnTo>
                <a:lnTo>
                  <a:pt x="466" y="564"/>
                </a:lnTo>
                <a:lnTo>
                  <a:pt x="466" y="560"/>
                </a:lnTo>
                <a:lnTo>
                  <a:pt x="460" y="560"/>
                </a:lnTo>
                <a:lnTo>
                  <a:pt x="454" y="552"/>
                </a:lnTo>
                <a:lnTo>
                  <a:pt x="454" y="544"/>
                </a:lnTo>
                <a:lnTo>
                  <a:pt x="452" y="538"/>
                </a:lnTo>
                <a:lnTo>
                  <a:pt x="454" y="528"/>
                </a:lnTo>
                <a:lnTo>
                  <a:pt x="452" y="526"/>
                </a:lnTo>
                <a:lnTo>
                  <a:pt x="448" y="526"/>
                </a:lnTo>
                <a:lnTo>
                  <a:pt x="444" y="526"/>
                </a:lnTo>
                <a:lnTo>
                  <a:pt x="438" y="524"/>
                </a:lnTo>
                <a:lnTo>
                  <a:pt x="436" y="526"/>
                </a:lnTo>
                <a:lnTo>
                  <a:pt x="426" y="526"/>
                </a:lnTo>
                <a:lnTo>
                  <a:pt x="422" y="532"/>
                </a:lnTo>
                <a:lnTo>
                  <a:pt x="418" y="532"/>
                </a:lnTo>
                <a:lnTo>
                  <a:pt x="416" y="530"/>
                </a:lnTo>
                <a:lnTo>
                  <a:pt x="368" y="520"/>
                </a:lnTo>
                <a:lnTo>
                  <a:pt x="362" y="516"/>
                </a:lnTo>
                <a:lnTo>
                  <a:pt x="356" y="520"/>
                </a:lnTo>
                <a:lnTo>
                  <a:pt x="352" y="520"/>
                </a:lnTo>
                <a:lnTo>
                  <a:pt x="350" y="522"/>
                </a:lnTo>
                <a:lnTo>
                  <a:pt x="352" y="526"/>
                </a:lnTo>
                <a:lnTo>
                  <a:pt x="350" y="528"/>
                </a:lnTo>
                <a:lnTo>
                  <a:pt x="348" y="530"/>
                </a:lnTo>
                <a:lnTo>
                  <a:pt x="348" y="532"/>
                </a:lnTo>
                <a:lnTo>
                  <a:pt x="350" y="536"/>
                </a:lnTo>
                <a:lnTo>
                  <a:pt x="346" y="546"/>
                </a:lnTo>
                <a:lnTo>
                  <a:pt x="344" y="548"/>
                </a:lnTo>
                <a:lnTo>
                  <a:pt x="330" y="548"/>
                </a:lnTo>
                <a:lnTo>
                  <a:pt x="322" y="544"/>
                </a:lnTo>
                <a:lnTo>
                  <a:pt x="320" y="542"/>
                </a:lnTo>
                <a:lnTo>
                  <a:pt x="318" y="530"/>
                </a:lnTo>
                <a:lnTo>
                  <a:pt x="306" y="520"/>
                </a:lnTo>
                <a:lnTo>
                  <a:pt x="304" y="520"/>
                </a:lnTo>
                <a:lnTo>
                  <a:pt x="290" y="510"/>
                </a:lnTo>
                <a:lnTo>
                  <a:pt x="286" y="510"/>
                </a:lnTo>
                <a:lnTo>
                  <a:pt x="276" y="504"/>
                </a:lnTo>
                <a:lnTo>
                  <a:pt x="216" y="504"/>
                </a:lnTo>
                <a:lnTo>
                  <a:pt x="216" y="464"/>
                </a:lnTo>
                <a:lnTo>
                  <a:pt x="190" y="464"/>
                </a:lnTo>
                <a:lnTo>
                  <a:pt x="146" y="498"/>
                </a:lnTo>
                <a:lnTo>
                  <a:pt x="142" y="492"/>
                </a:lnTo>
                <a:lnTo>
                  <a:pt x="142" y="484"/>
                </a:lnTo>
                <a:lnTo>
                  <a:pt x="148" y="478"/>
                </a:lnTo>
                <a:lnTo>
                  <a:pt x="150" y="474"/>
                </a:lnTo>
                <a:lnTo>
                  <a:pt x="144" y="472"/>
                </a:lnTo>
                <a:lnTo>
                  <a:pt x="140" y="470"/>
                </a:lnTo>
                <a:lnTo>
                  <a:pt x="142" y="460"/>
                </a:lnTo>
                <a:lnTo>
                  <a:pt x="134" y="454"/>
                </a:lnTo>
                <a:lnTo>
                  <a:pt x="124" y="458"/>
                </a:lnTo>
                <a:lnTo>
                  <a:pt x="118" y="452"/>
                </a:lnTo>
                <a:lnTo>
                  <a:pt x="112" y="440"/>
                </a:lnTo>
                <a:lnTo>
                  <a:pt x="114" y="436"/>
                </a:lnTo>
                <a:lnTo>
                  <a:pt x="118" y="432"/>
                </a:lnTo>
                <a:lnTo>
                  <a:pt x="120" y="430"/>
                </a:lnTo>
                <a:lnTo>
                  <a:pt x="118" y="428"/>
                </a:lnTo>
                <a:lnTo>
                  <a:pt x="122" y="426"/>
                </a:lnTo>
                <a:lnTo>
                  <a:pt x="126" y="422"/>
                </a:lnTo>
                <a:lnTo>
                  <a:pt x="132" y="424"/>
                </a:lnTo>
                <a:lnTo>
                  <a:pt x="132" y="424"/>
                </a:lnTo>
                <a:lnTo>
                  <a:pt x="134" y="422"/>
                </a:lnTo>
                <a:lnTo>
                  <a:pt x="134" y="420"/>
                </a:lnTo>
                <a:lnTo>
                  <a:pt x="134" y="420"/>
                </a:lnTo>
                <a:lnTo>
                  <a:pt x="136" y="420"/>
                </a:lnTo>
                <a:lnTo>
                  <a:pt x="136" y="414"/>
                </a:lnTo>
                <a:lnTo>
                  <a:pt x="124" y="412"/>
                </a:lnTo>
                <a:lnTo>
                  <a:pt x="122" y="412"/>
                </a:lnTo>
                <a:lnTo>
                  <a:pt x="122" y="410"/>
                </a:lnTo>
                <a:lnTo>
                  <a:pt x="122" y="408"/>
                </a:lnTo>
                <a:lnTo>
                  <a:pt x="116" y="406"/>
                </a:lnTo>
                <a:lnTo>
                  <a:pt x="118" y="404"/>
                </a:lnTo>
                <a:lnTo>
                  <a:pt x="112" y="400"/>
                </a:lnTo>
                <a:lnTo>
                  <a:pt x="120" y="396"/>
                </a:lnTo>
                <a:lnTo>
                  <a:pt x="128" y="390"/>
                </a:lnTo>
                <a:lnTo>
                  <a:pt x="120" y="378"/>
                </a:lnTo>
                <a:lnTo>
                  <a:pt x="116" y="380"/>
                </a:lnTo>
                <a:lnTo>
                  <a:pt x="110" y="376"/>
                </a:lnTo>
                <a:lnTo>
                  <a:pt x="108" y="380"/>
                </a:lnTo>
                <a:lnTo>
                  <a:pt x="98" y="370"/>
                </a:lnTo>
                <a:lnTo>
                  <a:pt x="96" y="370"/>
                </a:lnTo>
                <a:lnTo>
                  <a:pt x="88" y="374"/>
                </a:lnTo>
                <a:lnTo>
                  <a:pt x="86" y="370"/>
                </a:lnTo>
                <a:lnTo>
                  <a:pt x="82" y="370"/>
                </a:lnTo>
                <a:lnTo>
                  <a:pt x="82" y="368"/>
                </a:lnTo>
                <a:lnTo>
                  <a:pt x="80" y="366"/>
                </a:lnTo>
                <a:lnTo>
                  <a:pt x="80" y="364"/>
                </a:lnTo>
                <a:lnTo>
                  <a:pt x="78" y="362"/>
                </a:lnTo>
                <a:lnTo>
                  <a:pt x="74" y="362"/>
                </a:lnTo>
                <a:lnTo>
                  <a:pt x="72" y="362"/>
                </a:lnTo>
                <a:lnTo>
                  <a:pt x="70" y="362"/>
                </a:lnTo>
                <a:lnTo>
                  <a:pt x="60" y="354"/>
                </a:lnTo>
                <a:lnTo>
                  <a:pt x="62" y="350"/>
                </a:lnTo>
                <a:lnTo>
                  <a:pt x="58" y="340"/>
                </a:lnTo>
                <a:lnTo>
                  <a:pt x="62" y="338"/>
                </a:lnTo>
                <a:lnTo>
                  <a:pt x="66" y="334"/>
                </a:lnTo>
                <a:lnTo>
                  <a:pt x="62" y="328"/>
                </a:lnTo>
                <a:lnTo>
                  <a:pt x="62" y="316"/>
                </a:lnTo>
                <a:lnTo>
                  <a:pt x="60" y="314"/>
                </a:lnTo>
                <a:lnTo>
                  <a:pt x="58" y="314"/>
                </a:lnTo>
                <a:lnTo>
                  <a:pt x="58" y="310"/>
                </a:lnTo>
                <a:lnTo>
                  <a:pt x="54" y="306"/>
                </a:lnTo>
                <a:lnTo>
                  <a:pt x="50" y="312"/>
                </a:lnTo>
                <a:lnTo>
                  <a:pt x="46" y="314"/>
                </a:lnTo>
                <a:lnTo>
                  <a:pt x="44" y="312"/>
                </a:lnTo>
                <a:lnTo>
                  <a:pt x="40" y="310"/>
                </a:lnTo>
                <a:lnTo>
                  <a:pt x="40" y="308"/>
                </a:lnTo>
                <a:lnTo>
                  <a:pt x="42" y="304"/>
                </a:lnTo>
                <a:lnTo>
                  <a:pt x="40" y="302"/>
                </a:lnTo>
                <a:lnTo>
                  <a:pt x="34" y="300"/>
                </a:lnTo>
                <a:lnTo>
                  <a:pt x="28" y="300"/>
                </a:lnTo>
                <a:lnTo>
                  <a:pt x="24" y="298"/>
                </a:lnTo>
                <a:lnTo>
                  <a:pt x="24" y="296"/>
                </a:lnTo>
                <a:lnTo>
                  <a:pt x="24" y="292"/>
                </a:lnTo>
                <a:lnTo>
                  <a:pt x="24" y="290"/>
                </a:lnTo>
                <a:lnTo>
                  <a:pt x="20" y="290"/>
                </a:lnTo>
                <a:lnTo>
                  <a:pt x="16" y="288"/>
                </a:lnTo>
                <a:lnTo>
                  <a:pt x="12" y="288"/>
                </a:lnTo>
                <a:lnTo>
                  <a:pt x="8" y="288"/>
                </a:lnTo>
                <a:lnTo>
                  <a:pt x="4" y="284"/>
                </a:lnTo>
                <a:lnTo>
                  <a:pt x="4" y="284"/>
                </a:lnTo>
                <a:lnTo>
                  <a:pt x="4" y="284"/>
                </a:lnTo>
                <a:close/>
              </a:path>
            </a:pathLst>
          </a:custGeom>
          <a:solidFill>
            <a:schemeClr val="accent1"/>
          </a:solidFill>
          <a:ln w="6350" cmpd="sng">
            <a:solidFill>
              <a:schemeClr val="accent2"/>
            </a:solidFill>
            <a:round/>
            <a:headEnd/>
            <a:tailEnd/>
          </a:ln>
        </p:spPr>
        <p:txBody>
          <a:bodyPr/>
          <a:lstStyle/>
          <a:p>
            <a:endParaRPr lang="en-GB"/>
          </a:p>
        </p:txBody>
      </p:sp>
      <p:sp>
        <p:nvSpPr>
          <p:cNvPr id="2" name="Text Placeholder 1"/>
          <p:cNvSpPr>
            <a:spLocks noGrp="1"/>
          </p:cNvSpPr>
          <p:nvPr>
            <p:ph type="body" sz="quarter" idx="21"/>
          </p:nvPr>
        </p:nvSpPr>
        <p:spPr>
          <a:xfrm>
            <a:off x="320040" y="718356"/>
            <a:ext cx="6023610" cy="430887"/>
          </a:xfrm>
        </p:spPr>
        <p:txBody>
          <a:bodyPr/>
          <a:lstStyle/>
          <a:p>
            <a:r>
              <a:rPr lang="en-US" dirty="0"/>
              <a:t>Consolidation of More Lucrative Services May Require Financial Alignment</a:t>
            </a:r>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6080760" cy="276999"/>
          </a:xfrm>
        </p:spPr>
        <p:txBody>
          <a:bodyPr/>
          <a:lstStyle/>
          <a:p>
            <a:r>
              <a:rPr lang="en-US" dirty="0" smtClean="0"/>
              <a:t>Address All Stakeholder Incentives</a:t>
            </a:r>
            <a:endParaRPr lang="en-US" dirty="0"/>
          </a:p>
        </p:txBody>
      </p:sp>
      <p:pic>
        <p:nvPicPr>
          <p:cNvPr id="2053" name="Picture 5" descr="http://www.kirbypartners.com/kirby/wp-content/uploads/2013/12/hshs-new-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58" y="1848185"/>
            <a:ext cx="1145571" cy="38758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3.amazonaws.com/nixle/uploads/pub_media/user21755-1375105973-medi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080" y="1808024"/>
            <a:ext cx="1145571" cy="387027"/>
          </a:xfrm>
          <a:prstGeom prst="rect">
            <a:avLst/>
          </a:prstGeom>
          <a:noFill/>
          <a:extLst>
            <a:ext uri="{909E8E84-426E-40DD-AFC4-6F175D3DCCD1}">
              <a14:hiddenFill xmlns:a14="http://schemas.microsoft.com/office/drawing/2010/main">
                <a:solidFill>
                  <a:srgbClr val="FFFFFF"/>
                </a:solidFill>
              </a14:hiddenFill>
            </a:ext>
          </a:extLst>
        </p:spPr>
      </p:pic>
      <p:sp>
        <p:nvSpPr>
          <p:cNvPr id="32" name="Text Placeholder 7"/>
          <p:cNvSpPr txBox="1">
            <a:spLocks/>
          </p:cNvSpPr>
          <p:nvPr/>
        </p:nvSpPr>
        <p:spPr>
          <a:xfrm>
            <a:off x="3878027" y="1571672"/>
            <a:ext cx="1976437" cy="667463"/>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i="1" dirty="0" smtClean="0">
                <a:solidFill>
                  <a:srgbClr val="333E48"/>
                </a:solidFill>
              </a:rPr>
              <a:t>Cultural Alignment</a:t>
            </a:r>
          </a:p>
          <a:p>
            <a:r>
              <a:rPr lang="en-US" dirty="0" smtClean="0">
                <a:solidFill>
                  <a:srgbClr val="333E48"/>
                </a:solidFill>
              </a:rPr>
              <a:t>Long working relationship since 1995</a:t>
            </a:r>
          </a:p>
        </p:txBody>
      </p:sp>
      <p:sp>
        <p:nvSpPr>
          <p:cNvPr id="34" name="Text Placeholder 7"/>
          <p:cNvSpPr txBox="1">
            <a:spLocks/>
          </p:cNvSpPr>
          <p:nvPr/>
        </p:nvSpPr>
        <p:spPr>
          <a:xfrm>
            <a:off x="3878028" y="2172460"/>
            <a:ext cx="2408472" cy="796636"/>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i="1" dirty="0" smtClean="0">
                <a:solidFill>
                  <a:srgbClr val="333E48"/>
                </a:solidFill>
              </a:rPr>
              <a:t>Strategic Alignment</a:t>
            </a:r>
          </a:p>
          <a:p>
            <a:r>
              <a:rPr lang="en-US" dirty="0">
                <a:solidFill>
                  <a:srgbClr val="333E48"/>
                </a:solidFill>
              </a:rPr>
              <a:t>Shared vision of regional </a:t>
            </a:r>
            <a:r>
              <a:rPr lang="en-US" dirty="0" smtClean="0">
                <a:solidFill>
                  <a:srgbClr val="333E48"/>
                </a:solidFill>
              </a:rPr>
              <a:t>growth</a:t>
            </a:r>
          </a:p>
          <a:p>
            <a:r>
              <a:rPr lang="en-US" dirty="0" smtClean="0">
                <a:solidFill>
                  <a:srgbClr val="333E48"/>
                </a:solidFill>
              </a:rPr>
              <a:t>Launched three-way joint venture with Dean Health</a:t>
            </a:r>
          </a:p>
          <a:p>
            <a:r>
              <a:rPr lang="en-US" dirty="0" smtClean="0">
                <a:solidFill>
                  <a:srgbClr val="333E48"/>
                </a:solidFill>
              </a:rPr>
              <a:t>Collaborating on a number of population health management projects</a:t>
            </a:r>
          </a:p>
        </p:txBody>
      </p:sp>
      <p:sp>
        <p:nvSpPr>
          <p:cNvPr id="37" name="Text Placeholder 7"/>
          <p:cNvSpPr txBox="1">
            <a:spLocks/>
          </p:cNvSpPr>
          <p:nvPr/>
        </p:nvSpPr>
        <p:spPr>
          <a:xfrm>
            <a:off x="3878027" y="3603377"/>
            <a:ext cx="2265598" cy="542170"/>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i="1" dirty="0" smtClean="0">
                <a:solidFill>
                  <a:srgbClr val="333E48"/>
                </a:solidFill>
              </a:rPr>
              <a:t>Financial Alignment </a:t>
            </a:r>
          </a:p>
          <a:p>
            <a:r>
              <a:rPr lang="en-US" dirty="0" smtClean="0">
                <a:solidFill>
                  <a:srgbClr val="333E48"/>
                </a:solidFill>
              </a:rPr>
              <a:t>Agreed to sign PSA with Prevea physicians ensuring physician compensation at fair market value</a:t>
            </a:r>
            <a:endParaRPr lang="en-US" dirty="0">
              <a:solidFill>
                <a:srgbClr val="333E48"/>
              </a:solidFill>
            </a:endParaRPr>
          </a:p>
        </p:txBody>
      </p:sp>
      <p:pic>
        <p:nvPicPr>
          <p:cNvPr id="43" name="Picture 9" descr="L:\public\share\ABC Templates and Resources\ABC Art Icons Logos\ABC Modern Icons\CT_Sc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851" y="3105255"/>
            <a:ext cx="203200" cy="2060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L:\public\share\ABC Templates and Resources\ABC Art Icons Logos\ABC Modern Icons\CT_Sc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051" y="3310053"/>
            <a:ext cx="203200" cy="20606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9" descr="L:\public\share\ABC Templates and Resources\ABC Art Icons Logos\ABC Modern Icons\CT_Sc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705" y="3384412"/>
            <a:ext cx="203200" cy="206062"/>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bwMode="gray">
          <a:xfrm>
            <a:off x="308107" y="1721093"/>
            <a:ext cx="1425443" cy="617708"/>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7" name="Rectangle 56"/>
          <p:cNvSpPr/>
          <p:nvPr/>
        </p:nvSpPr>
        <p:spPr bwMode="gray">
          <a:xfrm>
            <a:off x="1946529" y="1711335"/>
            <a:ext cx="1425443" cy="617708"/>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54" name="Rectangle 2053"/>
          <p:cNvSpPr/>
          <p:nvPr/>
        </p:nvSpPr>
        <p:spPr bwMode="gray">
          <a:xfrm>
            <a:off x="238125" y="1630820"/>
            <a:ext cx="3238500" cy="778561"/>
          </a:xfrm>
          <a:prstGeom prst="rect">
            <a:avLst/>
          </a:prstGeom>
          <a:noFill/>
          <a:ln w="1905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6" name="Rectangle 75"/>
          <p:cNvSpPr/>
          <p:nvPr/>
        </p:nvSpPr>
        <p:spPr bwMode="gray">
          <a:xfrm>
            <a:off x="3878028" y="3602291"/>
            <a:ext cx="2265597" cy="792019"/>
          </a:xfrm>
          <a:prstGeom prst="rect">
            <a:avLst/>
          </a:prstGeom>
          <a:noFill/>
          <a:ln w="19050">
            <a:solidFill>
              <a:schemeClr val="accent6"/>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59" name="Rectangle 2058"/>
          <p:cNvSpPr/>
          <p:nvPr/>
        </p:nvSpPr>
        <p:spPr bwMode="gray">
          <a:xfrm>
            <a:off x="3686175" y="1571672"/>
            <a:ext cx="95250" cy="574628"/>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060" name="Down Arrow 2059"/>
          <p:cNvSpPr/>
          <p:nvPr/>
        </p:nvSpPr>
        <p:spPr bwMode="gray">
          <a:xfrm>
            <a:off x="3632200" y="3602291"/>
            <a:ext cx="203200" cy="792019"/>
          </a:xfrm>
          <a:prstGeom prst="downArrow">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9" name="TextBox 78"/>
          <p:cNvSpPr txBox="1"/>
          <p:nvPr/>
        </p:nvSpPr>
        <p:spPr bwMode="gray">
          <a:xfrm>
            <a:off x="3686176" y="1088997"/>
            <a:ext cx="2457450" cy="307777"/>
          </a:xfrm>
          <a:prstGeom prst="rect">
            <a:avLst/>
          </a:prstGeom>
          <a:noFill/>
        </p:spPr>
        <p:txBody>
          <a:bodyPr wrap="square" lIns="0" tIns="0" rIns="0" bIns="0" rtlCol="0">
            <a:spAutoFit/>
          </a:bodyPr>
          <a:lstStyle/>
          <a:p>
            <a:pPr algn="ctr">
              <a:spcBef>
                <a:spcPts val="500"/>
              </a:spcBef>
            </a:pPr>
            <a:r>
              <a:rPr lang="en-US" sz="1000" b="1" dirty="0" smtClean="0"/>
              <a:t>Components of Alignment  Necessary to Execute on Capacity Rationalization</a:t>
            </a:r>
          </a:p>
        </p:txBody>
      </p:sp>
      <p:pic>
        <p:nvPicPr>
          <p:cNvPr id="2057" name="Picture 9" descr="L:\public\share\ABC Templates and Resources\ABC Art Icons Logos\ABC Modern Icons\CT_Sc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49" y="3117072"/>
            <a:ext cx="203200" cy="206062"/>
          </a:xfrm>
          <a:prstGeom prst="rect">
            <a:avLst/>
          </a:prstGeom>
          <a:noFill/>
          <a:extLst>
            <a:ext uri="{909E8E84-426E-40DD-AFC4-6F175D3DCCD1}">
              <a14:hiddenFill xmlns:a14="http://schemas.microsoft.com/office/drawing/2010/main">
                <a:solidFill>
                  <a:srgbClr val="FFFFFF"/>
                </a:solidFill>
              </a14:hiddenFill>
            </a:ext>
          </a:extLst>
        </p:spPr>
      </p:pic>
      <p:cxnSp>
        <p:nvCxnSpPr>
          <p:cNvPr id="2063" name="Straight Arrow Connector 2062"/>
          <p:cNvCxnSpPr>
            <a:stCxn id="57" idx="2"/>
            <a:endCxn id="44" idx="0"/>
          </p:cNvCxnSpPr>
          <p:nvPr/>
        </p:nvCxnSpPr>
        <p:spPr bwMode="gray">
          <a:xfrm flipH="1">
            <a:off x="2557651" y="2329043"/>
            <a:ext cx="101600" cy="981010"/>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65" name="Straight Arrow Connector 2064"/>
          <p:cNvCxnSpPr>
            <a:stCxn id="57" idx="2"/>
            <a:endCxn id="45" idx="0"/>
          </p:cNvCxnSpPr>
          <p:nvPr/>
        </p:nvCxnSpPr>
        <p:spPr bwMode="gray">
          <a:xfrm flipH="1">
            <a:off x="1456305" y="2329043"/>
            <a:ext cx="1202946" cy="1055369"/>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67" name="Straight Arrow Connector 2066"/>
          <p:cNvCxnSpPr>
            <a:stCxn id="49" idx="2"/>
            <a:endCxn id="43" idx="1"/>
          </p:cNvCxnSpPr>
          <p:nvPr/>
        </p:nvCxnSpPr>
        <p:spPr bwMode="gray">
          <a:xfrm>
            <a:off x="1020829" y="2338801"/>
            <a:ext cx="1232022" cy="869485"/>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69" name="Straight Arrow Connector 2068"/>
          <p:cNvCxnSpPr>
            <a:stCxn id="49" idx="2"/>
            <a:endCxn id="2057" idx="0"/>
          </p:cNvCxnSpPr>
          <p:nvPr/>
        </p:nvCxnSpPr>
        <p:spPr bwMode="gray">
          <a:xfrm>
            <a:off x="1020829" y="2338801"/>
            <a:ext cx="242820" cy="778271"/>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bwMode="gray">
          <a:xfrm>
            <a:off x="238125" y="1088997"/>
            <a:ext cx="3133847" cy="461665"/>
          </a:xfrm>
          <a:prstGeom prst="rect">
            <a:avLst/>
          </a:prstGeom>
          <a:noFill/>
        </p:spPr>
        <p:txBody>
          <a:bodyPr wrap="square" lIns="0" tIns="0" rIns="0" bIns="0" rtlCol="0">
            <a:spAutoFit/>
          </a:bodyPr>
          <a:lstStyle/>
          <a:p>
            <a:pPr algn="ctr">
              <a:spcBef>
                <a:spcPts val="500"/>
              </a:spcBef>
            </a:pPr>
            <a:r>
              <a:rPr lang="en-US" sz="1000" b="1" dirty="0" smtClean="0"/>
              <a:t>HSHS-Prevea Partnership Finds Opportunity to Rationalize Duplicative Imaging Capacity in Wisconsin</a:t>
            </a:r>
          </a:p>
        </p:txBody>
      </p:sp>
      <p:sp>
        <p:nvSpPr>
          <p:cNvPr id="96" name="Rectangle 95"/>
          <p:cNvSpPr/>
          <p:nvPr/>
        </p:nvSpPr>
        <p:spPr bwMode="gray">
          <a:xfrm>
            <a:off x="3686175" y="2195050"/>
            <a:ext cx="95250" cy="1354599"/>
          </a:xfrm>
          <a:prstGeom prst="rect">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Tree>
    <p:extLst>
      <p:ext uri="{BB962C8B-B14F-4D97-AF65-F5344CB8AC3E}">
        <p14:creationId xmlns:p14="http://schemas.microsoft.com/office/powerpoint/2010/main" val="31427625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a:xfrm>
            <a:off x="320040" y="317903"/>
            <a:ext cx="5759450" cy="276999"/>
          </a:xfrm>
        </p:spPr>
        <p:txBody>
          <a:bodyPr/>
          <a:lstStyle/>
          <a:p>
            <a:r>
              <a:rPr lang="en-US" dirty="0"/>
              <a:t>Address All Stakeholder </a:t>
            </a:r>
            <a:r>
              <a:rPr lang="en-US" dirty="0" smtClean="0"/>
              <a:t>Incentives (cot’d)</a:t>
            </a:r>
            <a:endParaRPr lang="en-US" dirty="0"/>
          </a:p>
        </p:txBody>
      </p:sp>
      <p:sp>
        <p:nvSpPr>
          <p:cNvPr id="11" name="TextBox 10"/>
          <p:cNvSpPr txBox="1"/>
          <p:nvPr/>
        </p:nvSpPr>
        <p:spPr bwMode="gray">
          <a:xfrm>
            <a:off x="1082674" y="1768624"/>
            <a:ext cx="4203701" cy="1808340"/>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solidFill>
                  <a:srgbClr val="333E48"/>
                </a:solidFill>
              </a:rPr>
              <a:t>Case in Brief: </a:t>
            </a:r>
            <a:r>
              <a:rPr lang="en-US" sz="1100" b="1" dirty="0" smtClean="0">
                <a:solidFill>
                  <a:srgbClr val="333E48"/>
                </a:solidFill>
              </a:rPr>
              <a:t>Hospital Sisters Health System </a:t>
            </a:r>
            <a:endParaRPr lang="en-US" sz="1100" b="1" dirty="0">
              <a:solidFill>
                <a:srgbClr val="333E48"/>
              </a:solidFill>
            </a:endParaRPr>
          </a:p>
        </p:txBody>
      </p:sp>
      <p:grpSp>
        <p:nvGrpSpPr>
          <p:cNvPr id="12" name="Group 11"/>
          <p:cNvGrpSpPr/>
          <p:nvPr/>
        </p:nvGrpSpPr>
        <p:grpSpPr bwMode="gray">
          <a:xfrm>
            <a:off x="1082674" y="1768624"/>
            <a:ext cx="319390" cy="218673"/>
            <a:chOff x="2833829" y="1401109"/>
            <a:chExt cx="319390" cy="218673"/>
          </a:xfrm>
        </p:grpSpPr>
        <p:sp>
          <p:nvSpPr>
            <p:cNvPr id="13" name="Freeform 12"/>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Plus 13"/>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sp>
        <p:nvSpPr>
          <p:cNvPr id="15" name="Text Placeholder 1"/>
          <p:cNvSpPr txBox="1">
            <a:spLocks/>
          </p:cNvSpPr>
          <p:nvPr/>
        </p:nvSpPr>
        <p:spPr bwMode="gray">
          <a:xfrm>
            <a:off x="1082674" y="2215053"/>
            <a:ext cx="4337051" cy="1361911"/>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solidFill>
                  <a:srgbClr val="333E48"/>
                </a:solidFill>
              </a:rPr>
              <a:t>13-hospital health system based in Springfield, Illinois; geography spans Illinois and Wisconsin </a:t>
            </a:r>
          </a:p>
          <a:p>
            <a:r>
              <a:rPr lang="en-US" dirty="0"/>
              <a:t>HSHS Eastern WI Division partnered with </a:t>
            </a:r>
            <a:r>
              <a:rPr lang="en-US" dirty="0" smtClean="0"/>
              <a:t>Prevea</a:t>
            </a:r>
            <a:r>
              <a:rPr lang="en-US" dirty="0"/>
              <a:t> </a:t>
            </a:r>
            <a:r>
              <a:rPr lang="en-US" dirty="0" smtClean="0"/>
              <a:t>Health</a:t>
            </a:r>
            <a:r>
              <a:rPr lang="en-US" dirty="0"/>
              <a:t>, a </a:t>
            </a:r>
            <a:r>
              <a:rPr lang="en-US" dirty="0" smtClean="0"/>
              <a:t>multi-specialty group </a:t>
            </a:r>
            <a:r>
              <a:rPr lang="en-US" dirty="0"/>
              <a:t>in the Green </a:t>
            </a:r>
            <a:r>
              <a:rPr lang="en-US" dirty="0" smtClean="0"/>
              <a:t>Bay area</a:t>
            </a:r>
            <a:r>
              <a:rPr lang="en-US" dirty="0"/>
              <a:t>, since </a:t>
            </a:r>
            <a:r>
              <a:rPr lang="en-US" dirty="0" smtClean="0"/>
              <a:t>1995</a:t>
            </a:r>
          </a:p>
          <a:p>
            <a:r>
              <a:rPr lang="en-US" dirty="0" smtClean="0">
                <a:solidFill>
                  <a:srgbClr val="333E48"/>
                </a:solidFill>
              </a:rPr>
              <a:t>Over time, HSHS and </a:t>
            </a:r>
            <a:r>
              <a:rPr lang="en-US" dirty="0" err="1" smtClean="0">
                <a:solidFill>
                  <a:srgbClr val="333E48"/>
                </a:solidFill>
              </a:rPr>
              <a:t>Prevea</a:t>
            </a:r>
            <a:r>
              <a:rPr lang="en-US" dirty="0" smtClean="0">
                <a:solidFill>
                  <a:srgbClr val="333E48"/>
                </a:solidFill>
              </a:rPr>
              <a:t> have increased level of financial integration to improve network efficiency </a:t>
            </a:r>
          </a:p>
          <a:p>
            <a:endParaRPr lang="en-US" dirty="0">
              <a:solidFill>
                <a:srgbClr val="333E48"/>
              </a:solidFill>
            </a:endParaRPr>
          </a:p>
        </p:txBody>
      </p:sp>
    </p:spTree>
    <p:extLst>
      <p:ext uri="{BB962C8B-B14F-4D97-AF65-F5344CB8AC3E}">
        <p14:creationId xmlns:p14="http://schemas.microsoft.com/office/powerpoint/2010/main" val="142160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320040" y="718356"/>
            <a:ext cx="6080760" cy="215444"/>
          </a:xfrm>
        </p:spPr>
        <p:txBody>
          <a:bodyPr/>
          <a:lstStyle/>
          <a:p>
            <a:r>
              <a:rPr lang="en-US" dirty="0" smtClean="0"/>
              <a:t>Byron</a:t>
            </a:r>
            <a:r>
              <a:rPr lang="en-US" baseline="30000" dirty="0" smtClean="0"/>
              <a:t>1</a:t>
            </a:r>
            <a:r>
              <a:rPr lang="en-US" dirty="0" smtClean="0"/>
              <a:t> Merger Showcases Potential of Full-Service Line Consolidation</a:t>
            </a:r>
            <a:endParaRPr lang="en-US" dirty="0"/>
          </a:p>
        </p:txBody>
      </p:sp>
      <p:sp>
        <p:nvSpPr>
          <p:cNvPr id="12" name="Text Placeholder 11"/>
          <p:cNvSpPr>
            <a:spLocks noGrp="1"/>
          </p:cNvSpPr>
          <p:nvPr>
            <p:ph type="body" sz="quarter" idx="22"/>
          </p:nvPr>
        </p:nvSpPr>
        <p:spPr>
          <a:xfrm>
            <a:off x="320040" y="45947"/>
            <a:ext cx="2926080" cy="138499"/>
          </a:xfrm>
        </p:spPr>
        <p:txBody>
          <a:bodyPr/>
          <a:lstStyle/>
          <a:p>
            <a:endParaRPr lang="en-US" dirty="0"/>
          </a:p>
        </p:txBody>
      </p:sp>
      <p:sp>
        <p:nvSpPr>
          <p:cNvPr id="13" name="Text Placeholder 12"/>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14" name="Text Placeholder 13"/>
          <p:cNvSpPr>
            <a:spLocks noGrp="1"/>
          </p:cNvSpPr>
          <p:nvPr>
            <p:ph type="body" sz="quarter" idx="24"/>
          </p:nvPr>
        </p:nvSpPr>
        <p:spPr>
          <a:xfrm>
            <a:off x="0" y="4544011"/>
            <a:ext cx="1743559" cy="76944"/>
          </a:xfrm>
        </p:spPr>
        <p:txBody>
          <a:bodyPr/>
          <a:lstStyle/>
          <a:p>
            <a:r>
              <a:rPr lang="en-US" dirty="0" smtClean="0"/>
              <a:t>Pseudonym. </a:t>
            </a:r>
            <a:endParaRPr lang="en-US" dirty="0"/>
          </a:p>
        </p:txBody>
      </p:sp>
      <p:sp>
        <p:nvSpPr>
          <p:cNvPr id="15" name="Text Placeholder 14"/>
          <p:cNvSpPr>
            <a:spLocks noGrp="1"/>
          </p:cNvSpPr>
          <p:nvPr>
            <p:ph type="body" sz="quarter" idx="25"/>
          </p:nvPr>
        </p:nvSpPr>
        <p:spPr>
          <a:xfrm>
            <a:off x="320040" y="317903"/>
            <a:ext cx="5759450" cy="276999"/>
          </a:xfrm>
        </p:spPr>
        <p:txBody>
          <a:bodyPr/>
          <a:lstStyle/>
          <a:p>
            <a:r>
              <a:rPr lang="en-US" dirty="0" smtClean="0"/>
              <a:t>Limit to What Can Be Achieved Without Full Merger</a:t>
            </a:r>
            <a:endParaRPr lang="en-US" dirty="0"/>
          </a:p>
        </p:txBody>
      </p:sp>
      <p:sp>
        <p:nvSpPr>
          <p:cNvPr id="11" name="TextBox 10"/>
          <p:cNvSpPr txBox="1"/>
          <p:nvPr/>
        </p:nvSpPr>
        <p:spPr>
          <a:xfrm>
            <a:off x="733031" y="1461333"/>
            <a:ext cx="2144689" cy="507831"/>
          </a:xfrm>
          <a:prstGeom prst="rect">
            <a:avLst/>
          </a:prstGeom>
          <a:noFill/>
        </p:spPr>
        <p:txBody>
          <a:bodyPr wrap="square" lIns="45720" rIns="45720" rtlCol="0">
            <a:spAutoFit/>
          </a:bodyPr>
          <a:lstStyle/>
          <a:p>
            <a:r>
              <a:rPr lang="en-US" sz="900" b="1" dirty="0"/>
              <a:t>Bells Medical Center</a:t>
            </a:r>
            <a:r>
              <a:rPr lang="en-US" sz="900" b="1" baseline="30000" dirty="0"/>
              <a:t>1</a:t>
            </a:r>
            <a:r>
              <a:rPr lang="en-US" sz="900" b="1" dirty="0"/>
              <a:t>  </a:t>
            </a:r>
            <a:endParaRPr lang="en-US" sz="900" dirty="0"/>
          </a:p>
          <a:p>
            <a:pPr marL="114300" indent="-114300">
              <a:buFont typeface="Arial" pitchFamily="34" charset="0"/>
              <a:buChar char="•"/>
            </a:pPr>
            <a:r>
              <a:rPr lang="en-US" sz="900" dirty="0" smtClean="0"/>
              <a:t>900 cases/year</a:t>
            </a:r>
          </a:p>
          <a:p>
            <a:pPr marL="114300" indent="-114300">
              <a:buFont typeface="Arial" pitchFamily="34" charset="0"/>
              <a:buChar char="•"/>
            </a:pPr>
            <a:r>
              <a:rPr lang="en-US" sz="900" dirty="0" smtClean="0"/>
              <a:t>Large campus with excess capacity</a:t>
            </a:r>
          </a:p>
        </p:txBody>
      </p:sp>
      <p:sp>
        <p:nvSpPr>
          <p:cNvPr id="16" name="TextBox 15"/>
          <p:cNvSpPr txBox="1"/>
          <p:nvPr/>
        </p:nvSpPr>
        <p:spPr>
          <a:xfrm>
            <a:off x="3656403" y="1461333"/>
            <a:ext cx="2203377" cy="507831"/>
          </a:xfrm>
          <a:prstGeom prst="rect">
            <a:avLst/>
          </a:prstGeom>
          <a:noFill/>
        </p:spPr>
        <p:txBody>
          <a:bodyPr wrap="square" lIns="45720" rIns="45720" rtlCol="0">
            <a:spAutoFit/>
          </a:bodyPr>
          <a:lstStyle/>
          <a:p>
            <a:r>
              <a:rPr lang="en-US" sz="900" b="1" dirty="0"/>
              <a:t>Clarkes Hospital</a:t>
            </a:r>
            <a:r>
              <a:rPr lang="en-US" sz="900" b="1" baseline="30000" dirty="0"/>
              <a:t>1</a:t>
            </a:r>
            <a:r>
              <a:rPr lang="en-US" sz="900" b="1" dirty="0"/>
              <a:t>  </a:t>
            </a:r>
          </a:p>
          <a:p>
            <a:pPr marL="114300" indent="-114300">
              <a:buFont typeface="Arial" pitchFamily="34" charset="0"/>
              <a:buChar char="•"/>
            </a:pPr>
            <a:r>
              <a:rPr lang="en-US" sz="900" dirty="0" smtClean="0"/>
              <a:t>200 cases/year  </a:t>
            </a:r>
          </a:p>
          <a:p>
            <a:pPr marL="114300" indent="-114300">
              <a:buFont typeface="Arial" pitchFamily="34" charset="0"/>
              <a:buChar char="•"/>
            </a:pPr>
            <a:r>
              <a:rPr lang="en-US" sz="900" dirty="0" smtClean="0"/>
              <a:t>Capacity constraints for other services</a:t>
            </a:r>
            <a:endParaRPr lang="en-US" sz="900" b="1" dirty="0" smtClean="0"/>
          </a:p>
        </p:txBody>
      </p:sp>
      <p:sp>
        <p:nvSpPr>
          <p:cNvPr id="18" name="TextBox 17"/>
          <p:cNvSpPr txBox="1"/>
          <p:nvPr/>
        </p:nvSpPr>
        <p:spPr>
          <a:xfrm>
            <a:off x="493207" y="1019742"/>
            <a:ext cx="5414387" cy="261610"/>
          </a:xfrm>
          <a:prstGeom prst="rect">
            <a:avLst/>
          </a:prstGeom>
          <a:noFill/>
        </p:spPr>
        <p:txBody>
          <a:bodyPr wrap="square" lIns="45720" rIns="45720" rtlCol="0">
            <a:spAutoFit/>
          </a:bodyPr>
          <a:lstStyle/>
          <a:p>
            <a:pPr algn="ctr"/>
            <a:r>
              <a:rPr lang="en-US" sz="1100" b="1" dirty="0" smtClean="0"/>
              <a:t>Decision to Consolidate Duplicative CV Services at Byron Health</a:t>
            </a:r>
            <a:r>
              <a:rPr lang="en-US" sz="1100" b="1" baseline="30000" dirty="0"/>
              <a:t>1</a:t>
            </a:r>
            <a:endParaRPr lang="en-US" sz="1100" b="1" dirty="0" smtClean="0"/>
          </a:p>
        </p:txBody>
      </p:sp>
      <p:sp>
        <p:nvSpPr>
          <p:cNvPr id="22" name="TextBox 21"/>
          <p:cNvSpPr txBox="1"/>
          <p:nvPr/>
        </p:nvSpPr>
        <p:spPr>
          <a:xfrm>
            <a:off x="343358" y="2698686"/>
            <a:ext cx="1691640" cy="507831"/>
          </a:xfrm>
          <a:prstGeom prst="rect">
            <a:avLst/>
          </a:prstGeom>
          <a:noFill/>
        </p:spPr>
        <p:txBody>
          <a:bodyPr wrap="square" lIns="45720" rIns="45720" rtlCol="0">
            <a:spAutoFit/>
          </a:bodyPr>
          <a:lstStyle/>
          <a:p>
            <a:r>
              <a:rPr lang="en-US" sz="900" i="1" dirty="0" smtClean="0"/>
              <a:t>Large Profitability Differential </a:t>
            </a:r>
          </a:p>
          <a:p>
            <a:r>
              <a:rPr lang="en-US" sz="900" dirty="0" smtClean="0"/>
              <a:t>Bells program clearly more profitable than Clarkes program</a:t>
            </a:r>
            <a:endParaRPr lang="en-US" sz="900" b="1" dirty="0" smtClean="0"/>
          </a:p>
        </p:txBody>
      </p:sp>
      <p:sp>
        <p:nvSpPr>
          <p:cNvPr id="23" name="TextBox 22"/>
          <p:cNvSpPr txBox="1"/>
          <p:nvPr/>
        </p:nvSpPr>
        <p:spPr>
          <a:xfrm>
            <a:off x="2310532" y="2698686"/>
            <a:ext cx="1801784" cy="507831"/>
          </a:xfrm>
          <a:prstGeom prst="rect">
            <a:avLst/>
          </a:prstGeom>
          <a:noFill/>
        </p:spPr>
        <p:txBody>
          <a:bodyPr wrap="square" lIns="45720" rIns="45720" rtlCol="0">
            <a:spAutoFit/>
          </a:bodyPr>
          <a:lstStyle/>
          <a:p>
            <a:r>
              <a:rPr lang="en-US" sz="900" i="1" dirty="0" smtClean="0"/>
              <a:t>Close Geographic Proximity  </a:t>
            </a:r>
          </a:p>
          <a:p>
            <a:r>
              <a:rPr lang="en-US" sz="900" dirty="0"/>
              <a:t>P</a:t>
            </a:r>
            <a:r>
              <a:rPr lang="en-US" sz="900" dirty="0" smtClean="0"/>
              <a:t>rograms within 5 miles of each other, serving same population</a:t>
            </a:r>
            <a:endParaRPr lang="en-US" sz="900" b="1" dirty="0" smtClean="0"/>
          </a:p>
        </p:txBody>
      </p:sp>
      <p:sp>
        <p:nvSpPr>
          <p:cNvPr id="28" name="TextBox 27"/>
          <p:cNvSpPr txBox="1"/>
          <p:nvPr/>
        </p:nvSpPr>
        <p:spPr>
          <a:xfrm>
            <a:off x="4387851" y="2698686"/>
            <a:ext cx="1691640" cy="507831"/>
          </a:xfrm>
          <a:prstGeom prst="rect">
            <a:avLst/>
          </a:prstGeom>
          <a:noFill/>
        </p:spPr>
        <p:txBody>
          <a:bodyPr wrap="square" lIns="45720" rIns="45720" rtlCol="0">
            <a:spAutoFit/>
          </a:bodyPr>
          <a:lstStyle/>
          <a:p>
            <a:r>
              <a:rPr lang="en-US" sz="900" i="1" dirty="0" smtClean="0"/>
              <a:t>Operational Gains    </a:t>
            </a:r>
          </a:p>
          <a:p>
            <a:r>
              <a:rPr lang="en-US" sz="900" dirty="0"/>
              <a:t>P</a:t>
            </a:r>
            <a:r>
              <a:rPr lang="en-US" sz="900" dirty="0" smtClean="0"/>
              <a:t>otential cost savings from consolidated staffing, space</a:t>
            </a:r>
            <a:endParaRPr lang="en-US" sz="900" b="1" dirty="0" smtClean="0"/>
          </a:p>
        </p:txBody>
      </p:sp>
      <p:sp>
        <p:nvSpPr>
          <p:cNvPr id="45" name="Rectangle 44"/>
          <p:cNvSpPr/>
          <p:nvPr/>
        </p:nvSpPr>
        <p:spPr bwMode="gray">
          <a:xfrm>
            <a:off x="482182" y="1461333"/>
            <a:ext cx="109728" cy="6762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bwMode="gray">
          <a:xfrm>
            <a:off x="5808888" y="1461332"/>
            <a:ext cx="109728" cy="6762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Pentagon 49"/>
          <p:cNvSpPr/>
          <p:nvPr/>
        </p:nvSpPr>
        <p:spPr bwMode="gray">
          <a:xfrm rot="10800000">
            <a:off x="3534098" y="2027832"/>
            <a:ext cx="2384518" cy="10972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Pentagon 50"/>
          <p:cNvSpPr/>
          <p:nvPr/>
        </p:nvSpPr>
        <p:spPr bwMode="gray">
          <a:xfrm>
            <a:off x="482183" y="2029823"/>
            <a:ext cx="2395537" cy="107738"/>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descr="L:\public\share\ABC Templates and Resources\ABC Art Icons Logos\ABC Modern Icons\Mon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800" y="2346810"/>
            <a:ext cx="194756" cy="3561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public\share\ABC Templates and Resources\ABC Art Icons Logos\ABC Modern Icons\Ope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315" y="1799447"/>
            <a:ext cx="345274" cy="35963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876500" y="2413282"/>
            <a:ext cx="669849" cy="292733"/>
            <a:chOff x="2727740" y="2413282"/>
            <a:chExt cx="669849" cy="292733"/>
          </a:xfrm>
        </p:grpSpPr>
        <p:pic>
          <p:nvPicPr>
            <p:cNvPr id="4102" name="Picture 6" descr="L:\public\share\ABC Templates and Resources\ABC Art Icons Logos\ABC Modern Icons\Hospital_buil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740" y="2413282"/>
              <a:ext cx="299492" cy="29273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L:\public\share\ABC Templates and Resources\ABC Art Icons Logos\ABC Modern Icons\Hospital_clin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8474" y="2525698"/>
              <a:ext cx="309115" cy="180317"/>
            </a:xfrm>
            <a:prstGeom prst="rect">
              <a:avLst/>
            </a:prstGeom>
            <a:noFill/>
            <a:extLst>
              <a:ext uri="{909E8E84-426E-40DD-AFC4-6F175D3DCCD1}">
                <a14:hiddenFill xmlns:a14="http://schemas.microsoft.com/office/drawing/2010/main">
                  <a:solidFill>
                    <a:srgbClr val="FFFFFF"/>
                  </a:solidFill>
                </a14:hiddenFill>
              </a:ext>
            </a:extLst>
          </p:spPr>
        </p:pic>
      </p:grpSp>
      <p:pic>
        <p:nvPicPr>
          <p:cNvPr id="4104" name="Picture 8" descr="L:\public\share\ABC Templates and Resources\ABC Art Icons Logos\ABC Modern Icons\Arrow_circul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2707" y="2284087"/>
            <a:ext cx="421928" cy="400610"/>
          </a:xfrm>
          <a:prstGeom prst="rect">
            <a:avLst/>
          </a:prstGeom>
          <a:noFill/>
          <a:extLst>
            <a:ext uri="{909E8E84-426E-40DD-AFC4-6F175D3DCCD1}">
              <a14:hiddenFill xmlns:a14="http://schemas.microsoft.com/office/drawing/2010/main">
                <a:solidFill>
                  <a:srgbClr val="FFFFFF"/>
                </a:solidFill>
              </a14:hiddenFill>
            </a:ext>
          </a:extLst>
        </p:spPr>
      </p:pic>
      <p:sp>
        <p:nvSpPr>
          <p:cNvPr id="29" name="Text Placeholder 9"/>
          <p:cNvSpPr>
            <a:spLocks noGrp="1"/>
          </p:cNvSpPr>
          <p:nvPr/>
        </p:nvSpPr>
        <p:spPr bwMode="gray">
          <a:xfrm>
            <a:off x="1181559" y="3320817"/>
            <a:ext cx="3885742" cy="1159046"/>
          </a:xfrm>
          <a:prstGeom prst="rect">
            <a:avLst/>
          </a:prstGeom>
          <a:solidFill>
            <a:schemeClr val="accent1"/>
          </a:solidFill>
          <a:ln w="6350">
            <a:solidFill>
              <a:schemeClr val="bg1"/>
            </a:solidFill>
          </a:ln>
        </p:spPr>
        <p:txBody>
          <a:bodyPr vert="horz" wrap="square" lIns="182880" tIns="228600" rIns="36576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t>Staffing Cost Savings</a:t>
            </a:r>
            <a:endParaRPr lang="en-US" sz="1100" dirty="0"/>
          </a:p>
        </p:txBody>
      </p:sp>
      <p:sp>
        <p:nvSpPr>
          <p:cNvPr id="30" name="TextBox 29"/>
          <p:cNvSpPr txBox="1"/>
          <p:nvPr/>
        </p:nvSpPr>
        <p:spPr bwMode="gray">
          <a:xfrm>
            <a:off x="3380659" y="3689912"/>
            <a:ext cx="826717" cy="400110"/>
          </a:xfrm>
          <a:prstGeom prst="rect">
            <a:avLst/>
          </a:prstGeom>
          <a:noFill/>
        </p:spPr>
        <p:txBody>
          <a:bodyPr wrap="square" rtlCol="0">
            <a:spAutoFit/>
          </a:bodyPr>
          <a:lstStyle/>
          <a:p>
            <a:pPr algn="ctr"/>
            <a:r>
              <a:rPr lang="en-US" sz="2000" dirty="0" smtClean="0">
                <a:solidFill>
                  <a:schemeClr val="accent6"/>
                </a:solidFill>
                <a:latin typeface="+mj-lt"/>
              </a:rPr>
              <a:t>25%</a:t>
            </a:r>
          </a:p>
        </p:txBody>
      </p:sp>
      <p:grpSp>
        <p:nvGrpSpPr>
          <p:cNvPr id="32" name="Group 31"/>
          <p:cNvGrpSpPr/>
          <p:nvPr/>
        </p:nvGrpSpPr>
        <p:grpSpPr bwMode="gray">
          <a:xfrm>
            <a:off x="1171712" y="3320476"/>
            <a:ext cx="319390" cy="218673"/>
            <a:chOff x="4454248" y="2003891"/>
            <a:chExt cx="319390" cy="218673"/>
          </a:xfrm>
        </p:grpSpPr>
        <p:sp>
          <p:nvSpPr>
            <p:cNvPr id="33" name="Freeform 32"/>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latin typeface="+mj-lt"/>
              </a:endParaRPr>
            </a:p>
          </p:txBody>
        </p:sp>
        <p:sp>
          <p:nvSpPr>
            <p:cNvPr id="34" name="Freeform 33"/>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100" dirty="0" smtClean="0">
                <a:solidFill>
                  <a:schemeClr val="bg2"/>
                </a:solidFill>
                <a:latin typeface="+mj-lt"/>
              </a:endParaRPr>
            </a:p>
          </p:txBody>
        </p:sp>
      </p:grpSp>
      <p:sp>
        <p:nvSpPr>
          <p:cNvPr id="42" name="TextBox 41"/>
          <p:cNvSpPr txBox="1"/>
          <p:nvPr/>
        </p:nvSpPr>
        <p:spPr>
          <a:xfrm>
            <a:off x="1479313" y="3998812"/>
            <a:ext cx="1539322" cy="400110"/>
          </a:xfrm>
          <a:prstGeom prst="rect">
            <a:avLst/>
          </a:prstGeom>
          <a:noFill/>
        </p:spPr>
        <p:txBody>
          <a:bodyPr wrap="square" rtlCol="0">
            <a:spAutoFit/>
          </a:bodyPr>
          <a:lstStyle/>
          <a:p>
            <a:pPr algn="l"/>
            <a:r>
              <a:rPr lang="en-US" sz="1000" dirty="0" smtClean="0">
                <a:latin typeface="+mn-lt"/>
              </a:rPr>
              <a:t>Loss in market-share after consolidation</a:t>
            </a:r>
          </a:p>
        </p:txBody>
      </p:sp>
      <p:sp>
        <p:nvSpPr>
          <p:cNvPr id="43" name="TextBox 42"/>
          <p:cNvSpPr txBox="1"/>
          <p:nvPr/>
        </p:nvSpPr>
        <p:spPr bwMode="gray">
          <a:xfrm>
            <a:off x="1731548" y="3703421"/>
            <a:ext cx="826717" cy="400110"/>
          </a:xfrm>
          <a:prstGeom prst="rect">
            <a:avLst/>
          </a:prstGeom>
          <a:noFill/>
        </p:spPr>
        <p:txBody>
          <a:bodyPr wrap="square" rtlCol="0">
            <a:spAutoFit/>
          </a:bodyPr>
          <a:lstStyle/>
          <a:p>
            <a:pPr algn="ctr"/>
            <a:r>
              <a:rPr lang="en-US" sz="2000" dirty="0" smtClean="0">
                <a:solidFill>
                  <a:schemeClr val="accent6"/>
                </a:solidFill>
                <a:latin typeface="+mj-lt"/>
              </a:rPr>
              <a:t>0%</a:t>
            </a:r>
          </a:p>
        </p:txBody>
      </p:sp>
      <p:sp>
        <p:nvSpPr>
          <p:cNvPr id="44" name="TextBox 43"/>
          <p:cNvSpPr txBox="1"/>
          <p:nvPr/>
        </p:nvSpPr>
        <p:spPr>
          <a:xfrm>
            <a:off x="2916067" y="4013078"/>
            <a:ext cx="2222074" cy="400110"/>
          </a:xfrm>
          <a:prstGeom prst="rect">
            <a:avLst/>
          </a:prstGeom>
          <a:noFill/>
        </p:spPr>
        <p:txBody>
          <a:bodyPr wrap="square" rtlCol="0">
            <a:spAutoFit/>
          </a:bodyPr>
          <a:lstStyle/>
          <a:p>
            <a:pPr algn="l"/>
            <a:r>
              <a:rPr lang="en-US" sz="1000" dirty="0" smtClean="0">
                <a:latin typeface="+mn-lt"/>
              </a:rPr>
              <a:t>Reduction in number of Cardio-</a:t>
            </a:r>
            <a:r>
              <a:rPr lang="en-US" sz="1000" dirty="0" smtClean="0"/>
              <a:t>Pulmonary </a:t>
            </a:r>
            <a:r>
              <a:rPr lang="en-US" sz="1000" dirty="0" smtClean="0">
                <a:latin typeface="+mn-lt"/>
              </a:rPr>
              <a:t>Perfusionists needed  </a:t>
            </a:r>
          </a:p>
        </p:txBody>
      </p:sp>
    </p:spTree>
    <p:extLst>
      <p:ext uri="{BB962C8B-B14F-4D97-AF65-F5344CB8AC3E}">
        <p14:creationId xmlns:p14="http://schemas.microsoft.com/office/powerpoint/2010/main" val="41866183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a:xfrm>
            <a:off x="320040" y="317903"/>
            <a:ext cx="5759450" cy="276999"/>
          </a:xfrm>
        </p:spPr>
        <p:txBody>
          <a:bodyPr/>
          <a:lstStyle/>
          <a:p>
            <a:r>
              <a:rPr lang="en-US" dirty="0"/>
              <a:t>Limit to What Can Be Achieved </a:t>
            </a:r>
            <a:r>
              <a:rPr lang="en-US" dirty="0" smtClean="0"/>
              <a:t>Without </a:t>
            </a:r>
            <a:r>
              <a:rPr lang="en-US" dirty="0"/>
              <a:t>Full </a:t>
            </a:r>
            <a:r>
              <a:rPr lang="en-US" dirty="0" smtClean="0"/>
              <a:t>Merger</a:t>
            </a:r>
            <a:endParaRPr lang="en-US" dirty="0"/>
          </a:p>
        </p:txBody>
      </p:sp>
      <p:sp>
        <p:nvSpPr>
          <p:cNvPr id="11" name="Text Placeholder 1"/>
          <p:cNvSpPr txBox="1">
            <a:spLocks/>
          </p:cNvSpPr>
          <p:nvPr/>
        </p:nvSpPr>
        <p:spPr bwMode="gray">
          <a:xfrm>
            <a:off x="1491615" y="1926573"/>
            <a:ext cx="3851911" cy="1364798"/>
          </a:xfrm>
          <a:prstGeom prst="rect">
            <a:avLst/>
          </a:prstGeom>
          <a:solidFill>
            <a:srgbClr val="BEC9D0"/>
          </a:solidFill>
          <a:ln w="6350">
            <a:solidFill>
              <a:srgbClr val="FFFFFF"/>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lvl="0">
              <a:defRPr/>
            </a:pPr>
            <a:r>
              <a:rPr lang="en-US" sz="1100" dirty="0" smtClean="0">
                <a:latin typeface="Arial"/>
              </a:rPr>
              <a:t>Network</a:t>
            </a:r>
            <a:r>
              <a:rPr kumimoji="0" lang="en-US" sz="1100" b="1" i="0" u="none" strike="noStrike" kern="1200" cap="none" spc="0" normalizeH="0" baseline="0" noProof="0" dirty="0" smtClean="0">
                <a:ln>
                  <a:noFill/>
                </a:ln>
                <a:effectLst/>
                <a:uLnTx/>
                <a:uFillTx/>
                <a:latin typeface="Arial"/>
              </a:rPr>
              <a:t> in Brief: </a:t>
            </a:r>
            <a:r>
              <a:rPr lang="en-US" sz="1100" dirty="0"/>
              <a:t>Byron Health</a:t>
            </a:r>
            <a:r>
              <a:rPr lang="en-US" sz="1100" baseline="30000" dirty="0"/>
              <a:t>1</a:t>
            </a:r>
            <a:r>
              <a:rPr lang="en-US" sz="1100" dirty="0"/>
              <a:t> </a:t>
            </a:r>
            <a:endParaRPr kumimoji="0" lang="en-US" sz="1100" b="1" i="0" u="none" strike="noStrike" kern="1200" cap="none" spc="0" normalizeH="0" baseline="30000" noProof="0" dirty="0" smtClean="0">
              <a:ln>
                <a:noFill/>
              </a:ln>
              <a:effectLst/>
              <a:uLnTx/>
              <a:uFillTx/>
              <a:latin typeface="Arial"/>
            </a:endParaRPr>
          </a:p>
        </p:txBody>
      </p:sp>
      <p:sp>
        <p:nvSpPr>
          <p:cNvPr id="12" name="Text Placeholder 2"/>
          <p:cNvSpPr txBox="1">
            <a:spLocks/>
          </p:cNvSpPr>
          <p:nvPr/>
        </p:nvSpPr>
        <p:spPr bwMode="gray">
          <a:xfrm>
            <a:off x="1491614" y="2400966"/>
            <a:ext cx="4070988" cy="1214255"/>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4300" marR="0" lvl="0" indent="-114300" algn="l" defTabSz="640080" rtl="0" eaLnBrk="1" fontAlgn="auto" latinLnBrk="0" hangingPunct="1">
              <a:lnSpc>
                <a:spcPct val="100000"/>
              </a:lnSpc>
              <a:spcBef>
                <a:spcPts val="300"/>
              </a:spcBef>
              <a:spcAft>
                <a:spcPts val="0"/>
              </a:spcAft>
              <a:buClrTx/>
              <a:buSzTx/>
              <a:buFont typeface="Arial" pitchFamily="34" charset="0"/>
              <a:buChar char="•"/>
              <a:tabLst/>
              <a:defRPr/>
            </a:pPr>
            <a:r>
              <a:rPr kumimoji="0" lang="en-US" sz="1000" b="0" i="0" u="none" strike="noStrike" kern="1200" cap="none" spc="0" normalizeH="0" baseline="0" noProof="0" dirty="0" smtClean="0">
                <a:ln>
                  <a:noFill/>
                </a:ln>
                <a:effectLst/>
                <a:uLnTx/>
                <a:uFillTx/>
                <a:latin typeface="Arial"/>
              </a:rPr>
              <a:t>2-hospital health system based in the East  </a:t>
            </a:r>
          </a:p>
          <a:p>
            <a:pPr marL="114300" marR="0" lvl="0" indent="-114300" algn="l" defTabSz="640080" rtl="0" eaLnBrk="1" fontAlgn="auto" latinLnBrk="0" hangingPunct="1">
              <a:lnSpc>
                <a:spcPct val="100000"/>
              </a:lnSpc>
              <a:spcBef>
                <a:spcPts val="300"/>
              </a:spcBef>
              <a:spcAft>
                <a:spcPts val="0"/>
              </a:spcAft>
              <a:buClrTx/>
              <a:buSzTx/>
              <a:buFont typeface="Arial" pitchFamily="34" charset="0"/>
              <a:buChar char="•"/>
              <a:tabLst/>
              <a:defRPr/>
            </a:pPr>
            <a:r>
              <a:rPr kumimoji="0" lang="en-US" sz="1000" b="0" i="0" u="none" strike="noStrike" kern="1200" cap="none" spc="0" normalizeH="0" baseline="0" noProof="0" dirty="0" smtClean="0">
                <a:ln>
                  <a:noFill/>
                </a:ln>
                <a:effectLst/>
                <a:uLnTx/>
                <a:uFillTx/>
                <a:latin typeface="Arial"/>
              </a:rPr>
              <a:t>Combined open-heart programs at two facilities within the system with the intention of generating cost reductions and improving operational efficiency</a:t>
            </a:r>
          </a:p>
        </p:txBody>
      </p:sp>
      <p:grpSp>
        <p:nvGrpSpPr>
          <p:cNvPr id="13" name="Group 40"/>
          <p:cNvGrpSpPr/>
          <p:nvPr/>
        </p:nvGrpSpPr>
        <p:grpSpPr bwMode="gray">
          <a:xfrm>
            <a:off x="1491615" y="1926573"/>
            <a:ext cx="319390" cy="218673"/>
            <a:chOff x="4843216" y="1292947"/>
            <a:chExt cx="319390" cy="218673"/>
          </a:xfrm>
        </p:grpSpPr>
        <p:sp>
          <p:nvSpPr>
            <p:cNvPr id="14" name="Freeform 13"/>
            <p:cNvSpPr/>
            <p:nvPr/>
          </p:nvSpPr>
          <p:spPr bwMode="gray">
            <a:xfrm flipH="1">
              <a:off x="4843216" y="129294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rgbClr val="CE1126"/>
            </a:solidFill>
            <a:ln w="635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a:endParaRPr>
            </a:p>
          </p:txBody>
        </p:sp>
        <p:sp>
          <p:nvSpPr>
            <p:cNvPr id="15" name="Plus 14"/>
            <p:cNvSpPr/>
            <p:nvPr/>
          </p:nvSpPr>
          <p:spPr bwMode="gray">
            <a:xfrm>
              <a:off x="4866536" y="1310843"/>
              <a:ext cx="182880" cy="182880"/>
            </a:xfrm>
            <a:prstGeom prst="mathPlus">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rgbClr val="DBE1E5"/>
                </a:solidFill>
                <a:effectLst/>
                <a:uLnTx/>
                <a:uFillTx/>
              </a:endParaRPr>
            </a:p>
          </p:txBody>
        </p:sp>
      </p:grpSp>
    </p:spTree>
    <p:extLst>
      <p:ext uri="{BB962C8B-B14F-4D97-AF65-F5344CB8AC3E}">
        <p14:creationId xmlns:p14="http://schemas.microsoft.com/office/powerpoint/2010/main" val="325346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Applying the “Shared Services” Concept to Health Care</a:t>
            </a:r>
          </a:p>
        </p:txBody>
      </p:sp>
      <p:sp>
        <p:nvSpPr>
          <p:cNvPr id="3" name="Text Placeholder 2"/>
          <p:cNvSpPr>
            <a:spLocks noGrp="1"/>
          </p:cNvSpPr>
          <p:nvPr>
            <p:ph type="body" sz="quarter" idx="22"/>
          </p:nvPr>
        </p:nvSpPr>
        <p:spPr>
          <a:xfrm>
            <a:off x="320040" y="45947"/>
            <a:ext cx="2926080" cy="138499"/>
          </a:xfrm>
        </p:spPr>
        <p:txBody>
          <a:bodyPr/>
          <a:lstStyle/>
          <a:p>
            <a:r>
              <a:rPr lang="en-US" dirty="0"/>
              <a:t>Tactic #5: Next-Generation Shared </a:t>
            </a:r>
            <a:r>
              <a:rPr lang="en-US" dirty="0" smtClean="0"/>
              <a:t>Services</a:t>
            </a:r>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5" name="Text Placeholder 4"/>
          <p:cNvSpPr>
            <a:spLocks noGrp="1"/>
          </p:cNvSpPr>
          <p:nvPr>
            <p:ph type="body" sz="quarter" idx="24"/>
          </p:nvPr>
        </p:nvSpPr>
        <p:spPr>
          <a:xfrm>
            <a:off x="0" y="4312214"/>
            <a:ext cx="1743559" cy="230832"/>
          </a:xfrm>
        </p:spPr>
        <p:txBody>
          <a:bodyPr/>
          <a:lstStyle/>
          <a:p>
            <a:endParaRPr lang="en-US"/>
          </a:p>
        </p:txBody>
      </p:sp>
      <p:sp>
        <p:nvSpPr>
          <p:cNvPr id="6" name="Text Placeholder 5"/>
          <p:cNvSpPr>
            <a:spLocks noGrp="1"/>
          </p:cNvSpPr>
          <p:nvPr>
            <p:ph type="body" sz="quarter" idx="25"/>
          </p:nvPr>
        </p:nvSpPr>
        <p:spPr>
          <a:xfrm>
            <a:off x="320040" y="317903"/>
            <a:ext cx="6080760" cy="276999"/>
          </a:xfrm>
        </p:spPr>
        <p:txBody>
          <a:bodyPr/>
          <a:lstStyle/>
          <a:p>
            <a:r>
              <a:rPr lang="en-US" dirty="0" smtClean="0"/>
              <a:t>Creating Advantage Through ‘Internal Outsourcing’</a:t>
            </a:r>
            <a:endParaRPr lang="en-US" dirty="0"/>
          </a:p>
        </p:txBody>
      </p:sp>
      <p:sp>
        <p:nvSpPr>
          <p:cNvPr id="43" name="TextBox 42"/>
          <p:cNvSpPr txBox="1"/>
          <p:nvPr/>
        </p:nvSpPr>
        <p:spPr bwMode="gray">
          <a:xfrm>
            <a:off x="738187" y="1124510"/>
            <a:ext cx="4724400" cy="169277"/>
          </a:xfrm>
          <a:prstGeom prst="rect">
            <a:avLst/>
          </a:prstGeom>
          <a:noFill/>
        </p:spPr>
        <p:txBody>
          <a:bodyPr wrap="square" lIns="0" tIns="0" rIns="0" bIns="0" rtlCol="0">
            <a:spAutoFit/>
          </a:bodyPr>
          <a:lstStyle/>
          <a:p>
            <a:pPr algn="ctr">
              <a:spcBef>
                <a:spcPts val="500"/>
              </a:spcBef>
            </a:pPr>
            <a:r>
              <a:rPr lang="en-US" sz="1100" b="1" dirty="0"/>
              <a:t>Attributes </a:t>
            </a:r>
            <a:r>
              <a:rPr lang="en-US" sz="1100" b="1" dirty="0" smtClean="0"/>
              <a:t>of </a:t>
            </a:r>
            <a:r>
              <a:rPr lang="en-US" sz="1100" b="1" dirty="0"/>
              <a:t>a </a:t>
            </a:r>
            <a:r>
              <a:rPr lang="en-US" sz="1100" b="1" dirty="0" smtClean="0"/>
              <a:t>Top-Performing Shared Services Organization</a:t>
            </a:r>
            <a:endParaRPr lang="en-US" sz="1400" b="1" dirty="0"/>
          </a:p>
        </p:txBody>
      </p:sp>
      <p:sp>
        <p:nvSpPr>
          <p:cNvPr id="44" name="Rectangle 43"/>
          <p:cNvSpPr/>
          <p:nvPr/>
        </p:nvSpPr>
        <p:spPr>
          <a:xfrm>
            <a:off x="399424" y="1922919"/>
            <a:ext cx="1438901" cy="661720"/>
          </a:xfrm>
          <a:prstGeom prst="rect">
            <a:avLst/>
          </a:prstGeom>
        </p:spPr>
        <p:txBody>
          <a:bodyPr wrap="square" lIns="0" tIns="45720" rIns="0" bIns="0">
            <a:spAutoFit/>
          </a:bodyPr>
          <a:lstStyle/>
          <a:p>
            <a:pPr>
              <a:spcBef>
                <a:spcPts val="1800"/>
              </a:spcBef>
            </a:pPr>
            <a:r>
              <a:rPr lang="en-US" sz="1000" dirty="0" smtClean="0"/>
              <a:t>Treats operational units as clients, competes for business vs. outside vendors</a:t>
            </a:r>
            <a:endParaRPr lang="en-US" sz="1000" dirty="0"/>
          </a:p>
        </p:txBody>
      </p:sp>
      <p:sp>
        <p:nvSpPr>
          <p:cNvPr id="54" name="TextBox 53"/>
          <p:cNvSpPr txBox="1"/>
          <p:nvPr/>
        </p:nvSpPr>
        <p:spPr bwMode="gray">
          <a:xfrm>
            <a:off x="801387" y="2804242"/>
            <a:ext cx="5088731" cy="1706577"/>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t>Concept in </a:t>
            </a:r>
            <a:r>
              <a:rPr lang="en-US" sz="1100" b="1" dirty="0"/>
              <a:t>Brief: </a:t>
            </a:r>
            <a:r>
              <a:rPr lang="en-US" sz="1100" b="1" dirty="0" smtClean="0"/>
              <a:t>Shared Services Organization</a:t>
            </a:r>
            <a:endParaRPr lang="en-US" sz="1100" b="1" dirty="0"/>
          </a:p>
        </p:txBody>
      </p:sp>
      <p:sp>
        <p:nvSpPr>
          <p:cNvPr id="58" name="Text Placeholder 1"/>
          <p:cNvSpPr txBox="1">
            <a:spLocks/>
          </p:cNvSpPr>
          <p:nvPr/>
        </p:nvSpPr>
        <p:spPr bwMode="gray">
          <a:xfrm>
            <a:off x="801387" y="3213028"/>
            <a:ext cx="5088731" cy="1143903"/>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Single </a:t>
            </a:r>
            <a:r>
              <a:rPr lang="en-US" dirty="0"/>
              <a:t>service organization </a:t>
            </a:r>
            <a:r>
              <a:rPr lang="en-US" dirty="0" smtClean="0"/>
              <a:t>performs selection of business </a:t>
            </a:r>
            <a:r>
              <a:rPr lang="en-US" dirty="0"/>
              <a:t>support activities on behalf of </a:t>
            </a:r>
            <a:r>
              <a:rPr lang="en-US" dirty="0" smtClean="0"/>
              <a:t>multiple operating units </a:t>
            </a:r>
          </a:p>
          <a:p>
            <a:r>
              <a:rPr lang="en-US" dirty="0" smtClean="0"/>
              <a:t>“Shared</a:t>
            </a:r>
            <a:r>
              <a:rPr lang="en-US" dirty="0"/>
              <a:t>” processes </a:t>
            </a:r>
            <a:r>
              <a:rPr lang="en-US" dirty="0" smtClean="0"/>
              <a:t>moved out of individual operating units and into separately </a:t>
            </a:r>
            <a:r>
              <a:rPr lang="en-US" dirty="0"/>
              <a:t>managed shared </a:t>
            </a:r>
            <a:r>
              <a:rPr lang="en-US" dirty="0" smtClean="0"/>
              <a:t>services </a:t>
            </a:r>
            <a:r>
              <a:rPr lang="en-US" dirty="0"/>
              <a:t>organization (SSO</a:t>
            </a:r>
            <a:r>
              <a:rPr lang="en-US" dirty="0" smtClean="0"/>
              <a:t>)</a:t>
            </a:r>
          </a:p>
          <a:p>
            <a:r>
              <a:rPr lang="en-US" dirty="0" smtClean="0"/>
              <a:t>An SSO has same expectations, responsibilities and accountabilities as external vendor does to its clients, making it more than just a centralization function </a:t>
            </a:r>
            <a:endParaRPr lang="en-US" dirty="0"/>
          </a:p>
        </p:txBody>
      </p:sp>
      <p:grpSp>
        <p:nvGrpSpPr>
          <p:cNvPr id="26" name="Group 25"/>
          <p:cNvGrpSpPr/>
          <p:nvPr/>
        </p:nvGrpSpPr>
        <p:grpSpPr bwMode="gray">
          <a:xfrm>
            <a:off x="801387" y="2804242"/>
            <a:ext cx="319390" cy="218673"/>
            <a:chOff x="1235781" y="2661522"/>
            <a:chExt cx="319390" cy="218673"/>
          </a:xfrm>
        </p:grpSpPr>
        <p:sp>
          <p:nvSpPr>
            <p:cNvPr id="27" name="Freeform 26"/>
            <p:cNvSpPr/>
            <p:nvPr/>
          </p:nvSpPr>
          <p:spPr bwMode="gray">
            <a:xfrm flipH="1">
              <a:off x="1235781" y="2661522"/>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1304823" y="2687629"/>
              <a:ext cx="91234" cy="166092"/>
            </a:xfrm>
            <a:prstGeom prst="rect">
              <a:avLst/>
            </a:prstGeom>
          </p:spPr>
        </p:pic>
      </p:grpSp>
      <p:sp>
        <p:nvSpPr>
          <p:cNvPr id="10" name="Rectangle 9"/>
          <p:cNvSpPr/>
          <p:nvPr/>
        </p:nvSpPr>
        <p:spPr>
          <a:xfrm>
            <a:off x="1799987" y="1922920"/>
            <a:ext cx="1456468" cy="553998"/>
          </a:xfrm>
          <a:prstGeom prst="rect">
            <a:avLst/>
          </a:prstGeom>
        </p:spPr>
        <p:txBody>
          <a:bodyPr wrap="square">
            <a:spAutoFit/>
          </a:bodyPr>
          <a:lstStyle/>
          <a:p>
            <a:pPr lvl="0">
              <a:spcBef>
                <a:spcPts val="1800"/>
              </a:spcBef>
            </a:pPr>
            <a:r>
              <a:rPr lang="en-US" sz="1000" dirty="0" smtClean="0">
                <a:solidFill>
                  <a:srgbClr val="333E48"/>
                </a:solidFill>
              </a:rPr>
              <a:t>Strategy, functionality driven by needs at operational unit level</a:t>
            </a:r>
            <a:endParaRPr lang="en-US" sz="1000" dirty="0">
              <a:solidFill>
                <a:srgbClr val="333E48"/>
              </a:solidFill>
            </a:endParaRPr>
          </a:p>
        </p:txBody>
      </p:sp>
      <p:sp>
        <p:nvSpPr>
          <p:cNvPr id="12" name="Rectangle 11"/>
          <p:cNvSpPr/>
          <p:nvPr/>
        </p:nvSpPr>
        <p:spPr>
          <a:xfrm>
            <a:off x="3160540" y="1922920"/>
            <a:ext cx="1655300" cy="553998"/>
          </a:xfrm>
          <a:prstGeom prst="rect">
            <a:avLst/>
          </a:prstGeom>
        </p:spPr>
        <p:txBody>
          <a:bodyPr wrap="square">
            <a:spAutoFit/>
          </a:bodyPr>
          <a:lstStyle/>
          <a:p>
            <a:pPr lvl="0">
              <a:spcBef>
                <a:spcPts val="1800"/>
              </a:spcBef>
            </a:pPr>
            <a:r>
              <a:rPr lang="en-US" sz="1000" dirty="0" smtClean="0">
                <a:solidFill>
                  <a:srgbClr val="333E48"/>
                </a:solidFill>
              </a:rPr>
              <a:t>Focus on process standardization and continuous improvement</a:t>
            </a:r>
            <a:endParaRPr lang="en-US" sz="1000" dirty="0">
              <a:solidFill>
                <a:srgbClr val="333E48"/>
              </a:solidFill>
            </a:endParaRPr>
          </a:p>
        </p:txBody>
      </p:sp>
      <p:sp>
        <p:nvSpPr>
          <p:cNvPr id="14" name="Rectangle 13"/>
          <p:cNvSpPr/>
          <p:nvPr/>
        </p:nvSpPr>
        <p:spPr>
          <a:xfrm>
            <a:off x="4695825" y="1917915"/>
            <a:ext cx="1533525" cy="553998"/>
          </a:xfrm>
          <a:prstGeom prst="rect">
            <a:avLst/>
          </a:prstGeom>
        </p:spPr>
        <p:txBody>
          <a:bodyPr wrap="square">
            <a:spAutoFit/>
          </a:bodyPr>
          <a:lstStyle/>
          <a:p>
            <a:pPr lvl="0">
              <a:spcBef>
                <a:spcPts val="1800"/>
              </a:spcBef>
            </a:pPr>
            <a:r>
              <a:rPr lang="en-US" sz="1000" dirty="0" smtClean="0">
                <a:solidFill>
                  <a:srgbClr val="333E48"/>
                </a:solidFill>
              </a:rPr>
              <a:t>Transfer of insight from high-performing units to low performing units</a:t>
            </a:r>
            <a:endParaRPr lang="en-US" sz="1000" dirty="0">
              <a:solidFill>
                <a:srgbClr val="333E48"/>
              </a:solidFill>
            </a:endParaRPr>
          </a:p>
        </p:txBody>
      </p:sp>
      <p:pic>
        <p:nvPicPr>
          <p:cNvPr id="2050" name="Picture 2" descr="L:\public\share\ABC Templates and Resources\ABC Art Icons Logos\ABC Modern Icons\Work_f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661" y="1532957"/>
            <a:ext cx="327962" cy="3314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public\share\ABC Templates and Resources\ABC Art Icons Logos\ABC Modern Icons\Lecture_Large_Classroo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281" y="1518779"/>
            <a:ext cx="357187" cy="3534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public\share\ABC Templates and Resources\ABC Art Icons Logos\ABC Modern Icons\Combined_Icons_Person_and_arr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887" y="1551649"/>
            <a:ext cx="533400" cy="33800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L:\public\share\ABC Templates and Resources\ABC Art Icons Logos\ABC Modern Icons\Speech_bubbl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292" y="1524011"/>
            <a:ext cx="453442" cy="32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3010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Significant Opportunity to Improve Network Attractiveness</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5" name="Text Placeholder 4"/>
          <p:cNvSpPr>
            <a:spLocks noGrp="1"/>
          </p:cNvSpPr>
          <p:nvPr>
            <p:ph type="body" sz="quarter" idx="24"/>
          </p:nvPr>
        </p:nvSpPr>
        <p:spPr>
          <a:xfrm>
            <a:off x="0" y="4534486"/>
            <a:ext cx="2857500" cy="76944"/>
          </a:xfrm>
        </p:spPr>
        <p:txBody>
          <a:bodyPr/>
          <a:lstStyle/>
          <a:p>
            <a:r>
              <a:rPr lang="en-US" dirty="0" smtClean="0"/>
              <a:t>Intensity Modulated Radiation Therapy</a:t>
            </a:r>
            <a:endParaRPr lang="en-US" dirty="0"/>
          </a:p>
        </p:txBody>
      </p:sp>
      <p:sp>
        <p:nvSpPr>
          <p:cNvPr id="6" name="Text Placeholder 5"/>
          <p:cNvSpPr>
            <a:spLocks noGrp="1"/>
          </p:cNvSpPr>
          <p:nvPr>
            <p:ph type="body" sz="quarter" idx="25"/>
          </p:nvPr>
        </p:nvSpPr>
        <p:spPr/>
        <p:txBody>
          <a:bodyPr/>
          <a:lstStyle/>
          <a:p>
            <a:r>
              <a:rPr lang="en-US" dirty="0" smtClean="0"/>
              <a:t>Translating Cost Savings into Competitive Pricing</a:t>
            </a:r>
            <a:endParaRPr lang="en-US" dirty="0"/>
          </a:p>
        </p:txBody>
      </p:sp>
      <p:pic>
        <p:nvPicPr>
          <p:cNvPr id="1028" name="Picture 4" descr="L:\public\share\ABC Templates and Resources\ABC Art Icons Logos\ABC Modern Icons\Improv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664" y="1558435"/>
            <a:ext cx="411480" cy="3014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bwMode="gray">
          <a:xfrm>
            <a:off x="3907333" y="1488004"/>
            <a:ext cx="2197744" cy="371897"/>
          </a:xfrm>
          <a:prstGeom prst="rect">
            <a:avLst/>
          </a:prstGeom>
          <a:noFill/>
        </p:spPr>
        <p:txBody>
          <a:bodyPr wrap="square" lIns="0" tIns="0" rIns="0" bIns="0" rtlCol="0">
            <a:spAutoFit/>
          </a:bodyPr>
          <a:lstStyle/>
          <a:p>
            <a:pPr>
              <a:spcBef>
                <a:spcPts val="500"/>
              </a:spcBef>
            </a:pPr>
            <a:r>
              <a:rPr lang="en-US" sz="1000" b="1" dirty="0" smtClean="0">
                <a:latin typeface="+mj-lt"/>
              </a:rPr>
              <a:t>Margin Improvement</a:t>
            </a:r>
            <a:endParaRPr lang="en-US" sz="1000" b="1" dirty="0">
              <a:latin typeface="+mj-lt"/>
            </a:endParaRPr>
          </a:p>
          <a:p>
            <a:pPr marL="171450" indent="-171450">
              <a:spcBef>
                <a:spcPts val="500"/>
              </a:spcBef>
              <a:buFont typeface="Arial" panose="020B0604020202020204" pitchFamily="34" charset="0"/>
              <a:buChar char="•"/>
            </a:pPr>
            <a:r>
              <a:rPr lang="en-US" sz="1000" dirty="0" smtClean="0">
                <a:latin typeface="+mj-lt"/>
              </a:rPr>
              <a:t>Improve margins from 6.5% to 9%</a:t>
            </a:r>
            <a:endParaRPr lang="en-US" sz="1000" dirty="0">
              <a:latin typeface="+mj-lt"/>
            </a:endParaRPr>
          </a:p>
        </p:txBody>
      </p:sp>
      <p:sp>
        <p:nvSpPr>
          <p:cNvPr id="18" name="TextBox 17"/>
          <p:cNvSpPr txBox="1"/>
          <p:nvPr/>
        </p:nvSpPr>
        <p:spPr bwMode="gray">
          <a:xfrm>
            <a:off x="3907332" y="2035737"/>
            <a:ext cx="2331543" cy="807913"/>
          </a:xfrm>
          <a:prstGeom prst="rect">
            <a:avLst/>
          </a:prstGeom>
          <a:noFill/>
        </p:spPr>
        <p:txBody>
          <a:bodyPr wrap="square" lIns="0" tIns="0" rIns="0" bIns="0" rtlCol="0">
            <a:spAutoFit/>
          </a:bodyPr>
          <a:lstStyle/>
          <a:p>
            <a:pPr>
              <a:spcBef>
                <a:spcPts val="500"/>
              </a:spcBef>
            </a:pPr>
            <a:r>
              <a:rPr lang="en-US" sz="1000" b="1" dirty="0" smtClean="0">
                <a:latin typeface="+mj-lt"/>
              </a:rPr>
              <a:t>New Investments</a:t>
            </a:r>
            <a:endParaRPr lang="en-US" sz="1000" b="1" dirty="0">
              <a:latin typeface="+mj-lt"/>
            </a:endParaRPr>
          </a:p>
          <a:p>
            <a:pPr marL="171450" indent="-171450">
              <a:spcBef>
                <a:spcPts val="500"/>
              </a:spcBef>
              <a:buFont typeface="Arial" panose="020B0604020202020204" pitchFamily="34" charset="0"/>
              <a:buChar char="•"/>
            </a:pPr>
            <a:r>
              <a:rPr lang="en-US" sz="1000" dirty="0" smtClean="0">
                <a:latin typeface="+mj-lt"/>
              </a:rPr>
              <a:t>e.g. Two new 1.5 T MRI Scanners</a:t>
            </a:r>
          </a:p>
          <a:p>
            <a:pPr marL="171450" indent="-171450">
              <a:spcBef>
                <a:spcPts val="500"/>
              </a:spcBef>
              <a:buFont typeface="Arial" panose="020B0604020202020204" pitchFamily="34" charset="0"/>
              <a:buChar char="•"/>
            </a:pPr>
            <a:r>
              <a:rPr lang="en-US" sz="1000" dirty="0" smtClean="0">
                <a:latin typeface="+mj-lt"/>
              </a:rPr>
              <a:t>e.g. Four new 64 Slice CT scanners</a:t>
            </a:r>
          </a:p>
          <a:p>
            <a:pPr marL="171450" indent="-171450">
              <a:spcBef>
                <a:spcPts val="500"/>
              </a:spcBef>
              <a:buFont typeface="Arial" panose="020B0604020202020204" pitchFamily="34" charset="0"/>
              <a:buChar char="•"/>
            </a:pPr>
            <a:r>
              <a:rPr lang="en-US" sz="1000" dirty="0" smtClean="0">
                <a:latin typeface="+mj-lt"/>
              </a:rPr>
              <a:t>e.g. One new IMRT</a:t>
            </a:r>
            <a:r>
              <a:rPr lang="en-US" sz="1000" baseline="30000" dirty="0" smtClean="0">
                <a:latin typeface="+mj-lt"/>
              </a:rPr>
              <a:t>1</a:t>
            </a:r>
            <a:r>
              <a:rPr lang="en-US" sz="1000" dirty="0" smtClean="0">
                <a:latin typeface="+mj-lt"/>
              </a:rPr>
              <a:t> Machine</a:t>
            </a:r>
            <a:endParaRPr lang="en-US" sz="1000" dirty="0">
              <a:latin typeface="+mj-lt"/>
            </a:endParaRPr>
          </a:p>
        </p:txBody>
      </p:sp>
      <p:sp>
        <p:nvSpPr>
          <p:cNvPr id="19" name="TextBox 18"/>
          <p:cNvSpPr txBox="1"/>
          <p:nvPr/>
        </p:nvSpPr>
        <p:spPr bwMode="gray">
          <a:xfrm>
            <a:off x="3907332" y="3787498"/>
            <a:ext cx="2197745" cy="679673"/>
          </a:xfrm>
          <a:prstGeom prst="rect">
            <a:avLst/>
          </a:prstGeom>
          <a:noFill/>
        </p:spPr>
        <p:txBody>
          <a:bodyPr wrap="square" lIns="0" tIns="0" rIns="0" bIns="0" rtlCol="0">
            <a:spAutoFit/>
          </a:bodyPr>
          <a:lstStyle/>
          <a:p>
            <a:pPr>
              <a:spcBef>
                <a:spcPts val="500"/>
              </a:spcBef>
            </a:pPr>
            <a:r>
              <a:rPr lang="en-US" sz="1000" b="1" dirty="0" smtClean="0">
                <a:latin typeface="+mj-lt"/>
              </a:rPr>
              <a:t>Service-Specific Price Reductions</a:t>
            </a:r>
            <a:endParaRPr lang="en-US" sz="1000" b="1" dirty="0">
              <a:latin typeface="+mj-lt"/>
            </a:endParaRPr>
          </a:p>
          <a:p>
            <a:pPr marL="171450" indent="-171450">
              <a:spcBef>
                <a:spcPts val="500"/>
              </a:spcBef>
              <a:buFont typeface="Arial" panose="020B0604020202020204" pitchFamily="34" charset="0"/>
              <a:buChar char="•"/>
            </a:pPr>
            <a:r>
              <a:rPr lang="en-US" sz="1000" dirty="0" smtClean="0">
                <a:latin typeface="+mj-lt"/>
              </a:rPr>
              <a:t>e.g. reduce outpatient imaging prices up to 35% while still maintaining existing margins</a:t>
            </a:r>
            <a:endParaRPr lang="en-US" sz="1000" dirty="0">
              <a:latin typeface="+mj-lt"/>
            </a:endParaRPr>
          </a:p>
        </p:txBody>
      </p:sp>
      <p:sp>
        <p:nvSpPr>
          <p:cNvPr id="20" name="TextBox 19"/>
          <p:cNvSpPr txBox="1"/>
          <p:nvPr/>
        </p:nvSpPr>
        <p:spPr bwMode="gray">
          <a:xfrm>
            <a:off x="3907333" y="3040584"/>
            <a:ext cx="2331542" cy="525785"/>
          </a:xfrm>
          <a:prstGeom prst="rect">
            <a:avLst/>
          </a:prstGeom>
          <a:noFill/>
        </p:spPr>
        <p:txBody>
          <a:bodyPr wrap="square" lIns="0" tIns="0" rIns="0" bIns="0" rtlCol="0">
            <a:spAutoFit/>
          </a:bodyPr>
          <a:lstStyle/>
          <a:p>
            <a:pPr>
              <a:spcBef>
                <a:spcPts val="500"/>
              </a:spcBef>
            </a:pPr>
            <a:r>
              <a:rPr lang="en-US" sz="1000" b="1" dirty="0" smtClean="0">
                <a:latin typeface="+mj-lt"/>
              </a:rPr>
              <a:t>Universal Price Reductions</a:t>
            </a:r>
            <a:endParaRPr lang="en-US" sz="1000" b="1" dirty="0">
              <a:latin typeface="+mj-lt"/>
            </a:endParaRPr>
          </a:p>
          <a:p>
            <a:pPr marL="171450" indent="-171450">
              <a:spcBef>
                <a:spcPts val="500"/>
              </a:spcBef>
              <a:buFont typeface="Arial" panose="020B0604020202020204" pitchFamily="34" charset="0"/>
              <a:buChar char="•"/>
            </a:pPr>
            <a:r>
              <a:rPr lang="en-US" sz="1000" dirty="0" smtClean="0">
                <a:latin typeface="+mj-lt"/>
              </a:rPr>
              <a:t>Reduce prices overall by up to 5.9% while still maintaining existing margins </a:t>
            </a:r>
            <a:endParaRPr lang="en-US" sz="1000" dirty="0">
              <a:latin typeface="+mj-lt"/>
            </a:endParaRPr>
          </a:p>
        </p:txBody>
      </p:sp>
      <p:pic>
        <p:nvPicPr>
          <p:cNvPr id="1030" name="Picture 6" descr="L:\public\share\ABC Templates and Resources\ABC Art Icons Logos\ABC Modern Icons\Cath_l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664" y="2243097"/>
            <a:ext cx="385000" cy="39319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public\share\ABC Templates and Resources\ABC Art Icons Logos\ABC Modern Icons\Bar_graph_descen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8664" y="3099937"/>
            <a:ext cx="429973" cy="2531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public\share\ABC Templates and Resources\ABC Art Icons Logos\ABC Modern Icons\Medici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8664" y="3816994"/>
            <a:ext cx="317310" cy="3129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gray">
          <a:xfrm>
            <a:off x="481310" y="3090230"/>
            <a:ext cx="2319040" cy="679673"/>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1000" dirty="0" smtClean="0"/>
              <a:t>150-bed hospital carries out successful cost-savings initiative</a:t>
            </a:r>
          </a:p>
          <a:p>
            <a:pPr marL="171450" indent="-171450">
              <a:spcBef>
                <a:spcPts val="500"/>
              </a:spcBef>
              <a:buFont typeface="Arial" panose="020B0604020202020204" pitchFamily="34" charset="0"/>
              <a:buChar char="•"/>
            </a:pPr>
            <a:r>
              <a:rPr lang="en-US" sz="1000" dirty="0" smtClean="0"/>
              <a:t>Manages to cut </a:t>
            </a:r>
            <a:r>
              <a:rPr lang="en-US" sz="1000" b="1" dirty="0" smtClean="0"/>
              <a:t>$2 million </a:t>
            </a:r>
            <a:r>
              <a:rPr lang="en-US" sz="1000" dirty="0" smtClean="0"/>
              <a:t>from operating expenses</a:t>
            </a:r>
          </a:p>
        </p:txBody>
      </p:sp>
      <p:pic>
        <p:nvPicPr>
          <p:cNvPr id="3076" name="Picture 4" descr="L:\public\share\ABC Templates and Resources\ABC Art Icons Logos\ABC Modern Icons\Scalpe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9967" y="2535953"/>
            <a:ext cx="440531" cy="45719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public\share\ABC Templates and Resources\ABC Art Icons Logos\ABC Modern Icons\Money_Ba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7630" y="2655021"/>
            <a:ext cx="276867" cy="338131"/>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bwMode="gray">
          <a:xfrm>
            <a:off x="3007426" y="1504675"/>
            <a:ext cx="1552475" cy="338554"/>
          </a:xfrm>
          <a:prstGeom prst="rect">
            <a:avLst/>
          </a:prstGeom>
          <a:noFill/>
        </p:spPr>
        <p:txBody>
          <a:bodyPr wrap="square" lIns="0" tIns="0" rIns="0" bIns="0" rtlCol="0">
            <a:spAutoFit/>
          </a:bodyPr>
          <a:lstStyle/>
          <a:p>
            <a:r>
              <a:rPr lang="en-US" sz="2200" dirty="0" smtClean="0">
                <a:solidFill>
                  <a:schemeClr val="accent6"/>
                </a:solidFill>
              </a:rPr>
              <a:t>1</a:t>
            </a:r>
          </a:p>
        </p:txBody>
      </p:sp>
      <p:sp>
        <p:nvSpPr>
          <p:cNvPr id="58" name="TextBox 57"/>
          <p:cNvSpPr txBox="1"/>
          <p:nvPr/>
        </p:nvSpPr>
        <p:spPr bwMode="gray">
          <a:xfrm>
            <a:off x="3007426" y="2324546"/>
            <a:ext cx="1552475" cy="338554"/>
          </a:xfrm>
          <a:prstGeom prst="rect">
            <a:avLst/>
          </a:prstGeom>
          <a:noFill/>
        </p:spPr>
        <p:txBody>
          <a:bodyPr wrap="square" lIns="0" tIns="0" rIns="0" bIns="0" rtlCol="0">
            <a:spAutoFit/>
          </a:bodyPr>
          <a:lstStyle/>
          <a:p>
            <a:r>
              <a:rPr lang="en-US" sz="2200" dirty="0" smtClean="0">
                <a:solidFill>
                  <a:schemeClr val="accent6"/>
                </a:solidFill>
              </a:rPr>
              <a:t>2</a:t>
            </a:r>
          </a:p>
        </p:txBody>
      </p:sp>
      <p:sp>
        <p:nvSpPr>
          <p:cNvPr id="59" name="TextBox 58"/>
          <p:cNvSpPr txBox="1"/>
          <p:nvPr/>
        </p:nvSpPr>
        <p:spPr bwMode="gray">
          <a:xfrm>
            <a:off x="3007426" y="3099937"/>
            <a:ext cx="1552475" cy="338554"/>
          </a:xfrm>
          <a:prstGeom prst="rect">
            <a:avLst/>
          </a:prstGeom>
          <a:noFill/>
        </p:spPr>
        <p:txBody>
          <a:bodyPr wrap="square" lIns="0" tIns="0" rIns="0" bIns="0" rtlCol="0">
            <a:spAutoFit/>
          </a:bodyPr>
          <a:lstStyle/>
          <a:p>
            <a:r>
              <a:rPr lang="en-US" sz="2200" dirty="0" smtClean="0">
                <a:solidFill>
                  <a:schemeClr val="accent6"/>
                </a:solidFill>
              </a:rPr>
              <a:t>3</a:t>
            </a:r>
          </a:p>
        </p:txBody>
      </p:sp>
      <p:sp>
        <p:nvSpPr>
          <p:cNvPr id="60" name="TextBox 59"/>
          <p:cNvSpPr txBox="1"/>
          <p:nvPr/>
        </p:nvSpPr>
        <p:spPr bwMode="gray">
          <a:xfrm>
            <a:off x="3007426" y="3832266"/>
            <a:ext cx="1552475" cy="338554"/>
          </a:xfrm>
          <a:prstGeom prst="rect">
            <a:avLst/>
          </a:prstGeom>
          <a:noFill/>
        </p:spPr>
        <p:txBody>
          <a:bodyPr wrap="square" lIns="0" tIns="0" rIns="0" bIns="0" rtlCol="0">
            <a:spAutoFit/>
          </a:bodyPr>
          <a:lstStyle/>
          <a:p>
            <a:r>
              <a:rPr lang="en-US" sz="2200" dirty="0" smtClean="0">
                <a:solidFill>
                  <a:schemeClr val="accent6"/>
                </a:solidFill>
              </a:rPr>
              <a:t>4</a:t>
            </a:r>
          </a:p>
        </p:txBody>
      </p:sp>
      <p:sp>
        <p:nvSpPr>
          <p:cNvPr id="1044" name="Left Brace 1043"/>
          <p:cNvSpPr/>
          <p:nvPr/>
        </p:nvSpPr>
        <p:spPr bwMode="gray">
          <a:xfrm>
            <a:off x="2724150" y="1397318"/>
            <a:ext cx="283276" cy="2867025"/>
          </a:xfrm>
          <a:prstGeom prst="leftBrac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46" name="Straight Arrow Connector 1045"/>
          <p:cNvCxnSpPr/>
          <p:nvPr/>
        </p:nvCxnSpPr>
        <p:spPr bwMode="gray">
          <a:xfrm>
            <a:off x="1895475" y="2830830"/>
            <a:ext cx="695325" cy="0"/>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047" name="TextBox 1046"/>
          <p:cNvSpPr txBox="1"/>
          <p:nvPr/>
        </p:nvSpPr>
        <p:spPr bwMode="gray">
          <a:xfrm>
            <a:off x="876300" y="1077069"/>
            <a:ext cx="4467225" cy="153888"/>
          </a:xfrm>
          <a:prstGeom prst="rect">
            <a:avLst/>
          </a:prstGeom>
          <a:noFill/>
        </p:spPr>
        <p:txBody>
          <a:bodyPr wrap="square" lIns="0" tIns="0" rIns="0" bIns="0" rtlCol="0">
            <a:spAutoFit/>
          </a:bodyPr>
          <a:lstStyle/>
          <a:p>
            <a:pPr algn="ctr">
              <a:spcBef>
                <a:spcPts val="500"/>
              </a:spcBef>
            </a:pPr>
            <a:r>
              <a:rPr lang="en-US" sz="1000" b="1" dirty="0" smtClean="0"/>
              <a:t>Savings Reallocation Options for Hypothetical Medium-Size U.S Hospital</a:t>
            </a:r>
          </a:p>
        </p:txBody>
      </p:sp>
    </p:spTree>
    <p:extLst>
      <p:ext uri="{BB962C8B-B14F-4D97-AF65-F5344CB8AC3E}">
        <p14:creationId xmlns:p14="http://schemas.microsoft.com/office/powerpoint/2010/main" val="34393235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a:xfrm>
            <a:off x="320040" y="718356"/>
            <a:ext cx="5759450" cy="430887"/>
          </a:xfrm>
        </p:spPr>
        <p:txBody>
          <a:bodyPr/>
          <a:lstStyle/>
          <a:p>
            <a:r>
              <a:rPr lang="en-US" dirty="0"/>
              <a:t>Lowering Unit Costs Through Operational Scale</a:t>
            </a:r>
          </a:p>
          <a:p>
            <a:endParaRPr lang="en-US" dirty="0"/>
          </a:p>
        </p:txBody>
      </p:sp>
      <p:sp>
        <p:nvSpPr>
          <p:cNvPr id="18" name="Text Placeholder 17"/>
          <p:cNvSpPr>
            <a:spLocks noGrp="1"/>
          </p:cNvSpPr>
          <p:nvPr>
            <p:ph type="body" sz="quarter" idx="22"/>
          </p:nvPr>
        </p:nvSpPr>
        <p:spPr/>
        <p:txBody>
          <a:bodyPr/>
          <a:lstStyle/>
          <a:p>
            <a:endParaRPr lang="en-US"/>
          </a:p>
        </p:txBody>
      </p:sp>
      <p:sp>
        <p:nvSpPr>
          <p:cNvPr id="19" name="Text Placeholder 18"/>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20" name="Text Placeholder 19"/>
          <p:cNvSpPr>
            <a:spLocks noGrp="1"/>
          </p:cNvSpPr>
          <p:nvPr>
            <p:ph type="body" sz="quarter" idx="24"/>
          </p:nvPr>
        </p:nvSpPr>
        <p:spPr>
          <a:xfrm>
            <a:off x="0" y="4390123"/>
            <a:ext cx="1743559" cy="230832"/>
          </a:xfrm>
        </p:spPr>
        <p:txBody>
          <a:bodyPr/>
          <a:lstStyle/>
          <a:p>
            <a:endParaRPr lang="en-US"/>
          </a:p>
        </p:txBody>
      </p:sp>
      <p:sp>
        <p:nvSpPr>
          <p:cNvPr id="21" name="Text Placeholder 20"/>
          <p:cNvSpPr>
            <a:spLocks noGrp="1"/>
          </p:cNvSpPr>
          <p:nvPr>
            <p:ph type="body" sz="quarter" idx="25"/>
          </p:nvPr>
        </p:nvSpPr>
        <p:spPr/>
        <p:txBody>
          <a:bodyPr/>
          <a:lstStyle/>
          <a:p>
            <a:r>
              <a:rPr lang="en-US" dirty="0" smtClean="0"/>
              <a:t>Key Takeaways</a:t>
            </a:r>
            <a:endParaRPr lang="en-US" dirty="0"/>
          </a:p>
        </p:txBody>
      </p:sp>
      <p:sp>
        <p:nvSpPr>
          <p:cNvPr id="6" name="Freeform 5"/>
          <p:cNvSpPr/>
          <p:nvPr/>
        </p:nvSpPr>
        <p:spPr bwMode="gray">
          <a:xfrm>
            <a:off x="3190847" y="2753413"/>
            <a:ext cx="2834640" cy="14630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7" name="Freeform 6"/>
          <p:cNvSpPr/>
          <p:nvPr/>
        </p:nvSpPr>
        <p:spPr bwMode="gray">
          <a:xfrm rot="10800000">
            <a:off x="350321" y="1094630"/>
            <a:ext cx="2834640" cy="14630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8" name="TextBox 7"/>
          <p:cNvSpPr txBox="1"/>
          <p:nvPr/>
        </p:nvSpPr>
        <p:spPr bwMode="gray">
          <a:xfrm>
            <a:off x="873370" y="1187228"/>
            <a:ext cx="2113670" cy="1295226"/>
          </a:xfrm>
          <a:prstGeom prst="rect">
            <a:avLst/>
          </a:prstGeom>
          <a:noFill/>
        </p:spPr>
        <p:txBody>
          <a:bodyPr wrap="square" lIns="0" tIns="0" rIns="0" bIns="0" rtlCol="0">
            <a:spAutoFit/>
          </a:bodyPr>
          <a:lstStyle/>
          <a:p>
            <a:pPr>
              <a:spcBef>
                <a:spcPts val="500"/>
              </a:spcBef>
            </a:pPr>
            <a:r>
              <a:rPr lang="en-US" sz="1000" b="1" dirty="0" smtClean="0">
                <a:latin typeface="+mj-lt"/>
              </a:rPr>
              <a:t>Scale no </a:t>
            </a:r>
            <a:r>
              <a:rPr lang="en-US" sz="1000" b="1" dirty="0">
                <a:latin typeface="+mj-lt"/>
              </a:rPr>
              <a:t>g</a:t>
            </a:r>
            <a:r>
              <a:rPr lang="en-US" sz="1000" b="1" dirty="0" smtClean="0">
                <a:latin typeface="+mj-lt"/>
              </a:rPr>
              <a:t>uarantee of cost </a:t>
            </a:r>
            <a:r>
              <a:rPr lang="en-US" sz="1000" b="1" dirty="0">
                <a:latin typeface="+mj-lt"/>
              </a:rPr>
              <a:t>s</a:t>
            </a:r>
            <a:r>
              <a:rPr lang="en-US" sz="1000" b="1" dirty="0" smtClean="0">
                <a:latin typeface="+mj-lt"/>
              </a:rPr>
              <a:t>avings</a:t>
            </a:r>
            <a:endParaRPr lang="en-US" sz="1000" dirty="0">
              <a:latin typeface="+mj-lt"/>
            </a:endParaRPr>
          </a:p>
          <a:p>
            <a:pPr>
              <a:spcBef>
                <a:spcPts val="500"/>
              </a:spcBef>
            </a:pPr>
            <a:r>
              <a:rPr lang="en-US" sz="1000" dirty="0" smtClean="0"/>
              <a:t>Regardless of the model chosen, successful consolidation requires an investment in a dedicated cross-organizational consolidation function. No model guarantees such a function. </a:t>
            </a:r>
            <a:endParaRPr lang="en-US" sz="1000" dirty="0"/>
          </a:p>
        </p:txBody>
      </p:sp>
      <p:sp>
        <p:nvSpPr>
          <p:cNvPr id="9" name="TextBox 8"/>
          <p:cNvSpPr txBox="1"/>
          <p:nvPr/>
        </p:nvSpPr>
        <p:spPr bwMode="gray">
          <a:xfrm>
            <a:off x="3431572" y="1187228"/>
            <a:ext cx="2141968" cy="1449115"/>
          </a:xfrm>
          <a:prstGeom prst="rect">
            <a:avLst/>
          </a:prstGeom>
          <a:noFill/>
        </p:spPr>
        <p:txBody>
          <a:bodyPr wrap="square" lIns="0" tIns="0" rIns="0" bIns="0" rtlCol="0">
            <a:spAutoFit/>
          </a:bodyPr>
          <a:lstStyle/>
          <a:p>
            <a:pPr>
              <a:spcBef>
                <a:spcPts val="500"/>
              </a:spcBef>
            </a:pPr>
            <a:r>
              <a:rPr lang="en-US" sz="1000" b="1" dirty="0" smtClean="0">
                <a:latin typeface="+mj-lt"/>
              </a:rPr>
              <a:t>Cross-organizational transparency necessary to unlock full benefits of consolidation</a:t>
            </a:r>
            <a:endParaRPr lang="en-US" sz="1000" b="1" dirty="0">
              <a:latin typeface="+mj-lt"/>
            </a:endParaRPr>
          </a:p>
          <a:p>
            <a:pPr>
              <a:spcBef>
                <a:spcPts val="500"/>
              </a:spcBef>
            </a:pPr>
            <a:r>
              <a:rPr lang="en-US" sz="1000" dirty="0" smtClean="0">
                <a:latin typeface="+mj-lt"/>
              </a:rPr>
              <a:t>Though non-merger models have the ability to centralize and consolidate costs, mergers provide an extra level of cross-organizational transparency and therefore a greater opportunity to cut costs.</a:t>
            </a:r>
            <a:endParaRPr lang="en-US" sz="1000" dirty="0">
              <a:latin typeface="+mj-lt"/>
            </a:endParaRPr>
          </a:p>
        </p:txBody>
      </p:sp>
      <p:sp>
        <p:nvSpPr>
          <p:cNvPr id="10" name="TextBox 9"/>
          <p:cNvSpPr txBox="1"/>
          <p:nvPr/>
        </p:nvSpPr>
        <p:spPr bwMode="gray">
          <a:xfrm>
            <a:off x="873369" y="2907098"/>
            <a:ext cx="2203939" cy="987450"/>
          </a:xfrm>
          <a:prstGeom prst="rect">
            <a:avLst/>
          </a:prstGeom>
          <a:noFill/>
        </p:spPr>
        <p:txBody>
          <a:bodyPr wrap="square" lIns="0" tIns="0" rIns="0" bIns="0" rtlCol="0">
            <a:spAutoFit/>
          </a:bodyPr>
          <a:lstStyle/>
          <a:p>
            <a:pPr>
              <a:spcBef>
                <a:spcPts val="500"/>
              </a:spcBef>
            </a:pPr>
            <a:r>
              <a:rPr lang="en-US" sz="1000" b="1" dirty="0" smtClean="0">
                <a:latin typeface="+mj-lt"/>
              </a:rPr>
              <a:t>Integration of clinical programs necessary to promote top-of-site volume allocation</a:t>
            </a:r>
            <a:endParaRPr lang="en-US" sz="1000" b="1" dirty="0">
              <a:latin typeface="+mj-lt"/>
            </a:endParaRPr>
          </a:p>
          <a:p>
            <a:pPr>
              <a:spcBef>
                <a:spcPts val="500"/>
              </a:spcBef>
            </a:pPr>
            <a:r>
              <a:rPr lang="en-US" sz="1000" dirty="0" smtClean="0">
                <a:latin typeface="+mj-lt"/>
              </a:rPr>
              <a:t>Models that encourage clinical alignment will facilitate more efficient volume reallocation.</a:t>
            </a:r>
            <a:endParaRPr lang="en-US" sz="1000" dirty="0">
              <a:latin typeface="+mj-lt"/>
            </a:endParaRPr>
          </a:p>
        </p:txBody>
      </p:sp>
      <p:sp>
        <p:nvSpPr>
          <p:cNvPr id="11" name="TextBox 10"/>
          <p:cNvSpPr txBox="1"/>
          <p:nvPr/>
        </p:nvSpPr>
        <p:spPr bwMode="gray">
          <a:xfrm>
            <a:off x="3431573" y="2914264"/>
            <a:ext cx="1894808" cy="987450"/>
          </a:xfrm>
          <a:prstGeom prst="rect">
            <a:avLst/>
          </a:prstGeom>
          <a:noFill/>
        </p:spPr>
        <p:txBody>
          <a:bodyPr wrap="square" lIns="0" tIns="0" rIns="0" bIns="0" rtlCol="0">
            <a:spAutoFit/>
          </a:bodyPr>
          <a:lstStyle/>
          <a:p>
            <a:pPr>
              <a:spcBef>
                <a:spcPts val="500"/>
              </a:spcBef>
            </a:pPr>
            <a:r>
              <a:rPr lang="en-US" sz="1000" b="1" dirty="0" smtClean="0">
                <a:latin typeface="+mj-lt"/>
              </a:rPr>
              <a:t>Rationalization of underutilized capacity historically elusive</a:t>
            </a:r>
          </a:p>
          <a:p>
            <a:pPr>
              <a:spcBef>
                <a:spcPts val="500"/>
              </a:spcBef>
            </a:pPr>
            <a:r>
              <a:rPr lang="en-US" sz="1000" dirty="0" smtClean="0"/>
              <a:t>Potential merger savings based on consolidation and closure of facilities should be highly scrutinized.</a:t>
            </a:r>
            <a:endParaRPr lang="en-US" sz="1000" dirty="0">
              <a:latin typeface="+mj-lt"/>
            </a:endParaRPr>
          </a:p>
        </p:txBody>
      </p:sp>
      <p:pic>
        <p:nvPicPr>
          <p:cNvPr id="1026" name="Picture 2" descr="C:\Users\Nicholas\Desktop\Icons\USA_no_out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94" y="1187228"/>
            <a:ext cx="455613" cy="2817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icholas\Desktop\Icons\Sea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469" y="1126726"/>
            <a:ext cx="381609" cy="3816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icholas\Desktop\Icons\Exch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07" y="2889209"/>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icholas\Desktop\Icons\Warning_yiel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0883" y="2914264"/>
            <a:ext cx="398300" cy="35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3302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Weighing the Models</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508075929"/>
              </p:ext>
            </p:extLst>
          </p:nvPr>
        </p:nvGraphicFramePr>
        <p:xfrm>
          <a:off x="352422" y="951531"/>
          <a:ext cx="5753102" cy="3352800"/>
        </p:xfrm>
        <a:graphic>
          <a:graphicData uri="http://schemas.openxmlformats.org/drawingml/2006/table">
            <a:tbl>
              <a:tblPr firstRow="1" bandRow="1">
                <a:tableStyleId>{F5AB1C69-6EDB-4FF4-983F-18BD219EF322}</a:tableStyleId>
              </a:tblPr>
              <a:tblGrid>
                <a:gridCol w="847728"/>
                <a:gridCol w="809625"/>
                <a:gridCol w="946785"/>
                <a:gridCol w="746760"/>
                <a:gridCol w="2402204"/>
              </a:tblGrid>
              <a:tr h="413750">
                <a:tc>
                  <a:txBody>
                    <a:bodyPr/>
                    <a:lstStyle/>
                    <a:p>
                      <a:pPr algn="ctr"/>
                      <a:r>
                        <a:rPr lang="en-US" sz="800" dirty="0" smtClean="0"/>
                        <a:t>Model</a:t>
                      </a:r>
                      <a:endParaRPr lang="en-US" sz="800" dirty="0"/>
                    </a:p>
                  </a:txBody>
                  <a:tcPr anchor="ctr"/>
                </a:tc>
                <a:tc>
                  <a:txBody>
                    <a:bodyPr/>
                    <a:lstStyle/>
                    <a:p>
                      <a:pPr marL="0" indent="0" algn="ctr">
                        <a:buFont typeface="+mj-lt"/>
                        <a:buNone/>
                        <a:defRPr/>
                      </a:pPr>
                      <a:r>
                        <a:rPr lang="en-US" sz="800" b="1" dirty="0" smtClean="0">
                          <a:solidFill>
                            <a:schemeClr val="bg1"/>
                          </a:solidFill>
                        </a:rPr>
                        <a:t>Top-of-Site Referral Partnerships</a:t>
                      </a:r>
                      <a:endParaRPr lang="en-US" sz="800" b="1" dirty="0">
                        <a:solidFill>
                          <a:schemeClr val="bg1"/>
                        </a:solidFill>
                      </a:endParaRPr>
                    </a:p>
                  </a:txBody>
                  <a:tcPr anchor="ctr"/>
                </a:tc>
                <a:tc>
                  <a:txBody>
                    <a:bodyPr/>
                    <a:lstStyle/>
                    <a:p>
                      <a:pPr marL="0" indent="0" algn="ctr">
                        <a:buFont typeface="+mj-lt"/>
                        <a:buNone/>
                        <a:defRPr/>
                      </a:pPr>
                      <a:r>
                        <a:rPr lang="en-US" sz="800" b="1" dirty="0" smtClean="0">
                          <a:solidFill>
                            <a:schemeClr val="bg1"/>
                          </a:solidFill>
                        </a:rPr>
                        <a:t>Clinical Footprint</a:t>
                      </a:r>
                      <a:r>
                        <a:rPr lang="en-US" sz="800" b="1" baseline="0" dirty="0" smtClean="0">
                          <a:solidFill>
                            <a:schemeClr val="bg1"/>
                          </a:solidFill>
                        </a:rPr>
                        <a:t> Rationalization</a:t>
                      </a:r>
                      <a:endParaRPr lang="en-US" sz="800" b="1" dirty="0" smtClean="0">
                        <a:solidFill>
                          <a:schemeClr val="bg1"/>
                        </a:solidFill>
                      </a:endParaRPr>
                    </a:p>
                  </a:txBody>
                  <a:tcPr anchor="ctr"/>
                </a:tc>
                <a:tc>
                  <a:txBody>
                    <a:bodyPr/>
                    <a:lstStyle/>
                    <a:p>
                      <a:pPr marL="0" indent="0" algn="ctr">
                        <a:buFont typeface="+mj-lt"/>
                        <a:buNone/>
                        <a:defRPr/>
                      </a:pPr>
                      <a:r>
                        <a:rPr lang="en-US" sz="800" b="1" dirty="0" smtClean="0">
                          <a:solidFill>
                            <a:schemeClr val="bg1"/>
                          </a:solidFill>
                        </a:rPr>
                        <a:t>Next Generation Shared Services</a:t>
                      </a:r>
                    </a:p>
                  </a:txBody>
                  <a:tcPr anchor="ctr"/>
                </a:tc>
                <a:tc>
                  <a:txBody>
                    <a:bodyPr/>
                    <a:lstStyle/>
                    <a:p>
                      <a:pPr marL="0" marR="0" indent="0" algn="ctr" defTabSz="640080" rtl="0" eaLnBrk="1" fontAlgn="auto" latinLnBrk="0" hangingPunct="1">
                        <a:lnSpc>
                          <a:spcPct val="100000"/>
                        </a:lnSpc>
                        <a:spcBef>
                          <a:spcPts val="0"/>
                        </a:spcBef>
                        <a:spcAft>
                          <a:spcPts val="0"/>
                        </a:spcAft>
                        <a:buClrTx/>
                        <a:buSzTx/>
                        <a:buFont typeface="+mj-lt"/>
                        <a:buNone/>
                        <a:tabLst/>
                        <a:defRPr/>
                      </a:pPr>
                      <a:r>
                        <a:rPr lang="en-US" sz="800" b="1" dirty="0" smtClean="0">
                          <a:solidFill>
                            <a:schemeClr val="bg1"/>
                          </a:solidFill>
                        </a:rPr>
                        <a:t>Comments</a:t>
                      </a:r>
                    </a:p>
                  </a:txBody>
                  <a:tcPr anchor="ctr"/>
                </a:tc>
              </a:tr>
              <a:tr h="341793">
                <a:tc>
                  <a:txBody>
                    <a:bodyPr/>
                    <a:lstStyle/>
                    <a:p>
                      <a:r>
                        <a:rPr lang="en-US" sz="800" b="1" dirty="0" smtClean="0"/>
                        <a:t>Merger or Acquisition</a:t>
                      </a:r>
                      <a:endParaRPr lang="en-US" sz="800" b="1" dirty="0"/>
                    </a:p>
                  </a:txBody>
                  <a:tcPr anchor="ct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r>
                        <a:rPr lang="en-US" sz="800" dirty="0" smtClean="0"/>
                        <a:t>Greatest</a:t>
                      </a:r>
                      <a:r>
                        <a:rPr lang="en-US" sz="800" baseline="0" dirty="0" smtClean="0"/>
                        <a:t> possibility for consolidation of business functions, rationalization of referrals and clinical capacity though success requires partnership beyond financial integration.</a:t>
                      </a:r>
                      <a:endParaRPr lang="en-US" sz="800" dirty="0"/>
                    </a:p>
                  </a:txBody>
                  <a:tcPr/>
                </a:tc>
              </a:tr>
              <a:tr h="269837">
                <a:tc>
                  <a:txBody>
                    <a:bodyPr/>
                    <a:lstStyle/>
                    <a:p>
                      <a:r>
                        <a:rPr lang="en-US" sz="800" b="1" dirty="0" smtClean="0"/>
                        <a:t>Clinically-Integrated </a:t>
                      </a:r>
                      <a:r>
                        <a:rPr lang="en-US" sz="800" b="1" smtClean="0"/>
                        <a:t>Hospital Network</a:t>
                      </a:r>
                      <a:endParaRPr lang="en-US" sz="800" b="1" dirty="0"/>
                    </a:p>
                  </a:txBody>
                  <a:tcPr anchor="ct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r>
                        <a:rPr lang="en-US" sz="800" dirty="0" smtClean="0"/>
                        <a:t>Contracting</a:t>
                      </a:r>
                      <a:r>
                        <a:rPr lang="en-US" sz="800" baseline="0" dirty="0" smtClean="0"/>
                        <a:t> leverage gained through CI offers incentive for clinical collaboration but little incentive for operational consolidation and rationalization.</a:t>
                      </a:r>
                      <a:endParaRPr lang="en-US" sz="800" dirty="0"/>
                    </a:p>
                  </a:txBody>
                  <a:tcPr/>
                </a:tc>
              </a:tr>
              <a:tr h="413750">
                <a:tc>
                  <a:txBody>
                    <a:bodyPr/>
                    <a:lstStyle/>
                    <a:p>
                      <a:r>
                        <a:rPr lang="en-US" sz="800" b="1" dirty="0" smtClean="0"/>
                        <a:t>Accountable Care Organization</a:t>
                      </a:r>
                      <a:endParaRPr lang="en-US" sz="800" b="1" dirty="0"/>
                    </a:p>
                  </a:txBody>
                  <a:tcPr anchor="ctr"/>
                </a:tc>
                <a:tc>
                  <a:txBody>
                    <a:bodyPr/>
                    <a:lstStyle/>
                    <a:p>
                      <a:endParaRPr lang="en-US" sz="800" dirty="0"/>
                    </a:p>
                  </a:txBody>
                  <a:tcPr/>
                </a:tc>
                <a:tc>
                  <a:txBody>
                    <a:bodyPr/>
                    <a:lstStyle/>
                    <a:p>
                      <a:endParaRPr lang="en-US" sz="800" dirty="0"/>
                    </a:p>
                  </a:txBody>
                  <a:tcPr/>
                </a:tc>
                <a:tc>
                  <a:txBody>
                    <a:bodyPr/>
                    <a:lstStyle/>
                    <a:p>
                      <a:endParaRPr lang="en-US" sz="800" dirty="0"/>
                    </a:p>
                  </a:txBody>
                  <a:tcPr/>
                </a:tc>
                <a:tc>
                  <a:txBody>
                    <a:bodyPr/>
                    <a:lstStyle/>
                    <a:p>
                      <a:r>
                        <a:rPr lang="en-US" sz="800" dirty="0" smtClean="0"/>
                        <a:t>Huge</a:t>
                      </a:r>
                      <a:r>
                        <a:rPr lang="en-US" sz="800" baseline="0" dirty="0" smtClean="0"/>
                        <a:t> incentive for rationalization of referrals, though less for consolidation of operations; strategic alignment offers possibility to prevent duplication of future clinical investment.</a:t>
                      </a:r>
                      <a:endParaRPr lang="en-US" sz="800" dirty="0"/>
                    </a:p>
                  </a:txBody>
                  <a:tcPr/>
                </a:tc>
              </a:tr>
              <a:tr h="197880">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b="1" dirty="0" smtClean="0"/>
                        <a:t>Regional Collaborative</a:t>
                      </a:r>
                    </a:p>
                  </a:txBody>
                  <a:tcPr anchor="ctr"/>
                </a:tc>
                <a:tc>
                  <a:txBody>
                    <a:bodyPr/>
                    <a:lstStyle/>
                    <a:p>
                      <a:pPr marL="171450" indent="-171450">
                        <a:buFont typeface="Arial" panose="020B0604020202020204" pitchFamily="34" charset="0"/>
                        <a:buChar char="•"/>
                      </a:pPr>
                      <a:endParaRPr lang="en-US" sz="800" dirty="0"/>
                    </a:p>
                  </a:txBody>
                  <a:tcPr/>
                </a:tc>
                <a:tc>
                  <a:txBody>
                    <a:bodyPr/>
                    <a:lstStyle/>
                    <a:p>
                      <a:pPr marL="114300" indent="-114300">
                        <a:buFont typeface="Arial" panose="020B0604020202020204" pitchFamily="34" charset="0"/>
                        <a:buChar char="•"/>
                      </a:pPr>
                      <a:endParaRPr lang="en-US" sz="800" dirty="0"/>
                    </a:p>
                  </a:txBody>
                  <a:tcPr/>
                </a:tc>
                <a:tc>
                  <a:txBody>
                    <a:bodyPr/>
                    <a:lstStyle/>
                    <a:p>
                      <a:pPr marL="114300" indent="-114300">
                        <a:buFont typeface="Arial" panose="020B0604020202020204" pitchFamily="34" charset="0"/>
                        <a:buChar char="•"/>
                      </a:pPr>
                      <a:endParaRPr lang="en-US" sz="800" dirty="0"/>
                    </a:p>
                  </a:txBody>
                  <a:tcPr/>
                </a:tc>
                <a:tc>
                  <a:txBody>
                    <a:bodyPr/>
                    <a:lstStyle/>
                    <a:p>
                      <a:r>
                        <a:rPr lang="en-US" sz="800" dirty="0" smtClean="0"/>
                        <a:t>Potential,</a:t>
                      </a:r>
                      <a:r>
                        <a:rPr lang="en-US" sz="800" baseline="0" dirty="0" smtClean="0"/>
                        <a:t> though limited, to consolidate and centralize business operations, and gain leverage over vendors, suppliers.</a:t>
                      </a:r>
                      <a:endParaRPr lang="en-US" sz="800" dirty="0"/>
                    </a:p>
                  </a:txBody>
                  <a:tcPr/>
                </a:tc>
              </a:tr>
              <a:tr h="413750">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b="1" dirty="0" smtClean="0"/>
                        <a:t>Clinical Affiliation Agreement</a:t>
                      </a:r>
                    </a:p>
                  </a:txBody>
                  <a:tcPr anchor="ctr"/>
                </a:tc>
                <a:tc>
                  <a:txBody>
                    <a:bodyPr/>
                    <a:lstStyle/>
                    <a:p>
                      <a:pPr marL="171450" indent="-171450">
                        <a:buFont typeface="Arial" panose="020B0604020202020204" pitchFamily="34" charset="0"/>
                        <a:buChar char="•"/>
                      </a:pPr>
                      <a:endParaRPr lang="en-US" sz="800" dirty="0"/>
                    </a:p>
                  </a:txBody>
                  <a:tcPr/>
                </a:tc>
                <a:tc>
                  <a:txBody>
                    <a:bodyPr/>
                    <a:lstStyle/>
                    <a:p>
                      <a:pPr marL="114300" indent="-114300">
                        <a:buFont typeface="Arial" panose="020B0604020202020204" pitchFamily="34" charset="0"/>
                        <a:buChar char="•"/>
                      </a:pPr>
                      <a:endParaRPr lang="en-US" sz="800" dirty="0"/>
                    </a:p>
                  </a:txBody>
                  <a:tcPr/>
                </a:tc>
                <a:tc>
                  <a:txBody>
                    <a:bodyPr/>
                    <a:lstStyle/>
                    <a:p>
                      <a:pPr marL="114300" indent="-114300">
                        <a:buFont typeface="Arial" panose="020B0604020202020204" pitchFamily="34" charset="0"/>
                        <a:buChar char="•"/>
                      </a:pPr>
                      <a:endParaRPr lang="en-US" sz="800" dirty="0"/>
                    </a:p>
                  </a:txBody>
                  <a:tcPr/>
                </a:tc>
                <a:tc>
                  <a:txBody>
                    <a:bodyPr/>
                    <a:lstStyle/>
                    <a:p>
                      <a:r>
                        <a:rPr lang="en-US" sz="800" dirty="0" smtClean="0"/>
                        <a:t>Focus</a:t>
                      </a:r>
                      <a:r>
                        <a:rPr lang="en-US" sz="800" baseline="0" dirty="0" smtClean="0"/>
                        <a:t> on operational alignment limits potential to consolidate business operations, though may help to rationalize referral patterns, prevent future duplication of investment.</a:t>
                      </a:r>
                      <a:endParaRPr lang="en-US" sz="800" dirty="0"/>
                    </a:p>
                  </a:txBody>
                  <a:tcPr/>
                </a:tc>
              </a:tr>
            </a:tbl>
          </a:graphicData>
        </a:graphic>
      </p:graphicFrame>
      <p:sp>
        <p:nvSpPr>
          <p:cNvPr id="23" name="Oval 22"/>
          <p:cNvSpPr/>
          <p:nvPr/>
        </p:nvSpPr>
        <p:spPr bwMode="gray">
          <a:xfrm>
            <a:off x="1453829" y="1662964"/>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4" name="Oval 23"/>
          <p:cNvSpPr/>
          <p:nvPr/>
        </p:nvSpPr>
        <p:spPr bwMode="gray">
          <a:xfrm>
            <a:off x="2333006" y="1662964"/>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5" name="Oval 24"/>
          <p:cNvSpPr/>
          <p:nvPr/>
        </p:nvSpPr>
        <p:spPr bwMode="gray">
          <a:xfrm>
            <a:off x="3183417" y="1662964"/>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6" name="Oval 25"/>
          <p:cNvSpPr/>
          <p:nvPr/>
        </p:nvSpPr>
        <p:spPr bwMode="gray">
          <a:xfrm>
            <a:off x="1453829" y="2827097"/>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9" name="Group 28"/>
          <p:cNvGrpSpPr/>
          <p:nvPr/>
        </p:nvGrpSpPr>
        <p:grpSpPr bwMode="gray">
          <a:xfrm>
            <a:off x="1453829" y="2231279"/>
            <a:ext cx="297595" cy="297595"/>
            <a:chOff x="4124113" y="6162441"/>
            <a:chExt cx="996041" cy="996041"/>
          </a:xfrm>
        </p:grpSpPr>
        <p:sp>
          <p:nvSpPr>
            <p:cNvPr id="31" name="Oval 30"/>
            <p:cNvSpPr/>
            <p:nvPr/>
          </p:nvSpPr>
          <p:spPr bwMode="gray">
            <a:xfrm>
              <a:off x="4124113"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3" name="Oval 59"/>
            <p:cNvSpPr/>
            <p:nvPr/>
          </p:nvSpPr>
          <p:spPr bwMode="gray">
            <a:xfrm>
              <a:off x="4621865" y="6162442"/>
              <a:ext cx="498289" cy="99604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44" name="Group 43"/>
          <p:cNvGrpSpPr/>
          <p:nvPr/>
        </p:nvGrpSpPr>
        <p:grpSpPr bwMode="gray">
          <a:xfrm>
            <a:off x="2333006" y="2226295"/>
            <a:ext cx="297595" cy="297595"/>
            <a:chOff x="4124113" y="6162441"/>
            <a:chExt cx="996041" cy="996041"/>
          </a:xfrm>
        </p:grpSpPr>
        <p:sp>
          <p:nvSpPr>
            <p:cNvPr id="45" name="Oval 44"/>
            <p:cNvSpPr/>
            <p:nvPr/>
          </p:nvSpPr>
          <p:spPr bwMode="gray">
            <a:xfrm>
              <a:off x="4124113"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6" name="Oval 59"/>
            <p:cNvSpPr/>
            <p:nvPr/>
          </p:nvSpPr>
          <p:spPr bwMode="gray">
            <a:xfrm>
              <a:off x="4621865" y="6162442"/>
              <a:ext cx="498289" cy="99604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47" name="Group 46"/>
          <p:cNvGrpSpPr/>
          <p:nvPr/>
        </p:nvGrpSpPr>
        <p:grpSpPr bwMode="gray">
          <a:xfrm>
            <a:off x="3183417" y="3365011"/>
            <a:ext cx="297595" cy="297595"/>
            <a:chOff x="4124113" y="6162441"/>
            <a:chExt cx="996041" cy="996041"/>
          </a:xfrm>
        </p:grpSpPr>
        <p:sp>
          <p:nvSpPr>
            <p:cNvPr id="48" name="Oval 47"/>
            <p:cNvSpPr/>
            <p:nvPr/>
          </p:nvSpPr>
          <p:spPr bwMode="gray">
            <a:xfrm>
              <a:off x="4124113"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9" name="Oval 59"/>
            <p:cNvSpPr/>
            <p:nvPr/>
          </p:nvSpPr>
          <p:spPr bwMode="gray">
            <a:xfrm>
              <a:off x="4621865" y="6162442"/>
              <a:ext cx="498289" cy="99604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50" name="Group 49"/>
          <p:cNvGrpSpPr/>
          <p:nvPr/>
        </p:nvGrpSpPr>
        <p:grpSpPr bwMode="gray">
          <a:xfrm>
            <a:off x="3183417" y="2226295"/>
            <a:ext cx="297595" cy="297594"/>
            <a:chOff x="2454377" y="6162441"/>
            <a:chExt cx="996042" cy="996039"/>
          </a:xfrm>
        </p:grpSpPr>
        <p:sp>
          <p:nvSpPr>
            <p:cNvPr id="51" name="Oval 50"/>
            <p:cNvSpPr/>
            <p:nvPr/>
          </p:nvSpPr>
          <p:spPr bwMode="gray">
            <a:xfrm>
              <a:off x="2454377"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2" name="Oval 59"/>
            <p:cNvSpPr/>
            <p:nvPr/>
          </p:nvSpPr>
          <p:spPr bwMode="gray">
            <a:xfrm>
              <a:off x="2952399" y="6162442"/>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53" name="Group 52"/>
          <p:cNvGrpSpPr/>
          <p:nvPr/>
        </p:nvGrpSpPr>
        <p:grpSpPr bwMode="gray">
          <a:xfrm>
            <a:off x="3183417" y="2827098"/>
            <a:ext cx="297595" cy="297594"/>
            <a:chOff x="2454377" y="6162441"/>
            <a:chExt cx="996042" cy="996039"/>
          </a:xfrm>
        </p:grpSpPr>
        <p:sp>
          <p:nvSpPr>
            <p:cNvPr id="54" name="Oval 53"/>
            <p:cNvSpPr/>
            <p:nvPr/>
          </p:nvSpPr>
          <p:spPr bwMode="gray">
            <a:xfrm>
              <a:off x="2454377"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5" name="Oval 59"/>
            <p:cNvSpPr/>
            <p:nvPr/>
          </p:nvSpPr>
          <p:spPr bwMode="gray">
            <a:xfrm>
              <a:off x="2952399" y="6162442"/>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56" name="Group 55"/>
          <p:cNvGrpSpPr/>
          <p:nvPr/>
        </p:nvGrpSpPr>
        <p:grpSpPr bwMode="gray">
          <a:xfrm>
            <a:off x="2333006" y="3875765"/>
            <a:ext cx="297595" cy="297594"/>
            <a:chOff x="2454377" y="6162441"/>
            <a:chExt cx="996042" cy="996039"/>
          </a:xfrm>
        </p:grpSpPr>
        <p:sp>
          <p:nvSpPr>
            <p:cNvPr id="57" name="Oval 56"/>
            <p:cNvSpPr/>
            <p:nvPr/>
          </p:nvSpPr>
          <p:spPr bwMode="gray">
            <a:xfrm>
              <a:off x="2454377"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8" name="Oval 59"/>
            <p:cNvSpPr/>
            <p:nvPr/>
          </p:nvSpPr>
          <p:spPr bwMode="gray">
            <a:xfrm>
              <a:off x="2952399" y="6162442"/>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59" name="Group 58"/>
          <p:cNvGrpSpPr/>
          <p:nvPr/>
        </p:nvGrpSpPr>
        <p:grpSpPr bwMode="gray">
          <a:xfrm>
            <a:off x="3183417" y="3875765"/>
            <a:ext cx="297595" cy="297594"/>
            <a:chOff x="2454377" y="6162441"/>
            <a:chExt cx="996042" cy="996039"/>
          </a:xfrm>
        </p:grpSpPr>
        <p:sp>
          <p:nvSpPr>
            <p:cNvPr id="60" name="Oval 59"/>
            <p:cNvSpPr/>
            <p:nvPr/>
          </p:nvSpPr>
          <p:spPr bwMode="gray">
            <a:xfrm>
              <a:off x="2454377"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1" name="Oval 59"/>
            <p:cNvSpPr/>
            <p:nvPr/>
          </p:nvSpPr>
          <p:spPr bwMode="gray">
            <a:xfrm>
              <a:off x="2952399" y="6162442"/>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62" name="Group 61"/>
          <p:cNvGrpSpPr/>
          <p:nvPr/>
        </p:nvGrpSpPr>
        <p:grpSpPr bwMode="gray">
          <a:xfrm>
            <a:off x="1453829" y="3365011"/>
            <a:ext cx="297595" cy="297594"/>
            <a:chOff x="2454377" y="6162441"/>
            <a:chExt cx="996042" cy="996039"/>
          </a:xfrm>
        </p:grpSpPr>
        <p:sp>
          <p:nvSpPr>
            <p:cNvPr id="63" name="Oval 62"/>
            <p:cNvSpPr/>
            <p:nvPr/>
          </p:nvSpPr>
          <p:spPr bwMode="gray">
            <a:xfrm>
              <a:off x="2454377"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4" name="Oval 59"/>
            <p:cNvSpPr/>
            <p:nvPr/>
          </p:nvSpPr>
          <p:spPr bwMode="gray">
            <a:xfrm>
              <a:off x="2952399" y="6162442"/>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65" name="Group 64"/>
          <p:cNvGrpSpPr/>
          <p:nvPr/>
        </p:nvGrpSpPr>
        <p:grpSpPr bwMode="gray">
          <a:xfrm>
            <a:off x="2333006" y="2777853"/>
            <a:ext cx="297594" cy="297595"/>
            <a:chOff x="5532574" y="6162439"/>
            <a:chExt cx="996039" cy="996042"/>
          </a:xfrm>
        </p:grpSpPr>
        <p:sp>
          <p:nvSpPr>
            <p:cNvPr id="66" name="Oval 65"/>
            <p:cNvSpPr/>
            <p:nvPr/>
          </p:nvSpPr>
          <p:spPr bwMode="gray">
            <a:xfrm rot="16200000">
              <a:off x="5532574" y="6162442"/>
              <a:ext cx="996039" cy="996039"/>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7" name="Oval 59"/>
            <p:cNvSpPr/>
            <p:nvPr/>
          </p:nvSpPr>
          <p:spPr bwMode="gray">
            <a:xfrm rot="16200000">
              <a:off x="5532575" y="6162439"/>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68" name="Group 67"/>
          <p:cNvGrpSpPr/>
          <p:nvPr/>
        </p:nvGrpSpPr>
        <p:grpSpPr bwMode="gray">
          <a:xfrm>
            <a:off x="1453829" y="3875765"/>
            <a:ext cx="297594" cy="297595"/>
            <a:chOff x="5532574" y="6162439"/>
            <a:chExt cx="996039" cy="996042"/>
          </a:xfrm>
        </p:grpSpPr>
        <p:sp>
          <p:nvSpPr>
            <p:cNvPr id="69" name="Oval 68"/>
            <p:cNvSpPr/>
            <p:nvPr/>
          </p:nvSpPr>
          <p:spPr bwMode="gray">
            <a:xfrm rot="16200000">
              <a:off x="5532574" y="6162442"/>
              <a:ext cx="996039" cy="996039"/>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0" name="Oval 59"/>
            <p:cNvSpPr/>
            <p:nvPr/>
          </p:nvSpPr>
          <p:spPr bwMode="gray">
            <a:xfrm rot="16200000">
              <a:off x="5532575" y="6162439"/>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sp>
        <p:nvSpPr>
          <p:cNvPr id="71" name="Oval 70"/>
          <p:cNvSpPr/>
          <p:nvPr/>
        </p:nvSpPr>
        <p:spPr bwMode="gray">
          <a:xfrm>
            <a:off x="2333006" y="3365011"/>
            <a:ext cx="297594" cy="297594"/>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Tree>
    <p:extLst>
      <p:ext uri="{BB962C8B-B14F-4D97-AF65-F5344CB8AC3E}">
        <p14:creationId xmlns:p14="http://schemas.microsoft.com/office/powerpoint/2010/main" val="11711364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5"/>
          </p:nvPr>
        </p:nvSpPr>
        <p:spPr bwMode="gray"/>
        <p:txBody>
          <a:bodyPr/>
          <a:lstStyle/>
          <a:p>
            <a:r>
              <a:rPr lang="en-US" dirty="0" smtClean="0"/>
              <a:t>Ideal Partners</a:t>
            </a:r>
            <a:endParaRPr lang="en-US" dirty="0"/>
          </a:p>
        </p:txBody>
      </p:sp>
      <p:sp>
        <p:nvSpPr>
          <p:cNvPr id="43" name="Text Placeholder 8"/>
          <p:cNvSpPr>
            <a:spLocks noGrp="1"/>
          </p:cNvSpPr>
          <p:nvPr>
            <p:ph type="body" sz="quarter" idx="21"/>
          </p:nvPr>
        </p:nvSpPr>
        <p:spPr>
          <a:xfrm>
            <a:off x="320040" y="718356"/>
            <a:ext cx="5759450" cy="215444"/>
          </a:xfrm>
        </p:spPr>
        <p:txBody>
          <a:bodyPr/>
          <a:lstStyle/>
          <a:p>
            <a:endParaRPr lang="en-US"/>
          </a:p>
        </p:txBody>
      </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6983"/>
          <a:stretch/>
        </p:blipFill>
        <p:spPr>
          <a:xfrm>
            <a:off x="5118409" y="3654683"/>
            <a:ext cx="325392" cy="347472"/>
          </a:xfrm>
          <a:prstGeom prst="rect">
            <a:avLst/>
          </a:prstGeom>
        </p:spPr>
      </p:pic>
      <p:sp>
        <p:nvSpPr>
          <p:cNvPr id="30" name="TextBox 29"/>
          <p:cNvSpPr txBox="1"/>
          <p:nvPr/>
        </p:nvSpPr>
        <p:spPr>
          <a:xfrm>
            <a:off x="339662" y="1629748"/>
            <a:ext cx="1008239" cy="307777"/>
          </a:xfrm>
          <a:prstGeom prst="rect">
            <a:avLst/>
          </a:prstGeom>
          <a:noFill/>
        </p:spPr>
        <p:txBody>
          <a:bodyPr wrap="square" lIns="0" tIns="0" rIns="0" bIns="0" rtlCol="0">
            <a:spAutoFit/>
          </a:bodyPr>
          <a:lstStyle/>
          <a:p>
            <a:r>
              <a:rPr lang="en-US" sz="1000" b="1" dirty="0" smtClean="0"/>
              <a:t>Complementary Case Mix</a:t>
            </a:r>
          </a:p>
        </p:txBody>
      </p:sp>
      <p:sp>
        <p:nvSpPr>
          <p:cNvPr id="33" name="TextBox 32"/>
          <p:cNvSpPr txBox="1"/>
          <p:nvPr/>
        </p:nvSpPr>
        <p:spPr>
          <a:xfrm>
            <a:off x="1604739" y="1629748"/>
            <a:ext cx="899649" cy="307777"/>
          </a:xfrm>
          <a:prstGeom prst="rect">
            <a:avLst/>
          </a:prstGeom>
          <a:noFill/>
        </p:spPr>
        <p:txBody>
          <a:bodyPr wrap="square" lIns="0" tIns="0" rIns="0" bIns="0" rtlCol="0">
            <a:spAutoFit/>
          </a:bodyPr>
          <a:lstStyle/>
          <a:p>
            <a:r>
              <a:rPr lang="en-US" sz="1000" b="1" dirty="0" smtClean="0"/>
              <a:t>Low Cost Structure</a:t>
            </a:r>
          </a:p>
        </p:txBody>
      </p:sp>
      <p:sp>
        <p:nvSpPr>
          <p:cNvPr id="38" name="TextBox 37"/>
          <p:cNvSpPr txBox="1"/>
          <p:nvPr/>
        </p:nvSpPr>
        <p:spPr>
          <a:xfrm>
            <a:off x="2694136" y="1629748"/>
            <a:ext cx="931874" cy="307777"/>
          </a:xfrm>
          <a:prstGeom prst="rect">
            <a:avLst/>
          </a:prstGeom>
          <a:noFill/>
        </p:spPr>
        <p:txBody>
          <a:bodyPr wrap="square" lIns="0" tIns="0" rIns="0" bIns="0" rtlCol="0">
            <a:spAutoFit/>
          </a:bodyPr>
          <a:lstStyle/>
          <a:p>
            <a:r>
              <a:rPr lang="en-US" sz="1000" b="1" dirty="0" smtClean="0"/>
              <a:t>Willingness to Consolidate</a:t>
            </a:r>
            <a:endParaRPr lang="en-US" sz="1000" b="1" dirty="0"/>
          </a:p>
        </p:txBody>
      </p:sp>
      <p:sp>
        <p:nvSpPr>
          <p:cNvPr id="39" name="TextBox 38"/>
          <p:cNvSpPr txBox="1"/>
          <p:nvPr/>
        </p:nvSpPr>
        <p:spPr>
          <a:xfrm>
            <a:off x="3933902" y="1629748"/>
            <a:ext cx="773386" cy="307777"/>
          </a:xfrm>
          <a:prstGeom prst="rect">
            <a:avLst/>
          </a:prstGeom>
          <a:noFill/>
        </p:spPr>
        <p:txBody>
          <a:bodyPr wrap="square" lIns="0" tIns="0" rIns="0" bIns="0" rtlCol="0">
            <a:spAutoFit/>
          </a:bodyPr>
          <a:lstStyle/>
          <a:p>
            <a:r>
              <a:rPr lang="en-US" sz="1000" b="1" dirty="0" smtClean="0"/>
              <a:t>Cultural Closeness</a:t>
            </a:r>
            <a:endParaRPr lang="en-US" sz="1000" b="1" dirty="0"/>
          </a:p>
        </p:txBody>
      </p:sp>
      <p:sp>
        <p:nvSpPr>
          <p:cNvPr id="40" name="TextBox 39"/>
          <p:cNvSpPr txBox="1"/>
          <p:nvPr/>
        </p:nvSpPr>
        <p:spPr>
          <a:xfrm>
            <a:off x="5163761" y="1629748"/>
            <a:ext cx="845913" cy="307777"/>
          </a:xfrm>
          <a:prstGeom prst="rect">
            <a:avLst/>
          </a:prstGeom>
          <a:noFill/>
        </p:spPr>
        <p:txBody>
          <a:bodyPr wrap="square" lIns="0" tIns="0" rIns="0" bIns="0" rtlCol="0">
            <a:spAutoFit/>
          </a:bodyPr>
          <a:lstStyle/>
          <a:p>
            <a:r>
              <a:rPr lang="en-US" sz="1000" b="1" dirty="0" smtClean="0"/>
              <a:t>Existing Capabilities</a:t>
            </a:r>
            <a:endParaRPr lang="en-US" sz="1000" b="1" dirty="0"/>
          </a:p>
        </p:txBody>
      </p:sp>
      <p:grpSp>
        <p:nvGrpSpPr>
          <p:cNvPr id="44" name="Group 43"/>
          <p:cNvGrpSpPr/>
          <p:nvPr/>
        </p:nvGrpSpPr>
        <p:grpSpPr>
          <a:xfrm>
            <a:off x="2648419" y="1650379"/>
            <a:ext cx="435006" cy="2470447"/>
            <a:chOff x="2680009" y="1650379"/>
            <a:chExt cx="435006" cy="2470447"/>
          </a:xfrm>
        </p:grpSpPr>
        <p:sp>
          <p:nvSpPr>
            <p:cNvPr id="45"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6" name="Oval 45"/>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p:cNvGrpSpPr/>
          <p:nvPr/>
        </p:nvGrpSpPr>
        <p:grpSpPr>
          <a:xfrm>
            <a:off x="295057" y="1650379"/>
            <a:ext cx="435006" cy="2470447"/>
            <a:chOff x="2680009" y="1650379"/>
            <a:chExt cx="435006" cy="2470447"/>
          </a:xfrm>
        </p:grpSpPr>
        <p:sp>
          <p:nvSpPr>
            <p:cNvPr id="48"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9" name="Oval 48"/>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1559596" y="1650379"/>
            <a:ext cx="435006" cy="2470447"/>
            <a:chOff x="2680009" y="1650379"/>
            <a:chExt cx="435006" cy="2470447"/>
          </a:xfrm>
        </p:grpSpPr>
        <p:sp>
          <p:nvSpPr>
            <p:cNvPr id="51"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2" name="Oval 51"/>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p:cNvGrpSpPr/>
          <p:nvPr/>
        </p:nvGrpSpPr>
        <p:grpSpPr>
          <a:xfrm>
            <a:off x="3885589" y="1650379"/>
            <a:ext cx="435006" cy="2470447"/>
            <a:chOff x="2680009" y="1650379"/>
            <a:chExt cx="435006" cy="2470447"/>
          </a:xfrm>
        </p:grpSpPr>
        <p:sp>
          <p:nvSpPr>
            <p:cNvPr id="54"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5" name="Oval 54"/>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p:cNvGrpSpPr/>
          <p:nvPr/>
        </p:nvGrpSpPr>
        <p:grpSpPr>
          <a:xfrm>
            <a:off x="5118409" y="1650379"/>
            <a:ext cx="435006" cy="2470447"/>
            <a:chOff x="2680009" y="1650379"/>
            <a:chExt cx="435006" cy="2470447"/>
          </a:xfrm>
        </p:grpSpPr>
        <p:sp>
          <p:nvSpPr>
            <p:cNvPr id="57"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8" name="Oval 57"/>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descr="C:\Users\Nicholas\Desktop\Icons\Syri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057" y="3662579"/>
            <a:ext cx="339575" cy="3395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icholas\Desktop\Icons\Decli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596" y="3694174"/>
            <a:ext cx="368213" cy="26848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Nicholas\Desktop\Icons\Handshake.png"/>
          <p:cNvPicPr>
            <a:picLocks noChangeAspect="1" noChangeArrowheads="1"/>
          </p:cNvPicPr>
          <p:nvPr/>
        </p:nvPicPr>
        <p:blipFill rotWithShape="1">
          <a:blip r:embed="rId5">
            <a:extLst>
              <a:ext uri="{28A0092B-C50C-407E-A947-70E740481C1C}">
                <a14:useLocalDpi xmlns:a14="http://schemas.microsoft.com/office/drawing/2010/main" val="0"/>
              </a:ext>
            </a:extLst>
          </a:blip>
          <a:srcRect l="7870"/>
          <a:stretch/>
        </p:blipFill>
        <p:spPr bwMode="auto">
          <a:xfrm>
            <a:off x="2648419" y="3707236"/>
            <a:ext cx="435006" cy="2796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Nicholas\Desktop\Icons\Lin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1151" y="3662579"/>
            <a:ext cx="320221" cy="3247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bwMode="gray">
          <a:xfrm>
            <a:off x="1644990" y="1178408"/>
            <a:ext cx="2940050" cy="169277"/>
          </a:xfrm>
          <a:prstGeom prst="rect">
            <a:avLst/>
          </a:prstGeom>
          <a:noFill/>
        </p:spPr>
        <p:txBody>
          <a:bodyPr wrap="square" lIns="0" tIns="0" rIns="0" bIns="0" rtlCol="0">
            <a:spAutoFit/>
          </a:bodyPr>
          <a:lstStyle/>
          <a:p>
            <a:pPr algn="ctr">
              <a:spcBef>
                <a:spcPts val="500"/>
              </a:spcBef>
            </a:pPr>
            <a:r>
              <a:rPr lang="en-US" sz="1100" b="1" dirty="0" smtClean="0"/>
              <a:t>Five Characteristics of the Ideal Partner</a:t>
            </a:r>
          </a:p>
        </p:txBody>
      </p:sp>
      <p:sp>
        <p:nvSpPr>
          <p:cNvPr id="4" name="Rectangle 3"/>
          <p:cNvSpPr/>
          <p:nvPr/>
        </p:nvSpPr>
        <p:spPr>
          <a:xfrm>
            <a:off x="263306" y="1952325"/>
            <a:ext cx="1296290" cy="1200329"/>
          </a:xfrm>
          <a:prstGeom prst="rect">
            <a:avLst/>
          </a:prstGeom>
        </p:spPr>
        <p:txBody>
          <a:bodyPr wrap="square">
            <a:spAutoFit/>
          </a:bodyPr>
          <a:lstStyle/>
          <a:p>
            <a:r>
              <a:rPr lang="en-US" sz="900" dirty="0"/>
              <a:t>Partnerships between organizations that have complementary service capabilities </a:t>
            </a:r>
            <a:r>
              <a:rPr lang="en-US" sz="900" dirty="0" smtClean="0"/>
              <a:t>provide </a:t>
            </a:r>
            <a:r>
              <a:rPr lang="en-US" sz="900" dirty="0"/>
              <a:t>opportunity for mutual benefit by reallocating volumes between </a:t>
            </a:r>
            <a:r>
              <a:rPr lang="en-US" sz="900" dirty="0" smtClean="0"/>
              <a:t>sites. </a:t>
            </a:r>
            <a:endParaRPr lang="en-US" sz="900" dirty="0"/>
          </a:p>
        </p:txBody>
      </p:sp>
      <p:sp>
        <p:nvSpPr>
          <p:cNvPr id="59" name="Rectangle 58"/>
          <p:cNvSpPr/>
          <p:nvPr/>
        </p:nvSpPr>
        <p:spPr>
          <a:xfrm>
            <a:off x="1527847" y="1945975"/>
            <a:ext cx="1198246" cy="923330"/>
          </a:xfrm>
          <a:prstGeom prst="rect">
            <a:avLst/>
          </a:prstGeom>
        </p:spPr>
        <p:txBody>
          <a:bodyPr wrap="square">
            <a:spAutoFit/>
          </a:bodyPr>
          <a:lstStyle/>
          <a:p>
            <a:r>
              <a:rPr lang="en-US" sz="900" dirty="0" smtClean="0"/>
              <a:t>Organizations with a low existing cost structure represent good opportunities to expand low-price sites of care.</a:t>
            </a:r>
            <a:endParaRPr lang="en-US" sz="900" dirty="0"/>
          </a:p>
        </p:txBody>
      </p:sp>
      <p:sp>
        <p:nvSpPr>
          <p:cNvPr id="60" name="Rectangle 59"/>
          <p:cNvSpPr/>
          <p:nvPr/>
        </p:nvSpPr>
        <p:spPr>
          <a:xfrm>
            <a:off x="2648419" y="1945975"/>
            <a:ext cx="1198246" cy="1477328"/>
          </a:xfrm>
          <a:prstGeom prst="rect">
            <a:avLst/>
          </a:prstGeom>
        </p:spPr>
        <p:txBody>
          <a:bodyPr wrap="square">
            <a:spAutoFit/>
          </a:bodyPr>
          <a:lstStyle/>
          <a:p>
            <a:r>
              <a:rPr lang="en-US" sz="900" dirty="0" smtClean="0"/>
              <a:t>Consolidation requires commitment and close cooperation; ideal partners are committed to executing on centralization and consolidation possibilities.</a:t>
            </a:r>
            <a:endParaRPr lang="en-US" sz="900" dirty="0"/>
          </a:p>
        </p:txBody>
      </p:sp>
      <p:sp>
        <p:nvSpPr>
          <p:cNvPr id="61" name="Rectangle 60"/>
          <p:cNvSpPr/>
          <p:nvPr/>
        </p:nvSpPr>
        <p:spPr>
          <a:xfrm>
            <a:off x="3874811" y="1945975"/>
            <a:ext cx="1243598" cy="1477328"/>
          </a:xfrm>
          <a:prstGeom prst="rect">
            <a:avLst/>
          </a:prstGeom>
        </p:spPr>
        <p:txBody>
          <a:bodyPr wrap="square">
            <a:spAutoFit/>
          </a:bodyPr>
          <a:lstStyle/>
          <a:p>
            <a:r>
              <a:rPr lang="en-US" sz="900" dirty="0" smtClean="0"/>
              <a:t>Consolidation and centralization are highly political process; a high degree of cultural alignment is necessary across all organizational levels to prevent significant pushback.</a:t>
            </a:r>
            <a:endParaRPr lang="en-US" sz="900" dirty="0"/>
          </a:p>
        </p:txBody>
      </p:sp>
      <p:sp>
        <p:nvSpPr>
          <p:cNvPr id="62" name="Rectangle 61"/>
          <p:cNvSpPr/>
          <p:nvPr/>
        </p:nvSpPr>
        <p:spPr>
          <a:xfrm>
            <a:off x="5099359" y="1957698"/>
            <a:ext cx="1301441" cy="1338828"/>
          </a:xfrm>
          <a:prstGeom prst="rect">
            <a:avLst/>
          </a:prstGeom>
        </p:spPr>
        <p:txBody>
          <a:bodyPr wrap="square">
            <a:spAutoFit/>
          </a:bodyPr>
          <a:lstStyle/>
          <a:p>
            <a:r>
              <a:rPr lang="en-US" sz="900" dirty="0" smtClean="0"/>
              <a:t>Partners with </a:t>
            </a:r>
            <a:br>
              <a:rPr lang="en-US" sz="900" dirty="0" smtClean="0"/>
            </a:br>
            <a:r>
              <a:rPr lang="en-US" sz="900" dirty="0" smtClean="0"/>
              <a:t>already highly efficient operational functions provide </a:t>
            </a:r>
            <a:br>
              <a:rPr lang="en-US" sz="900" dirty="0" smtClean="0"/>
            </a:br>
            <a:r>
              <a:rPr lang="en-US" sz="900" dirty="0" smtClean="0"/>
              <a:t>best opportunity </a:t>
            </a:r>
            <a:br>
              <a:rPr lang="en-US" sz="900" dirty="0" smtClean="0"/>
            </a:br>
            <a:r>
              <a:rPr lang="en-US" sz="900" dirty="0" smtClean="0"/>
              <a:t>for consolidation</a:t>
            </a:r>
            <a:br>
              <a:rPr lang="en-US" sz="900" dirty="0" smtClean="0"/>
            </a:br>
            <a:r>
              <a:rPr lang="en-US" sz="900" dirty="0" smtClean="0"/>
              <a:t>as scaling </a:t>
            </a:r>
            <a:r>
              <a:rPr lang="en-US" sz="900" dirty="0"/>
              <a:t>existing functions </a:t>
            </a:r>
            <a:r>
              <a:rPr lang="en-US" sz="900" dirty="0" smtClean="0"/>
              <a:t>is easier </a:t>
            </a:r>
            <a:r>
              <a:rPr lang="en-US" sz="900" dirty="0"/>
              <a:t>than building </a:t>
            </a:r>
            <a:r>
              <a:rPr lang="en-US" sz="900" dirty="0" smtClean="0"/>
              <a:t>anew.</a:t>
            </a:r>
            <a:endParaRPr lang="en-US" sz="900" dirty="0"/>
          </a:p>
        </p:txBody>
      </p:sp>
      <p:sp>
        <p:nvSpPr>
          <p:cNvPr id="36"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Tree>
    <p:extLst>
      <p:ext uri="{BB962C8B-B14F-4D97-AF65-F5344CB8AC3E}">
        <p14:creationId xmlns:p14="http://schemas.microsoft.com/office/powerpoint/2010/main" val="253532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More Mandatory Risk On the Horizon</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3733800" y="4311235"/>
            <a:ext cx="2666999" cy="489365"/>
          </a:xfrm>
        </p:spPr>
        <p:txBody>
          <a:bodyPr/>
          <a:lstStyle/>
          <a:p>
            <a:r>
              <a:rPr lang="en-US" dirty="0" smtClean="0"/>
              <a:t>Source: The Advisory Board Company, “Mortality Rates Are Only One of Many VBP Changes to Come,” December 4, 2013, available at: </a:t>
            </a:r>
            <a:r>
              <a:rPr lang="en-US" dirty="0" smtClean="0">
                <a:hlinkClick r:id="rId2"/>
              </a:rPr>
              <a:t>www.advisory.com</a:t>
            </a:r>
            <a:r>
              <a:rPr lang="en-US" dirty="0" smtClean="0"/>
              <a:t>; CMS, “Request for Information on Specialty Practitioner Payment Model Opportunities,” February 2014, available at: </a:t>
            </a:r>
            <a:r>
              <a:rPr lang="en-US" dirty="0" smtClean="0">
                <a:hlinkClick r:id="rId3"/>
              </a:rPr>
              <a:t>www.innovation.coms.gov</a:t>
            </a:r>
            <a:r>
              <a:rPr lang="en-US" dirty="0" smtClean="0"/>
              <a:t>; Health Care Advisory Board interviews and analysis.</a:t>
            </a:r>
            <a:endParaRPr lang="en-US" dirty="0"/>
          </a:p>
        </p:txBody>
      </p:sp>
      <p:sp>
        <p:nvSpPr>
          <p:cNvPr id="5" name="Text Placeholder 4"/>
          <p:cNvSpPr>
            <a:spLocks noGrp="1"/>
          </p:cNvSpPr>
          <p:nvPr>
            <p:ph type="body" sz="quarter" idx="24"/>
          </p:nvPr>
        </p:nvSpPr>
        <p:spPr>
          <a:xfrm>
            <a:off x="0" y="4467067"/>
            <a:ext cx="2101850" cy="153888"/>
          </a:xfrm>
        </p:spPr>
        <p:txBody>
          <a:bodyPr/>
          <a:lstStyle/>
          <a:p>
            <a:r>
              <a:rPr lang="en-US" dirty="0" smtClean="0"/>
              <a:t>Includes Value-Based Purchasing Program, Hospital Readmissions Reduction Program, and Hospital-Acquired Conditions Program.</a:t>
            </a:r>
          </a:p>
        </p:txBody>
      </p:sp>
      <p:sp>
        <p:nvSpPr>
          <p:cNvPr id="6" name="Text Placeholder 5"/>
          <p:cNvSpPr>
            <a:spLocks noGrp="1"/>
          </p:cNvSpPr>
          <p:nvPr>
            <p:ph type="body" sz="quarter" idx="25"/>
          </p:nvPr>
        </p:nvSpPr>
        <p:spPr/>
        <p:txBody>
          <a:bodyPr/>
          <a:lstStyle/>
          <a:p>
            <a:r>
              <a:rPr lang="en-US" dirty="0" smtClean="0"/>
              <a:t>Steady Shift Toward Risk-Based Payment</a:t>
            </a:r>
            <a:endParaRPr lang="en-US" dirty="0"/>
          </a:p>
        </p:txBody>
      </p:sp>
      <p:graphicFrame>
        <p:nvGraphicFramePr>
          <p:cNvPr id="9" name="Chart 8"/>
          <p:cNvGraphicFramePr/>
          <p:nvPr>
            <p:extLst>
              <p:ext uri="{D42A27DB-BD31-4B8C-83A1-F6EECF244321}">
                <p14:modId xmlns:p14="http://schemas.microsoft.com/office/powerpoint/2010/main" val="1218389233"/>
              </p:ext>
            </p:extLst>
          </p:nvPr>
        </p:nvGraphicFramePr>
        <p:xfrm>
          <a:off x="343147" y="1506169"/>
          <a:ext cx="2666753" cy="224347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bwMode="gray">
          <a:xfrm>
            <a:off x="2904427" y="1902914"/>
            <a:ext cx="1028700" cy="138499"/>
          </a:xfrm>
          <a:prstGeom prst="rect">
            <a:avLst/>
          </a:prstGeom>
          <a:noFill/>
        </p:spPr>
        <p:txBody>
          <a:bodyPr wrap="square" lIns="0" tIns="0" rIns="0" bIns="0" rtlCol="0">
            <a:spAutoFit/>
          </a:bodyPr>
          <a:lstStyle/>
          <a:p>
            <a:pPr>
              <a:spcBef>
                <a:spcPts val="500"/>
              </a:spcBef>
            </a:pPr>
            <a:r>
              <a:rPr lang="en-US" sz="900" i="1" dirty="0" smtClean="0"/>
              <a:t>Clinical Process</a:t>
            </a:r>
          </a:p>
        </p:txBody>
      </p:sp>
      <p:sp>
        <p:nvSpPr>
          <p:cNvPr id="11" name="TextBox 10"/>
          <p:cNvSpPr txBox="1"/>
          <p:nvPr/>
        </p:nvSpPr>
        <p:spPr bwMode="gray">
          <a:xfrm>
            <a:off x="2904427" y="2185227"/>
            <a:ext cx="1028700" cy="138499"/>
          </a:xfrm>
          <a:prstGeom prst="rect">
            <a:avLst/>
          </a:prstGeom>
          <a:noFill/>
        </p:spPr>
        <p:txBody>
          <a:bodyPr wrap="square" lIns="0" tIns="0" rIns="0" bIns="0" rtlCol="0">
            <a:spAutoFit/>
          </a:bodyPr>
          <a:lstStyle/>
          <a:p>
            <a:pPr>
              <a:spcBef>
                <a:spcPts val="500"/>
              </a:spcBef>
            </a:pPr>
            <a:r>
              <a:rPr lang="en-US" sz="900" i="1" dirty="0" smtClean="0"/>
              <a:t>Patient Experience</a:t>
            </a:r>
          </a:p>
        </p:txBody>
      </p:sp>
      <p:sp>
        <p:nvSpPr>
          <p:cNvPr id="12" name="TextBox 11"/>
          <p:cNvSpPr txBox="1"/>
          <p:nvPr/>
        </p:nvSpPr>
        <p:spPr bwMode="gray">
          <a:xfrm>
            <a:off x="2904427" y="2741487"/>
            <a:ext cx="1028700" cy="138499"/>
          </a:xfrm>
          <a:prstGeom prst="rect">
            <a:avLst/>
          </a:prstGeom>
          <a:noFill/>
        </p:spPr>
        <p:txBody>
          <a:bodyPr wrap="square" lIns="0" tIns="0" rIns="0" bIns="0" rtlCol="0">
            <a:spAutoFit/>
          </a:bodyPr>
          <a:lstStyle/>
          <a:p>
            <a:pPr>
              <a:spcBef>
                <a:spcPts val="500"/>
              </a:spcBef>
            </a:pPr>
            <a:r>
              <a:rPr lang="en-US" sz="900" i="1" dirty="0" smtClean="0"/>
              <a:t>Outcomes of Care</a:t>
            </a:r>
          </a:p>
        </p:txBody>
      </p:sp>
      <p:sp>
        <p:nvSpPr>
          <p:cNvPr id="13" name="TextBox 12"/>
          <p:cNvSpPr txBox="1"/>
          <p:nvPr/>
        </p:nvSpPr>
        <p:spPr bwMode="gray">
          <a:xfrm>
            <a:off x="2904427" y="3256597"/>
            <a:ext cx="1028700" cy="138499"/>
          </a:xfrm>
          <a:prstGeom prst="rect">
            <a:avLst/>
          </a:prstGeom>
          <a:noFill/>
        </p:spPr>
        <p:txBody>
          <a:bodyPr wrap="square" lIns="0" tIns="0" rIns="0" bIns="0" rtlCol="0">
            <a:spAutoFit/>
          </a:bodyPr>
          <a:lstStyle/>
          <a:p>
            <a:pPr>
              <a:spcBef>
                <a:spcPts val="500"/>
              </a:spcBef>
            </a:pPr>
            <a:r>
              <a:rPr lang="en-US" sz="900" i="1" dirty="0" smtClean="0"/>
              <a:t>Efficiency</a:t>
            </a:r>
          </a:p>
        </p:txBody>
      </p:sp>
      <p:sp>
        <p:nvSpPr>
          <p:cNvPr id="14" name="TextBox 13"/>
          <p:cNvSpPr txBox="1"/>
          <p:nvPr/>
        </p:nvSpPr>
        <p:spPr bwMode="gray">
          <a:xfrm>
            <a:off x="343147" y="1149439"/>
            <a:ext cx="3008010" cy="246888"/>
          </a:xfrm>
          <a:prstGeom prst="rect">
            <a:avLst/>
          </a:prstGeom>
          <a:noFill/>
        </p:spPr>
        <p:txBody>
          <a:bodyPr wrap="square" lIns="45720" rIns="45720" rtlCol="0">
            <a:noAutofit/>
          </a:bodyPr>
          <a:lstStyle/>
          <a:p>
            <a:pPr>
              <a:spcBef>
                <a:spcPts val="500"/>
              </a:spcBef>
            </a:pPr>
            <a:r>
              <a:rPr lang="en-US" sz="1100" b="1" dirty="0" smtClean="0"/>
              <a:t>Medicare Value-Based Purchasing Program Performance Criteria</a:t>
            </a:r>
          </a:p>
        </p:txBody>
      </p:sp>
      <p:pic>
        <p:nvPicPr>
          <p:cNvPr id="7" name="Picture 6"/>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4112908" y="3433214"/>
            <a:ext cx="1068779" cy="822960"/>
          </a:xfrm>
          <a:prstGeom prst="rect">
            <a:avLst/>
          </a:prstGeom>
        </p:spPr>
      </p:pic>
      <p:sp>
        <p:nvSpPr>
          <p:cNvPr id="17" name="TextBox 16"/>
          <p:cNvSpPr txBox="1"/>
          <p:nvPr/>
        </p:nvSpPr>
        <p:spPr bwMode="gray">
          <a:xfrm>
            <a:off x="4116100" y="3670120"/>
            <a:ext cx="542256" cy="338554"/>
          </a:xfrm>
          <a:prstGeom prst="rect">
            <a:avLst/>
          </a:prstGeom>
          <a:noFill/>
        </p:spPr>
        <p:txBody>
          <a:bodyPr wrap="square" lIns="0" tIns="0" rIns="0" bIns="0" rtlCol="0">
            <a:spAutoFit/>
          </a:bodyPr>
          <a:lstStyle/>
          <a:p>
            <a:pPr algn="ctr"/>
            <a:r>
              <a:rPr lang="en-US" sz="2200" dirty="0" smtClean="0">
                <a:solidFill>
                  <a:schemeClr val="accent6"/>
                </a:solidFill>
              </a:rPr>
              <a:t>6%</a:t>
            </a:r>
          </a:p>
        </p:txBody>
      </p:sp>
      <p:sp>
        <p:nvSpPr>
          <p:cNvPr id="21" name="TextBox 20"/>
          <p:cNvSpPr txBox="1"/>
          <p:nvPr/>
        </p:nvSpPr>
        <p:spPr bwMode="gray">
          <a:xfrm>
            <a:off x="4112908" y="1149439"/>
            <a:ext cx="2287891" cy="246888"/>
          </a:xfrm>
          <a:prstGeom prst="rect">
            <a:avLst/>
          </a:prstGeom>
          <a:noFill/>
        </p:spPr>
        <p:txBody>
          <a:bodyPr wrap="square" lIns="45720" rIns="45720" rtlCol="0">
            <a:noAutofit/>
          </a:bodyPr>
          <a:lstStyle/>
          <a:p>
            <a:pPr>
              <a:spcBef>
                <a:spcPts val="500"/>
              </a:spcBef>
            </a:pPr>
            <a:r>
              <a:rPr lang="en-US" sz="1100" b="1" dirty="0" smtClean="0"/>
              <a:t>Other Mandatory Risk Programs</a:t>
            </a:r>
          </a:p>
        </p:txBody>
      </p:sp>
      <p:sp>
        <p:nvSpPr>
          <p:cNvPr id="8" name="TextBox 7"/>
          <p:cNvSpPr txBox="1"/>
          <p:nvPr/>
        </p:nvSpPr>
        <p:spPr bwMode="gray">
          <a:xfrm>
            <a:off x="4746791" y="1582000"/>
            <a:ext cx="1020121" cy="461665"/>
          </a:xfrm>
          <a:prstGeom prst="rect">
            <a:avLst/>
          </a:prstGeom>
          <a:noFill/>
        </p:spPr>
        <p:txBody>
          <a:bodyPr wrap="square" lIns="0" tIns="0" rIns="0" bIns="0" rtlCol="0">
            <a:spAutoFit/>
          </a:bodyPr>
          <a:lstStyle/>
          <a:p>
            <a:pPr>
              <a:spcBef>
                <a:spcPts val="500"/>
              </a:spcBef>
            </a:pPr>
            <a:r>
              <a:rPr lang="en-US" sz="1000" dirty="0" smtClean="0"/>
              <a:t>Hospital-Acquired Condition Penalties</a:t>
            </a:r>
          </a:p>
        </p:txBody>
      </p:sp>
      <p:sp>
        <p:nvSpPr>
          <p:cNvPr id="22" name="TextBox 21"/>
          <p:cNvSpPr txBox="1"/>
          <p:nvPr/>
        </p:nvSpPr>
        <p:spPr bwMode="gray">
          <a:xfrm>
            <a:off x="4746792" y="2320130"/>
            <a:ext cx="839146" cy="307777"/>
          </a:xfrm>
          <a:prstGeom prst="rect">
            <a:avLst/>
          </a:prstGeom>
          <a:noFill/>
        </p:spPr>
        <p:txBody>
          <a:bodyPr wrap="square" lIns="0" tIns="0" rIns="0" bIns="0" rtlCol="0">
            <a:spAutoFit/>
          </a:bodyPr>
          <a:lstStyle/>
          <a:p>
            <a:pPr>
              <a:spcBef>
                <a:spcPts val="500"/>
              </a:spcBef>
            </a:pPr>
            <a:r>
              <a:rPr lang="en-US" sz="1000" dirty="0" smtClean="0"/>
              <a:t>Readmission Penalties</a:t>
            </a: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2908" y="2281231"/>
            <a:ext cx="457200" cy="385573"/>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2908" y="1584232"/>
            <a:ext cx="457200" cy="457200"/>
          </a:xfrm>
          <a:prstGeom prst="rect">
            <a:avLst/>
          </a:prstGeom>
        </p:spPr>
      </p:pic>
      <p:sp>
        <p:nvSpPr>
          <p:cNvPr id="25" name="TextBox 24"/>
          <p:cNvSpPr txBox="1"/>
          <p:nvPr/>
        </p:nvSpPr>
        <p:spPr bwMode="gray">
          <a:xfrm>
            <a:off x="4112908" y="3186326"/>
            <a:ext cx="1230617" cy="246888"/>
          </a:xfrm>
          <a:prstGeom prst="rect">
            <a:avLst/>
          </a:prstGeom>
          <a:noFill/>
        </p:spPr>
        <p:txBody>
          <a:bodyPr wrap="square" lIns="45720" rIns="45720" rtlCol="0">
            <a:noAutofit/>
          </a:bodyPr>
          <a:lstStyle/>
          <a:p>
            <a:pPr>
              <a:spcBef>
                <a:spcPts val="500"/>
              </a:spcBef>
            </a:pPr>
            <a:r>
              <a:rPr lang="en-US" sz="1100" b="1" dirty="0" smtClean="0"/>
              <a:t>No Trivial Thing</a:t>
            </a:r>
          </a:p>
        </p:txBody>
      </p:sp>
      <p:sp>
        <p:nvSpPr>
          <p:cNvPr id="26" name="TextBox 25"/>
          <p:cNvSpPr txBox="1"/>
          <p:nvPr/>
        </p:nvSpPr>
        <p:spPr bwMode="gray">
          <a:xfrm>
            <a:off x="343147" y="1565944"/>
            <a:ext cx="2199330" cy="246888"/>
          </a:xfrm>
          <a:prstGeom prst="rect">
            <a:avLst/>
          </a:prstGeom>
          <a:noFill/>
        </p:spPr>
        <p:txBody>
          <a:bodyPr wrap="square" lIns="45720" rIns="45720" rtlCol="0">
            <a:noAutofit/>
          </a:bodyPr>
          <a:lstStyle/>
          <a:p>
            <a:pPr>
              <a:spcBef>
                <a:spcPts val="500"/>
              </a:spcBef>
            </a:pPr>
            <a:r>
              <a:rPr lang="en-US" sz="1000" i="1" dirty="0" smtClean="0"/>
              <a:t>Weight in Total Performance Score</a:t>
            </a:r>
          </a:p>
        </p:txBody>
      </p:sp>
      <p:sp>
        <p:nvSpPr>
          <p:cNvPr id="16" name="TextBox 15"/>
          <p:cNvSpPr txBox="1"/>
          <p:nvPr/>
        </p:nvSpPr>
        <p:spPr bwMode="gray">
          <a:xfrm>
            <a:off x="4647295" y="3531621"/>
            <a:ext cx="1335030" cy="615553"/>
          </a:xfrm>
          <a:prstGeom prst="rect">
            <a:avLst/>
          </a:prstGeom>
          <a:noFill/>
        </p:spPr>
        <p:txBody>
          <a:bodyPr wrap="square" lIns="0" tIns="0" rIns="0" bIns="0" rtlCol="0">
            <a:spAutoFit/>
          </a:bodyPr>
          <a:lstStyle/>
          <a:p>
            <a:r>
              <a:rPr lang="en-US" sz="1000" dirty="0" smtClean="0"/>
              <a:t>Medicare revenue at risk from mandatory pay-for-performance programs</a:t>
            </a:r>
            <a:r>
              <a:rPr lang="en-US" sz="1000" baseline="30000" dirty="0" smtClean="0"/>
              <a:t>2</a:t>
            </a:r>
            <a:r>
              <a:rPr lang="en-US" sz="1000" dirty="0" smtClean="0"/>
              <a:t>, FY 2017</a:t>
            </a:r>
            <a:endParaRPr lang="en-US" sz="1000" dirty="0"/>
          </a:p>
        </p:txBody>
      </p:sp>
    </p:spTree>
    <p:extLst>
      <p:ext uri="{BB962C8B-B14F-4D97-AF65-F5344CB8AC3E}">
        <p14:creationId xmlns:p14="http://schemas.microsoft.com/office/powerpoint/2010/main" val="16622063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0"/>
          </p:nvPr>
        </p:nvSpPr>
        <p:spPr>
          <a:xfrm>
            <a:off x="1172944" y="1668903"/>
            <a:ext cx="3267382" cy="923330"/>
          </a:xfrm>
        </p:spPr>
        <p:txBody>
          <a:bodyPr/>
          <a:lstStyle/>
          <a:p>
            <a:r>
              <a:rPr lang="en-US" dirty="0"/>
              <a:t>Reducing Total Costs Through Population Health</a:t>
            </a:r>
          </a:p>
        </p:txBody>
      </p:sp>
      <p:sp>
        <p:nvSpPr>
          <p:cNvPr id="3" name="Text Placeholder 2"/>
          <p:cNvSpPr>
            <a:spLocks noGrp="1"/>
          </p:cNvSpPr>
          <p:nvPr>
            <p:ph type="body" sz="quarter" idx="41"/>
          </p:nvPr>
        </p:nvSpPr>
        <p:spPr/>
        <p:txBody>
          <a:bodyPr/>
          <a:lstStyle/>
          <a:p>
            <a:endParaRPr lang="en-US"/>
          </a:p>
        </p:txBody>
      </p:sp>
      <p:sp>
        <p:nvSpPr>
          <p:cNvPr id="4" name="Text Placeholder 3"/>
          <p:cNvSpPr>
            <a:spLocks noGrp="1"/>
          </p:cNvSpPr>
          <p:nvPr>
            <p:ph type="body" sz="quarter" idx="46"/>
          </p:nvPr>
        </p:nvSpPr>
        <p:spPr/>
        <p:txBody>
          <a:bodyPr/>
          <a:lstStyle/>
          <a:p>
            <a:endParaRPr lang="en-US"/>
          </a:p>
        </p:txBody>
      </p:sp>
      <p:sp>
        <p:nvSpPr>
          <p:cNvPr id="5" name="Text Placeholder 4"/>
          <p:cNvSpPr>
            <a:spLocks noGrp="1"/>
          </p:cNvSpPr>
          <p:nvPr>
            <p:ph type="body" sz="quarter" idx="43"/>
          </p:nvPr>
        </p:nvSpPr>
        <p:spPr>
          <a:xfrm>
            <a:off x="1381117" y="3078496"/>
            <a:ext cx="4552958" cy="1469633"/>
          </a:xfrm>
        </p:spPr>
        <p:txBody>
          <a:bodyPr/>
          <a:lstStyle/>
          <a:p>
            <a:pPr marL="0" indent="0">
              <a:buNone/>
              <a:defRPr/>
            </a:pPr>
            <a:r>
              <a:rPr lang="en-US" i="1" dirty="0"/>
              <a:t>Overcoming Financial Barriers</a:t>
            </a:r>
          </a:p>
          <a:p>
            <a:pPr marL="174625" indent="-174625">
              <a:buFont typeface="+mj-lt"/>
              <a:buAutoNum type="arabicPeriod" startAt="6"/>
              <a:defRPr/>
            </a:pPr>
            <a:r>
              <a:rPr lang="en-US" dirty="0" smtClean="0"/>
              <a:t>Jointly-Financed </a:t>
            </a:r>
            <a:r>
              <a:rPr lang="en-US" dirty="0"/>
              <a:t>I</a:t>
            </a:r>
            <a:r>
              <a:rPr lang="en-US" dirty="0" smtClean="0"/>
              <a:t>nfrastructure </a:t>
            </a:r>
            <a:r>
              <a:rPr lang="en-US" dirty="0"/>
              <a:t>I</a:t>
            </a:r>
            <a:r>
              <a:rPr lang="en-US" dirty="0" smtClean="0"/>
              <a:t>nvestment </a:t>
            </a:r>
            <a:endParaRPr lang="en-US" dirty="0"/>
          </a:p>
          <a:p>
            <a:pPr marL="0" indent="0">
              <a:buNone/>
              <a:defRPr/>
            </a:pPr>
            <a:r>
              <a:rPr lang="en-US" i="1" dirty="0"/>
              <a:t>Breaking Down Information Silos</a:t>
            </a:r>
          </a:p>
          <a:p>
            <a:pPr marL="174625" indent="-174625">
              <a:buFont typeface="+mj-lt"/>
              <a:buAutoNum type="arabicPeriod" startAt="7"/>
              <a:defRPr/>
            </a:pPr>
            <a:r>
              <a:rPr lang="en-US" dirty="0" smtClean="0"/>
              <a:t>Continuum-Wide </a:t>
            </a:r>
            <a:r>
              <a:rPr lang="en-US" dirty="0"/>
              <a:t>D</a:t>
            </a:r>
            <a:r>
              <a:rPr lang="en-US" dirty="0" smtClean="0"/>
              <a:t>ata Transparency</a:t>
            </a:r>
            <a:endParaRPr lang="en-US" dirty="0"/>
          </a:p>
          <a:p>
            <a:pPr marL="0" indent="0">
              <a:buNone/>
              <a:defRPr/>
            </a:pPr>
            <a:r>
              <a:rPr lang="en-US" i="1" dirty="0" smtClean="0"/>
              <a:t>Hardwiring </a:t>
            </a:r>
            <a:r>
              <a:rPr lang="en-US" i="1" dirty="0"/>
              <a:t>Mutual Accountability</a:t>
            </a:r>
          </a:p>
          <a:p>
            <a:pPr marL="171450" indent="-171450">
              <a:buFont typeface="+mj-lt"/>
              <a:buAutoNum type="arabicPeriod" startAt="8"/>
              <a:defRPr/>
            </a:pPr>
            <a:r>
              <a:rPr lang="en-US" dirty="0" smtClean="0"/>
              <a:t>Network-Enabled </a:t>
            </a:r>
            <a:r>
              <a:rPr lang="en-US" dirty="0"/>
              <a:t>P</a:t>
            </a:r>
            <a:r>
              <a:rPr lang="en-US" dirty="0" smtClean="0"/>
              <a:t>erformance Incentives</a:t>
            </a:r>
            <a:endParaRPr lang="en-US" dirty="0"/>
          </a:p>
          <a:p>
            <a:pPr marL="0" indent="0">
              <a:buNone/>
              <a:defRPr/>
            </a:pPr>
            <a:endParaRPr lang="en-US" sz="1050" i="1" dirty="0">
              <a:solidFill>
                <a:sysClr val="windowText" lastClr="000000"/>
              </a:solidFill>
            </a:endParaRPr>
          </a:p>
        </p:txBody>
      </p:sp>
    </p:spTree>
    <p:extLst>
      <p:ext uri="{BB962C8B-B14F-4D97-AF65-F5344CB8AC3E}">
        <p14:creationId xmlns:p14="http://schemas.microsoft.com/office/powerpoint/2010/main" val="921479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Controlling Unit Costs Only Part of the Equation</a:t>
            </a:r>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a:t>Providers Judged by Ability to Reduce Utilization </a:t>
            </a:r>
          </a:p>
        </p:txBody>
      </p:sp>
      <p:cxnSp>
        <p:nvCxnSpPr>
          <p:cNvPr id="7" name="Straight Arrow Connector 6"/>
          <p:cNvCxnSpPr/>
          <p:nvPr/>
        </p:nvCxnSpPr>
        <p:spPr bwMode="gray">
          <a:xfrm>
            <a:off x="313379" y="4208810"/>
            <a:ext cx="5766746" cy="0"/>
          </a:xfrm>
          <a:prstGeom prst="straightConnector1">
            <a:avLst/>
          </a:prstGeom>
          <a:solidFill>
            <a:schemeClr val="accent1"/>
          </a:solidFill>
          <a:ln w="25400" cap="flat" cmpd="sng" algn="ctr">
            <a:solidFill>
              <a:schemeClr val="accent6"/>
            </a:solidFill>
            <a:prstDash val="solid"/>
            <a:miter lim="800000"/>
            <a:headEnd type="none" w="med" len="med"/>
            <a:tailEnd type="triangle"/>
          </a:ln>
          <a:effectLst/>
        </p:spPr>
      </p:cxnSp>
      <p:sp>
        <p:nvSpPr>
          <p:cNvPr id="8" name="Oval 7"/>
          <p:cNvSpPr/>
          <p:nvPr/>
        </p:nvSpPr>
        <p:spPr bwMode="gray">
          <a:xfrm>
            <a:off x="319910" y="1895707"/>
            <a:ext cx="5760215" cy="2057380"/>
          </a:xfrm>
          <a:prstGeom prst="ellipse">
            <a:avLst/>
          </a:prstGeom>
          <a:solidFill>
            <a:schemeClr val="accent2"/>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rtl="0" fontAlgn="base">
              <a:spcBef>
                <a:spcPct val="0"/>
              </a:spcBef>
              <a:spcAft>
                <a:spcPct val="0"/>
              </a:spcAft>
            </a:pPr>
            <a:endParaRPr lang="en-US" sz="1000" kern="1200" dirty="0">
              <a:ln>
                <a:solidFill>
                  <a:srgbClr val="000000"/>
                </a:solidFill>
              </a:ln>
              <a:solidFill>
                <a:srgbClr val="BFBFBF"/>
              </a:solidFill>
              <a:ea typeface="+mn-ea"/>
              <a:cs typeface="+mn-cs"/>
            </a:endParaRPr>
          </a:p>
        </p:txBody>
      </p:sp>
      <p:sp>
        <p:nvSpPr>
          <p:cNvPr id="9" name="Oval 8"/>
          <p:cNvSpPr/>
          <p:nvPr/>
        </p:nvSpPr>
        <p:spPr bwMode="gray">
          <a:xfrm>
            <a:off x="319910" y="2155902"/>
            <a:ext cx="4068009" cy="1529406"/>
          </a:xfrm>
          <a:prstGeom prst="ellipse">
            <a:avLst/>
          </a:prstGeom>
          <a:solidFill>
            <a:schemeClr val="tx2">
              <a:lumMod val="40000"/>
              <a:lumOff val="60000"/>
            </a:schemeClr>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rtl="0" fontAlgn="base">
              <a:spcBef>
                <a:spcPct val="0"/>
              </a:spcBef>
              <a:spcAft>
                <a:spcPct val="0"/>
              </a:spcAft>
            </a:pPr>
            <a:endParaRPr lang="en-US" sz="1000" kern="1200" dirty="0">
              <a:ln>
                <a:solidFill>
                  <a:srgbClr val="000000"/>
                </a:solidFill>
              </a:ln>
              <a:solidFill>
                <a:srgbClr val="BFBFBF"/>
              </a:solidFill>
              <a:ea typeface="+mn-ea"/>
              <a:cs typeface="+mn-cs"/>
            </a:endParaRPr>
          </a:p>
        </p:txBody>
      </p:sp>
      <p:sp>
        <p:nvSpPr>
          <p:cNvPr id="10" name="Oval 9"/>
          <p:cNvSpPr/>
          <p:nvPr/>
        </p:nvSpPr>
        <p:spPr bwMode="gray">
          <a:xfrm>
            <a:off x="319910" y="2376831"/>
            <a:ext cx="2411067" cy="1087830"/>
          </a:xfrm>
          <a:prstGeom prst="ellipse">
            <a:avLst/>
          </a:prstGeom>
          <a:solidFill>
            <a:schemeClr val="bg2"/>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rtl="0" fontAlgn="base">
              <a:spcBef>
                <a:spcPct val="0"/>
              </a:spcBef>
              <a:spcAft>
                <a:spcPct val="0"/>
              </a:spcAft>
            </a:pPr>
            <a:endParaRPr lang="en-US" sz="1000" kern="1200" dirty="0">
              <a:ln>
                <a:solidFill>
                  <a:srgbClr val="000000"/>
                </a:solidFill>
              </a:ln>
              <a:solidFill>
                <a:srgbClr val="BFBFBF"/>
              </a:solidFill>
              <a:ea typeface="+mn-ea"/>
              <a:cs typeface="+mn-cs"/>
            </a:endParaRPr>
          </a:p>
        </p:txBody>
      </p:sp>
      <p:sp>
        <p:nvSpPr>
          <p:cNvPr id="13" name="TextBox 12"/>
          <p:cNvSpPr txBox="1"/>
          <p:nvPr/>
        </p:nvSpPr>
        <p:spPr bwMode="gray">
          <a:xfrm>
            <a:off x="816720" y="2833625"/>
            <a:ext cx="1417320" cy="525785"/>
          </a:xfrm>
          <a:prstGeom prst="rect">
            <a:avLst/>
          </a:prstGeom>
          <a:noFill/>
        </p:spPr>
        <p:txBody>
          <a:bodyPr wrap="square" lIns="0" tIns="0" rIns="0" bIns="0" rtlCol="0">
            <a:spAutoFit/>
          </a:bodyPr>
          <a:lstStyle/>
          <a:p>
            <a:pPr algn="ctr">
              <a:spcBef>
                <a:spcPts val="500"/>
              </a:spcBef>
            </a:pPr>
            <a:r>
              <a:rPr lang="en-US" sz="1000" b="1" dirty="0" smtClean="0"/>
              <a:t>Price Cut</a:t>
            </a:r>
          </a:p>
          <a:p>
            <a:pPr>
              <a:spcBef>
                <a:spcPts val="500"/>
              </a:spcBef>
            </a:pPr>
            <a:r>
              <a:rPr lang="en-US" sz="1000" dirty="0" smtClean="0"/>
              <a:t>Improve efficiency to offer lower fee schedule</a:t>
            </a:r>
          </a:p>
        </p:txBody>
      </p:sp>
      <p:sp>
        <p:nvSpPr>
          <p:cNvPr id="14" name="TextBox 13"/>
          <p:cNvSpPr txBox="1"/>
          <p:nvPr/>
        </p:nvSpPr>
        <p:spPr bwMode="gray">
          <a:xfrm>
            <a:off x="2807177" y="2833625"/>
            <a:ext cx="1429543" cy="679673"/>
          </a:xfrm>
          <a:prstGeom prst="rect">
            <a:avLst/>
          </a:prstGeom>
          <a:noFill/>
        </p:spPr>
        <p:txBody>
          <a:bodyPr wrap="square" lIns="0" tIns="0" rIns="0" bIns="0" rtlCol="0">
            <a:spAutoFit/>
          </a:bodyPr>
          <a:lstStyle/>
          <a:p>
            <a:pPr algn="ctr">
              <a:spcBef>
                <a:spcPts val="500"/>
              </a:spcBef>
            </a:pPr>
            <a:r>
              <a:rPr lang="en-US" sz="1000" b="1" dirty="0" smtClean="0"/>
              <a:t>Utilization Management</a:t>
            </a:r>
          </a:p>
          <a:p>
            <a:pPr>
              <a:spcBef>
                <a:spcPts val="500"/>
              </a:spcBef>
            </a:pPr>
            <a:r>
              <a:rPr lang="en-US" sz="1000" dirty="0" smtClean="0"/>
              <a:t>Rationalize utilization to secure referral preference</a:t>
            </a:r>
          </a:p>
        </p:txBody>
      </p:sp>
      <p:sp>
        <p:nvSpPr>
          <p:cNvPr id="15" name="TextBox 14"/>
          <p:cNvSpPr txBox="1"/>
          <p:nvPr/>
        </p:nvSpPr>
        <p:spPr bwMode="gray">
          <a:xfrm>
            <a:off x="4415096" y="2833625"/>
            <a:ext cx="1492077" cy="679673"/>
          </a:xfrm>
          <a:prstGeom prst="rect">
            <a:avLst/>
          </a:prstGeom>
          <a:noFill/>
        </p:spPr>
        <p:txBody>
          <a:bodyPr wrap="square" lIns="0" tIns="0" rIns="0" bIns="0" rtlCol="0">
            <a:spAutoFit/>
          </a:bodyPr>
          <a:lstStyle/>
          <a:p>
            <a:pPr algn="ctr">
              <a:spcBef>
                <a:spcPts val="500"/>
              </a:spcBef>
            </a:pPr>
            <a:r>
              <a:rPr lang="en-US" sz="1000" b="1" dirty="0" smtClean="0"/>
              <a:t>Trend Control</a:t>
            </a:r>
          </a:p>
          <a:p>
            <a:pPr>
              <a:spcBef>
                <a:spcPts val="500"/>
              </a:spcBef>
            </a:pPr>
            <a:r>
              <a:rPr lang="en-US" sz="1000" dirty="0" smtClean="0"/>
              <a:t>Implement care management to control cost growth trend</a:t>
            </a:r>
          </a:p>
        </p:txBody>
      </p:sp>
      <p:sp>
        <p:nvSpPr>
          <p:cNvPr id="16" name="TextBox 15"/>
          <p:cNvSpPr txBox="1"/>
          <p:nvPr/>
        </p:nvSpPr>
        <p:spPr bwMode="gray">
          <a:xfrm>
            <a:off x="2374881" y="4255274"/>
            <a:ext cx="1643743" cy="153888"/>
          </a:xfrm>
          <a:prstGeom prst="rect">
            <a:avLst/>
          </a:prstGeom>
          <a:noFill/>
        </p:spPr>
        <p:txBody>
          <a:bodyPr wrap="square" lIns="0" tIns="0" rIns="0" bIns="0" rtlCol="0">
            <a:spAutoFit/>
          </a:bodyPr>
          <a:lstStyle/>
          <a:p>
            <a:pPr algn="ctr">
              <a:spcBef>
                <a:spcPts val="500"/>
              </a:spcBef>
            </a:pPr>
            <a:r>
              <a:rPr lang="en-US" sz="1000" dirty="0" smtClean="0"/>
              <a:t>Degree of Cost Control</a:t>
            </a:r>
          </a:p>
        </p:txBody>
      </p:sp>
      <p:sp>
        <p:nvSpPr>
          <p:cNvPr id="17" name="TextBox 16"/>
          <p:cNvSpPr txBox="1"/>
          <p:nvPr/>
        </p:nvSpPr>
        <p:spPr bwMode="gray">
          <a:xfrm>
            <a:off x="898765" y="1137647"/>
            <a:ext cx="4602504" cy="169277"/>
          </a:xfrm>
          <a:prstGeom prst="rect">
            <a:avLst/>
          </a:prstGeom>
          <a:noFill/>
        </p:spPr>
        <p:txBody>
          <a:bodyPr wrap="square" lIns="0" tIns="0" rIns="0" bIns="0" rtlCol="0">
            <a:spAutoFit/>
          </a:bodyPr>
          <a:lstStyle/>
          <a:p>
            <a:pPr algn="ctr"/>
            <a:r>
              <a:rPr lang="en-US" sz="1100" b="1" dirty="0" smtClean="0"/>
              <a:t>Three Provider Strategies to Appeal to Network Assemblers on Cost</a:t>
            </a:r>
          </a:p>
        </p:txBody>
      </p:sp>
      <p:pic>
        <p:nvPicPr>
          <p:cNvPr id="8194" name="Picture 2" descr="C:\Users\liuto\Desktop\ABC Modern Icons\Decl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534" y="2469770"/>
            <a:ext cx="457200" cy="333375"/>
          </a:xfrm>
          <a:prstGeom prst="rect">
            <a:avLst/>
          </a:prstGeom>
          <a:noFill/>
          <a:extLst/>
        </p:spPr>
      </p:pic>
      <p:pic>
        <p:nvPicPr>
          <p:cNvPr id="8195" name="Picture 3" descr="C:\Users\liuto\Desktop\ABC Modern Icons\Mon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368" y="2453577"/>
            <a:ext cx="200025" cy="3657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liuto\Desktop\ABC Modern Icons\Data_analy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348" y="2477310"/>
            <a:ext cx="457200" cy="31829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Bracket 18"/>
          <p:cNvSpPr/>
          <p:nvPr/>
        </p:nvSpPr>
        <p:spPr bwMode="gray">
          <a:xfrm rot="5400000" flipH="1">
            <a:off x="1452277" y="560399"/>
            <a:ext cx="55381" cy="233318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ket 19"/>
          <p:cNvSpPr/>
          <p:nvPr/>
        </p:nvSpPr>
        <p:spPr bwMode="gray">
          <a:xfrm rot="5400000" flipH="1">
            <a:off x="4377860" y="52415"/>
            <a:ext cx="55382" cy="3349147"/>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bwMode="gray">
          <a:xfrm>
            <a:off x="439187" y="1501697"/>
            <a:ext cx="2081561" cy="153888"/>
          </a:xfrm>
          <a:prstGeom prst="rect">
            <a:avLst/>
          </a:prstGeom>
          <a:noFill/>
        </p:spPr>
        <p:txBody>
          <a:bodyPr wrap="square" lIns="0" tIns="0" rIns="0" bIns="0" rtlCol="0">
            <a:spAutoFit/>
          </a:bodyPr>
          <a:lstStyle/>
          <a:p>
            <a:pPr algn="ctr">
              <a:spcBef>
                <a:spcPts val="500"/>
              </a:spcBef>
            </a:pPr>
            <a:r>
              <a:rPr lang="en-US" sz="1000" i="1" dirty="0" smtClean="0"/>
              <a:t>Low Unit Price</a:t>
            </a:r>
          </a:p>
        </p:txBody>
      </p:sp>
      <p:sp>
        <p:nvSpPr>
          <p:cNvPr id="22" name="TextBox 21"/>
          <p:cNvSpPr txBox="1"/>
          <p:nvPr/>
        </p:nvSpPr>
        <p:spPr bwMode="gray">
          <a:xfrm>
            <a:off x="3364770" y="1501697"/>
            <a:ext cx="2081561" cy="153888"/>
          </a:xfrm>
          <a:prstGeom prst="rect">
            <a:avLst/>
          </a:prstGeom>
          <a:noFill/>
        </p:spPr>
        <p:txBody>
          <a:bodyPr wrap="square" lIns="0" tIns="0" rIns="0" bIns="0" rtlCol="0">
            <a:spAutoFit/>
          </a:bodyPr>
          <a:lstStyle/>
          <a:p>
            <a:pPr algn="ctr">
              <a:spcBef>
                <a:spcPts val="500"/>
              </a:spcBef>
            </a:pPr>
            <a:r>
              <a:rPr lang="en-US" sz="1000" i="1" dirty="0" smtClean="0"/>
              <a:t>Total Cost Control</a:t>
            </a:r>
          </a:p>
        </p:txBody>
      </p:sp>
    </p:spTree>
    <p:extLst>
      <p:ext uri="{BB962C8B-B14F-4D97-AF65-F5344CB8AC3E}">
        <p14:creationId xmlns:p14="http://schemas.microsoft.com/office/powerpoint/2010/main" val="58079842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Steps To Total Cost Management Well Established</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39" y="317903"/>
            <a:ext cx="5937885" cy="276999"/>
          </a:xfrm>
        </p:spPr>
        <p:txBody>
          <a:bodyPr/>
          <a:lstStyle/>
          <a:p>
            <a:r>
              <a:rPr lang="en-US" dirty="0" smtClean="0"/>
              <a:t>A Clear Path for Improvement</a:t>
            </a:r>
            <a:endParaRPr lang="en-US" dirty="0"/>
          </a:p>
        </p:txBody>
      </p:sp>
      <p:sp>
        <p:nvSpPr>
          <p:cNvPr id="9" name="Rectangle 8"/>
          <p:cNvSpPr/>
          <p:nvPr/>
        </p:nvSpPr>
        <p:spPr bwMode="gray">
          <a:xfrm>
            <a:off x="3472459" y="2730544"/>
            <a:ext cx="2398115" cy="500127"/>
          </a:xfrm>
          <a:prstGeom prst="rect">
            <a:avLst/>
          </a:prstGeom>
          <a:solidFill>
            <a:schemeClr val="bg1"/>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 name="TextBox 9"/>
          <p:cNvSpPr txBox="1"/>
          <p:nvPr/>
        </p:nvSpPr>
        <p:spPr bwMode="gray">
          <a:xfrm>
            <a:off x="4104716" y="2780555"/>
            <a:ext cx="1765859" cy="400105"/>
          </a:xfrm>
          <a:prstGeom prst="rect">
            <a:avLst/>
          </a:prstGeom>
          <a:noFill/>
        </p:spPr>
        <p:txBody>
          <a:bodyPr wrap="square" lIns="91435" tIns="45718" rIns="91435" bIns="45718" rtlCol="0" anchor="ctr" anchorCtr="0">
            <a:spAutoFit/>
          </a:bodyPr>
          <a:lstStyle/>
          <a:p>
            <a:r>
              <a:rPr lang="en-US" sz="1000" dirty="0" smtClean="0"/>
              <a:t>Keep patient healthy, loyal               to the system </a:t>
            </a:r>
          </a:p>
        </p:txBody>
      </p:sp>
      <p:sp>
        <p:nvSpPr>
          <p:cNvPr id="11" name="Rectangle 10"/>
          <p:cNvSpPr/>
          <p:nvPr/>
        </p:nvSpPr>
        <p:spPr bwMode="gray">
          <a:xfrm>
            <a:off x="3468481" y="2068123"/>
            <a:ext cx="2402093" cy="509640"/>
          </a:xfrm>
          <a:prstGeom prst="rect">
            <a:avLst/>
          </a:prstGeom>
          <a:solidFill>
            <a:schemeClr val="bg1"/>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2" name="TextBox 11"/>
          <p:cNvSpPr txBox="1"/>
          <p:nvPr/>
        </p:nvSpPr>
        <p:spPr bwMode="gray">
          <a:xfrm>
            <a:off x="4100147" y="2122891"/>
            <a:ext cx="1770428" cy="400105"/>
          </a:xfrm>
          <a:prstGeom prst="rect">
            <a:avLst/>
          </a:prstGeom>
          <a:noFill/>
        </p:spPr>
        <p:txBody>
          <a:bodyPr wrap="square" lIns="91435" tIns="45718" rIns="91435" bIns="45718" rtlCol="0" anchor="ctr" anchorCtr="0">
            <a:spAutoFit/>
          </a:bodyPr>
          <a:lstStyle/>
          <a:p>
            <a:r>
              <a:rPr lang="en-US" sz="1000" dirty="0" smtClean="0"/>
              <a:t>Avoid unnecessary higher-acuity, higher-cost spending</a:t>
            </a:r>
            <a:endParaRPr lang="en-US" sz="1000" dirty="0"/>
          </a:p>
        </p:txBody>
      </p:sp>
      <p:sp>
        <p:nvSpPr>
          <p:cNvPr id="13" name="Rectangle 12"/>
          <p:cNvSpPr/>
          <p:nvPr/>
        </p:nvSpPr>
        <p:spPr bwMode="gray">
          <a:xfrm>
            <a:off x="3461223" y="1394157"/>
            <a:ext cx="2387128" cy="520626"/>
          </a:xfrm>
          <a:prstGeom prst="rect">
            <a:avLst/>
          </a:prstGeom>
          <a:solidFill>
            <a:schemeClr val="bg1"/>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4" name="TextBox 13"/>
          <p:cNvSpPr txBox="1"/>
          <p:nvPr/>
        </p:nvSpPr>
        <p:spPr bwMode="gray">
          <a:xfrm>
            <a:off x="4093479" y="1454418"/>
            <a:ext cx="1777096" cy="400105"/>
          </a:xfrm>
          <a:prstGeom prst="rect">
            <a:avLst/>
          </a:prstGeom>
          <a:noFill/>
        </p:spPr>
        <p:txBody>
          <a:bodyPr wrap="square" lIns="91435" tIns="45718" rIns="91435" bIns="45718" rtlCol="0" anchor="ctr" anchorCtr="0">
            <a:spAutoFit/>
          </a:bodyPr>
          <a:lstStyle/>
          <a:p>
            <a:r>
              <a:rPr lang="en-US" sz="1000" dirty="0" smtClean="0"/>
              <a:t>Trade high-cost services for low-cost management</a:t>
            </a:r>
          </a:p>
        </p:txBody>
      </p:sp>
      <p:graphicFrame>
        <p:nvGraphicFramePr>
          <p:cNvPr id="17" name="Diagram 16"/>
          <p:cNvGraphicFramePr/>
          <p:nvPr>
            <p:extLst>
              <p:ext uri="{D42A27DB-BD31-4B8C-83A1-F6EECF244321}">
                <p14:modId xmlns:p14="http://schemas.microsoft.com/office/powerpoint/2010/main" val="260034015"/>
              </p:ext>
            </p:extLst>
          </p:nvPr>
        </p:nvGraphicFramePr>
        <p:xfrm>
          <a:off x="498776" y="1492327"/>
          <a:ext cx="2301573" cy="1718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1" name="Straight Connector 20"/>
          <p:cNvCxnSpPr/>
          <p:nvPr/>
        </p:nvCxnSpPr>
        <p:spPr bwMode="gray">
          <a:xfrm>
            <a:off x="466923" y="2577763"/>
            <a:ext cx="2112203"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466923" y="2097420"/>
            <a:ext cx="2112203"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gray">
          <a:xfrm flipV="1">
            <a:off x="1952625" y="1800986"/>
            <a:ext cx="1397624" cy="1"/>
          </a:xfrm>
          <a:prstGeom prst="straightConnector1">
            <a:avLst/>
          </a:prstGeom>
          <a:solidFill>
            <a:schemeClr val="accent1"/>
          </a:solidFill>
          <a:ln w="12700" cap="flat" cmpd="sng" algn="ctr">
            <a:solidFill>
              <a:schemeClr val="accent3"/>
            </a:solidFill>
            <a:prstDash val="solid"/>
            <a:round/>
            <a:headEnd type="none" w="med" len="med"/>
            <a:tailEnd type="triangle"/>
          </a:ln>
          <a:effectLst/>
        </p:spPr>
      </p:cxnSp>
      <p:cxnSp>
        <p:nvCxnSpPr>
          <p:cNvPr id="24" name="Straight Arrow Connector 23"/>
          <p:cNvCxnSpPr/>
          <p:nvPr/>
        </p:nvCxnSpPr>
        <p:spPr bwMode="gray">
          <a:xfrm>
            <a:off x="2325346" y="2329341"/>
            <a:ext cx="1024903" cy="0"/>
          </a:xfrm>
          <a:prstGeom prst="straightConnector1">
            <a:avLst/>
          </a:prstGeom>
          <a:solidFill>
            <a:schemeClr val="accent1"/>
          </a:solidFill>
          <a:ln w="12700" cap="flat" cmpd="sng" algn="ctr">
            <a:solidFill>
              <a:schemeClr val="accent3"/>
            </a:solidFill>
            <a:prstDash val="solid"/>
            <a:round/>
            <a:headEnd type="none" w="med" len="med"/>
            <a:tailEnd type="triangle"/>
          </a:ln>
          <a:effectLst/>
        </p:spPr>
      </p:cxnSp>
      <p:cxnSp>
        <p:nvCxnSpPr>
          <p:cNvPr id="25" name="Straight Arrow Connector 24"/>
          <p:cNvCxnSpPr/>
          <p:nvPr/>
        </p:nvCxnSpPr>
        <p:spPr bwMode="gray">
          <a:xfrm>
            <a:off x="2634298" y="2870059"/>
            <a:ext cx="715951" cy="0"/>
          </a:xfrm>
          <a:prstGeom prst="straightConnector1">
            <a:avLst/>
          </a:prstGeom>
          <a:solidFill>
            <a:schemeClr val="accent1"/>
          </a:solidFill>
          <a:ln w="12700" cap="flat" cmpd="sng" algn="ctr">
            <a:solidFill>
              <a:schemeClr val="accent3"/>
            </a:solidFill>
            <a:prstDash val="solid"/>
            <a:round/>
            <a:headEnd type="none" w="med" len="med"/>
            <a:tailEnd type="triangle"/>
          </a:ln>
          <a:effectLst/>
        </p:spPr>
      </p:cxnSp>
      <p:sp>
        <p:nvSpPr>
          <p:cNvPr id="41" name="Text Placeholder 9"/>
          <p:cNvSpPr>
            <a:spLocks noGrp="1"/>
          </p:cNvSpPr>
          <p:nvPr/>
        </p:nvSpPr>
        <p:spPr bwMode="gray">
          <a:xfrm>
            <a:off x="497550" y="3328337"/>
            <a:ext cx="5373025" cy="1167463"/>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t>Study in Brief: Playbook for Population Health</a:t>
            </a:r>
            <a:endParaRPr lang="en-US" sz="1100" dirty="0"/>
          </a:p>
        </p:txBody>
      </p:sp>
      <p:grpSp>
        <p:nvGrpSpPr>
          <p:cNvPr id="43" name="Group 15"/>
          <p:cNvGrpSpPr/>
          <p:nvPr/>
        </p:nvGrpSpPr>
        <p:grpSpPr bwMode="gray">
          <a:xfrm>
            <a:off x="497550" y="3328337"/>
            <a:ext cx="319390" cy="218673"/>
            <a:chOff x="2438320" y="3041437"/>
            <a:chExt cx="319390" cy="218673"/>
          </a:xfrm>
        </p:grpSpPr>
        <p:sp>
          <p:nvSpPr>
            <p:cNvPr id="44" name="Freeform 43"/>
            <p:cNvSpPr/>
            <p:nvPr/>
          </p:nvSpPr>
          <p:spPr bwMode="gray">
            <a:xfrm flipH="1">
              <a:off x="2438320" y="304143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45" name="Group 62"/>
            <p:cNvGrpSpPr/>
            <p:nvPr/>
          </p:nvGrpSpPr>
          <p:grpSpPr bwMode="gray">
            <a:xfrm>
              <a:off x="2484669" y="3092255"/>
              <a:ext cx="127490" cy="109478"/>
              <a:chOff x="2702764" y="1696078"/>
              <a:chExt cx="285355" cy="202404"/>
            </a:xfrm>
          </p:grpSpPr>
          <p:sp>
            <p:nvSpPr>
              <p:cNvPr id="46" name="Freeform 45"/>
              <p:cNvSpPr/>
              <p:nvPr/>
            </p:nvSpPr>
            <p:spPr bwMode="gray">
              <a:xfrm rot="5400000">
                <a:off x="2816084" y="1726448"/>
                <a:ext cx="201389" cy="142680"/>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000" dirty="0" smtClean="0">
                  <a:solidFill>
                    <a:srgbClr val="DBE1E5"/>
                  </a:solidFill>
                </a:endParaRPr>
              </a:p>
            </p:txBody>
          </p:sp>
          <p:sp>
            <p:nvSpPr>
              <p:cNvPr id="47" name="Freeform 46"/>
              <p:cNvSpPr/>
              <p:nvPr/>
            </p:nvSpPr>
            <p:spPr bwMode="gray">
              <a:xfrm rot="16200000" flipH="1">
                <a:off x="2673409" y="1725433"/>
                <a:ext cx="201389" cy="142680"/>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000" dirty="0" smtClean="0">
                  <a:solidFill>
                    <a:srgbClr val="DBE1E5"/>
                  </a:solidFill>
                </a:endParaRPr>
              </a:p>
            </p:txBody>
          </p:sp>
        </p:grpSp>
      </p:grpSp>
      <p:sp>
        <p:nvSpPr>
          <p:cNvPr id="73" name="TextBox 72"/>
          <p:cNvSpPr txBox="1"/>
          <p:nvPr/>
        </p:nvSpPr>
        <p:spPr bwMode="gray">
          <a:xfrm>
            <a:off x="497550" y="3829050"/>
            <a:ext cx="5350801" cy="676275"/>
          </a:xfrm>
          <a:prstGeom prst="rect">
            <a:avLst/>
          </a:prstGeom>
          <a:noFill/>
        </p:spPr>
        <p:txBody>
          <a:bodyPr wrap="square" lIns="182880" tIns="45720" rIns="182880" bIns="45720" rtlCol="0">
            <a:noAutofit/>
          </a:bodyPr>
          <a:lstStyle/>
          <a:p>
            <a:pPr marL="114300" indent="-114300">
              <a:spcBef>
                <a:spcPts val="500"/>
              </a:spcBef>
              <a:buFont typeface="Arial" panose="020B0604020202020204" pitchFamily="34" charset="0"/>
              <a:buChar char="•"/>
            </a:pPr>
            <a:r>
              <a:rPr lang="en-US" sz="1000" dirty="0" smtClean="0">
                <a:latin typeface="+mj-lt"/>
              </a:rPr>
              <a:t>Study summarizes the key leadership and care model capabilities needed for financial success under population health</a:t>
            </a:r>
          </a:p>
          <a:p>
            <a:pPr marL="114300" indent="-114300">
              <a:spcBef>
                <a:spcPts val="500"/>
              </a:spcBef>
              <a:buFont typeface="Arial" panose="020B0604020202020204" pitchFamily="34" charset="0"/>
              <a:buChar char="•"/>
            </a:pPr>
            <a:r>
              <a:rPr lang="en-US" sz="1000" dirty="0" smtClean="0">
                <a:latin typeface="+mj-lt"/>
              </a:rPr>
              <a:t>Available at </a:t>
            </a:r>
            <a:r>
              <a:rPr lang="en-US" sz="1000" dirty="0" smtClean="0"/>
              <a:t>advisory.com/</a:t>
            </a:r>
            <a:r>
              <a:rPr lang="en-US" sz="1000" dirty="0" err="1" smtClean="0"/>
              <a:t>pophealthplaybook</a:t>
            </a:r>
            <a:r>
              <a:rPr lang="en-US" sz="1000" dirty="0" smtClean="0"/>
              <a:t> </a:t>
            </a:r>
            <a:endParaRPr lang="en-US" sz="1000" dirty="0"/>
          </a:p>
        </p:txBody>
      </p:sp>
      <p:sp>
        <p:nvSpPr>
          <p:cNvPr id="74" name="Rectangle 73"/>
          <p:cNvSpPr/>
          <p:nvPr/>
        </p:nvSpPr>
        <p:spPr>
          <a:xfrm>
            <a:off x="497550" y="1027772"/>
            <a:ext cx="5350801" cy="261610"/>
          </a:xfrm>
          <a:prstGeom prst="rect">
            <a:avLst/>
          </a:prstGeom>
        </p:spPr>
        <p:txBody>
          <a:bodyPr wrap="square">
            <a:spAutoFit/>
          </a:bodyPr>
          <a:lstStyle/>
          <a:p>
            <a:pPr algn="ctr"/>
            <a:r>
              <a:rPr lang="en-US" sz="1100" b="1" dirty="0" smtClean="0"/>
              <a:t>Attaining Financial Success From Patient Management </a:t>
            </a:r>
            <a:endParaRPr lang="en-US" sz="1100" b="1" dirty="0"/>
          </a:p>
        </p:txBody>
      </p:sp>
      <p:pic>
        <p:nvPicPr>
          <p:cNvPr id="1026" name="Picture 2" descr="L:\public\share\ABC Templates and Resources\ABC Art Icons Logos\ABC Modern Icons\Bar_graph_decre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4569" y="1536074"/>
            <a:ext cx="342900" cy="2649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ABC Art Icons Logos\ABC Modern Icons\Hospital_small_clini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4928" y="2230189"/>
            <a:ext cx="352541" cy="198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ABC Art Icons Logos\ABC Modern Icons\Combind_Icons_Continuum_of_Car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2189" y="2821612"/>
            <a:ext cx="327660" cy="31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49598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320040" y="718356"/>
            <a:ext cx="5759450" cy="215444"/>
          </a:xfrm>
        </p:spPr>
        <p:txBody>
          <a:bodyPr/>
          <a:lstStyle/>
          <a:p>
            <a:r>
              <a:rPr lang="en-US" dirty="0" smtClean="0"/>
              <a:t>Partnership Offers a Path Forward </a:t>
            </a:r>
            <a:endParaRPr lang="en-US" dirty="0"/>
          </a:p>
        </p:txBody>
      </p:sp>
      <p:sp>
        <p:nvSpPr>
          <p:cNvPr id="12" name="Text Placeholder 11"/>
          <p:cNvSpPr>
            <a:spLocks noGrp="1"/>
          </p:cNvSpPr>
          <p:nvPr>
            <p:ph type="body" sz="quarter" idx="22"/>
          </p:nvPr>
        </p:nvSpPr>
        <p:spPr/>
        <p:txBody>
          <a:bodyPr/>
          <a:lstStyle/>
          <a:p>
            <a:endParaRPr lang="en-US"/>
          </a:p>
        </p:txBody>
      </p:sp>
      <p:sp>
        <p:nvSpPr>
          <p:cNvPr id="13" name="Text Placeholder 12"/>
          <p:cNvSpPr>
            <a:spLocks noGrp="1"/>
          </p:cNvSpPr>
          <p:nvPr>
            <p:ph type="body" sz="quarter" idx="23"/>
          </p:nvPr>
        </p:nvSpPr>
        <p:spPr>
          <a:xfrm>
            <a:off x="4412710" y="4695956"/>
            <a:ext cx="1988089" cy="104644"/>
          </a:xfrm>
        </p:spPr>
        <p:txBody>
          <a:bodyPr/>
          <a:lstStyle/>
          <a:p>
            <a:r>
              <a:rPr lang="en-US" dirty="0"/>
              <a:t>Source: Health Care Advisory Board interviews and analysis</a:t>
            </a:r>
            <a:r>
              <a:rPr lang="en-US" dirty="0" smtClean="0"/>
              <a:t>.</a:t>
            </a:r>
            <a:endParaRPr lang="en-US" dirty="0"/>
          </a:p>
        </p:txBody>
      </p:sp>
      <p:sp>
        <p:nvSpPr>
          <p:cNvPr id="14" name="Text Placeholder 13"/>
          <p:cNvSpPr>
            <a:spLocks noGrp="1"/>
          </p:cNvSpPr>
          <p:nvPr>
            <p:ph type="body" sz="quarter" idx="24"/>
          </p:nvPr>
        </p:nvSpPr>
        <p:spPr/>
        <p:txBody>
          <a:bodyPr/>
          <a:lstStyle/>
          <a:p>
            <a:endParaRPr lang="en-US"/>
          </a:p>
        </p:txBody>
      </p:sp>
      <p:sp>
        <p:nvSpPr>
          <p:cNvPr id="15" name="Text Placeholder 14"/>
          <p:cNvSpPr>
            <a:spLocks noGrp="1"/>
          </p:cNvSpPr>
          <p:nvPr>
            <p:ph type="body" sz="quarter" idx="25"/>
          </p:nvPr>
        </p:nvSpPr>
        <p:spPr>
          <a:xfrm>
            <a:off x="320040" y="317903"/>
            <a:ext cx="5759450" cy="276999"/>
          </a:xfrm>
        </p:spPr>
        <p:txBody>
          <a:bodyPr/>
          <a:lstStyle/>
          <a:p>
            <a:r>
              <a:rPr lang="en-US" dirty="0" smtClean="0"/>
              <a:t>Population Health a Difficult Ambition Acting Alone</a:t>
            </a:r>
            <a:endParaRPr lang="en-US" dirty="0"/>
          </a:p>
        </p:txBody>
      </p:sp>
      <p:sp>
        <p:nvSpPr>
          <p:cNvPr id="42" name="Rectangle 41"/>
          <p:cNvSpPr/>
          <p:nvPr/>
        </p:nvSpPr>
        <p:spPr bwMode="gray">
          <a:xfrm>
            <a:off x="322590" y="3051182"/>
            <a:ext cx="1717766" cy="457200"/>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3" name="TextBox 42"/>
          <p:cNvSpPr txBox="1"/>
          <p:nvPr/>
        </p:nvSpPr>
        <p:spPr bwMode="gray">
          <a:xfrm>
            <a:off x="322590" y="2098488"/>
            <a:ext cx="1717767" cy="338554"/>
          </a:xfrm>
          <a:prstGeom prst="rect">
            <a:avLst/>
          </a:prstGeom>
          <a:noFill/>
        </p:spPr>
        <p:txBody>
          <a:bodyPr wrap="square" lIns="0" tIns="0" rIns="0" bIns="0" rtlCol="0">
            <a:spAutoFit/>
          </a:bodyPr>
          <a:lstStyle/>
          <a:p>
            <a:pPr algn="ctr">
              <a:defRPr/>
            </a:pPr>
            <a:r>
              <a:rPr lang="en-US" sz="1100" b="1" dirty="0" smtClean="0"/>
              <a:t>Reducing </a:t>
            </a:r>
            <a:br>
              <a:rPr lang="en-US" sz="1100" b="1" dirty="0" smtClean="0"/>
            </a:br>
            <a:r>
              <a:rPr lang="en-US" sz="1100" b="1" dirty="0"/>
              <a:t>F</a:t>
            </a:r>
            <a:r>
              <a:rPr lang="en-US" sz="1100" b="1" dirty="0" smtClean="0"/>
              <a:t>inancial </a:t>
            </a:r>
            <a:r>
              <a:rPr lang="en-US" sz="1100" b="1" dirty="0"/>
              <a:t>B</a:t>
            </a:r>
            <a:r>
              <a:rPr lang="en-US" sz="1100" b="1" dirty="0" smtClean="0"/>
              <a:t>arriers</a:t>
            </a:r>
            <a:endParaRPr lang="en-US" sz="1100" b="1" dirty="0"/>
          </a:p>
        </p:txBody>
      </p:sp>
      <p:sp>
        <p:nvSpPr>
          <p:cNvPr id="46" name="Oval 45"/>
          <p:cNvSpPr/>
          <p:nvPr/>
        </p:nvSpPr>
        <p:spPr bwMode="gray">
          <a:xfrm>
            <a:off x="1073126" y="2926039"/>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rPr>
              <a:t>6</a:t>
            </a:r>
            <a:endParaRPr lang="en-US" sz="1000" b="1" dirty="0" smtClean="0">
              <a:solidFill>
                <a:schemeClr val="bg1"/>
              </a:solidFill>
            </a:endParaRPr>
          </a:p>
        </p:txBody>
      </p:sp>
      <p:sp>
        <p:nvSpPr>
          <p:cNvPr id="49" name="Right Arrow 48"/>
          <p:cNvSpPr/>
          <p:nvPr/>
        </p:nvSpPr>
        <p:spPr bwMode="gray">
          <a:xfrm rot="5400000">
            <a:off x="5079131" y="1725359"/>
            <a:ext cx="272963" cy="259171"/>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52" name="Text Placeholder 31"/>
          <p:cNvSpPr txBox="1">
            <a:spLocks/>
          </p:cNvSpPr>
          <p:nvPr/>
        </p:nvSpPr>
        <p:spPr bwMode="gray">
          <a:xfrm>
            <a:off x="439182" y="3142733"/>
            <a:ext cx="1488508" cy="30777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tabLst>
                <a:tab pos="0" algn="l"/>
              </a:tabLst>
              <a:defRPr/>
            </a:pPr>
            <a:r>
              <a:rPr lang="en-US" dirty="0" smtClean="0">
                <a:solidFill>
                  <a:sysClr val="windowText" lastClr="000000"/>
                </a:solidFill>
              </a:rPr>
              <a:t>Jointly-Financed </a:t>
            </a:r>
            <a:r>
              <a:rPr lang="en-US" dirty="0">
                <a:solidFill>
                  <a:sysClr val="windowText" lastClr="000000"/>
                </a:solidFill>
              </a:rPr>
              <a:t>I</a:t>
            </a:r>
            <a:r>
              <a:rPr lang="en-US" dirty="0" smtClean="0">
                <a:solidFill>
                  <a:sysClr val="windowText" lastClr="000000"/>
                </a:solidFill>
              </a:rPr>
              <a:t>nfrastructure </a:t>
            </a:r>
            <a:r>
              <a:rPr lang="en-US" dirty="0">
                <a:solidFill>
                  <a:sysClr val="windowText" lastClr="000000"/>
                </a:solidFill>
              </a:rPr>
              <a:t>I</a:t>
            </a:r>
            <a:r>
              <a:rPr lang="en-US" dirty="0" smtClean="0">
                <a:solidFill>
                  <a:sysClr val="windowText" lastClr="000000"/>
                </a:solidFill>
              </a:rPr>
              <a:t>nvestment </a:t>
            </a:r>
            <a:endParaRPr lang="en-US" dirty="0">
              <a:solidFill>
                <a:sysClr val="windowText" lastClr="000000"/>
              </a:solidFill>
            </a:endParaRPr>
          </a:p>
        </p:txBody>
      </p:sp>
      <p:sp>
        <p:nvSpPr>
          <p:cNvPr id="55" name="TextBox 54"/>
          <p:cNvSpPr txBox="1"/>
          <p:nvPr/>
        </p:nvSpPr>
        <p:spPr bwMode="gray">
          <a:xfrm>
            <a:off x="4356729" y="2098488"/>
            <a:ext cx="1717766" cy="338554"/>
          </a:xfrm>
          <a:prstGeom prst="rect">
            <a:avLst/>
          </a:prstGeom>
          <a:noFill/>
        </p:spPr>
        <p:txBody>
          <a:bodyPr wrap="square" lIns="0" tIns="0" rIns="0" bIns="0" rtlCol="0">
            <a:spAutoFit/>
          </a:bodyPr>
          <a:lstStyle/>
          <a:p>
            <a:pPr algn="ctr">
              <a:defRPr/>
            </a:pPr>
            <a:r>
              <a:rPr lang="en-US" sz="1100" b="1" dirty="0" smtClean="0"/>
              <a:t>Hardwiring Mutual </a:t>
            </a:r>
            <a:r>
              <a:rPr lang="en-US" sz="1100" b="1" dirty="0"/>
              <a:t>A</a:t>
            </a:r>
            <a:r>
              <a:rPr lang="en-US" sz="1100" b="1" dirty="0" smtClean="0"/>
              <a:t>ccountability </a:t>
            </a:r>
            <a:endParaRPr lang="en-US" sz="1100" b="1" dirty="0"/>
          </a:p>
        </p:txBody>
      </p:sp>
      <p:sp>
        <p:nvSpPr>
          <p:cNvPr id="56" name="Right Arrow 55"/>
          <p:cNvSpPr/>
          <p:nvPr/>
        </p:nvSpPr>
        <p:spPr bwMode="gray">
          <a:xfrm rot="5400000">
            <a:off x="1044992" y="1725360"/>
            <a:ext cx="272963" cy="259171"/>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57" name="Rectangle 56"/>
          <p:cNvSpPr/>
          <p:nvPr/>
        </p:nvSpPr>
        <p:spPr bwMode="gray">
          <a:xfrm>
            <a:off x="4356728" y="3029897"/>
            <a:ext cx="1717766" cy="457200"/>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8" name="Oval 57"/>
          <p:cNvSpPr/>
          <p:nvPr/>
        </p:nvSpPr>
        <p:spPr bwMode="gray">
          <a:xfrm>
            <a:off x="5107264" y="2904753"/>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rPr>
              <a:t>8</a:t>
            </a:r>
            <a:endParaRPr lang="en-US" sz="1000" b="1" dirty="0" smtClean="0">
              <a:solidFill>
                <a:schemeClr val="bg1"/>
              </a:solidFill>
            </a:endParaRPr>
          </a:p>
        </p:txBody>
      </p:sp>
      <p:sp>
        <p:nvSpPr>
          <p:cNvPr id="59" name="Text Placeholder 31"/>
          <p:cNvSpPr txBox="1">
            <a:spLocks/>
          </p:cNvSpPr>
          <p:nvPr/>
        </p:nvSpPr>
        <p:spPr bwMode="gray">
          <a:xfrm>
            <a:off x="4471357" y="3130709"/>
            <a:ext cx="1488508" cy="30777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tabLst>
                <a:tab pos="0" algn="l"/>
              </a:tabLst>
              <a:defRPr/>
            </a:pPr>
            <a:r>
              <a:rPr lang="en-US" dirty="0" smtClean="0">
                <a:solidFill>
                  <a:sysClr val="windowText" lastClr="000000"/>
                </a:solidFill>
              </a:rPr>
              <a:t>Network-Enabled </a:t>
            </a:r>
            <a:r>
              <a:rPr lang="en-US" dirty="0">
                <a:solidFill>
                  <a:sysClr val="windowText" lastClr="000000"/>
                </a:solidFill>
              </a:rPr>
              <a:t>P</a:t>
            </a:r>
            <a:r>
              <a:rPr lang="en-US" dirty="0" smtClean="0">
                <a:solidFill>
                  <a:sysClr val="windowText" lastClr="000000"/>
                </a:solidFill>
              </a:rPr>
              <a:t>erformance </a:t>
            </a:r>
            <a:r>
              <a:rPr lang="en-US" dirty="0">
                <a:solidFill>
                  <a:sysClr val="windowText" lastClr="000000"/>
                </a:solidFill>
              </a:rPr>
              <a:t>S</a:t>
            </a:r>
            <a:r>
              <a:rPr lang="en-US" dirty="0" smtClean="0">
                <a:solidFill>
                  <a:sysClr val="windowText" lastClr="000000"/>
                </a:solidFill>
              </a:rPr>
              <a:t>tandards </a:t>
            </a:r>
            <a:endParaRPr lang="en-US" dirty="0">
              <a:solidFill>
                <a:sysClr val="windowText" lastClr="000000"/>
              </a:solidFill>
            </a:endParaRPr>
          </a:p>
        </p:txBody>
      </p:sp>
      <p:sp>
        <p:nvSpPr>
          <p:cNvPr id="60" name="TextBox 59"/>
          <p:cNvSpPr txBox="1"/>
          <p:nvPr/>
        </p:nvSpPr>
        <p:spPr bwMode="gray">
          <a:xfrm>
            <a:off x="4356729" y="1253797"/>
            <a:ext cx="1717766" cy="338554"/>
          </a:xfrm>
          <a:prstGeom prst="rect">
            <a:avLst/>
          </a:prstGeom>
          <a:noFill/>
        </p:spPr>
        <p:txBody>
          <a:bodyPr wrap="square" lIns="0" tIns="0" rIns="0" bIns="0" rtlCol="0">
            <a:spAutoFit/>
          </a:bodyPr>
          <a:lstStyle/>
          <a:p>
            <a:pPr algn="ctr">
              <a:defRPr/>
            </a:pPr>
            <a:r>
              <a:rPr lang="en-US" sz="1100" b="1" i="1" dirty="0" smtClean="0"/>
              <a:t>Problem #3: </a:t>
            </a:r>
            <a:r>
              <a:rPr lang="en-US" sz="1100" i="1" dirty="0" smtClean="0"/>
              <a:t>Lack </a:t>
            </a:r>
            <a:br>
              <a:rPr lang="en-US" sz="1100" i="1" dirty="0" smtClean="0"/>
            </a:br>
            <a:r>
              <a:rPr lang="en-US" sz="1100" i="1" dirty="0" smtClean="0"/>
              <a:t>of shared accountability </a:t>
            </a:r>
          </a:p>
        </p:txBody>
      </p:sp>
      <p:sp>
        <p:nvSpPr>
          <p:cNvPr id="61" name="TextBox 60"/>
          <p:cNvSpPr txBox="1"/>
          <p:nvPr/>
        </p:nvSpPr>
        <p:spPr bwMode="gray">
          <a:xfrm>
            <a:off x="322589" y="1253797"/>
            <a:ext cx="1717768" cy="338554"/>
          </a:xfrm>
          <a:prstGeom prst="rect">
            <a:avLst/>
          </a:prstGeom>
          <a:noFill/>
        </p:spPr>
        <p:txBody>
          <a:bodyPr wrap="square" lIns="0" tIns="0" rIns="0" bIns="0" rtlCol="0">
            <a:spAutoFit/>
          </a:bodyPr>
          <a:lstStyle/>
          <a:p>
            <a:pPr algn="ctr">
              <a:defRPr/>
            </a:pPr>
            <a:r>
              <a:rPr lang="en-US" sz="1100" b="1" i="1" dirty="0" smtClean="0"/>
              <a:t>Problem #1: </a:t>
            </a:r>
            <a:r>
              <a:rPr lang="en-US" sz="1100" i="1" dirty="0" smtClean="0"/>
              <a:t>Insufficient </a:t>
            </a:r>
            <a:br>
              <a:rPr lang="en-US" sz="1100" i="1" dirty="0" smtClean="0"/>
            </a:br>
            <a:r>
              <a:rPr lang="en-US" sz="1100" i="1" dirty="0" smtClean="0"/>
              <a:t>financial capital </a:t>
            </a:r>
            <a:endParaRPr lang="en-US" sz="1100" i="1" dirty="0"/>
          </a:p>
        </p:txBody>
      </p:sp>
      <p:pic>
        <p:nvPicPr>
          <p:cNvPr id="63" name="Picture 2" descr="L:\Public\Share\ABC Templates and Resources\ABC Art Icons Logos\ABC Modern Icons\Scorecard_che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518" y="2513638"/>
            <a:ext cx="358186" cy="31154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 descr="L:\Public\Share\ABC Templates and Resources\ABC Art Icons Logos\ABC Modern Icons\money_st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75" y="2549433"/>
            <a:ext cx="366521" cy="2825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335463" y="1253797"/>
            <a:ext cx="1729875" cy="2254585"/>
            <a:chOff x="2280201" y="1253797"/>
            <a:chExt cx="1729875" cy="2254585"/>
          </a:xfrm>
        </p:grpSpPr>
        <p:sp>
          <p:nvSpPr>
            <p:cNvPr id="45" name="TextBox 44"/>
            <p:cNvSpPr txBox="1"/>
            <p:nvPr/>
          </p:nvSpPr>
          <p:spPr bwMode="gray">
            <a:xfrm>
              <a:off x="2286255" y="2098488"/>
              <a:ext cx="1717766" cy="338554"/>
            </a:xfrm>
            <a:prstGeom prst="rect">
              <a:avLst/>
            </a:prstGeom>
            <a:noFill/>
          </p:spPr>
          <p:txBody>
            <a:bodyPr wrap="square" lIns="0" tIns="0" rIns="0" bIns="0" rtlCol="0">
              <a:spAutoFit/>
            </a:bodyPr>
            <a:lstStyle/>
            <a:p>
              <a:pPr algn="ctr"/>
              <a:r>
                <a:rPr lang="en-US" sz="1100" b="1" dirty="0" smtClean="0"/>
                <a:t>Breaking Down </a:t>
              </a:r>
              <a:r>
                <a:rPr lang="en-US" sz="1100" b="1" dirty="0"/>
                <a:t>I</a:t>
              </a:r>
              <a:r>
                <a:rPr lang="en-US" sz="1100" b="1" dirty="0" smtClean="0"/>
                <a:t>nformation Silos </a:t>
              </a:r>
              <a:endParaRPr lang="en-US" sz="1100" b="1" dirty="0"/>
            </a:p>
          </p:txBody>
        </p:sp>
        <p:sp>
          <p:nvSpPr>
            <p:cNvPr id="48" name="Right Arrow 47"/>
            <p:cNvSpPr/>
            <p:nvPr/>
          </p:nvSpPr>
          <p:spPr bwMode="gray">
            <a:xfrm rot="5400000">
              <a:off x="3008657" y="1725359"/>
              <a:ext cx="272963" cy="259171"/>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50" name="Rectangle 49"/>
            <p:cNvSpPr/>
            <p:nvPr/>
          </p:nvSpPr>
          <p:spPr bwMode="gray">
            <a:xfrm>
              <a:off x="2286255" y="3051182"/>
              <a:ext cx="1717766" cy="457200"/>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1" name="Oval 50"/>
            <p:cNvSpPr/>
            <p:nvPr/>
          </p:nvSpPr>
          <p:spPr bwMode="gray">
            <a:xfrm>
              <a:off x="3036791" y="2926039"/>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rPr>
                <a:t>7</a:t>
              </a:r>
            </a:p>
          </p:txBody>
        </p:sp>
        <p:sp>
          <p:nvSpPr>
            <p:cNvPr id="53" name="Text Placeholder 31"/>
            <p:cNvSpPr txBox="1">
              <a:spLocks/>
            </p:cNvSpPr>
            <p:nvPr/>
          </p:nvSpPr>
          <p:spPr bwMode="gray">
            <a:xfrm>
              <a:off x="2400884" y="3151994"/>
              <a:ext cx="1488508" cy="30777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tabLst>
                  <a:tab pos="0" algn="l"/>
                </a:tabLst>
                <a:defRPr/>
              </a:pPr>
              <a:r>
                <a:rPr lang="en-US" dirty="0" smtClean="0">
                  <a:solidFill>
                    <a:sysClr val="windowText" lastClr="000000"/>
                  </a:solidFill>
                </a:rPr>
                <a:t>Continuum-Wide </a:t>
              </a:r>
              <a:r>
                <a:rPr lang="en-US" dirty="0">
                  <a:solidFill>
                    <a:sysClr val="windowText" lastClr="000000"/>
                  </a:solidFill>
                </a:rPr>
                <a:t>D</a:t>
              </a:r>
              <a:r>
                <a:rPr lang="en-US" dirty="0" smtClean="0">
                  <a:solidFill>
                    <a:sysClr val="windowText" lastClr="000000"/>
                  </a:solidFill>
                </a:rPr>
                <a:t>ata </a:t>
              </a:r>
              <a:r>
                <a:rPr lang="en-US" dirty="0">
                  <a:solidFill>
                    <a:sysClr val="windowText" lastClr="000000"/>
                  </a:solidFill>
                </a:rPr>
                <a:t>T</a:t>
              </a:r>
              <a:r>
                <a:rPr lang="en-US" dirty="0" smtClean="0">
                  <a:solidFill>
                    <a:sysClr val="windowText" lastClr="000000"/>
                  </a:solidFill>
                </a:rPr>
                <a:t>ransparency </a:t>
              </a:r>
              <a:endParaRPr lang="en-US" dirty="0">
                <a:solidFill>
                  <a:sysClr val="windowText" lastClr="000000"/>
                </a:solidFill>
              </a:endParaRPr>
            </a:p>
          </p:txBody>
        </p:sp>
        <p:sp>
          <p:nvSpPr>
            <p:cNvPr id="62" name="TextBox 61"/>
            <p:cNvSpPr txBox="1"/>
            <p:nvPr/>
          </p:nvSpPr>
          <p:spPr bwMode="gray">
            <a:xfrm>
              <a:off x="2280201" y="1253797"/>
              <a:ext cx="1729875" cy="338554"/>
            </a:xfrm>
            <a:prstGeom prst="rect">
              <a:avLst/>
            </a:prstGeom>
            <a:noFill/>
          </p:spPr>
          <p:txBody>
            <a:bodyPr wrap="square" lIns="0" tIns="0" rIns="0" bIns="0" rtlCol="0">
              <a:spAutoFit/>
            </a:bodyPr>
            <a:lstStyle/>
            <a:p>
              <a:pPr algn="ctr">
                <a:defRPr/>
              </a:pPr>
              <a:r>
                <a:rPr lang="en-US" sz="1100" b="1" i="1" dirty="0" smtClean="0"/>
                <a:t>Problem #2: </a:t>
              </a:r>
              <a:r>
                <a:rPr lang="en-US" sz="1100" i="1" dirty="0" smtClean="0"/>
                <a:t>Fragmented data and expertise</a:t>
              </a:r>
              <a:endParaRPr lang="en-US" sz="1100" i="1" dirty="0"/>
            </a:p>
          </p:txBody>
        </p:sp>
        <p:pic>
          <p:nvPicPr>
            <p:cNvPr id="65" name="Picture 4" descr="L:\Public\Share\ABC Templates and Resources\ABC Art Icons Logos\ABC Modern Icons\Data_analy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5150" y="2546730"/>
              <a:ext cx="399976" cy="2784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302034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gray">
          <a:xfrm>
            <a:off x="2624667" y="1086863"/>
            <a:ext cx="3463396" cy="3346824"/>
          </a:xfrm>
          <a:prstGeom prst="rect">
            <a:avLst/>
          </a:prstGeom>
          <a:solidFill>
            <a:schemeClr val="bg1"/>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itle 1"/>
          <p:cNvSpPr>
            <a:spLocks noGrp="1"/>
          </p:cNvSpPr>
          <p:nvPr>
            <p:ph type="title"/>
          </p:nvPr>
        </p:nvSpPr>
        <p:spPr/>
        <p:txBody>
          <a:bodyPr/>
          <a:lstStyle/>
          <a:p>
            <a:r>
              <a:rPr lang="en-US" dirty="0" smtClean="0"/>
              <a:t>Population Health Requires Extensive Investment </a:t>
            </a:r>
            <a:endParaRPr lang="en-US" dirty="0"/>
          </a:p>
        </p:txBody>
      </p:sp>
      <p:sp>
        <p:nvSpPr>
          <p:cNvPr id="4" name="Text Placeholder 3"/>
          <p:cNvSpPr>
            <a:spLocks noGrp="1"/>
          </p:cNvSpPr>
          <p:nvPr>
            <p:ph type="body" sz="quarter" idx="11"/>
          </p:nvPr>
        </p:nvSpPr>
        <p:spPr/>
        <p:txBody>
          <a:bodyPr/>
          <a:lstStyle/>
          <a:p>
            <a:endParaRPr lang="en-US" dirty="0"/>
          </a:p>
        </p:txBody>
      </p:sp>
      <p:sp>
        <p:nvSpPr>
          <p:cNvPr id="5" name="Text Placeholder 4"/>
          <p:cNvSpPr>
            <a:spLocks noGrp="1"/>
          </p:cNvSpPr>
          <p:nvPr>
            <p:ph type="body" sz="quarter" idx="17"/>
          </p:nvPr>
        </p:nvSpPr>
        <p:spPr>
          <a:xfrm>
            <a:off x="3753943" y="4572000"/>
            <a:ext cx="2646858" cy="228600"/>
          </a:xfrm>
        </p:spPr>
        <p:txBody>
          <a:bodyPr/>
          <a:lstStyle/>
          <a:p>
            <a:r>
              <a:rPr lang="en-US" dirty="0" smtClean="0"/>
              <a:t>Source: American Hospital Association, “Activities and Costs to Develop an Accountable Care Organization,” available at: http</a:t>
            </a:r>
            <a:r>
              <a:rPr lang="en-US" dirty="0"/>
              <a:t>://</a:t>
            </a:r>
            <a:r>
              <a:rPr lang="en-US" dirty="0" smtClean="0"/>
              <a:t>www.aha.org/content/11/aco-white-paper-cost-dev-aco.pdf, accessed  May 5, 2014; Health Care Advisory Board interviews and analysis. </a:t>
            </a:r>
            <a:endParaRPr lang="en-US" dirty="0"/>
          </a:p>
        </p:txBody>
      </p:sp>
      <p:sp>
        <p:nvSpPr>
          <p:cNvPr id="6" name="Text Placeholder 5"/>
          <p:cNvSpPr>
            <a:spLocks noGrp="1"/>
          </p:cNvSpPr>
          <p:nvPr>
            <p:ph type="body" sz="quarter" idx="19"/>
          </p:nvPr>
        </p:nvSpPr>
        <p:spPr/>
        <p:txBody>
          <a:bodyPr/>
          <a:lstStyle/>
          <a:p>
            <a:r>
              <a:rPr lang="en-US" dirty="0"/>
              <a:t>Tactic #6: </a:t>
            </a:r>
            <a:r>
              <a:rPr lang="en-US" dirty="0" smtClean="0"/>
              <a:t>Jointly-Financed </a:t>
            </a:r>
            <a:r>
              <a:rPr lang="en-US" dirty="0"/>
              <a:t>I</a:t>
            </a:r>
            <a:r>
              <a:rPr lang="en-US" dirty="0" smtClean="0"/>
              <a:t>nfrastructure </a:t>
            </a:r>
            <a:r>
              <a:rPr lang="en-US" dirty="0"/>
              <a:t>I</a:t>
            </a:r>
            <a:r>
              <a:rPr lang="en-US" dirty="0" smtClean="0"/>
              <a:t>nvestment </a:t>
            </a:r>
            <a:endParaRPr lang="en-US" dirty="0"/>
          </a:p>
          <a:p>
            <a:endParaRPr lang="en-US" dirty="0"/>
          </a:p>
        </p:txBody>
      </p:sp>
      <p:sp>
        <p:nvSpPr>
          <p:cNvPr id="7" name="Text Placeholder 6"/>
          <p:cNvSpPr>
            <a:spLocks noGrp="1"/>
          </p:cNvSpPr>
          <p:nvPr>
            <p:ph type="body" sz="quarter" idx="20"/>
          </p:nvPr>
        </p:nvSpPr>
        <p:spPr/>
        <p:txBody>
          <a:bodyPr/>
          <a:lstStyle/>
          <a:p>
            <a:r>
              <a:rPr lang="en-US" dirty="0" smtClean="0"/>
              <a:t>American Hospital Association. </a:t>
            </a:r>
          </a:p>
          <a:p>
            <a:endParaRPr lang="en-US" dirty="0"/>
          </a:p>
        </p:txBody>
      </p:sp>
      <p:sp>
        <p:nvSpPr>
          <p:cNvPr id="9" name="TextBox 8"/>
          <p:cNvSpPr txBox="1"/>
          <p:nvPr/>
        </p:nvSpPr>
        <p:spPr bwMode="gray">
          <a:xfrm>
            <a:off x="319225" y="1417866"/>
            <a:ext cx="2053567" cy="2712446"/>
          </a:xfrm>
          <a:prstGeom prst="rect">
            <a:avLst/>
          </a:prstGeom>
          <a:solidFill>
            <a:schemeClr val="accent1"/>
          </a:solidFill>
          <a:ln w="6350">
            <a:solidFill>
              <a:schemeClr val="bg1"/>
            </a:solidFill>
          </a:ln>
        </p:spPr>
        <p:txBody>
          <a:bodyPr wrap="square" lIns="182880" tIns="274320" rIns="182880" bIns="0" rtlCol="0">
            <a:noAutofit/>
          </a:bodyPr>
          <a:lstStyle/>
          <a:p>
            <a:pPr>
              <a:spcBef>
                <a:spcPts val="500"/>
              </a:spcBef>
            </a:pPr>
            <a:r>
              <a:rPr lang="en-US" sz="1100" b="1" dirty="0" smtClean="0"/>
              <a:t>An Undeniable Financial Burden </a:t>
            </a:r>
            <a:endParaRPr lang="en-US" sz="1100" b="1" dirty="0"/>
          </a:p>
        </p:txBody>
      </p:sp>
      <p:grpSp>
        <p:nvGrpSpPr>
          <p:cNvPr id="12" name="Group 11"/>
          <p:cNvGrpSpPr/>
          <p:nvPr/>
        </p:nvGrpSpPr>
        <p:grpSpPr bwMode="gray">
          <a:xfrm>
            <a:off x="320675" y="1417866"/>
            <a:ext cx="319390" cy="218673"/>
            <a:chOff x="4454248" y="2003891"/>
            <a:chExt cx="319390" cy="218673"/>
          </a:xfrm>
        </p:grpSpPr>
        <p:sp>
          <p:nvSpPr>
            <p:cNvPr id="13" name="Freeform 12"/>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Freeform 13"/>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15" name="TextBox 14"/>
          <p:cNvSpPr txBox="1"/>
          <p:nvPr/>
        </p:nvSpPr>
        <p:spPr bwMode="gray">
          <a:xfrm>
            <a:off x="507052" y="2495096"/>
            <a:ext cx="1750791" cy="461665"/>
          </a:xfrm>
          <a:prstGeom prst="rect">
            <a:avLst/>
          </a:prstGeom>
          <a:noFill/>
        </p:spPr>
        <p:txBody>
          <a:bodyPr wrap="square" lIns="0" tIns="0" rIns="0" bIns="0" rtlCol="0">
            <a:spAutoFit/>
          </a:bodyPr>
          <a:lstStyle/>
          <a:p>
            <a:r>
              <a:rPr lang="en-US" sz="1000" dirty="0" smtClean="0"/>
              <a:t>AHA’s</a:t>
            </a:r>
            <a:r>
              <a:rPr lang="en-US" sz="1000" baseline="30000" dirty="0" smtClean="0"/>
              <a:t>1</a:t>
            </a:r>
            <a:r>
              <a:rPr lang="en-US" sz="1000" dirty="0" smtClean="0"/>
              <a:t> estimate </a:t>
            </a:r>
            <a:br>
              <a:rPr lang="en-US" sz="1000" dirty="0" smtClean="0"/>
            </a:br>
            <a:r>
              <a:rPr lang="en-US" sz="1000" dirty="0" smtClean="0"/>
              <a:t>of ACO start-up costs </a:t>
            </a:r>
            <a:br>
              <a:rPr lang="en-US" sz="1000" dirty="0" smtClean="0"/>
            </a:br>
            <a:r>
              <a:rPr lang="en-US" sz="1000" dirty="0" smtClean="0"/>
              <a:t>fora 5-hospital system</a:t>
            </a:r>
            <a:endParaRPr lang="en-US" sz="1000" dirty="0"/>
          </a:p>
        </p:txBody>
      </p:sp>
      <p:sp>
        <p:nvSpPr>
          <p:cNvPr id="16" name="TextBox 15"/>
          <p:cNvSpPr txBox="1"/>
          <p:nvPr/>
        </p:nvSpPr>
        <p:spPr bwMode="gray">
          <a:xfrm>
            <a:off x="507052" y="2165708"/>
            <a:ext cx="1865741" cy="338554"/>
          </a:xfrm>
          <a:prstGeom prst="rect">
            <a:avLst/>
          </a:prstGeom>
          <a:noFill/>
        </p:spPr>
        <p:txBody>
          <a:bodyPr wrap="square" lIns="0" tIns="0" rIns="0" bIns="0" rtlCol="0">
            <a:spAutoFit/>
          </a:bodyPr>
          <a:lstStyle/>
          <a:p>
            <a:r>
              <a:rPr lang="en-US" sz="2200" dirty="0" smtClean="0">
                <a:solidFill>
                  <a:schemeClr val="accent6"/>
                </a:solidFill>
              </a:rPr>
              <a:t>$12M</a:t>
            </a:r>
          </a:p>
        </p:txBody>
      </p:sp>
      <p:sp>
        <p:nvSpPr>
          <p:cNvPr id="32" name="TextBox 31"/>
          <p:cNvSpPr txBox="1"/>
          <p:nvPr/>
        </p:nvSpPr>
        <p:spPr bwMode="gray">
          <a:xfrm>
            <a:off x="3159523" y="1428554"/>
            <a:ext cx="1188840" cy="378402"/>
          </a:xfrm>
          <a:prstGeom prst="rect">
            <a:avLst/>
          </a:prstGeom>
          <a:noFill/>
        </p:spPr>
        <p:txBody>
          <a:bodyPr wrap="square" lIns="45720" rIns="45720" rtlCol="0" anchor="ctr">
            <a:noAutofit/>
          </a:bodyPr>
          <a:lstStyle/>
          <a:p>
            <a:pPr>
              <a:spcBef>
                <a:spcPts val="500"/>
              </a:spcBef>
            </a:pPr>
            <a:r>
              <a:rPr lang="en-US" sz="1000" dirty="0" smtClean="0">
                <a:solidFill>
                  <a:srgbClr val="38454E"/>
                </a:solidFill>
              </a:rPr>
              <a:t>Care management staffing </a:t>
            </a:r>
          </a:p>
        </p:txBody>
      </p:sp>
      <p:sp>
        <p:nvSpPr>
          <p:cNvPr id="35" name="TextBox 34"/>
          <p:cNvSpPr txBox="1"/>
          <p:nvPr/>
        </p:nvSpPr>
        <p:spPr bwMode="gray">
          <a:xfrm>
            <a:off x="3159523" y="1931981"/>
            <a:ext cx="1188839" cy="374904"/>
          </a:xfrm>
          <a:prstGeom prst="rect">
            <a:avLst/>
          </a:prstGeom>
          <a:noFill/>
        </p:spPr>
        <p:txBody>
          <a:bodyPr wrap="square" lIns="45720" rIns="45720" rtlCol="0">
            <a:noAutofit/>
          </a:bodyPr>
          <a:lstStyle/>
          <a:p>
            <a:pPr>
              <a:spcBef>
                <a:spcPts val="500"/>
              </a:spcBef>
            </a:pPr>
            <a:r>
              <a:rPr lang="en-US" sz="1000" dirty="0" smtClean="0">
                <a:solidFill>
                  <a:srgbClr val="38454E"/>
                </a:solidFill>
              </a:rPr>
              <a:t>Electronic </a:t>
            </a:r>
            <a:br>
              <a:rPr lang="en-US" sz="1000" dirty="0" smtClean="0">
                <a:solidFill>
                  <a:srgbClr val="38454E"/>
                </a:solidFill>
              </a:rPr>
            </a:br>
            <a:r>
              <a:rPr lang="en-US" sz="1000" dirty="0" smtClean="0">
                <a:solidFill>
                  <a:srgbClr val="38454E"/>
                </a:solidFill>
              </a:rPr>
              <a:t>Medical Record </a:t>
            </a:r>
          </a:p>
        </p:txBody>
      </p:sp>
      <p:sp>
        <p:nvSpPr>
          <p:cNvPr id="38" name="TextBox 37"/>
          <p:cNvSpPr txBox="1"/>
          <p:nvPr/>
        </p:nvSpPr>
        <p:spPr bwMode="gray">
          <a:xfrm>
            <a:off x="2624667" y="1086863"/>
            <a:ext cx="3463396" cy="246888"/>
          </a:xfrm>
          <a:prstGeom prst="rect">
            <a:avLst/>
          </a:prstGeom>
          <a:noFill/>
        </p:spPr>
        <p:txBody>
          <a:bodyPr wrap="square" lIns="45720" rIns="45720" rtlCol="0">
            <a:noAutofit/>
          </a:bodyPr>
          <a:lstStyle/>
          <a:p>
            <a:pPr algn="ctr">
              <a:spcBef>
                <a:spcPts val="500"/>
              </a:spcBef>
            </a:pPr>
            <a:r>
              <a:rPr lang="en-US" sz="1100" b="1" dirty="0" smtClean="0">
                <a:solidFill>
                  <a:srgbClr val="333E48"/>
                </a:solidFill>
              </a:rPr>
              <a:t>Common Areas of Investment </a:t>
            </a:r>
          </a:p>
        </p:txBody>
      </p:sp>
      <p:sp>
        <p:nvSpPr>
          <p:cNvPr id="39" name="TextBox 38"/>
          <p:cNvSpPr txBox="1"/>
          <p:nvPr/>
        </p:nvSpPr>
        <p:spPr bwMode="gray">
          <a:xfrm>
            <a:off x="3159523" y="2431910"/>
            <a:ext cx="2377679" cy="374904"/>
          </a:xfrm>
          <a:prstGeom prst="rect">
            <a:avLst/>
          </a:prstGeom>
          <a:noFill/>
        </p:spPr>
        <p:txBody>
          <a:bodyPr wrap="square" lIns="45720" rIns="45720" rtlCol="0">
            <a:noAutofit/>
          </a:bodyPr>
          <a:lstStyle/>
          <a:p>
            <a:pPr>
              <a:spcBef>
                <a:spcPts val="500"/>
              </a:spcBef>
            </a:pPr>
            <a:r>
              <a:rPr lang="en-US" sz="1000" dirty="0" smtClean="0">
                <a:solidFill>
                  <a:srgbClr val="38454E"/>
                </a:solidFill>
              </a:rPr>
              <a:t>Patient-Centered </a:t>
            </a:r>
            <a:br>
              <a:rPr lang="en-US" sz="1000" dirty="0" smtClean="0">
                <a:solidFill>
                  <a:srgbClr val="38454E"/>
                </a:solidFill>
              </a:rPr>
            </a:br>
            <a:r>
              <a:rPr lang="en-US" sz="1000" dirty="0" smtClean="0">
                <a:solidFill>
                  <a:srgbClr val="38454E"/>
                </a:solidFill>
              </a:rPr>
              <a:t>Medical Home</a:t>
            </a:r>
          </a:p>
        </p:txBody>
      </p:sp>
      <p:sp>
        <p:nvSpPr>
          <p:cNvPr id="40" name="TextBox 39"/>
          <p:cNvSpPr txBox="1"/>
          <p:nvPr/>
        </p:nvSpPr>
        <p:spPr bwMode="gray">
          <a:xfrm>
            <a:off x="4929077" y="1428554"/>
            <a:ext cx="2377679" cy="374904"/>
          </a:xfrm>
          <a:prstGeom prst="rect">
            <a:avLst/>
          </a:prstGeom>
          <a:noFill/>
        </p:spPr>
        <p:txBody>
          <a:bodyPr wrap="square" lIns="45720" rIns="45720" rtlCol="0">
            <a:noAutofit/>
          </a:bodyPr>
          <a:lstStyle/>
          <a:p>
            <a:pPr>
              <a:spcBef>
                <a:spcPts val="500"/>
              </a:spcBef>
            </a:pPr>
            <a:r>
              <a:rPr lang="en-US" sz="1000" dirty="0" smtClean="0">
                <a:solidFill>
                  <a:srgbClr val="38454E"/>
                </a:solidFill>
              </a:rPr>
              <a:t>Disease </a:t>
            </a:r>
            <a:br>
              <a:rPr lang="en-US" sz="1000" dirty="0" smtClean="0">
                <a:solidFill>
                  <a:srgbClr val="38454E"/>
                </a:solidFill>
              </a:rPr>
            </a:br>
            <a:r>
              <a:rPr lang="en-US" sz="1000" dirty="0" smtClean="0">
                <a:solidFill>
                  <a:srgbClr val="38454E"/>
                </a:solidFill>
              </a:rPr>
              <a:t>Registry</a:t>
            </a:r>
          </a:p>
        </p:txBody>
      </p:sp>
      <p:sp>
        <p:nvSpPr>
          <p:cNvPr id="41" name="TextBox 40"/>
          <p:cNvSpPr txBox="1"/>
          <p:nvPr/>
        </p:nvSpPr>
        <p:spPr bwMode="gray">
          <a:xfrm>
            <a:off x="4929077" y="1931981"/>
            <a:ext cx="2377679" cy="374904"/>
          </a:xfrm>
          <a:prstGeom prst="rect">
            <a:avLst/>
          </a:prstGeom>
          <a:noFill/>
        </p:spPr>
        <p:txBody>
          <a:bodyPr wrap="square" lIns="45720" rIns="45720" rtlCol="0">
            <a:noAutofit/>
          </a:bodyPr>
          <a:lstStyle/>
          <a:p>
            <a:pPr>
              <a:spcBef>
                <a:spcPts val="500"/>
              </a:spcBef>
            </a:pPr>
            <a:r>
              <a:rPr lang="en-US" sz="1000" dirty="0" smtClean="0">
                <a:solidFill>
                  <a:srgbClr val="38454E"/>
                </a:solidFill>
              </a:rPr>
              <a:t>Post-Acute </a:t>
            </a:r>
            <a:br>
              <a:rPr lang="en-US" sz="1000" dirty="0" smtClean="0">
                <a:solidFill>
                  <a:srgbClr val="38454E"/>
                </a:solidFill>
              </a:rPr>
            </a:br>
            <a:r>
              <a:rPr lang="en-US" sz="1000" dirty="0" smtClean="0">
                <a:solidFill>
                  <a:srgbClr val="38454E"/>
                </a:solidFill>
              </a:rPr>
              <a:t>Care network </a:t>
            </a:r>
          </a:p>
        </p:txBody>
      </p:sp>
      <p:pic>
        <p:nvPicPr>
          <p:cNvPr id="43" name="Picture 4" descr="L:\Public\Share\ABC Templates and Resources\ABC Art Icons Logos\ABC Modern Icons\Medical_h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874" y="2465857"/>
            <a:ext cx="312086" cy="26007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L:\public\share\ABC Templates and Resources\ABC Art Icons Logos\ABC Modern Icons\Scorecard_che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950" y="1502390"/>
            <a:ext cx="307263" cy="26725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L:\Public\Share\ABC Templates and Resources\ABC Art Icons Logos\ABC Modern Icons\Hospital_clin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440" y="2016101"/>
            <a:ext cx="354283" cy="206664"/>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bwMode="gray">
          <a:xfrm>
            <a:off x="4929077" y="2431910"/>
            <a:ext cx="2377679" cy="374904"/>
          </a:xfrm>
          <a:prstGeom prst="rect">
            <a:avLst/>
          </a:prstGeom>
          <a:noFill/>
        </p:spPr>
        <p:txBody>
          <a:bodyPr wrap="square" lIns="45720" rIns="45720" rtlCol="0">
            <a:noAutofit/>
          </a:bodyPr>
          <a:lstStyle/>
          <a:p>
            <a:pPr>
              <a:spcBef>
                <a:spcPts val="500"/>
              </a:spcBef>
            </a:pPr>
            <a:r>
              <a:rPr lang="en-US" sz="1000" dirty="0" smtClean="0">
                <a:solidFill>
                  <a:srgbClr val="38454E"/>
                </a:solidFill>
              </a:rPr>
              <a:t>Management</a:t>
            </a:r>
            <a:br>
              <a:rPr lang="en-US" sz="1000" dirty="0" smtClean="0">
                <a:solidFill>
                  <a:srgbClr val="38454E"/>
                </a:solidFill>
              </a:rPr>
            </a:br>
            <a:r>
              <a:rPr lang="en-US" sz="1000" dirty="0">
                <a:solidFill>
                  <a:srgbClr val="38454E"/>
                </a:solidFill>
              </a:rPr>
              <a:t>r</a:t>
            </a:r>
            <a:r>
              <a:rPr lang="en-US" sz="1000" dirty="0" smtClean="0">
                <a:solidFill>
                  <a:srgbClr val="38454E"/>
                </a:solidFill>
              </a:rPr>
              <a:t>esources</a:t>
            </a:r>
          </a:p>
        </p:txBody>
      </p:sp>
      <p:pic>
        <p:nvPicPr>
          <p:cNvPr id="47" name="Picture 5" descr="L:\public\share\ABC Templates and Resources\ABC Art Icons Logos\ABC Modern Icons\Paperwo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504" y="2456223"/>
            <a:ext cx="280311" cy="27933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bwMode="gray">
          <a:xfrm>
            <a:off x="507052" y="3520630"/>
            <a:ext cx="1750791" cy="461665"/>
          </a:xfrm>
          <a:prstGeom prst="rect">
            <a:avLst/>
          </a:prstGeom>
          <a:noFill/>
        </p:spPr>
        <p:txBody>
          <a:bodyPr wrap="square" lIns="0" tIns="0" rIns="0" bIns="0" rtlCol="0">
            <a:spAutoFit/>
          </a:bodyPr>
          <a:lstStyle/>
          <a:p>
            <a:r>
              <a:rPr lang="en-US" sz="1000" dirty="0" smtClean="0"/>
              <a:t>AHA’s estimate of </a:t>
            </a:r>
            <a:br>
              <a:rPr lang="en-US" sz="1000" dirty="0" smtClean="0"/>
            </a:br>
            <a:r>
              <a:rPr lang="en-US" sz="1000" dirty="0" smtClean="0"/>
              <a:t>ongoing annual ACO costs </a:t>
            </a:r>
            <a:br>
              <a:rPr lang="en-US" sz="1000" dirty="0" smtClean="0"/>
            </a:br>
            <a:r>
              <a:rPr lang="en-US" sz="1000" dirty="0" smtClean="0"/>
              <a:t>for a 5-hospital system </a:t>
            </a:r>
            <a:endParaRPr lang="en-US" sz="1000" dirty="0"/>
          </a:p>
        </p:txBody>
      </p:sp>
      <p:sp>
        <p:nvSpPr>
          <p:cNvPr id="49" name="TextBox 48"/>
          <p:cNvSpPr txBox="1"/>
          <p:nvPr/>
        </p:nvSpPr>
        <p:spPr bwMode="gray">
          <a:xfrm>
            <a:off x="507052" y="3191242"/>
            <a:ext cx="1865741" cy="338554"/>
          </a:xfrm>
          <a:prstGeom prst="rect">
            <a:avLst/>
          </a:prstGeom>
          <a:noFill/>
        </p:spPr>
        <p:txBody>
          <a:bodyPr wrap="square" lIns="0" tIns="0" rIns="0" bIns="0" rtlCol="0">
            <a:spAutoFit/>
          </a:bodyPr>
          <a:lstStyle/>
          <a:p>
            <a:r>
              <a:rPr lang="en-US" sz="2200" dirty="0" smtClean="0">
                <a:solidFill>
                  <a:schemeClr val="accent6"/>
                </a:solidFill>
              </a:rPr>
              <a:t>$14.1M</a:t>
            </a:r>
          </a:p>
        </p:txBody>
      </p:sp>
      <p:sp>
        <p:nvSpPr>
          <p:cNvPr id="37" name="TextBox 36"/>
          <p:cNvSpPr txBox="1"/>
          <p:nvPr/>
        </p:nvSpPr>
        <p:spPr bwMode="gray">
          <a:xfrm>
            <a:off x="3159523" y="2931839"/>
            <a:ext cx="1188839" cy="374904"/>
          </a:xfrm>
          <a:prstGeom prst="rect">
            <a:avLst/>
          </a:prstGeom>
          <a:noFill/>
        </p:spPr>
        <p:txBody>
          <a:bodyPr wrap="square" lIns="45720" rIns="45720" rtlCol="0">
            <a:noAutofit/>
          </a:bodyPr>
          <a:lstStyle/>
          <a:p>
            <a:pPr>
              <a:spcBef>
                <a:spcPts val="500"/>
              </a:spcBef>
            </a:pPr>
            <a:r>
              <a:rPr lang="en-US" sz="1000" dirty="0" smtClean="0">
                <a:solidFill>
                  <a:srgbClr val="38454E"/>
                </a:solidFill>
              </a:rPr>
              <a:t>Legal and consulting support</a:t>
            </a:r>
          </a:p>
        </p:txBody>
      </p:sp>
      <p:sp>
        <p:nvSpPr>
          <p:cNvPr id="42" name="TextBox 41"/>
          <p:cNvSpPr txBox="1"/>
          <p:nvPr/>
        </p:nvSpPr>
        <p:spPr bwMode="gray">
          <a:xfrm>
            <a:off x="3159523" y="3431768"/>
            <a:ext cx="1188839" cy="374904"/>
          </a:xfrm>
          <a:prstGeom prst="rect">
            <a:avLst/>
          </a:prstGeom>
          <a:noFill/>
        </p:spPr>
        <p:txBody>
          <a:bodyPr wrap="square" lIns="45720" rIns="45720" rtlCol="0">
            <a:noAutofit/>
          </a:bodyPr>
          <a:lstStyle/>
          <a:p>
            <a:pPr>
              <a:spcBef>
                <a:spcPts val="500"/>
              </a:spcBef>
            </a:pPr>
            <a:r>
              <a:rPr lang="en-US" sz="1000" dirty="0" smtClean="0">
                <a:solidFill>
                  <a:srgbClr val="38454E"/>
                </a:solidFill>
              </a:rPr>
              <a:t>Health Information Exchange </a:t>
            </a:r>
          </a:p>
        </p:txBody>
      </p:sp>
      <p:sp>
        <p:nvSpPr>
          <p:cNvPr id="50" name="TextBox 49"/>
          <p:cNvSpPr txBox="1"/>
          <p:nvPr/>
        </p:nvSpPr>
        <p:spPr bwMode="gray">
          <a:xfrm>
            <a:off x="4929077" y="2931839"/>
            <a:ext cx="904767" cy="374904"/>
          </a:xfrm>
          <a:prstGeom prst="rect">
            <a:avLst/>
          </a:prstGeom>
          <a:noFill/>
        </p:spPr>
        <p:txBody>
          <a:bodyPr wrap="square" lIns="45720" rIns="45720" rtlCol="0">
            <a:noAutofit/>
          </a:bodyPr>
          <a:lstStyle/>
          <a:p>
            <a:pPr>
              <a:spcBef>
                <a:spcPts val="500"/>
              </a:spcBef>
            </a:pPr>
            <a:r>
              <a:rPr lang="en-US" sz="1000" dirty="0" smtClean="0">
                <a:solidFill>
                  <a:srgbClr val="38454E"/>
                </a:solidFill>
              </a:rPr>
              <a:t>Predictive analytics </a:t>
            </a:r>
          </a:p>
        </p:txBody>
      </p:sp>
      <p:sp>
        <p:nvSpPr>
          <p:cNvPr id="51" name="TextBox 50"/>
          <p:cNvSpPr txBox="1"/>
          <p:nvPr/>
        </p:nvSpPr>
        <p:spPr bwMode="gray">
          <a:xfrm>
            <a:off x="4929077" y="3431768"/>
            <a:ext cx="1345305" cy="374904"/>
          </a:xfrm>
          <a:prstGeom prst="rect">
            <a:avLst/>
          </a:prstGeom>
          <a:noFill/>
        </p:spPr>
        <p:txBody>
          <a:bodyPr wrap="square" lIns="45720" rIns="45720" rtlCol="0">
            <a:noAutofit/>
          </a:bodyPr>
          <a:lstStyle/>
          <a:p>
            <a:pPr>
              <a:spcBef>
                <a:spcPts val="500"/>
              </a:spcBef>
            </a:pPr>
            <a:r>
              <a:rPr lang="en-US" sz="1000" dirty="0" smtClean="0">
                <a:solidFill>
                  <a:srgbClr val="38454E"/>
                </a:solidFill>
              </a:rPr>
              <a:t>PCP</a:t>
            </a:r>
            <a:br>
              <a:rPr lang="en-US" sz="1000" dirty="0" smtClean="0">
                <a:solidFill>
                  <a:srgbClr val="38454E"/>
                </a:solidFill>
              </a:rPr>
            </a:br>
            <a:r>
              <a:rPr lang="en-US" sz="1000" dirty="0" smtClean="0">
                <a:solidFill>
                  <a:srgbClr val="38454E"/>
                </a:solidFill>
              </a:rPr>
              <a:t>recruitment </a:t>
            </a:r>
          </a:p>
        </p:txBody>
      </p:sp>
      <p:sp>
        <p:nvSpPr>
          <p:cNvPr id="52" name="TextBox 51"/>
          <p:cNvSpPr txBox="1"/>
          <p:nvPr/>
        </p:nvSpPr>
        <p:spPr bwMode="gray">
          <a:xfrm>
            <a:off x="3159523" y="3931696"/>
            <a:ext cx="1345305" cy="374904"/>
          </a:xfrm>
          <a:prstGeom prst="rect">
            <a:avLst/>
          </a:prstGeom>
          <a:noFill/>
        </p:spPr>
        <p:txBody>
          <a:bodyPr wrap="square" lIns="45720" rIns="45720" rtlCol="0">
            <a:noAutofit/>
          </a:bodyPr>
          <a:lstStyle/>
          <a:p>
            <a:pPr>
              <a:spcBef>
                <a:spcPts val="500"/>
              </a:spcBef>
            </a:pPr>
            <a:r>
              <a:rPr lang="en-US" sz="1000" dirty="0" smtClean="0">
                <a:solidFill>
                  <a:srgbClr val="38454E"/>
                </a:solidFill>
              </a:rPr>
              <a:t>Specialist </a:t>
            </a:r>
            <a:br>
              <a:rPr lang="en-US" sz="1000" dirty="0" smtClean="0">
                <a:solidFill>
                  <a:srgbClr val="38454E"/>
                </a:solidFill>
              </a:rPr>
            </a:br>
            <a:r>
              <a:rPr lang="en-US" sz="1000" dirty="0" smtClean="0">
                <a:solidFill>
                  <a:srgbClr val="38454E"/>
                </a:solidFill>
              </a:rPr>
              <a:t>network </a:t>
            </a:r>
          </a:p>
        </p:txBody>
      </p:sp>
      <p:sp>
        <p:nvSpPr>
          <p:cNvPr id="53" name="TextBox 52"/>
          <p:cNvSpPr txBox="1"/>
          <p:nvPr/>
        </p:nvSpPr>
        <p:spPr bwMode="gray">
          <a:xfrm>
            <a:off x="4929077" y="3931696"/>
            <a:ext cx="1345305" cy="374904"/>
          </a:xfrm>
          <a:prstGeom prst="rect">
            <a:avLst/>
          </a:prstGeom>
          <a:noFill/>
        </p:spPr>
        <p:txBody>
          <a:bodyPr wrap="square" lIns="45720" rIns="45720" rtlCol="0">
            <a:noAutofit/>
          </a:bodyPr>
          <a:lstStyle/>
          <a:p>
            <a:pPr>
              <a:spcBef>
                <a:spcPts val="500"/>
              </a:spcBef>
            </a:pPr>
            <a:r>
              <a:rPr lang="en-US" sz="1000" dirty="0" smtClean="0">
                <a:solidFill>
                  <a:srgbClr val="38454E"/>
                </a:solidFill>
              </a:rPr>
              <a:t>Patient </a:t>
            </a:r>
            <a:br>
              <a:rPr lang="en-US" sz="1000" dirty="0" smtClean="0">
                <a:solidFill>
                  <a:srgbClr val="38454E"/>
                </a:solidFill>
              </a:rPr>
            </a:br>
            <a:r>
              <a:rPr lang="en-US" sz="1000" dirty="0" smtClean="0">
                <a:solidFill>
                  <a:srgbClr val="38454E"/>
                </a:solidFill>
              </a:rPr>
              <a:t>engagement tools </a:t>
            </a:r>
          </a:p>
        </p:txBody>
      </p:sp>
      <p:pic>
        <p:nvPicPr>
          <p:cNvPr id="1026" name="Picture 2" descr="L:\public\share\ABC Templates and Resources\ABC Art Icons Logos\ABC Modern Icons\Computer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6167" y="2003202"/>
            <a:ext cx="247501" cy="2324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ABC Art Icons Logos\ABC Modern Icons\Person_Nur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975" y="1470509"/>
            <a:ext cx="231885" cy="290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ABC Art Icons Logos\ABC Modern Icons\Person_Exec_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6167" y="2974512"/>
            <a:ext cx="231890" cy="2909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public\share\ABC Templates and Resources\ABC Art Icons Logos\ABC Modern Icons\Networ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0879" y="3528612"/>
            <a:ext cx="338077" cy="260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public\share\ABC Templates and Resources\ABC Art Icons Logos\ABC Modern Icons\Person_Docto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9696" y="3468142"/>
            <a:ext cx="225771" cy="2833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public\share\ABC Templates and Resources\ABC Art Icons Logos\ABC Modern Icons\Person_Doctor_lab_coa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0797" y="3972539"/>
            <a:ext cx="238240" cy="2932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public\share\ABC Templates and Resources\ABC Art Icons Logos\ABC Modern Icons\Person_Casual_with_comput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7130" y="3998443"/>
            <a:ext cx="290903" cy="24140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public\share\ABC Templates and Resources\ABC Art Icons Logos\ABC Modern Icons\Data_analytics.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5440" y="3001498"/>
            <a:ext cx="340468" cy="23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09644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p:cNvCxnSpPr/>
          <p:nvPr/>
        </p:nvCxnSpPr>
        <p:spPr bwMode="gray">
          <a:xfrm flipV="1">
            <a:off x="2619954" y="2177206"/>
            <a:ext cx="840136" cy="1"/>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bwMode="gray">
          <a:xfrm flipV="1">
            <a:off x="1202915" y="2218260"/>
            <a:ext cx="794132" cy="305176"/>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2054" name="Rectangle 2053"/>
          <p:cNvSpPr/>
          <p:nvPr/>
        </p:nvSpPr>
        <p:spPr bwMode="gray">
          <a:xfrm>
            <a:off x="3628338" y="1600048"/>
            <a:ext cx="2442261" cy="1418108"/>
          </a:xfrm>
          <a:prstGeom prst="rect">
            <a:avLst/>
          </a:prstGeom>
          <a:solidFill>
            <a:schemeClr val="bg1"/>
          </a:solidFill>
          <a:ln w="12700">
            <a:solidFill>
              <a:schemeClr val="accent6"/>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ext Placeholder 1"/>
          <p:cNvSpPr>
            <a:spLocks noGrp="1"/>
          </p:cNvSpPr>
          <p:nvPr>
            <p:ph type="body" sz="quarter" idx="21"/>
          </p:nvPr>
        </p:nvSpPr>
        <p:spPr>
          <a:xfrm>
            <a:off x="320040" y="718356"/>
            <a:ext cx="6080760" cy="215444"/>
          </a:xfrm>
        </p:spPr>
        <p:txBody>
          <a:bodyPr/>
          <a:lstStyle/>
          <a:p>
            <a:r>
              <a:rPr lang="en-US" dirty="0" smtClean="0"/>
              <a:t>Shared Care Management Investment Through ACO</a:t>
            </a:r>
            <a:endParaRPr lang="en-US" dirty="0"/>
          </a:p>
        </p:txBody>
      </p:sp>
      <p:sp>
        <p:nvSpPr>
          <p:cNvPr id="3" name="Text Placeholder 2"/>
          <p:cNvSpPr>
            <a:spLocks noGrp="1"/>
          </p:cNvSpPr>
          <p:nvPr>
            <p:ph type="body" sz="quarter" idx="22"/>
          </p:nvPr>
        </p:nvSpPr>
        <p:spPr>
          <a:xfrm>
            <a:off x="320040" y="45947"/>
            <a:ext cx="2926080" cy="138499"/>
          </a:xfrm>
        </p:spPr>
        <p:txBody>
          <a:bodyPr/>
          <a:lstStyle/>
          <a:p>
            <a:pPr>
              <a:spcBef>
                <a:spcPts val="500"/>
              </a:spcBef>
            </a:pPr>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r>
              <a:rPr lang="en-US" dirty="0" smtClean="0"/>
              <a:t>.</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5759450" cy="276999"/>
          </a:xfrm>
        </p:spPr>
        <p:txBody>
          <a:bodyPr/>
          <a:lstStyle/>
          <a:p>
            <a:r>
              <a:rPr lang="en-US" dirty="0" smtClean="0"/>
              <a:t>Partnership Reduces Individual Financial Burden </a:t>
            </a:r>
            <a:endParaRPr lang="en-US" dirty="0"/>
          </a:p>
        </p:txBody>
      </p:sp>
      <p:sp>
        <p:nvSpPr>
          <p:cNvPr id="12" name="Text Placeholder 7"/>
          <p:cNvSpPr txBox="1">
            <a:spLocks/>
          </p:cNvSpPr>
          <p:nvPr/>
        </p:nvSpPr>
        <p:spPr>
          <a:xfrm>
            <a:off x="552450" y="1015411"/>
            <a:ext cx="5181600" cy="29971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100" b="1" dirty="0" smtClean="0"/>
              <a:t>Arizona Care Network Shared Staffing Model </a:t>
            </a:r>
            <a:endParaRPr lang="en-US" sz="1100" b="1" dirty="0"/>
          </a:p>
        </p:txBody>
      </p:sp>
      <p:pic>
        <p:nvPicPr>
          <p:cNvPr id="2052" name="Picture 4" descr="L:\Public\Share\ABC Templates and Resources\ABC Art Icons Logos\ABC Modern Icons\Hospital_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02" y="2303692"/>
            <a:ext cx="359828" cy="3517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ABC Art Icons Logos\ABC Modern Icons\Building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011" y="1858795"/>
            <a:ext cx="289135" cy="457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bwMode="gray">
          <a:xfrm>
            <a:off x="1638834" y="2402601"/>
            <a:ext cx="1345721" cy="307777"/>
          </a:xfrm>
          <a:prstGeom prst="rect">
            <a:avLst/>
          </a:prstGeom>
          <a:noFill/>
        </p:spPr>
        <p:txBody>
          <a:bodyPr wrap="square" lIns="0" tIns="0" rIns="0" bIns="0" rtlCol="0">
            <a:spAutoFit/>
          </a:bodyPr>
          <a:lstStyle/>
          <a:p>
            <a:pPr algn="ctr">
              <a:spcBef>
                <a:spcPts val="500"/>
              </a:spcBef>
            </a:pPr>
            <a:r>
              <a:rPr lang="en-US" sz="1000" b="1" dirty="0" smtClean="0"/>
              <a:t>Arizona Care </a:t>
            </a:r>
            <a:br>
              <a:rPr lang="en-US" sz="1000" b="1" dirty="0" smtClean="0"/>
            </a:br>
            <a:r>
              <a:rPr lang="en-US" sz="1000" b="1" dirty="0" smtClean="0"/>
              <a:t>Network</a:t>
            </a:r>
          </a:p>
        </p:txBody>
      </p:sp>
      <p:sp>
        <p:nvSpPr>
          <p:cNvPr id="26" name="TextBox 25"/>
          <p:cNvSpPr txBox="1"/>
          <p:nvPr/>
        </p:nvSpPr>
        <p:spPr bwMode="gray">
          <a:xfrm>
            <a:off x="347508" y="2671444"/>
            <a:ext cx="1073017" cy="307777"/>
          </a:xfrm>
          <a:prstGeom prst="rect">
            <a:avLst/>
          </a:prstGeom>
          <a:noFill/>
        </p:spPr>
        <p:txBody>
          <a:bodyPr wrap="square" lIns="0" tIns="0" rIns="0" bIns="0" rtlCol="0">
            <a:spAutoFit/>
          </a:bodyPr>
          <a:lstStyle/>
          <a:p>
            <a:pPr algn="ctr">
              <a:spcBef>
                <a:spcPts val="500"/>
              </a:spcBef>
            </a:pPr>
            <a:r>
              <a:rPr lang="en-US" sz="1000" b="1" dirty="0" smtClean="0"/>
              <a:t>Dignity Health Arizona</a:t>
            </a:r>
          </a:p>
        </p:txBody>
      </p:sp>
      <p:sp>
        <p:nvSpPr>
          <p:cNvPr id="2059" name="TextBox 2058"/>
          <p:cNvSpPr txBox="1"/>
          <p:nvPr/>
        </p:nvSpPr>
        <p:spPr bwMode="gray">
          <a:xfrm>
            <a:off x="3855110" y="1901165"/>
            <a:ext cx="2033626" cy="1269578"/>
          </a:xfrm>
          <a:prstGeom prst="rect">
            <a:avLst/>
          </a:prstGeom>
          <a:noFill/>
        </p:spPr>
        <p:txBody>
          <a:bodyPr wrap="square" lIns="0" tIns="0" rIns="0" bIns="0" rtlCol="0">
            <a:spAutoFit/>
          </a:bodyPr>
          <a:lstStyle/>
          <a:p>
            <a:pPr marL="171450" indent="-111125">
              <a:spcBef>
                <a:spcPts val="500"/>
              </a:spcBef>
              <a:buFont typeface="Arial" panose="020B0604020202020204" pitchFamily="34" charset="0"/>
              <a:buChar char="•"/>
            </a:pPr>
            <a:r>
              <a:rPr lang="en-US" sz="1000" dirty="0" smtClean="0"/>
              <a:t>Care management teams (RN, community resource specialist, pharmacist)</a:t>
            </a:r>
          </a:p>
          <a:p>
            <a:pPr marL="171450" indent="-111125">
              <a:spcBef>
                <a:spcPts val="500"/>
              </a:spcBef>
              <a:buFont typeface="Arial" panose="020B0604020202020204" pitchFamily="34" charset="0"/>
              <a:buChar char="•"/>
            </a:pPr>
            <a:r>
              <a:rPr lang="en-US" sz="1000" dirty="0"/>
              <a:t>Physician support staff (e.g. for </a:t>
            </a:r>
            <a:br>
              <a:rPr lang="en-US" sz="1000" dirty="0"/>
            </a:br>
            <a:r>
              <a:rPr lang="en-US" sz="1000" dirty="0"/>
              <a:t>quality training) </a:t>
            </a:r>
            <a:endParaRPr lang="en-US" sz="1000" dirty="0" smtClean="0"/>
          </a:p>
          <a:p>
            <a:pPr marL="171450" indent="-111125">
              <a:spcBef>
                <a:spcPts val="500"/>
              </a:spcBef>
              <a:buFont typeface="Arial" panose="020B0604020202020204" pitchFamily="34" charset="0"/>
              <a:buChar char="•"/>
            </a:pPr>
            <a:r>
              <a:rPr lang="en-US" sz="1000" dirty="0" smtClean="0"/>
              <a:t>IT infrastructure </a:t>
            </a:r>
            <a:endParaRPr lang="en-US" sz="1000" dirty="0"/>
          </a:p>
          <a:p>
            <a:pPr marL="171450" indent="-171450">
              <a:spcBef>
                <a:spcPts val="500"/>
              </a:spcBef>
              <a:buFont typeface="Arial" panose="020B0604020202020204" pitchFamily="34" charset="0"/>
              <a:buChar char="•"/>
            </a:pPr>
            <a:endParaRPr lang="en-US" sz="1000" dirty="0" smtClean="0"/>
          </a:p>
        </p:txBody>
      </p:sp>
      <p:sp>
        <p:nvSpPr>
          <p:cNvPr id="2074" name="Rectangle 2073"/>
          <p:cNvSpPr/>
          <p:nvPr/>
        </p:nvSpPr>
        <p:spPr>
          <a:xfrm>
            <a:off x="544969" y="1671850"/>
            <a:ext cx="654346" cy="400110"/>
          </a:xfrm>
          <a:prstGeom prst="rect">
            <a:avLst/>
          </a:prstGeom>
        </p:spPr>
        <p:txBody>
          <a:bodyPr wrap="none">
            <a:spAutoFit/>
          </a:bodyPr>
          <a:lstStyle/>
          <a:p>
            <a:pPr algn="ctr"/>
            <a:r>
              <a:rPr lang="en-US" sz="1000" b="1" dirty="0"/>
              <a:t>Abrazo </a:t>
            </a:r>
            <a:r>
              <a:rPr lang="en-US" sz="1000" b="1" dirty="0" smtClean="0"/>
              <a:t/>
            </a:r>
            <a:br>
              <a:rPr lang="en-US" sz="1000" b="1" dirty="0" smtClean="0"/>
            </a:br>
            <a:r>
              <a:rPr lang="en-US" sz="1000" b="1" dirty="0" smtClean="0"/>
              <a:t>Health </a:t>
            </a:r>
            <a:endParaRPr lang="en-US" sz="1000" b="1" dirty="0"/>
          </a:p>
        </p:txBody>
      </p:sp>
      <p:sp>
        <p:nvSpPr>
          <p:cNvPr id="29" name="Text Placeholder 9"/>
          <p:cNvSpPr>
            <a:spLocks noGrp="1"/>
          </p:cNvSpPr>
          <p:nvPr/>
        </p:nvSpPr>
        <p:spPr bwMode="gray">
          <a:xfrm>
            <a:off x="320674" y="3276599"/>
            <a:ext cx="5749925" cy="1228725"/>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t>Network in Brief: Arizona Care Network </a:t>
            </a:r>
            <a:endParaRPr lang="en-US" sz="1100" dirty="0"/>
          </a:p>
        </p:txBody>
      </p:sp>
      <p:grpSp>
        <p:nvGrpSpPr>
          <p:cNvPr id="30" name="Group 40"/>
          <p:cNvGrpSpPr/>
          <p:nvPr/>
        </p:nvGrpSpPr>
        <p:grpSpPr bwMode="gray">
          <a:xfrm>
            <a:off x="320674" y="3276599"/>
            <a:ext cx="319390" cy="218673"/>
            <a:chOff x="4843216" y="1292947"/>
            <a:chExt cx="319390" cy="218673"/>
          </a:xfrm>
        </p:grpSpPr>
        <p:sp>
          <p:nvSpPr>
            <p:cNvPr id="32" name="Freeform 31"/>
            <p:cNvSpPr/>
            <p:nvPr/>
          </p:nvSpPr>
          <p:spPr bwMode="gray">
            <a:xfrm flipH="1">
              <a:off x="4843216" y="129294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Plus 32"/>
            <p:cNvSpPr/>
            <p:nvPr/>
          </p:nvSpPr>
          <p:spPr bwMode="gray">
            <a:xfrm>
              <a:off x="4866536" y="1310843"/>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34" name="Text Placeholder 9"/>
          <p:cNvSpPr>
            <a:spLocks noGrp="1"/>
          </p:cNvSpPr>
          <p:nvPr/>
        </p:nvSpPr>
        <p:spPr bwMode="gray">
          <a:xfrm>
            <a:off x="288822" y="3779359"/>
            <a:ext cx="5781777" cy="866775"/>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pPr>
            <a:r>
              <a:rPr lang="en-US" sz="1000" dirty="0" smtClean="0"/>
              <a:t>Physician-led ACO and CI network; jointly-owned by </a:t>
            </a:r>
            <a:r>
              <a:rPr lang="en-US" sz="1000" dirty="0" err="1" smtClean="0"/>
              <a:t>Abrazo</a:t>
            </a:r>
            <a:r>
              <a:rPr lang="en-US" sz="1000" dirty="0" smtClean="0"/>
              <a:t> Health and Dignity Health Arizona</a:t>
            </a:r>
          </a:p>
          <a:p>
            <a:pPr>
              <a:spcBef>
                <a:spcPts val="500"/>
              </a:spcBef>
            </a:pPr>
            <a:r>
              <a:rPr lang="en-US" sz="1000" dirty="0" smtClean="0"/>
              <a:t>Population health infrastructure investments made at network level, allowing </a:t>
            </a:r>
            <a:r>
              <a:rPr lang="en-US" sz="1000" dirty="0" err="1" smtClean="0"/>
              <a:t>Abrazo</a:t>
            </a:r>
            <a:r>
              <a:rPr lang="en-US" sz="1000" dirty="0" smtClean="0"/>
              <a:t> and Dignity to share costs of resources such as staffing, IT</a:t>
            </a:r>
          </a:p>
        </p:txBody>
      </p:sp>
      <p:cxnSp>
        <p:nvCxnSpPr>
          <p:cNvPr id="35" name="Straight Arrow Connector 34"/>
          <p:cNvCxnSpPr/>
          <p:nvPr/>
        </p:nvCxnSpPr>
        <p:spPr bwMode="gray">
          <a:xfrm>
            <a:off x="1202915" y="1743806"/>
            <a:ext cx="794132" cy="305176"/>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bwMode="gray">
          <a:xfrm>
            <a:off x="1596539" y="2710378"/>
            <a:ext cx="1388016" cy="307777"/>
          </a:xfrm>
          <a:prstGeom prst="rect">
            <a:avLst/>
          </a:prstGeom>
          <a:noFill/>
        </p:spPr>
        <p:txBody>
          <a:bodyPr wrap="square" lIns="0" tIns="0" rIns="0" bIns="0" rtlCol="0">
            <a:spAutoFit/>
          </a:bodyPr>
          <a:lstStyle/>
          <a:p>
            <a:pPr algn="ctr">
              <a:spcBef>
                <a:spcPts val="500"/>
              </a:spcBef>
            </a:pPr>
            <a:r>
              <a:rPr lang="en-US" sz="1000" dirty="0" smtClean="0"/>
              <a:t>Jointly-owned physician-led ACO and CI network </a:t>
            </a:r>
          </a:p>
        </p:txBody>
      </p:sp>
      <p:sp>
        <p:nvSpPr>
          <p:cNvPr id="39" name="TextBox 38"/>
          <p:cNvSpPr txBox="1"/>
          <p:nvPr/>
        </p:nvSpPr>
        <p:spPr bwMode="gray">
          <a:xfrm>
            <a:off x="3973478" y="1660041"/>
            <a:ext cx="1693463" cy="153888"/>
          </a:xfrm>
          <a:prstGeom prst="rect">
            <a:avLst/>
          </a:prstGeom>
          <a:noFill/>
        </p:spPr>
        <p:txBody>
          <a:bodyPr wrap="square" lIns="0" tIns="0" rIns="0" bIns="0" rtlCol="0">
            <a:spAutoFit/>
          </a:bodyPr>
          <a:lstStyle/>
          <a:p>
            <a:pPr algn="ctr">
              <a:spcBef>
                <a:spcPts val="500"/>
              </a:spcBef>
            </a:pPr>
            <a:r>
              <a:rPr lang="en-US" sz="1000" b="1" dirty="0" smtClean="0"/>
              <a:t>Shared Investment Areas </a:t>
            </a:r>
          </a:p>
        </p:txBody>
      </p:sp>
      <p:pic>
        <p:nvPicPr>
          <p:cNvPr id="2050" name="Picture 2" descr="L:\public\share\ABC Templates and Resources\ABC Art Icons Logos\ABC Modern Icons\money_st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43" y="2071960"/>
            <a:ext cx="284067" cy="218968"/>
          </a:xfrm>
          <a:prstGeom prst="rect">
            <a:avLst/>
          </a:prstGeom>
          <a:solidFill>
            <a:schemeClr val="bg1"/>
          </a:solidFill>
          <a:ln>
            <a:solidFill>
              <a:schemeClr val="bg1"/>
            </a:solidFill>
          </a:ln>
        </p:spPr>
      </p:pic>
      <p:pic>
        <p:nvPicPr>
          <p:cNvPr id="27" name="Picture 4" descr="L:\Public\Share\ABC Templates and Resources\ABC Art Icons Logos\ABC Modern Icons\Hospital_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88" y="1333105"/>
            <a:ext cx="359828" cy="35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508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a:t>Partners Benefitting </a:t>
            </a:r>
            <a:r>
              <a:rPr lang="en-US" dirty="0" smtClean="0"/>
              <a:t>from </a:t>
            </a:r>
            <a:r>
              <a:rPr lang="en-US" dirty="0"/>
              <a:t>Master Patient Index</a:t>
            </a:r>
          </a:p>
        </p:txBody>
      </p:sp>
      <p:sp>
        <p:nvSpPr>
          <p:cNvPr id="3" name="Text Placeholder 2"/>
          <p:cNvSpPr>
            <a:spLocks noGrp="1"/>
          </p:cNvSpPr>
          <p:nvPr>
            <p:ph type="body" sz="quarter" idx="22"/>
          </p:nvPr>
        </p:nvSpPr>
        <p:spPr>
          <a:xfrm>
            <a:off x="320040" y="45947"/>
            <a:ext cx="2926080" cy="138499"/>
          </a:xfrm>
        </p:spPr>
        <p:txBody>
          <a:bodyPr/>
          <a:lstStyle/>
          <a:p>
            <a:r>
              <a:rPr lang="en-US" dirty="0"/>
              <a:t>Tactic #7: </a:t>
            </a:r>
            <a:r>
              <a:rPr lang="en-US" dirty="0" smtClean="0"/>
              <a:t>Continuum-Wide </a:t>
            </a:r>
            <a:r>
              <a:rPr lang="en-US" dirty="0"/>
              <a:t>D</a:t>
            </a:r>
            <a:r>
              <a:rPr lang="en-US" dirty="0" smtClean="0"/>
              <a:t>ata </a:t>
            </a:r>
            <a:r>
              <a:rPr lang="en-US" dirty="0"/>
              <a:t>T</a:t>
            </a:r>
            <a:r>
              <a:rPr lang="en-US" dirty="0" smtClean="0"/>
              <a:t>ransparency </a:t>
            </a:r>
            <a:endParaRPr lang="en-US" dirty="0"/>
          </a:p>
        </p:txBody>
      </p:sp>
      <p:sp>
        <p:nvSpPr>
          <p:cNvPr id="4" name="Text Placeholder 3"/>
          <p:cNvSpPr>
            <a:spLocks noGrp="1"/>
          </p:cNvSpPr>
          <p:nvPr>
            <p:ph type="body" sz="quarter" idx="23"/>
          </p:nvPr>
        </p:nvSpPr>
        <p:spPr>
          <a:xfrm>
            <a:off x="3640005" y="4465124"/>
            <a:ext cx="2760795" cy="335476"/>
          </a:xfrm>
        </p:spPr>
        <p:txBody>
          <a:bodyPr/>
          <a:lstStyle/>
          <a:p>
            <a:r>
              <a:rPr lang="en-US" dirty="0"/>
              <a:t>Source: Healthcare Financial Management Association, “Dallas-Fort Worth Hospitals Share Data for Dramatic </a:t>
            </a:r>
            <a:r>
              <a:rPr lang="en-US" dirty="0" smtClean="0"/>
              <a:t>Improvements,” available at: https://www.hfma.org/Content.aspx?id=22078, accessed May 5, 2014;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5759450" cy="276999"/>
          </a:xfrm>
        </p:spPr>
        <p:txBody>
          <a:bodyPr/>
          <a:lstStyle/>
          <a:p>
            <a:r>
              <a:rPr lang="en-US" dirty="0" smtClean="0"/>
              <a:t>Pool Data Across Network to Pinpoint Efforts</a:t>
            </a:r>
            <a:endParaRPr lang="en-US" dirty="0"/>
          </a:p>
        </p:txBody>
      </p:sp>
      <p:sp>
        <p:nvSpPr>
          <p:cNvPr id="7" name="Text Placeholder 9"/>
          <p:cNvSpPr>
            <a:spLocks noGrp="1"/>
          </p:cNvSpPr>
          <p:nvPr/>
        </p:nvSpPr>
        <p:spPr bwMode="gray">
          <a:xfrm>
            <a:off x="320675" y="1364958"/>
            <a:ext cx="2298700" cy="3140367"/>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solidFill>
                  <a:srgbClr val="38454E"/>
                </a:solidFill>
              </a:rPr>
              <a:t>Network in Brief: Dallas-Fort Worth Hospital Council Foundation </a:t>
            </a:r>
            <a:endParaRPr lang="en-US" sz="1100" dirty="0">
              <a:solidFill>
                <a:srgbClr val="38454E"/>
              </a:solidFill>
            </a:endParaRPr>
          </a:p>
        </p:txBody>
      </p:sp>
      <p:grpSp>
        <p:nvGrpSpPr>
          <p:cNvPr id="8" name="Group 37"/>
          <p:cNvGrpSpPr/>
          <p:nvPr/>
        </p:nvGrpSpPr>
        <p:grpSpPr bwMode="gray">
          <a:xfrm>
            <a:off x="320675" y="1364958"/>
            <a:ext cx="319390" cy="218673"/>
            <a:chOff x="4843216" y="1292947"/>
            <a:chExt cx="319390" cy="218673"/>
          </a:xfrm>
        </p:grpSpPr>
        <p:sp>
          <p:nvSpPr>
            <p:cNvPr id="9" name="Freeform 8"/>
            <p:cNvSpPr/>
            <p:nvPr/>
          </p:nvSpPr>
          <p:spPr bwMode="gray">
            <a:xfrm flipH="1">
              <a:off x="4843216" y="129294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Plus 9"/>
            <p:cNvSpPr/>
            <p:nvPr/>
          </p:nvSpPr>
          <p:spPr bwMode="gray">
            <a:xfrm>
              <a:off x="4866536" y="1310843"/>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sp>
        <p:nvSpPr>
          <p:cNvPr id="11" name="Text Placeholder 9"/>
          <p:cNvSpPr>
            <a:spLocks noGrp="1"/>
          </p:cNvSpPr>
          <p:nvPr/>
        </p:nvSpPr>
        <p:spPr bwMode="gray">
          <a:xfrm>
            <a:off x="343994" y="2143125"/>
            <a:ext cx="2199182" cy="2050217"/>
          </a:xfrm>
          <a:prstGeom prst="rect">
            <a:avLst/>
          </a:prstGeom>
        </p:spPr>
        <p:txBody>
          <a:bodyPr vert="horz" wrap="square" lIns="182862" tIns="45716" rIns="182880" bIns="45716"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000" dirty="0" smtClean="0">
                <a:solidFill>
                  <a:srgbClr val="38454E"/>
                </a:solidFill>
              </a:rPr>
              <a:t>Consortium of 156 hospital and associate members in Northern Texas</a:t>
            </a:r>
          </a:p>
          <a:p>
            <a:r>
              <a:rPr lang="en-US" sz="1000" dirty="0">
                <a:solidFill>
                  <a:srgbClr val="38454E"/>
                </a:solidFill>
              </a:rPr>
              <a:t>Provides educational </a:t>
            </a:r>
            <a:r>
              <a:rPr lang="en-US" sz="1000" dirty="0" smtClean="0">
                <a:solidFill>
                  <a:srgbClr val="38454E"/>
                </a:solidFill>
              </a:rPr>
              <a:t>programs, collaborative </a:t>
            </a:r>
            <a:r>
              <a:rPr lang="en-US" sz="1000" dirty="0">
                <a:solidFill>
                  <a:srgbClr val="38454E"/>
                </a:solidFill>
              </a:rPr>
              <a:t>efforts, strategic </a:t>
            </a:r>
            <a:r>
              <a:rPr lang="en-US" sz="1000" dirty="0" smtClean="0">
                <a:solidFill>
                  <a:srgbClr val="38454E"/>
                </a:solidFill>
              </a:rPr>
              <a:t>alliances, </a:t>
            </a:r>
            <a:r>
              <a:rPr lang="en-US" sz="1000" dirty="0">
                <a:solidFill>
                  <a:srgbClr val="38454E"/>
                </a:solidFill>
              </a:rPr>
              <a:t>and advocacy with the local and state governments</a:t>
            </a:r>
            <a:endParaRPr lang="en-US" sz="1000" dirty="0" smtClean="0">
              <a:solidFill>
                <a:srgbClr val="38454E"/>
              </a:solidFill>
            </a:endParaRPr>
          </a:p>
          <a:p>
            <a:r>
              <a:rPr lang="en-US" sz="1000" dirty="0" smtClean="0">
                <a:solidFill>
                  <a:srgbClr val="38454E"/>
                </a:solidFill>
              </a:rPr>
              <a:t>Discovered that 25% of readmitted patients in the region did not return to their original hospital for care, </a:t>
            </a:r>
            <a:r>
              <a:rPr lang="en-US" sz="1000" dirty="0"/>
              <a:t>making it difficult </a:t>
            </a:r>
            <a:r>
              <a:rPr lang="en-US" sz="1000" dirty="0" smtClean="0"/>
              <a:t>to accurately </a:t>
            </a:r>
            <a:r>
              <a:rPr lang="en-US" sz="1000" dirty="0"/>
              <a:t>predict </a:t>
            </a:r>
            <a:r>
              <a:rPr lang="en-US" sz="1000" dirty="0" smtClean="0"/>
              <a:t>readmission rates</a:t>
            </a:r>
            <a:endParaRPr lang="en-US" sz="1000" dirty="0" smtClean="0">
              <a:solidFill>
                <a:srgbClr val="38454E"/>
              </a:solidFill>
            </a:endParaRPr>
          </a:p>
        </p:txBody>
      </p:sp>
      <p:sp>
        <p:nvSpPr>
          <p:cNvPr id="29" name="TextBox 28"/>
          <p:cNvSpPr txBox="1"/>
          <p:nvPr/>
        </p:nvSpPr>
        <p:spPr bwMode="gray">
          <a:xfrm>
            <a:off x="343994" y="1043085"/>
            <a:ext cx="5736131" cy="261610"/>
          </a:xfrm>
          <a:prstGeom prst="rect">
            <a:avLst/>
          </a:prstGeom>
          <a:noFill/>
        </p:spPr>
        <p:txBody>
          <a:bodyPr wrap="square" rtlCol="0">
            <a:spAutoFit/>
          </a:bodyPr>
          <a:lstStyle/>
          <a:p>
            <a:pPr algn="ctr"/>
            <a:r>
              <a:rPr lang="en-US" sz="1100" b="1" dirty="0" smtClean="0">
                <a:solidFill>
                  <a:srgbClr val="38454E"/>
                </a:solidFill>
              </a:rPr>
              <a:t>Regional Utilization Trends Reveal Top Population Health Opportunities </a:t>
            </a:r>
          </a:p>
        </p:txBody>
      </p:sp>
      <p:cxnSp>
        <p:nvCxnSpPr>
          <p:cNvPr id="31" name="Straight Arrow Connector 30"/>
          <p:cNvCxnSpPr/>
          <p:nvPr/>
        </p:nvCxnSpPr>
        <p:spPr bwMode="gray">
          <a:xfrm>
            <a:off x="3016559" y="2160702"/>
            <a:ext cx="322302" cy="460873"/>
          </a:xfrm>
          <a:prstGeom prst="straightConnector1">
            <a:avLst/>
          </a:prstGeom>
          <a:solidFill>
            <a:schemeClr val="accent1"/>
          </a:solidFill>
          <a:ln w="12700" cap="flat" cmpd="sng" algn="ctr">
            <a:solidFill>
              <a:schemeClr val="tx1"/>
            </a:solidFill>
            <a:prstDash val="solid"/>
            <a:miter lim="800000"/>
            <a:headEnd type="none" w="med" len="med"/>
            <a:tailEnd type="triangle"/>
          </a:ln>
          <a:effectLst/>
        </p:spPr>
      </p:cxnSp>
      <p:cxnSp>
        <p:nvCxnSpPr>
          <p:cNvPr id="33" name="Straight Arrow Connector 32"/>
          <p:cNvCxnSpPr/>
          <p:nvPr/>
        </p:nvCxnSpPr>
        <p:spPr bwMode="gray">
          <a:xfrm>
            <a:off x="3276709" y="2002905"/>
            <a:ext cx="124304" cy="568344"/>
          </a:xfrm>
          <a:prstGeom prst="straightConnector1">
            <a:avLst/>
          </a:prstGeom>
          <a:solidFill>
            <a:schemeClr val="accent1"/>
          </a:solidFill>
          <a:ln w="12700" cap="flat" cmpd="sng" algn="ctr">
            <a:solidFill>
              <a:schemeClr val="tx1"/>
            </a:solidFill>
            <a:prstDash val="solid"/>
            <a:miter lim="800000"/>
            <a:headEnd type="none" w="med" len="med"/>
            <a:tailEnd type="triangle"/>
          </a:ln>
          <a:effectLst/>
        </p:spPr>
      </p:cxnSp>
      <p:pic>
        <p:nvPicPr>
          <p:cNvPr id="1026" name="Picture 2" descr="L:\public\share\ABC Templates and Resources\ABC Art Icons Logos\ABC Modern Icons\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835" y="2621575"/>
            <a:ext cx="235362" cy="328253"/>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Arrow Connector 46"/>
          <p:cNvCxnSpPr/>
          <p:nvPr/>
        </p:nvCxnSpPr>
        <p:spPr bwMode="gray">
          <a:xfrm>
            <a:off x="3469516" y="3009911"/>
            <a:ext cx="0" cy="796580"/>
          </a:xfrm>
          <a:prstGeom prst="straightConnector1">
            <a:avLst/>
          </a:prstGeom>
          <a:solidFill>
            <a:schemeClr val="accent1"/>
          </a:solidFill>
          <a:ln w="12700" cap="flat" cmpd="sng" algn="ctr">
            <a:solidFill>
              <a:schemeClr val="tx1"/>
            </a:solidFill>
            <a:prstDash val="solid"/>
            <a:miter lim="800000"/>
            <a:headEnd type="none" w="med" len="med"/>
            <a:tailEnd type="triangle"/>
          </a:ln>
          <a:effectLst/>
        </p:spPr>
      </p:cxnSp>
      <p:cxnSp>
        <p:nvCxnSpPr>
          <p:cNvPr id="52" name="Straight Arrow Connector 51"/>
          <p:cNvCxnSpPr/>
          <p:nvPr/>
        </p:nvCxnSpPr>
        <p:spPr bwMode="gray">
          <a:xfrm flipH="1">
            <a:off x="3515702" y="2002905"/>
            <a:ext cx="124304" cy="568344"/>
          </a:xfrm>
          <a:prstGeom prst="straightConnector1">
            <a:avLst/>
          </a:prstGeom>
          <a:solidFill>
            <a:schemeClr val="accent1"/>
          </a:solidFill>
          <a:ln w="12700" cap="flat" cmpd="sng" algn="ctr">
            <a:solidFill>
              <a:schemeClr val="tx1"/>
            </a:solidFill>
            <a:prstDash val="solid"/>
            <a:miter lim="800000"/>
            <a:headEnd type="none" w="med" len="med"/>
            <a:tailEnd type="triangle"/>
          </a:ln>
          <a:effectLst/>
        </p:spPr>
      </p:cxnSp>
      <p:cxnSp>
        <p:nvCxnSpPr>
          <p:cNvPr id="53" name="Straight Arrow Connector 52"/>
          <p:cNvCxnSpPr/>
          <p:nvPr/>
        </p:nvCxnSpPr>
        <p:spPr bwMode="gray">
          <a:xfrm flipH="1">
            <a:off x="3600758" y="2160702"/>
            <a:ext cx="308108" cy="460873"/>
          </a:xfrm>
          <a:prstGeom prst="straightConnector1">
            <a:avLst/>
          </a:prstGeom>
          <a:solidFill>
            <a:schemeClr val="accent1"/>
          </a:solidFill>
          <a:ln w="12700" cap="flat" cmpd="sng" algn="ctr">
            <a:solidFill>
              <a:schemeClr val="tx1"/>
            </a:solidFill>
            <a:prstDash val="solid"/>
            <a:miter lim="800000"/>
            <a:headEnd type="none" w="med" len="med"/>
            <a:tailEnd type="triangle"/>
          </a:ln>
          <a:effectLst/>
        </p:spPr>
      </p:cxnSp>
      <p:sp>
        <p:nvSpPr>
          <p:cNvPr id="55" name="Line Callout 1 54"/>
          <p:cNvSpPr/>
          <p:nvPr/>
        </p:nvSpPr>
        <p:spPr bwMode="gray">
          <a:xfrm>
            <a:off x="4176297" y="2014198"/>
            <a:ext cx="1903828" cy="507831"/>
          </a:xfrm>
          <a:prstGeom prst="borderCallout1">
            <a:avLst>
              <a:gd name="adj1" fmla="val 50051"/>
              <a:gd name="adj2" fmla="val 143"/>
              <a:gd name="adj3" fmla="val 50219"/>
              <a:gd name="adj4" fmla="val -12217"/>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t>80 area hospitals feed patient utilization data into enterprise data warehouse </a:t>
            </a:r>
          </a:p>
        </p:txBody>
      </p:sp>
      <p:sp>
        <p:nvSpPr>
          <p:cNvPr id="56" name="Line Callout 1 55"/>
          <p:cNvSpPr/>
          <p:nvPr/>
        </p:nvSpPr>
        <p:spPr bwMode="gray">
          <a:xfrm>
            <a:off x="4176296" y="2573457"/>
            <a:ext cx="1913356" cy="507831"/>
          </a:xfrm>
          <a:prstGeom prst="borderCallout1">
            <a:avLst>
              <a:gd name="adj1" fmla="val 49600"/>
              <a:gd name="adj2" fmla="val -195"/>
              <a:gd name="adj3" fmla="val 49166"/>
              <a:gd name="adj4" fmla="val -26432"/>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t>Master patient index matches patient records across facilities and organizations  </a:t>
            </a:r>
          </a:p>
        </p:txBody>
      </p:sp>
      <p:sp>
        <p:nvSpPr>
          <p:cNvPr id="57" name="Line Callout 1 56"/>
          <p:cNvSpPr/>
          <p:nvPr/>
        </p:nvSpPr>
        <p:spPr bwMode="gray">
          <a:xfrm>
            <a:off x="4176295" y="3132716"/>
            <a:ext cx="1913357" cy="507831"/>
          </a:xfrm>
          <a:prstGeom prst="borderCallout1">
            <a:avLst>
              <a:gd name="adj1" fmla="val 49600"/>
              <a:gd name="adj2" fmla="val -195"/>
              <a:gd name="adj3" fmla="val 49259"/>
              <a:gd name="adj4" fmla="val -26255"/>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t>Data is fed into analytic tools that provide insight into regional trends in utilization </a:t>
            </a:r>
          </a:p>
        </p:txBody>
      </p:sp>
      <p:sp>
        <p:nvSpPr>
          <p:cNvPr id="65" name="Line Callout 1 64"/>
          <p:cNvSpPr/>
          <p:nvPr/>
        </p:nvSpPr>
        <p:spPr bwMode="gray">
          <a:xfrm>
            <a:off x="4176297" y="3691974"/>
            <a:ext cx="1913357" cy="507831"/>
          </a:xfrm>
          <a:prstGeom prst="borderCallout1">
            <a:avLst>
              <a:gd name="adj1" fmla="val 49600"/>
              <a:gd name="adj2" fmla="val -195"/>
              <a:gd name="adj3" fmla="val 49993"/>
              <a:gd name="adj4" fmla="val -22748"/>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t>Paying members receive access to quality dashboard that helps pinpoint population health efforts </a:t>
            </a:r>
          </a:p>
        </p:txBody>
      </p:sp>
      <p:pic>
        <p:nvPicPr>
          <p:cNvPr id="1027" name="Picture 3" descr="L:\public\share\ABC Templates and Resources\ABC Art Icons Logos\ABC Modern Icons\Scorec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192" y="3840052"/>
            <a:ext cx="332896" cy="289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ABC Art Icons Logos\ABC Modern Icons\Data_analytic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198" y="3271259"/>
            <a:ext cx="302431" cy="210546"/>
          </a:xfrm>
          <a:prstGeom prst="rect">
            <a:avLst/>
          </a:prstGeom>
          <a:solidFill>
            <a:schemeClr val="bg1"/>
          </a:solidFill>
        </p:spPr>
      </p:pic>
      <p:pic>
        <p:nvPicPr>
          <p:cNvPr id="12" name="Picture 2" descr="L:\public\share\ABC Templates and Resources\ABC Art Icons Logos\ABC Modern Icons\Hospital_clin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933" y="1966679"/>
            <a:ext cx="273359" cy="15945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L:\public\share\ABC Templates and Resources\ABC Art Icons Logos\ABC Modern Icons\Hospital_clin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654" y="1776884"/>
            <a:ext cx="273359" cy="15945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L:\public\share\ABC Templates and Resources\ABC Art Icons Logos\ABC Modern Icons\Hospital_clin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326" y="1776884"/>
            <a:ext cx="273359" cy="15945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L:\public\share\ABC Templates and Resources\ABC Art Icons Logos\ABC Modern Icons\Hospital_clin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685" y="1968336"/>
            <a:ext cx="273359" cy="15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9040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ight Arrow 42"/>
          <p:cNvSpPr/>
          <p:nvPr/>
        </p:nvSpPr>
        <p:spPr bwMode="gray">
          <a:xfrm rot="10800000">
            <a:off x="2257408" y="3829562"/>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42" name="Right Arrow 41"/>
          <p:cNvSpPr/>
          <p:nvPr/>
        </p:nvSpPr>
        <p:spPr bwMode="gray">
          <a:xfrm rot="5400000">
            <a:off x="3055469" y="2781386"/>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41" name="Right Arrow 40"/>
          <p:cNvSpPr/>
          <p:nvPr/>
        </p:nvSpPr>
        <p:spPr bwMode="gray">
          <a:xfrm>
            <a:off x="2089985" y="2041659"/>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2" name="Text Placeholder 1"/>
          <p:cNvSpPr>
            <a:spLocks noGrp="1"/>
          </p:cNvSpPr>
          <p:nvPr>
            <p:ph type="body" sz="quarter" idx="21"/>
          </p:nvPr>
        </p:nvSpPr>
        <p:spPr/>
        <p:txBody>
          <a:bodyPr/>
          <a:lstStyle/>
          <a:p>
            <a:r>
              <a:rPr lang="en-US" dirty="0" smtClean="0"/>
              <a:t>Ensures Management of Riskiest Population Segments </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3643745" y="4465124"/>
            <a:ext cx="2757055" cy="335476"/>
          </a:xfrm>
        </p:spPr>
        <p:txBody>
          <a:bodyPr/>
          <a:lstStyle/>
          <a:p>
            <a:r>
              <a:rPr lang="en-US" dirty="0"/>
              <a:t>Source: Healthcare Financial Management Association, “Dallas-Fort Worth Hospitals Share Data for Dramatic Improvements,” available at: https://www.hfma.org/Content.aspx?id=22078, accessed May 5, 2014; Health Care Advisory Board interviews and analysis.</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6080760" cy="276999"/>
          </a:xfrm>
        </p:spPr>
        <p:txBody>
          <a:bodyPr/>
          <a:lstStyle/>
          <a:p>
            <a:r>
              <a:rPr lang="en-US" dirty="0" smtClean="0"/>
              <a:t>Putting the Master Patient Index </a:t>
            </a:r>
            <a:r>
              <a:rPr lang="en-US" dirty="0"/>
              <a:t>i</a:t>
            </a:r>
            <a:r>
              <a:rPr lang="en-US" dirty="0" smtClean="0"/>
              <a:t>nto Practice</a:t>
            </a:r>
            <a:endParaRPr lang="en-US" dirty="0"/>
          </a:p>
        </p:txBody>
      </p:sp>
      <p:sp>
        <p:nvSpPr>
          <p:cNvPr id="7" name="Text Placeholder 9"/>
          <p:cNvSpPr>
            <a:spLocks noGrp="1"/>
          </p:cNvSpPr>
          <p:nvPr/>
        </p:nvSpPr>
        <p:spPr bwMode="gray">
          <a:xfrm>
            <a:off x="4076701" y="1409701"/>
            <a:ext cx="2012950" cy="3095624"/>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dirty="0">
              <a:solidFill>
                <a:srgbClr val="38454E"/>
              </a:solidFill>
            </a:endParaRPr>
          </a:p>
        </p:txBody>
      </p:sp>
      <p:grpSp>
        <p:nvGrpSpPr>
          <p:cNvPr id="8" name="Group 7"/>
          <p:cNvGrpSpPr/>
          <p:nvPr/>
        </p:nvGrpSpPr>
        <p:grpSpPr bwMode="gray">
          <a:xfrm>
            <a:off x="4076701" y="1409701"/>
            <a:ext cx="319390" cy="218673"/>
            <a:chOff x="833510" y="2448462"/>
            <a:chExt cx="319390" cy="218673"/>
          </a:xfrm>
        </p:grpSpPr>
        <p:sp>
          <p:nvSpPr>
            <p:cNvPr id="9" name="Freeform 8"/>
            <p:cNvSpPr/>
            <p:nvPr/>
          </p:nvSpPr>
          <p:spPr bwMode="gray">
            <a:xfrm flipH="1">
              <a:off x="833510" y="2448462"/>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Freeform 9"/>
            <p:cNvSpPr/>
            <p:nvPr/>
          </p:nvSpPr>
          <p:spPr bwMode="gray">
            <a:xfrm rot="1510923" flipV="1">
              <a:off x="911594" y="2461850"/>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sp>
        <p:nvSpPr>
          <p:cNvPr id="11" name="TextBox 10"/>
          <p:cNvSpPr txBox="1"/>
          <p:nvPr/>
        </p:nvSpPr>
        <p:spPr bwMode="gray">
          <a:xfrm>
            <a:off x="4164443" y="3720946"/>
            <a:ext cx="826717" cy="400110"/>
          </a:xfrm>
          <a:prstGeom prst="rect">
            <a:avLst/>
          </a:prstGeom>
          <a:noFill/>
        </p:spPr>
        <p:txBody>
          <a:bodyPr wrap="square" rtlCol="0">
            <a:spAutoFit/>
          </a:bodyPr>
          <a:lstStyle/>
          <a:p>
            <a:pPr algn="ctr"/>
            <a:r>
              <a:rPr lang="en-US" sz="2000" dirty="0" smtClean="0">
                <a:solidFill>
                  <a:srgbClr val="CE1126"/>
                </a:solidFill>
              </a:rPr>
              <a:t>20%</a:t>
            </a:r>
          </a:p>
        </p:txBody>
      </p:sp>
      <p:sp>
        <p:nvSpPr>
          <p:cNvPr id="12" name="TextBox 11"/>
          <p:cNvSpPr txBox="1"/>
          <p:nvPr/>
        </p:nvSpPr>
        <p:spPr bwMode="gray">
          <a:xfrm>
            <a:off x="4286250" y="4133765"/>
            <a:ext cx="1500855" cy="276999"/>
          </a:xfrm>
          <a:prstGeom prst="rect">
            <a:avLst/>
          </a:prstGeom>
          <a:noFill/>
        </p:spPr>
        <p:txBody>
          <a:bodyPr wrap="square" lIns="0" tIns="0" rIns="0" bIns="0" rtlCol="0">
            <a:spAutoFit/>
          </a:bodyPr>
          <a:lstStyle/>
          <a:p>
            <a:r>
              <a:rPr lang="en-US" sz="900" dirty="0">
                <a:solidFill>
                  <a:srgbClr val="38454E"/>
                </a:solidFill>
              </a:rPr>
              <a:t>R</a:t>
            </a:r>
            <a:r>
              <a:rPr lang="en-US" sz="900" dirty="0" smtClean="0">
                <a:solidFill>
                  <a:srgbClr val="38454E"/>
                </a:solidFill>
              </a:rPr>
              <a:t>eduction in readmissions across all member hospitals  </a:t>
            </a:r>
          </a:p>
        </p:txBody>
      </p:sp>
      <p:sp>
        <p:nvSpPr>
          <p:cNvPr id="13" name="TextBox 12"/>
          <p:cNvSpPr txBox="1"/>
          <p:nvPr/>
        </p:nvSpPr>
        <p:spPr bwMode="gray">
          <a:xfrm>
            <a:off x="343994" y="1052610"/>
            <a:ext cx="5736131" cy="261610"/>
          </a:xfrm>
          <a:prstGeom prst="rect">
            <a:avLst/>
          </a:prstGeom>
          <a:noFill/>
        </p:spPr>
        <p:txBody>
          <a:bodyPr wrap="square" rtlCol="0">
            <a:spAutoFit/>
          </a:bodyPr>
          <a:lstStyle/>
          <a:p>
            <a:pPr algn="ctr"/>
            <a:r>
              <a:rPr lang="en-US" sz="1100" b="1" dirty="0" smtClean="0">
                <a:solidFill>
                  <a:srgbClr val="38454E"/>
                </a:solidFill>
              </a:rPr>
              <a:t>Real-Time Data Enables Targeted Resource Deployment at One Member Hospital  </a:t>
            </a:r>
          </a:p>
        </p:txBody>
      </p:sp>
      <p:sp>
        <p:nvSpPr>
          <p:cNvPr id="15" name="TextBox 14"/>
          <p:cNvSpPr txBox="1"/>
          <p:nvPr/>
        </p:nvSpPr>
        <p:spPr bwMode="gray">
          <a:xfrm>
            <a:off x="4286250" y="2066926"/>
            <a:ext cx="1708149" cy="415498"/>
          </a:xfrm>
          <a:prstGeom prst="rect">
            <a:avLst/>
          </a:prstGeom>
          <a:noFill/>
        </p:spPr>
        <p:txBody>
          <a:bodyPr wrap="square" lIns="0" tIns="0" rIns="0" bIns="0" rtlCol="0">
            <a:spAutoFit/>
          </a:bodyPr>
          <a:lstStyle/>
          <a:p>
            <a:r>
              <a:rPr lang="en-US" sz="900" dirty="0" smtClean="0">
                <a:solidFill>
                  <a:srgbClr val="38454E"/>
                </a:solidFill>
              </a:rPr>
              <a:t>Reduction in 30-day </a:t>
            </a:r>
            <a:r>
              <a:rPr lang="en-US" sz="900" dirty="0">
                <a:solidFill>
                  <a:srgbClr val="38454E"/>
                </a:solidFill>
              </a:rPr>
              <a:t>acute</a:t>
            </a:r>
          </a:p>
          <a:p>
            <a:r>
              <a:rPr lang="en-US" sz="900" dirty="0">
                <a:solidFill>
                  <a:srgbClr val="38454E"/>
                </a:solidFill>
              </a:rPr>
              <a:t>myocardial infarction readmission </a:t>
            </a:r>
            <a:r>
              <a:rPr lang="en-US" sz="900" dirty="0" smtClean="0">
                <a:solidFill>
                  <a:srgbClr val="38454E"/>
                </a:solidFill>
              </a:rPr>
              <a:t>rate at one member hospital </a:t>
            </a:r>
          </a:p>
        </p:txBody>
      </p:sp>
      <p:grpSp>
        <p:nvGrpSpPr>
          <p:cNvPr id="17" name="Group 16"/>
          <p:cNvGrpSpPr/>
          <p:nvPr/>
        </p:nvGrpSpPr>
        <p:grpSpPr>
          <a:xfrm>
            <a:off x="4133850" y="1652528"/>
            <a:ext cx="1640038" cy="400110"/>
            <a:chOff x="4297212" y="1652528"/>
            <a:chExt cx="1640038" cy="400110"/>
          </a:xfrm>
        </p:grpSpPr>
        <p:sp>
          <p:nvSpPr>
            <p:cNvPr id="14" name="TextBox 13"/>
            <p:cNvSpPr txBox="1"/>
            <p:nvPr/>
          </p:nvSpPr>
          <p:spPr bwMode="gray">
            <a:xfrm>
              <a:off x="4297212" y="1652528"/>
              <a:ext cx="754732" cy="400110"/>
            </a:xfrm>
            <a:prstGeom prst="rect">
              <a:avLst/>
            </a:prstGeom>
            <a:noFill/>
          </p:spPr>
          <p:txBody>
            <a:bodyPr wrap="square" rtlCol="0">
              <a:spAutoFit/>
            </a:bodyPr>
            <a:lstStyle/>
            <a:p>
              <a:pPr algn="ctr"/>
              <a:r>
                <a:rPr lang="en-US" sz="2000" dirty="0" smtClean="0">
                  <a:solidFill>
                    <a:srgbClr val="CE1126"/>
                  </a:solidFill>
                </a:rPr>
                <a:t>12%</a:t>
              </a:r>
            </a:p>
          </p:txBody>
        </p:sp>
        <p:sp>
          <p:nvSpPr>
            <p:cNvPr id="16" name="TextBox 15"/>
            <p:cNvSpPr txBox="1"/>
            <p:nvPr/>
          </p:nvSpPr>
          <p:spPr bwMode="gray">
            <a:xfrm>
              <a:off x="5182518" y="1652528"/>
              <a:ext cx="754732" cy="400110"/>
            </a:xfrm>
            <a:prstGeom prst="rect">
              <a:avLst/>
            </a:prstGeom>
            <a:noFill/>
          </p:spPr>
          <p:txBody>
            <a:bodyPr wrap="square" rtlCol="0">
              <a:spAutoFit/>
            </a:bodyPr>
            <a:lstStyle/>
            <a:p>
              <a:pPr algn="ctr"/>
              <a:r>
                <a:rPr lang="en-US" sz="2000" dirty="0">
                  <a:solidFill>
                    <a:srgbClr val="CE1126"/>
                  </a:solidFill>
                </a:rPr>
                <a:t>9</a:t>
              </a:r>
              <a:r>
                <a:rPr lang="en-US" sz="2000" dirty="0" smtClean="0">
                  <a:solidFill>
                    <a:srgbClr val="CE1126"/>
                  </a:solidFill>
                </a:rPr>
                <a:t>%</a:t>
              </a:r>
            </a:p>
          </p:txBody>
        </p:sp>
        <p:cxnSp>
          <p:nvCxnSpPr>
            <p:cNvPr id="19" name="Straight Arrow Connector 18"/>
            <p:cNvCxnSpPr/>
            <p:nvPr/>
          </p:nvCxnSpPr>
          <p:spPr bwMode="gray">
            <a:xfrm>
              <a:off x="5013844" y="1852583"/>
              <a:ext cx="282056" cy="0"/>
            </a:xfrm>
            <a:prstGeom prst="straightConnector1">
              <a:avLst/>
            </a:prstGeom>
            <a:ln w="1905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bwMode="gray">
          <a:xfrm>
            <a:off x="4138063" y="2709833"/>
            <a:ext cx="754732" cy="400110"/>
          </a:xfrm>
          <a:prstGeom prst="rect">
            <a:avLst/>
          </a:prstGeom>
          <a:noFill/>
        </p:spPr>
        <p:txBody>
          <a:bodyPr wrap="square" rtlCol="0">
            <a:spAutoFit/>
          </a:bodyPr>
          <a:lstStyle/>
          <a:p>
            <a:pPr algn="ctr"/>
            <a:r>
              <a:rPr lang="en-US" sz="2000" dirty="0" smtClean="0">
                <a:solidFill>
                  <a:srgbClr val="CE1126"/>
                </a:solidFill>
              </a:rPr>
              <a:t>16%</a:t>
            </a:r>
          </a:p>
        </p:txBody>
      </p:sp>
      <p:sp>
        <p:nvSpPr>
          <p:cNvPr id="21" name="TextBox 20"/>
          <p:cNvSpPr txBox="1"/>
          <p:nvPr/>
        </p:nvSpPr>
        <p:spPr bwMode="gray">
          <a:xfrm>
            <a:off x="5023369" y="2709833"/>
            <a:ext cx="754732" cy="400110"/>
          </a:xfrm>
          <a:prstGeom prst="rect">
            <a:avLst/>
          </a:prstGeom>
          <a:noFill/>
        </p:spPr>
        <p:txBody>
          <a:bodyPr wrap="square" rtlCol="0">
            <a:spAutoFit/>
          </a:bodyPr>
          <a:lstStyle/>
          <a:p>
            <a:pPr algn="ctr"/>
            <a:r>
              <a:rPr lang="en-US" sz="2000" dirty="0" smtClean="0">
                <a:solidFill>
                  <a:srgbClr val="CE1126"/>
                </a:solidFill>
              </a:rPr>
              <a:t>12%</a:t>
            </a:r>
          </a:p>
        </p:txBody>
      </p:sp>
      <p:cxnSp>
        <p:nvCxnSpPr>
          <p:cNvPr id="22" name="Straight Arrow Connector 21"/>
          <p:cNvCxnSpPr/>
          <p:nvPr/>
        </p:nvCxnSpPr>
        <p:spPr bwMode="gray">
          <a:xfrm>
            <a:off x="4854695" y="2909888"/>
            <a:ext cx="282056" cy="0"/>
          </a:xfrm>
          <a:prstGeom prst="straightConnector1">
            <a:avLst/>
          </a:prstGeom>
          <a:ln w="1905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bwMode="gray">
          <a:xfrm>
            <a:off x="4286250" y="3109943"/>
            <a:ext cx="1436668" cy="415498"/>
          </a:xfrm>
          <a:prstGeom prst="rect">
            <a:avLst/>
          </a:prstGeom>
          <a:noFill/>
        </p:spPr>
        <p:txBody>
          <a:bodyPr wrap="square" lIns="0" tIns="0" rIns="0" bIns="0" rtlCol="0">
            <a:spAutoFit/>
          </a:bodyPr>
          <a:lstStyle/>
          <a:p>
            <a:r>
              <a:rPr lang="en-US" sz="900" dirty="0" smtClean="0">
                <a:solidFill>
                  <a:srgbClr val="38454E"/>
                </a:solidFill>
              </a:rPr>
              <a:t>Reduction in </a:t>
            </a:r>
            <a:r>
              <a:rPr lang="en-US" sz="900" dirty="0"/>
              <a:t>30-day pneumonia readmission </a:t>
            </a:r>
            <a:r>
              <a:rPr lang="en-US" sz="900" dirty="0" smtClean="0"/>
              <a:t>rate at one member hospital </a:t>
            </a:r>
            <a:endParaRPr lang="en-US" sz="900" dirty="0" smtClean="0">
              <a:solidFill>
                <a:srgbClr val="38454E"/>
              </a:solidFill>
            </a:endParaRPr>
          </a:p>
        </p:txBody>
      </p:sp>
      <p:sp>
        <p:nvSpPr>
          <p:cNvPr id="24" name="TextBox 23"/>
          <p:cNvSpPr txBox="1"/>
          <p:nvPr/>
        </p:nvSpPr>
        <p:spPr bwMode="gray">
          <a:xfrm>
            <a:off x="803913" y="2021552"/>
            <a:ext cx="1181803" cy="692497"/>
          </a:xfrm>
          <a:prstGeom prst="rect">
            <a:avLst/>
          </a:prstGeom>
          <a:noFill/>
        </p:spPr>
        <p:txBody>
          <a:bodyPr wrap="square" lIns="0" tIns="0" rIns="0" bIns="0" rtlCol="0">
            <a:spAutoFit/>
          </a:bodyPr>
          <a:lstStyle/>
          <a:p>
            <a:pPr>
              <a:spcBef>
                <a:spcPts val="300"/>
              </a:spcBef>
            </a:pPr>
            <a:r>
              <a:rPr lang="en-US" sz="900" dirty="0" smtClean="0"/>
              <a:t>Examination of region-wide, cross-facility utilization patterns reveals readmissions as area of opportunity </a:t>
            </a:r>
            <a:endParaRPr lang="en-US" sz="900" dirty="0"/>
          </a:p>
        </p:txBody>
      </p:sp>
      <p:sp>
        <p:nvSpPr>
          <p:cNvPr id="26" name="Rectangle 25"/>
          <p:cNvSpPr/>
          <p:nvPr/>
        </p:nvSpPr>
        <p:spPr bwMode="gray">
          <a:xfrm>
            <a:off x="2446822" y="1484813"/>
            <a:ext cx="1400175" cy="1296573"/>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7" name="TextBox 26"/>
          <p:cNvSpPr txBox="1"/>
          <p:nvPr/>
        </p:nvSpPr>
        <p:spPr bwMode="gray">
          <a:xfrm>
            <a:off x="2558267" y="2021552"/>
            <a:ext cx="1181803" cy="692497"/>
          </a:xfrm>
          <a:prstGeom prst="rect">
            <a:avLst/>
          </a:prstGeom>
          <a:noFill/>
        </p:spPr>
        <p:txBody>
          <a:bodyPr wrap="square" lIns="0" tIns="0" rIns="0" bIns="0" rtlCol="0">
            <a:spAutoFit/>
          </a:bodyPr>
          <a:lstStyle/>
          <a:p>
            <a:pPr>
              <a:spcBef>
                <a:spcPts val="300"/>
              </a:spcBef>
            </a:pPr>
            <a:r>
              <a:rPr lang="en-US" sz="900" dirty="0" smtClean="0"/>
              <a:t>Analytic tools reveal clinical, demographic trends among patients who had been readmitted in the past</a:t>
            </a:r>
            <a:endParaRPr lang="en-US" sz="900" dirty="0"/>
          </a:p>
        </p:txBody>
      </p:sp>
      <p:sp>
        <p:nvSpPr>
          <p:cNvPr id="29" name="Rectangle 28"/>
          <p:cNvSpPr/>
          <p:nvPr/>
        </p:nvSpPr>
        <p:spPr bwMode="gray">
          <a:xfrm>
            <a:off x="689531" y="3201383"/>
            <a:ext cx="1400175" cy="1298448"/>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dirty="0" smtClean="0">
                <a:solidFill>
                  <a:schemeClr val="bg1"/>
                </a:solidFill>
              </a:rPr>
              <a:t>z</a:t>
            </a:r>
          </a:p>
        </p:txBody>
      </p:sp>
      <p:sp>
        <p:nvSpPr>
          <p:cNvPr id="30" name="TextBox 29"/>
          <p:cNvSpPr txBox="1"/>
          <p:nvPr/>
        </p:nvSpPr>
        <p:spPr bwMode="gray">
          <a:xfrm>
            <a:off x="803913" y="3738123"/>
            <a:ext cx="1181803" cy="692497"/>
          </a:xfrm>
          <a:prstGeom prst="rect">
            <a:avLst/>
          </a:prstGeom>
          <a:noFill/>
        </p:spPr>
        <p:txBody>
          <a:bodyPr wrap="square" lIns="0" tIns="0" rIns="0" bIns="0" rtlCol="0">
            <a:spAutoFit/>
          </a:bodyPr>
          <a:lstStyle/>
          <a:p>
            <a:pPr>
              <a:spcBef>
                <a:spcPts val="300"/>
              </a:spcBef>
            </a:pPr>
            <a:r>
              <a:rPr lang="en-US" sz="900" dirty="0" smtClean="0"/>
              <a:t>Aggressive case management of identified patients leads to reduction in readmissions </a:t>
            </a:r>
            <a:endParaRPr lang="en-US" sz="900" dirty="0"/>
          </a:p>
        </p:txBody>
      </p:sp>
      <p:sp>
        <p:nvSpPr>
          <p:cNvPr id="32" name="Rectangle 31"/>
          <p:cNvSpPr/>
          <p:nvPr/>
        </p:nvSpPr>
        <p:spPr bwMode="gray">
          <a:xfrm>
            <a:off x="2446822" y="3201383"/>
            <a:ext cx="1400175" cy="1298448"/>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3" name="TextBox 32"/>
          <p:cNvSpPr txBox="1"/>
          <p:nvPr/>
        </p:nvSpPr>
        <p:spPr bwMode="gray">
          <a:xfrm>
            <a:off x="2558267" y="3738123"/>
            <a:ext cx="1181803" cy="692497"/>
          </a:xfrm>
          <a:prstGeom prst="rect">
            <a:avLst/>
          </a:prstGeom>
          <a:noFill/>
        </p:spPr>
        <p:txBody>
          <a:bodyPr wrap="square" lIns="0" tIns="0" rIns="0" bIns="0" rtlCol="0">
            <a:spAutoFit/>
          </a:bodyPr>
          <a:lstStyle/>
          <a:p>
            <a:pPr>
              <a:spcBef>
                <a:spcPts val="300"/>
              </a:spcBef>
            </a:pPr>
            <a:r>
              <a:rPr lang="en-US" sz="900" dirty="0" smtClean="0"/>
              <a:t>Member hospital uses population-level insight to identify patients at increased risk for readmission </a:t>
            </a:r>
            <a:endParaRPr lang="en-US" sz="900" dirty="0"/>
          </a:p>
        </p:txBody>
      </p:sp>
      <p:sp>
        <p:nvSpPr>
          <p:cNvPr id="35" name="Rectangle 34"/>
          <p:cNvSpPr/>
          <p:nvPr/>
        </p:nvSpPr>
        <p:spPr bwMode="gray">
          <a:xfrm>
            <a:off x="689530" y="1484813"/>
            <a:ext cx="1400175" cy="1296573"/>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dirty="0" smtClean="0">
                <a:solidFill>
                  <a:schemeClr val="bg1"/>
                </a:solidFill>
              </a:rPr>
              <a:t>z</a:t>
            </a:r>
          </a:p>
        </p:txBody>
      </p:sp>
      <p:pic>
        <p:nvPicPr>
          <p:cNvPr id="2051" name="Picture 3" descr="L:\public\share\ABC Templates and Resources\ABC Art Icons Logos\ABC Modern Icons\Data_analyt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267" y="1652527"/>
            <a:ext cx="437903" cy="3048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public\share\ABC Templates and Resources\ABC Art Icons Logos\ABC Modern Icons\Group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268" y="3378144"/>
            <a:ext cx="437902" cy="28205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L:\public\share\ABC Templates and Resources\ABC Art Icons Logos\ABC Modern Icons\Bar_graph_decrea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3" y="3427662"/>
            <a:ext cx="382670" cy="2956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public\share\ABC Templates and Resources\ABC Art Icons Logos\ABC Modern Icons\Patient_b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913" y="1700054"/>
            <a:ext cx="382670" cy="249335"/>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p:cNvSpPr/>
          <p:nvPr/>
        </p:nvSpPr>
        <p:spPr bwMode="gray">
          <a:xfrm>
            <a:off x="1908699" y="1390333"/>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rPr>
              <a:t>1</a:t>
            </a:r>
          </a:p>
        </p:txBody>
      </p:sp>
      <p:sp>
        <p:nvSpPr>
          <p:cNvPr id="38" name="Oval 37"/>
          <p:cNvSpPr/>
          <p:nvPr/>
        </p:nvSpPr>
        <p:spPr bwMode="gray">
          <a:xfrm>
            <a:off x="3671075" y="1390333"/>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rPr>
              <a:t>2</a:t>
            </a:r>
          </a:p>
        </p:txBody>
      </p:sp>
      <p:sp>
        <p:nvSpPr>
          <p:cNvPr id="39" name="Oval 38"/>
          <p:cNvSpPr/>
          <p:nvPr/>
        </p:nvSpPr>
        <p:spPr bwMode="gray">
          <a:xfrm>
            <a:off x="3671075" y="3082427"/>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rPr>
              <a:t>3</a:t>
            </a:r>
            <a:endParaRPr lang="en-US" sz="1000" b="1" dirty="0" smtClean="0">
              <a:solidFill>
                <a:schemeClr val="bg1"/>
              </a:solidFill>
            </a:endParaRPr>
          </a:p>
        </p:txBody>
      </p:sp>
      <p:sp>
        <p:nvSpPr>
          <p:cNvPr id="40" name="Oval 39"/>
          <p:cNvSpPr/>
          <p:nvPr/>
        </p:nvSpPr>
        <p:spPr bwMode="gray">
          <a:xfrm>
            <a:off x="1908699" y="3082427"/>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rPr>
              <a:t>4</a:t>
            </a:r>
          </a:p>
        </p:txBody>
      </p:sp>
    </p:spTree>
    <p:extLst>
      <p:ext uri="{BB962C8B-B14F-4D97-AF65-F5344CB8AC3E}">
        <p14:creationId xmlns:p14="http://schemas.microsoft.com/office/powerpoint/2010/main" val="5396043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gray">
          <a:xfrm>
            <a:off x="320675" y="2812949"/>
            <a:ext cx="2656051" cy="1504950"/>
          </a:xfrm>
          <a:prstGeom prst="round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9" name="Rounded Rectangle 18"/>
          <p:cNvSpPr/>
          <p:nvPr/>
        </p:nvSpPr>
        <p:spPr bwMode="gray">
          <a:xfrm>
            <a:off x="3421075" y="2828925"/>
            <a:ext cx="2656051" cy="1504950"/>
          </a:xfrm>
          <a:prstGeom prst="round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Rounded Rectangle 17"/>
          <p:cNvSpPr/>
          <p:nvPr/>
        </p:nvSpPr>
        <p:spPr bwMode="gray">
          <a:xfrm>
            <a:off x="3414549" y="1143000"/>
            <a:ext cx="2656051" cy="1504950"/>
          </a:xfrm>
          <a:prstGeom prst="round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2" name="Rounded Rectangle 11"/>
          <p:cNvSpPr/>
          <p:nvPr/>
        </p:nvSpPr>
        <p:spPr bwMode="gray">
          <a:xfrm>
            <a:off x="320674" y="1143000"/>
            <a:ext cx="2656051" cy="1504950"/>
          </a:xfrm>
          <a:prstGeom prst="round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itle 1"/>
          <p:cNvSpPr>
            <a:spLocks noGrp="1"/>
          </p:cNvSpPr>
          <p:nvPr>
            <p:ph type="title"/>
          </p:nvPr>
        </p:nvSpPr>
        <p:spPr/>
        <p:txBody>
          <a:bodyPr/>
          <a:lstStyle/>
          <a:p>
            <a:r>
              <a:rPr lang="en-US" dirty="0" smtClean="0"/>
              <a:t>Drilling Down to the Individual Patient Level</a:t>
            </a:r>
            <a:endParaRPr lang="en-US" dirty="0"/>
          </a:p>
        </p:txBody>
      </p:sp>
      <p:sp>
        <p:nvSpPr>
          <p:cNvPr id="4" name="Text Placeholder 3"/>
          <p:cNvSpPr>
            <a:spLocks noGrp="1"/>
          </p:cNvSpPr>
          <p:nvPr>
            <p:ph type="body" sz="quarter" idx="11"/>
          </p:nvPr>
        </p:nvSpPr>
        <p:spPr/>
        <p:txBody>
          <a:bodyPr/>
          <a:lstStyle/>
          <a:p>
            <a:r>
              <a:rPr lang="en-US" dirty="0" smtClean="0"/>
              <a:t>Four Approaches to Real-Time Data Sharing Among Network Partners </a:t>
            </a:r>
            <a:endParaRPr lang="en-US" dirty="0"/>
          </a:p>
        </p:txBody>
      </p:sp>
      <p:sp>
        <p:nvSpPr>
          <p:cNvPr id="5" name="Text Placeholder 4"/>
          <p:cNvSpPr>
            <a:spLocks noGrp="1"/>
          </p:cNvSpPr>
          <p:nvPr>
            <p:ph type="body" sz="quarter" idx="17"/>
          </p:nvPr>
        </p:nvSpPr>
        <p:spPr>
          <a:xfrm>
            <a:off x="2546350" y="4610100"/>
            <a:ext cx="3854452" cy="190500"/>
          </a:xfrm>
        </p:spPr>
        <p:txBody>
          <a:bodyPr/>
          <a:lstStyle/>
          <a:p>
            <a:r>
              <a:rPr lang="en-US" dirty="0"/>
              <a:t>Source: Chicago Tribune, available at: http://articles.chicagotribune.com, accessed October 1, 2012 </a:t>
            </a:r>
            <a:r>
              <a:rPr lang="en-US" dirty="0" smtClean="0"/>
              <a:t>; Health </a:t>
            </a:r>
            <a:r>
              <a:rPr lang="en-US" dirty="0"/>
              <a:t>Affairs, “Four Years Into A Commercial ACO For </a:t>
            </a:r>
            <a:r>
              <a:rPr lang="en-US" dirty="0" err="1"/>
              <a:t>CalPERS</a:t>
            </a:r>
            <a:r>
              <a:rPr lang="en-US" dirty="0"/>
              <a:t>: Substantial Savings And Lessons Learned</a:t>
            </a:r>
            <a:r>
              <a:rPr lang="en-US" dirty="0" smtClean="0"/>
              <a:t>,”; </a:t>
            </a:r>
            <a:r>
              <a:rPr lang="en-US" dirty="0"/>
              <a:t>HealthPartners and Allina Hospitals and Clinics, available at: https://www.healthpartners.com/ucm/groups/public/@hp/@public/documents/documents/cntrb_008919.pdf, accessed 3 May 2014 </a:t>
            </a:r>
            <a:r>
              <a:rPr lang="en-US" dirty="0" smtClean="0"/>
              <a:t>Health </a:t>
            </a:r>
            <a:r>
              <a:rPr lang="en-US" dirty="0"/>
              <a:t>Care Advisory Board interviews and analysis.</a:t>
            </a:r>
          </a:p>
        </p:txBody>
      </p:sp>
      <p:sp>
        <p:nvSpPr>
          <p:cNvPr id="6" name="Text Placeholder 5"/>
          <p:cNvSpPr>
            <a:spLocks noGrp="1"/>
          </p:cNvSpPr>
          <p:nvPr>
            <p:ph type="body" sz="quarter" idx="19"/>
          </p:nvPr>
        </p:nvSpPr>
        <p:spPr/>
        <p:txBody>
          <a:bodyPr/>
          <a:lstStyle/>
          <a:p>
            <a:endParaRPr lang="en-US"/>
          </a:p>
        </p:txBody>
      </p:sp>
      <p:sp>
        <p:nvSpPr>
          <p:cNvPr id="7" name="Text Placeholder 6"/>
          <p:cNvSpPr>
            <a:spLocks noGrp="1"/>
          </p:cNvSpPr>
          <p:nvPr>
            <p:ph type="body" sz="quarter" idx="20"/>
          </p:nvPr>
        </p:nvSpPr>
        <p:spPr>
          <a:xfrm>
            <a:off x="131144" y="4687093"/>
            <a:ext cx="1791487" cy="227013"/>
          </a:xfrm>
        </p:spPr>
        <p:txBody>
          <a:bodyPr/>
          <a:lstStyle/>
          <a:p>
            <a:endParaRPr lang="en-US" dirty="0" smtClean="0"/>
          </a:p>
          <a:p>
            <a:endParaRPr lang="en-US" dirty="0" smtClean="0"/>
          </a:p>
          <a:p>
            <a:endParaRPr lang="en-US" dirty="0"/>
          </a:p>
          <a:p>
            <a:endParaRPr lang="en-US" dirty="0"/>
          </a:p>
          <a:p>
            <a:r>
              <a:rPr lang="en-US" dirty="0" smtClean="0"/>
              <a:t>Admission, Discharge, Transfer. </a:t>
            </a:r>
          </a:p>
          <a:p>
            <a:endParaRPr lang="en-US" dirty="0"/>
          </a:p>
          <a:p>
            <a:endParaRPr lang="en-US" dirty="0" smtClean="0"/>
          </a:p>
          <a:p>
            <a:endParaRPr lang="en-US" dirty="0"/>
          </a:p>
        </p:txBody>
      </p:sp>
      <p:sp>
        <p:nvSpPr>
          <p:cNvPr id="13" name="TextBox 12"/>
          <p:cNvSpPr txBox="1"/>
          <p:nvPr/>
        </p:nvSpPr>
        <p:spPr bwMode="gray">
          <a:xfrm>
            <a:off x="469827" y="1308315"/>
            <a:ext cx="2416248" cy="1269578"/>
          </a:xfrm>
          <a:prstGeom prst="rect">
            <a:avLst/>
          </a:prstGeom>
          <a:noFill/>
        </p:spPr>
        <p:txBody>
          <a:bodyPr wrap="square" lIns="0" tIns="0" rIns="0" bIns="0" rtlCol="0">
            <a:spAutoFit/>
          </a:bodyPr>
          <a:lstStyle/>
          <a:p>
            <a:pPr>
              <a:spcBef>
                <a:spcPts val="500"/>
              </a:spcBef>
            </a:pPr>
            <a:r>
              <a:rPr lang="en-US" sz="1000" b="1" dirty="0" smtClean="0">
                <a:latin typeface="+mj-lt"/>
              </a:rPr>
              <a:t>Manual Data-Sharing Agreements</a:t>
            </a:r>
          </a:p>
          <a:p>
            <a:pPr>
              <a:spcBef>
                <a:spcPts val="500"/>
              </a:spcBef>
            </a:pPr>
            <a:r>
              <a:rPr lang="en-US" sz="1000" i="1" dirty="0" smtClean="0">
                <a:latin typeface="+mj-lt"/>
              </a:rPr>
              <a:t>Key to Partnership: </a:t>
            </a:r>
            <a:r>
              <a:rPr lang="en-US" sz="1000" dirty="0" smtClean="0">
                <a:latin typeface="+mj-lt"/>
              </a:rPr>
              <a:t>Consensus on how often to proactively push data</a:t>
            </a:r>
          </a:p>
          <a:p>
            <a:pPr>
              <a:spcBef>
                <a:spcPts val="500"/>
              </a:spcBef>
            </a:pPr>
            <a:r>
              <a:rPr lang="en-US" sz="1000" i="1" dirty="0"/>
              <a:t>Example</a:t>
            </a:r>
            <a:r>
              <a:rPr lang="en-US" sz="1000" dirty="0"/>
              <a:t>: </a:t>
            </a:r>
            <a:r>
              <a:rPr lang="en-US" sz="1000" dirty="0">
                <a:solidFill>
                  <a:srgbClr val="38454E"/>
                </a:solidFill>
              </a:rPr>
              <a:t>Visiting Nurse Service of New York </a:t>
            </a:r>
            <a:r>
              <a:rPr lang="en-US" sz="1000" dirty="0" smtClean="0">
                <a:solidFill>
                  <a:srgbClr val="38454E"/>
                </a:solidFill>
              </a:rPr>
              <a:t>sends </a:t>
            </a:r>
            <a:r>
              <a:rPr lang="en-US" sz="1000" dirty="0">
                <a:solidFill>
                  <a:srgbClr val="38454E"/>
                </a:solidFill>
              </a:rPr>
              <a:t>home health assessment to three hospital partners every day</a:t>
            </a:r>
            <a:endParaRPr lang="en-US" sz="1000" dirty="0"/>
          </a:p>
          <a:p>
            <a:pPr>
              <a:spcBef>
                <a:spcPts val="500"/>
              </a:spcBef>
            </a:pPr>
            <a:r>
              <a:rPr lang="en-US" sz="1000" dirty="0" smtClean="0">
                <a:latin typeface="+mj-lt"/>
              </a:rPr>
              <a:t> </a:t>
            </a:r>
            <a:endParaRPr lang="en-US" sz="1000" i="1" dirty="0">
              <a:latin typeface="+mj-lt"/>
            </a:endParaRPr>
          </a:p>
        </p:txBody>
      </p:sp>
      <p:sp>
        <p:nvSpPr>
          <p:cNvPr id="14" name="TextBox 13"/>
          <p:cNvSpPr txBox="1"/>
          <p:nvPr/>
        </p:nvSpPr>
        <p:spPr bwMode="gray">
          <a:xfrm>
            <a:off x="3622602" y="1302180"/>
            <a:ext cx="2349573" cy="1423467"/>
          </a:xfrm>
          <a:prstGeom prst="rect">
            <a:avLst/>
          </a:prstGeom>
          <a:noFill/>
        </p:spPr>
        <p:txBody>
          <a:bodyPr wrap="square" lIns="0" tIns="0" rIns="0" bIns="0" rtlCol="0">
            <a:spAutoFit/>
          </a:bodyPr>
          <a:lstStyle/>
          <a:p>
            <a:pPr>
              <a:spcBef>
                <a:spcPts val="500"/>
              </a:spcBef>
            </a:pPr>
            <a:r>
              <a:rPr lang="en-US" sz="1000" b="1" dirty="0" smtClean="0">
                <a:latin typeface="+mj-lt"/>
              </a:rPr>
              <a:t>EMR Look-Ups</a:t>
            </a:r>
            <a:endParaRPr lang="en-US" sz="1000" b="1" dirty="0">
              <a:latin typeface="+mj-lt"/>
            </a:endParaRPr>
          </a:p>
          <a:p>
            <a:pPr>
              <a:spcBef>
                <a:spcPts val="500"/>
              </a:spcBef>
            </a:pPr>
            <a:r>
              <a:rPr lang="en-US" sz="1000" i="1" dirty="0" smtClean="0">
                <a:latin typeface="+mj-lt"/>
              </a:rPr>
              <a:t>Key to Partnership: </a:t>
            </a:r>
            <a:r>
              <a:rPr lang="en-US" sz="1000" dirty="0" smtClean="0">
                <a:latin typeface="+mj-lt"/>
              </a:rPr>
              <a:t>Shared or linked EMR systems </a:t>
            </a:r>
          </a:p>
          <a:p>
            <a:pPr>
              <a:spcBef>
                <a:spcPts val="500"/>
              </a:spcBef>
            </a:pPr>
            <a:r>
              <a:rPr lang="en-US" sz="1000" i="1" dirty="0"/>
              <a:t>Example</a:t>
            </a:r>
            <a:r>
              <a:rPr lang="en-US" sz="1000" dirty="0"/>
              <a:t>: Through their partnership in the Northwest Metro Alliance, Allina and HealthPartners have read only-access to each other’s Epic systems</a:t>
            </a:r>
          </a:p>
          <a:p>
            <a:pPr>
              <a:spcBef>
                <a:spcPts val="500"/>
              </a:spcBef>
            </a:pPr>
            <a:endParaRPr lang="en-US" sz="1000" i="1" dirty="0">
              <a:latin typeface="+mj-lt"/>
            </a:endParaRPr>
          </a:p>
        </p:txBody>
      </p:sp>
      <p:sp>
        <p:nvSpPr>
          <p:cNvPr id="15" name="TextBox 14"/>
          <p:cNvSpPr txBox="1"/>
          <p:nvPr/>
        </p:nvSpPr>
        <p:spPr bwMode="gray">
          <a:xfrm>
            <a:off x="3622602" y="2954529"/>
            <a:ext cx="2282898" cy="1423467"/>
          </a:xfrm>
          <a:prstGeom prst="rect">
            <a:avLst/>
          </a:prstGeom>
          <a:noFill/>
        </p:spPr>
        <p:txBody>
          <a:bodyPr wrap="square" lIns="0" tIns="0" rIns="0" bIns="0" rtlCol="0">
            <a:spAutoFit/>
          </a:bodyPr>
          <a:lstStyle/>
          <a:p>
            <a:pPr>
              <a:spcBef>
                <a:spcPts val="500"/>
              </a:spcBef>
            </a:pPr>
            <a:r>
              <a:rPr lang="en-US" sz="1000" b="1" dirty="0" smtClean="0">
                <a:latin typeface="+mj-lt"/>
              </a:rPr>
              <a:t>Regional HIE</a:t>
            </a:r>
            <a:endParaRPr lang="en-US" sz="1000" b="1" dirty="0">
              <a:latin typeface="+mj-lt"/>
            </a:endParaRPr>
          </a:p>
          <a:p>
            <a:pPr>
              <a:spcBef>
                <a:spcPts val="500"/>
              </a:spcBef>
            </a:pPr>
            <a:r>
              <a:rPr lang="en-US" sz="1000" i="1" dirty="0" smtClean="0">
                <a:latin typeface="+mj-lt"/>
              </a:rPr>
              <a:t>Key to Partnership: </a:t>
            </a:r>
            <a:r>
              <a:rPr lang="en-US" sz="1000" dirty="0" smtClean="0">
                <a:latin typeface="+mj-lt"/>
              </a:rPr>
              <a:t>Shared funding to ensure financial sustainability </a:t>
            </a:r>
          </a:p>
          <a:p>
            <a:pPr>
              <a:spcBef>
                <a:spcPts val="500"/>
              </a:spcBef>
            </a:pPr>
            <a:r>
              <a:rPr lang="en-US" sz="1000" i="1" dirty="0"/>
              <a:t>Example</a:t>
            </a:r>
            <a:r>
              <a:rPr lang="en-US" sz="1000" dirty="0"/>
              <a:t>: </a:t>
            </a:r>
            <a:r>
              <a:rPr lang="en-US" sz="1000" dirty="0">
                <a:solidFill>
                  <a:srgbClr val="38454E"/>
                </a:solidFill>
              </a:rPr>
              <a:t>Medical Home Network in Chicago has set up a regional HIE that provides participants with last 90 days of patient data </a:t>
            </a:r>
            <a:endParaRPr lang="en-US" sz="1000" dirty="0"/>
          </a:p>
          <a:p>
            <a:pPr>
              <a:spcBef>
                <a:spcPts val="500"/>
              </a:spcBef>
            </a:pPr>
            <a:endParaRPr lang="en-US" sz="1000" dirty="0">
              <a:latin typeface="+mj-lt"/>
            </a:endParaRPr>
          </a:p>
        </p:txBody>
      </p:sp>
      <p:sp>
        <p:nvSpPr>
          <p:cNvPr id="16" name="TextBox 15"/>
          <p:cNvSpPr txBox="1"/>
          <p:nvPr/>
        </p:nvSpPr>
        <p:spPr bwMode="gray">
          <a:xfrm>
            <a:off x="469827" y="2954529"/>
            <a:ext cx="2299672" cy="1051570"/>
          </a:xfrm>
          <a:prstGeom prst="rect">
            <a:avLst/>
          </a:prstGeom>
          <a:noFill/>
        </p:spPr>
        <p:txBody>
          <a:bodyPr wrap="square" lIns="0" tIns="0" rIns="0" bIns="0" rtlCol="0">
            <a:spAutoFit/>
          </a:bodyPr>
          <a:lstStyle/>
          <a:p>
            <a:pPr>
              <a:spcBef>
                <a:spcPts val="500"/>
              </a:spcBef>
            </a:pPr>
            <a:r>
              <a:rPr lang="en-US" sz="1000" b="1" dirty="0" smtClean="0">
                <a:latin typeface="+mj-lt"/>
              </a:rPr>
              <a:t>ADT</a:t>
            </a:r>
            <a:r>
              <a:rPr lang="en-US" sz="1000" b="1" baseline="30000" dirty="0" smtClean="0">
                <a:latin typeface="+mj-lt"/>
              </a:rPr>
              <a:t>1</a:t>
            </a:r>
            <a:r>
              <a:rPr lang="en-US" sz="1000" b="1" dirty="0" smtClean="0">
                <a:latin typeface="+mj-lt"/>
              </a:rPr>
              <a:t> Feed </a:t>
            </a:r>
            <a:endParaRPr lang="en-US" sz="1000" b="1" dirty="0">
              <a:latin typeface="+mj-lt"/>
            </a:endParaRPr>
          </a:p>
          <a:p>
            <a:pPr>
              <a:spcBef>
                <a:spcPts val="500"/>
              </a:spcBef>
            </a:pPr>
            <a:r>
              <a:rPr lang="en-US" sz="1000" i="1" dirty="0" smtClean="0">
                <a:latin typeface="+mj-lt"/>
              </a:rPr>
              <a:t>Key to Partnership: </a:t>
            </a:r>
            <a:r>
              <a:rPr lang="en-US" sz="1000" dirty="0" smtClean="0">
                <a:latin typeface="+mj-lt"/>
              </a:rPr>
              <a:t>Ideal partner has access to out-of-system utilization data</a:t>
            </a:r>
          </a:p>
          <a:p>
            <a:pPr>
              <a:spcBef>
                <a:spcPts val="500"/>
              </a:spcBef>
            </a:pPr>
            <a:r>
              <a:rPr lang="en-US" sz="1000" i="1" dirty="0"/>
              <a:t>Example</a:t>
            </a:r>
            <a:r>
              <a:rPr lang="en-US" sz="1000" dirty="0"/>
              <a:t>: Blue Shield of California provides real-time utilization data with provider partners through </a:t>
            </a:r>
            <a:r>
              <a:rPr lang="en-US" sz="1000" dirty="0" err="1"/>
              <a:t>CalPERS</a:t>
            </a:r>
            <a:r>
              <a:rPr lang="en-US" sz="1000" dirty="0"/>
              <a:t> ACO </a:t>
            </a:r>
            <a:r>
              <a:rPr lang="en-US" sz="1000" dirty="0" smtClean="0">
                <a:latin typeface="+mj-lt"/>
              </a:rPr>
              <a:t> </a:t>
            </a:r>
            <a:endParaRPr lang="en-US" sz="1000" i="1" dirty="0">
              <a:latin typeface="+mj-lt"/>
            </a:endParaRPr>
          </a:p>
        </p:txBody>
      </p:sp>
      <p:pic>
        <p:nvPicPr>
          <p:cNvPr id="3074" name="Picture 2" descr="L:\Public\Share\ABC Templates and Resources\ABC Art Icons Logos\ABC Modern Icons\Data_bina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765" y="2421131"/>
            <a:ext cx="535008" cy="60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5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ight Arrow 34"/>
          <p:cNvSpPr/>
          <p:nvPr/>
        </p:nvSpPr>
        <p:spPr bwMode="gray">
          <a:xfrm>
            <a:off x="1838325" y="2345007"/>
            <a:ext cx="2900100" cy="4572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smtClean="0">
              <a:solidFill>
                <a:schemeClr val="bg2"/>
              </a:solidFill>
              <a:latin typeface="+mj-lt"/>
            </a:endParaRPr>
          </a:p>
        </p:txBody>
      </p:sp>
      <p:sp>
        <p:nvSpPr>
          <p:cNvPr id="24" name="Rectangle 23"/>
          <p:cNvSpPr/>
          <p:nvPr/>
        </p:nvSpPr>
        <p:spPr bwMode="gray">
          <a:xfrm>
            <a:off x="2047874" y="1723973"/>
            <a:ext cx="2314575" cy="1895527"/>
          </a:xfrm>
          <a:prstGeom prst="rect">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ext Placeholder 1"/>
          <p:cNvSpPr>
            <a:spLocks noGrp="1"/>
          </p:cNvSpPr>
          <p:nvPr>
            <p:ph type="body" sz="quarter" idx="21"/>
          </p:nvPr>
        </p:nvSpPr>
        <p:spPr/>
        <p:txBody>
          <a:bodyPr/>
          <a:lstStyle/>
          <a:p>
            <a:r>
              <a:rPr lang="en-US" dirty="0" smtClean="0"/>
              <a:t>Shared Processes Eliminate Gaps in Stand-Alone Efforts</a:t>
            </a:r>
            <a:endParaRPr lang="en-US" dirty="0"/>
          </a:p>
        </p:txBody>
      </p:sp>
      <p:sp>
        <p:nvSpPr>
          <p:cNvPr id="3" name="Text Placeholder 2"/>
          <p:cNvSpPr>
            <a:spLocks noGrp="1"/>
          </p:cNvSpPr>
          <p:nvPr>
            <p:ph type="body" sz="quarter" idx="22"/>
          </p:nvPr>
        </p:nvSpPr>
        <p:spPr>
          <a:xfrm>
            <a:off x="320040" y="45947"/>
            <a:ext cx="2926080" cy="138499"/>
          </a:xfrm>
        </p:spPr>
        <p:txBody>
          <a:bodyPr/>
          <a:lstStyle/>
          <a:p>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39" y="317903"/>
            <a:ext cx="6147435" cy="276999"/>
          </a:xfrm>
        </p:spPr>
        <p:txBody>
          <a:bodyPr/>
          <a:lstStyle/>
          <a:p>
            <a:r>
              <a:rPr lang="en-US" dirty="0" smtClean="0"/>
              <a:t>Establish a Common Network Language</a:t>
            </a:r>
            <a:endParaRPr lang="en-US" dirty="0"/>
          </a:p>
        </p:txBody>
      </p:sp>
      <p:sp>
        <p:nvSpPr>
          <p:cNvPr id="7" name="TextBox 6"/>
          <p:cNvSpPr txBox="1"/>
          <p:nvPr/>
        </p:nvSpPr>
        <p:spPr bwMode="gray">
          <a:xfrm>
            <a:off x="2152650" y="2177683"/>
            <a:ext cx="2105025" cy="1333698"/>
          </a:xfrm>
          <a:prstGeom prst="rect">
            <a:avLst/>
          </a:prstGeom>
          <a:noFill/>
        </p:spPr>
        <p:txBody>
          <a:bodyPr wrap="square" lIns="0" tIns="0" rIns="0" bIns="0" rtlCol="0">
            <a:spAutoFit/>
          </a:bodyPr>
          <a:lstStyle/>
          <a:p>
            <a:pPr marL="114300" indent="-114300">
              <a:spcBef>
                <a:spcPts val="500"/>
              </a:spcBef>
              <a:buFont typeface="Arial" panose="020B0604020202020204" pitchFamily="34" charset="0"/>
              <a:buChar char="•"/>
            </a:pPr>
            <a:r>
              <a:rPr lang="en-US" sz="1000" dirty="0" smtClean="0"/>
              <a:t>Each individual algorithm failed to identify some high-risk </a:t>
            </a:r>
            <a:r>
              <a:rPr lang="en-US" sz="1000" dirty="0"/>
              <a:t>patients</a:t>
            </a:r>
          </a:p>
          <a:p>
            <a:pPr marL="114300" indent="-114300">
              <a:spcBef>
                <a:spcPts val="500"/>
              </a:spcBef>
              <a:buFont typeface="Arial" panose="020B0604020202020204" pitchFamily="34" charset="0"/>
              <a:buChar char="•"/>
            </a:pPr>
            <a:r>
              <a:rPr lang="en-US" sz="1000" dirty="0" smtClean="0"/>
              <a:t>Inconsistent identification reduced ability to prevent: </a:t>
            </a:r>
          </a:p>
          <a:p>
            <a:pPr marL="342900" lvl="1" indent="-171450">
              <a:spcBef>
                <a:spcPts val="500"/>
              </a:spcBef>
              <a:buFont typeface="Wingdings" panose="05000000000000000000" pitchFamily="2" charset="2"/>
              <a:buChar char="q"/>
            </a:pPr>
            <a:r>
              <a:rPr lang="en-US" sz="1000" dirty="0" smtClean="0"/>
              <a:t>ER visits</a:t>
            </a:r>
          </a:p>
          <a:p>
            <a:pPr marL="342900" lvl="1" indent="-171450">
              <a:spcBef>
                <a:spcPts val="500"/>
              </a:spcBef>
              <a:buFont typeface="Wingdings" panose="05000000000000000000" pitchFamily="2" charset="2"/>
              <a:buChar char="q"/>
            </a:pPr>
            <a:r>
              <a:rPr lang="en-US" sz="1000" dirty="0" smtClean="0"/>
              <a:t>Admissions from ER</a:t>
            </a:r>
          </a:p>
          <a:p>
            <a:pPr marL="342900" lvl="1" indent="-171450">
              <a:spcBef>
                <a:spcPts val="500"/>
              </a:spcBef>
              <a:buFont typeface="Wingdings" panose="05000000000000000000" pitchFamily="2" charset="2"/>
              <a:buChar char="q"/>
            </a:pPr>
            <a:r>
              <a:rPr lang="en-US" sz="1000" dirty="0" smtClean="0"/>
              <a:t>Inpatient readmissions</a:t>
            </a:r>
          </a:p>
        </p:txBody>
      </p:sp>
      <p:pic>
        <p:nvPicPr>
          <p:cNvPr id="14" name="Picture 3" descr="L:\public\share\ABC Templates and Resources\ABC Art Icons Logos\ABC Modern Icons\Hospital_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12" y="1865109"/>
            <a:ext cx="325063" cy="3177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L:\public\share\ABC Templates and Resources\ABC Art Icons Logos\ABC Modern Icons\Hospital_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453" y="1865109"/>
            <a:ext cx="325063" cy="3177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L:\public\share\ABC Templates and Resources\ABC Art Icons Logos\ABC Modern Icons\Hospital_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19" y="1865109"/>
            <a:ext cx="325063" cy="31772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bwMode="gray">
          <a:xfrm>
            <a:off x="643844" y="2182836"/>
            <a:ext cx="0" cy="388914"/>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gray">
          <a:xfrm flipH="1">
            <a:off x="1108652" y="2182836"/>
            <a:ext cx="1" cy="388914"/>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gray">
          <a:xfrm flipH="1">
            <a:off x="1555850" y="2182836"/>
            <a:ext cx="1" cy="388914"/>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pic>
        <p:nvPicPr>
          <p:cNvPr id="21" name="Picture 5" descr="L:\public\share\ABC Templates and Resources\ABC Art Icons Logos\ABC Modern Icons\Data_analy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00" y="2664664"/>
            <a:ext cx="318181" cy="2215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L:\public\share\ABC Templates and Resources\ABC Art Icons Logos\ABC Modern Icons\Data_analy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53" y="2664664"/>
            <a:ext cx="318181" cy="2215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L:\public\share\ABC Templates and Resources\ABC Art Icons Logos\ABC Modern Icons\Data_analy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760" y="2664664"/>
            <a:ext cx="318181" cy="221512"/>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31"/>
          <p:cNvSpPr txBox="1">
            <a:spLocks/>
          </p:cNvSpPr>
          <p:nvPr/>
        </p:nvSpPr>
        <p:spPr bwMode="gray">
          <a:xfrm>
            <a:off x="343994" y="2980056"/>
            <a:ext cx="1703880" cy="46166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tabLst>
                <a:tab pos="0" algn="l"/>
              </a:tabLst>
              <a:defRPr/>
            </a:pPr>
            <a:r>
              <a:rPr lang="en-US" dirty="0" smtClean="0">
                <a:solidFill>
                  <a:sysClr val="windowText" lastClr="000000"/>
                </a:solidFill>
              </a:rPr>
              <a:t>Prior to creation of </a:t>
            </a:r>
            <a:r>
              <a:rPr lang="en-US" dirty="0" err="1" smtClean="0">
                <a:solidFill>
                  <a:sysClr val="windowText" lastClr="000000"/>
                </a:solidFill>
              </a:rPr>
              <a:t>CalPERS</a:t>
            </a:r>
            <a:r>
              <a:rPr lang="en-US" dirty="0" smtClean="0">
                <a:solidFill>
                  <a:sysClr val="windowText" lastClr="000000"/>
                </a:solidFill>
              </a:rPr>
              <a:t> ACO, each participant had individual risk scoring process </a:t>
            </a:r>
            <a:endParaRPr lang="en-US" dirty="0">
              <a:solidFill>
                <a:sysClr val="windowText" lastClr="000000"/>
              </a:solidFill>
            </a:endParaRPr>
          </a:p>
        </p:txBody>
      </p:sp>
      <p:pic>
        <p:nvPicPr>
          <p:cNvPr id="26" name="Picture 3" descr="L:\public\share\ABC Templates and Resources\ABC Art Icons Logos\ABC Modern Icons\Hospital_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468" y="1865109"/>
            <a:ext cx="325063" cy="31772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L:\public\share\ABC Templates and Resources\ABC Art Icons Logos\ABC Modern Icons\Hospital_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609" y="1865109"/>
            <a:ext cx="325063" cy="31772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L:\public\share\ABC Templates and Resources\ABC Art Icons Logos\ABC Modern Icons\Hospital_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475" y="1865109"/>
            <a:ext cx="325063" cy="317727"/>
          </a:xfrm>
          <a:prstGeom prst="rect">
            <a:avLst/>
          </a:prstGeom>
          <a:noFill/>
          <a:extLst>
            <a:ext uri="{909E8E84-426E-40DD-AFC4-6F175D3DCCD1}">
              <a14:hiddenFill xmlns:a14="http://schemas.microsoft.com/office/drawing/2010/main">
                <a:solidFill>
                  <a:srgbClr val="FFFFFF"/>
                </a:solidFill>
              </a14:hiddenFill>
            </a:ext>
          </a:extLst>
        </p:spPr>
      </p:pic>
      <p:sp>
        <p:nvSpPr>
          <p:cNvPr id="29" name="Text Placeholder 31"/>
          <p:cNvSpPr txBox="1">
            <a:spLocks/>
          </p:cNvSpPr>
          <p:nvPr/>
        </p:nvSpPr>
        <p:spPr bwMode="gray">
          <a:xfrm>
            <a:off x="4538947" y="2974977"/>
            <a:ext cx="1526890" cy="46166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tabLst>
                <a:tab pos="0" algn="l"/>
              </a:tabLst>
              <a:defRPr/>
            </a:pPr>
            <a:r>
              <a:rPr lang="en-US" dirty="0" smtClean="0">
                <a:solidFill>
                  <a:sysClr val="windowText" lastClr="000000"/>
                </a:solidFill>
              </a:rPr>
              <a:t>Risk scores consolidated into single process and single IT platform</a:t>
            </a:r>
            <a:endParaRPr lang="en-US" dirty="0">
              <a:solidFill>
                <a:sysClr val="windowText" lastClr="000000"/>
              </a:solidFill>
            </a:endParaRPr>
          </a:p>
        </p:txBody>
      </p:sp>
      <p:cxnSp>
        <p:nvCxnSpPr>
          <p:cNvPr id="31" name="Straight Arrow Connector 30"/>
          <p:cNvCxnSpPr/>
          <p:nvPr/>
        </p:nvCxnSpPr>
        <p:spPr bwMode="gray">
          <a:xfrm flipH="1">
            <a:off x="5226140" y="2182836"/>
            <a:ext cx="1" cy="388914"/>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gray">
          <a:xfrm>
            <a:off x="4767000" y="2182836"/>
            <a:ext cx="310538" cy="388914"/>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bwMode="gray">
          <a:xfrm flipH="1">
            <a:off x="5395719" y="2182836"/>
            <a:ext cx="310538" cy="388914"/>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Text Placeholder 31"/>
          <p:cNvSpPr txBox="1">
            <a:spLocks/>
          </p:cNvSpPr>
          <p:nvPr/>
        </p:nvSpPr>
        <p:spPr bwMode="gray">
          <a:xfrm>
            <a:off x="2114550" y="1783012"/>
            <a:ext cx="2143125" cy="30777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tabLst>
                <a:tab pos="0" algn="l"/>
              </a:tabLst>
              <a:defRPr/>
            </a:pPr>
            <a:r>
              <a:rPr lang="en-US" i="1" dirty="0" smtClean="0">
                <a:solidFill>
                  <a:sysClr val="windowText" lastClr="000000"/>
                </a:solidFill>
              </a:rPr>
              <a:t>Analysis of Top 1,000 Riskiest Patients Revealed: </a:t>
            </a:r>
            <a:endParaRPr lang="en-US" i="1" dirty="0">
              <a:solidFill>
                <a:sysClr val="windowText" lastClr="000000"/>
              </a:solidFill>
            </a:endParaRPr>
          </a:p>
        </p:txBody>
      </p:sp>
      <p:sp>
        <p:nvSpPr>
          <p:cNvPr id="37" name="TextBox 36"/>
          <p:cNvSpPr txBox="1"/>
          <p:nvPr/>
        </p:nvSpPr>
        <p:spPr bwMode="gray">
          <a:xfrm>
            <a:off x="306387" y="1149904"/>
            <a:ext cx="5759450" cy="169277"/>
          </a:xfrm>
          <a:prstGeom prst="rect">
            <a:avLst/>
          </a:prstGeom>
          <a:noFill/>
        </p:spPr>
        <p:txBody>
          <a:bodyPr wrap="square" lIns="0" tIns="0" rIns="0" bIns="0" rtlCol="0">
            <a:spAutoFit/>
          </a:bodyPr>
          <a:lstStyle/>
          <a:p>
            <a:pPr algn="ctr">
              <a:spcBef>
                <a:spcPts val="500"/>
              </a:spcBef>
            </a:pPr>
            <a:r>
              <a:rPr lang="en-US" sz="1100" b="1" dirty="0" smtClean="0"/>
              <a:t>Consolidating Risk Scores First Step to Aligned Care Management </a:t>
            </a:r>
          </a:p>
        </p:txBody>
      </p:sp>
      <p:pic>
        <p:nvPicPr>
          <p:cNvPr id="3074" name="Picture 2" descr="L:\public\share\ABC Templates and Resources\ABC Art Icons Logos\ABC Modern Icons\Scorecard_che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7538" y="2621260"/>
            <a:ext cx="354476" cy="30832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L:\public\share\ABC Templates and Resources\ABC Art Icons Logos\ABC Modern Icons\Data_analy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579" y="2261139"/>
            <a:ext cx="205466" cy="143042"/>
          </a:xfrm>
          <a:prstGeom prst="rect">
            <a:avLst/>
          </a:prstGeom>
          <a:solidFill>
            <a:schemeClr val="bg1"/>
          </a:solidFill>
          <a:extLst/>
        </p:spPr>
      </p:pic>
      <p:pic>
        <p:nvPicPr>
          <p:cNvPr id="39" name="Picture 5" descr="L:\public\share\ABC Templates and Resources\ABC Art Icons Logos\ABC Modern Icons\Data_analy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407" y="2261139"/>
            <a:ext cx="205466" cy="143042"/>
          </a:xfrm>
          <a:prstGeom prst="rect">
            <a:avLst/>
          </a:prstGeom>
          <a:solidFill>
            <a:schemeClr val="bg1"/>
          </a:solidFill>
          <a:extLst/>
        </p:spPr>
      </p:pic>
      <p:pic>
        <p:nvPicPr>
          <p:cNvPr id="40" name="Picture 5" descr="L:\public\share\ABC Templates and Resources\ABC Art Icons Logos\ABC Modern Icons\Data_analy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10" y="2261139"/>
            <a:ext cx="205466" cy="143042"/>
          </a:xfrm>
          <a:prstGeom prst="rect">
            <a:avLst/>
          </a:prstGeom>
          <a:solidFill>
            <a:schemeClr val="bg1"/>
          </a:solidFill>
          <a:extLst/>
        </p:spPr>
      </p:pic>
      <p:sp>
        <p:nvSpPr>
          <p:cNvPr id="41" name="Text Placeholder 3"/>
          <p:cNvSpPr>
            <a:spLocks noGrp="1"/>
          </p:cNvSpPr>
          <p:nvPr>
            <p:ph type="body" sz="quarter" idx="23"/>
          </p:nvPr>
        </p:nvSpPr>
        <p:spPr>
          <a:xfrm>
            <a:off x="3878120" y="4465124"/>
            <a:ext cx="2522680" cy="335476"/>
          </a:xfrm>
        </p:spPr>
        <p:txBody>
          <a:bodyPr/>
          <a:lstStyle/>
          <a:p>
            <a:r>
              <a:rPr lang="en-US" dirty="0"/>
              <a:t>Source: Blue </a:t>
            </a:r>
            <a:r>
              <a:rPr lang="en-US" dirty="0" smtClean="0"/>
              <a:t>Shield </a:t>
            </a:r>
            <a:r>
              <a:rPr lang="en-US" dirty="0"/>
              <a:t>of California, “An Accountable Care Organization Pilot: Lessons Learned,” available at:  https://www.blueshieldca.com/employer/documents/knowledge-center/features/EKH_ACO%20Lessons%20Learned%20Case%20Study.pdf, accessed 3 May 2014; Health Care Advisory Board interviews and analysis. </a:t>
            </a:r>
          </a:p>
        </p:txBody>
      </p:sp>
    </p:spTree>
    <p:extLst>
      <p:ext uri="{BB962C8B-B14F-4D97-AF65-F5344CB8AC3E}">
        <p14:creationId xmlns:p14="http://schemas.microsoft.com/office/powerpoint/2010/main" val="75740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740876" y="3084211"/>
            <a:ext cx="914402" cy="588265"/>
          </a:xfrm>
          <a:prstGeom prst="rect">
            <a:avLst/>
          </a:prstGeom>
        </p:spPr>
      </p:pic>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114924" y="1887472"/>
            <a:ext cx="914402" cy="588265"/>
          </a:xfrm>
          <a:prstGeom prst="rect">
            <a:avLst/>
          </a:prstGeom>
        </p:spPr>
      </p:pic>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832317" y="1887472"/>
            <a:ext cx="731520" cy="714452"/>
          </a:xfrm>
          <a:prstGeom prst="rect">
            <a:avLst/>
          </a:prstGeom>
        </p:spPr>
      </p:pic>
      <p:sp>
        <p:nvSpPr>
          <p:cNvPr id="9" name="Text Placeholder 8"/>
          <p:cNvSpPr>
            <a:spLocks noGrp="1"/>
          </p:cNvSpPr>
          <p:nvPr>
            <p:ph type="body" sz="quarter" idx="21"/>
          </p:nvPr>
        </p:nvSpPr>
        <p:spPr>
          <a:xfrm>
            <a:off x="320040" y="718356"/>
            <a:ext cx="6080760" cy="430887"/>
          </a:xfrm>
        </p:spPr>
        <p:txBody>
          <a:bodyPr/>
          <a:lstStyle/>
          <a:p>
            <a:r>
              <a:rPr lang="en-US" dirty="0" smtClean="0"/>
              <a:t>Dismal Outlook for Fee-for-Service Motivating a Look at Risk-Based Options</a:t>
            </a:r>
            <a:endParaRPr lang="en-US" dirty="0"/>
          </a:p>
        </p:txBody>
      </p:sp>
      <p:sp>
        <p:nvSpPr>
          <p:cNvPr id="12" name="Text Placeholder 11"/>
          <p:cNvSpPr>
            <a:spLocks noGrp="1"/>
          </p:cNvSpPr>
          <p:nvPr>
            <p:ph type="body" sz="quarter" idx="22"/>
          </p:nvPr>
        </p:nvSpPr>
        <p:spPr>
          <a:xfrm>
            <a:off x="320040" y="45947"/>
            <a:ext cx="2926080" cy="138499"/>
          </a:xfrm>
        </p:spPr>
        <p:txBody>
          <a:bodyPr/>
          <a:lstStyle/>
          <a:p>
            <a:endParaRPr lang="en-US" dirty="0"/>
          </a:p>
        </p:txBody>
      </p:sp>
      <p:sp>
        <p:nvSpPr>
          <p:cNvPr id="13" name="Text Placeholder 12"/>
          <p:cNvSpPr>
            <a:spLocks noGrp="1"/>
          </p:cNvSpPr>
          <p:nvPr>
            <p:ph type="body" sz="quarter" idx="23"/>
          </p:nvPr>
        </p:nvSpPr>
        <p:spPr>
          <a:xfrm>
            <a:off x="3462244" y="4619012"/>
            <a:ext cx="2938555" cy="181588"/>
          </a:xfrm>
        </p:spPr>
        <p:txBody>
          <a:bodyPr/>
          <a:lstStyle/>
          <a:p>
            <a:r>
              <a:rPr lang="en-US" dirty="0"/>
              <a:t>Source: CMS, “More Partnerships Between Doctors and Hospitals Strengthen Coordinated Care for Medicare Beneficiaries,” December 23, </a:t>
            </a:r>
            <a:r>
              <a:rPr lang="en-US" dirty="0" smtClean="0"/>
              <a:t>2013; </a:t>
            </a:r>
            <a:r>
              <a:rPr lang="en-US" dirty="0"/>
              <a:t>Health Care Advisory Board interviews and analysis</a:t>
            </a:r>
            <a:r>
              <a:rPr lang="en-US" dirty="0" smtClean="0"/>
              <a:t>.</a:t>
            </a:r>
            <a:endParaRPr lang="en-US" dirty="0"/>
          </a:p>
        </p:txBody>
      </p:sp>
      <p:sp>
        <p:nvSpPr>
          <p:cNvPr id="15" name="Text Placeholder 14"/>
          <p:cNvSpPr>
            <a:spLocks noGrp="1"/>
          </p:cNvSpPr>
          <p:nvPr>
            <p:ph type="body" sz="quarter" idx="25"/>
          </p:nvPr>
        </p:nvSpPr>
        <p:spPr/>
        <p:txBody>
          <a:bodyPr/>
          <a:lstStyle/>
          <a:p>
            <a:r>
              <a:rPr lang="en-US" dirty="0" smtClean="0"/>
              <a:t>More Providers Taking the Hint</a:t>
            </a:r>
            <a:endParaRPr lang="en-US" dirty="0"/>
          </a:p>
        </p:txBody>
      </p:sp>
      <p:sp>
        <p:nvSpPr>
          <p:cNvPr id="22" name="TextBox 21"/>
          <p:cNvSpPr txBox="1"/>
          <p:nvPr/>
        </p:nvSpPr>
        <p:spPr bwMode="gray">
          <a:xfrm>
            <a:off x="320040" y="1088343"/>
            <a:ext cx="2708680" cy="246888"/>
          </a:xfrm>
          <a:prstGeom prst="rect">
            <a:avLst/>
          </a:prstGeom>
          <a:noFill/>
        </p:spPr>
        <p:txBody>
          <a:bodyPr wrap="square" lIns="45720" rIns="45720" rtlCol="0">
            <a:noAutofit/>
          </a:bodyPr>
          <a:lstStyle/>
          <a:p>
            <a:pPr>
              <a:spcBef>
                <a:spcPts val="500"/>
              </a:spcBef>
            </a:pPr>
            <a:r>
              <a:rPr lang="en-US" sz="1100" b="1" dirty="0" smtClean="0"/>
              <a:t>Medicare ACO Program Entrants</a:t>
            </a:r>
          </a:p>
        </p:txBody>
      </p:sp>
      <p:sp>
        <p:nvSpPr>
          <p:cNvPr id="29" name="TextBox 28"/>
          <p:cNvSpPr txBox="1"/>
          <p:nvPr/>
        </p:nvSpPr>
        <p:spPr bwMode="gray">
          <a:xfrm>
            <a:off x="320040" y="3678122"/>
            <a:ext cx="1057274" cy="430887"/>
          </a:xfrm>
          <a:prstGeom prst="rect">
            <a:avLst/>
          </a:prstGeom>
          <a:noFill/>
        </p:spPr>
        <p:txBody>
          <a:bodyPr wrap="square" rtlCol="0">
            <a:spAutoFit/>
          </a:bodyPr>
          <a:lstStyle/>
          <a:p>
            <a:r>
              <a:rPr lang="en-US" sz="2200" dirty="0" smtClean="0">
                <a:solidFill>
                  <a:schemeClr val="accent6"/>
                </a:solidFill>
              </a:rPr>
              <a:t>1 in 10</a:t>
            </a:r>
          </a:p>
        </p:txBody>
      </p:sp>
      <p:sp>
        <p:nvSpPr>
          <p:cNvPr id="30" name="TextBox 29"/>
          <p:cNvSpPr txBox="1"/>
          <p:nvPr/>
        </p:nvSpPr>
        <p:spPr bwMode="gray">
          <a:xfrm>
            <a:off x="320040" y="4010937"/>
            <a:ext cx="2251710" cy="400110"/>
          </a:xfrm>
          <a:prstGeom prst="rect">
            <a:avLst/>
          </a:prstGeom>
          <a:noFill/>
        </p:spPr>
        <p:txBody>
          <a:bodyPr wrap="square" rtlCol="0">
            <a:spAutoFit/>
          </a:bodyPr>
          <a:lstStyle/>
          <a:p>
            <a:r>
              <a:rPr lang="en-US" sz="1000" dirty="0"/>
              <a:t>Medicare FFS beneficiaries </a:t>
            </a:r>
            <a:r>
              <a:rPr lang="en-US" sz="1000" dirty="0" smtClean="0"/>
              <a:t>attributed to an ACO</a:t>
            </a:r>
            <a:endParaRPr lang="en-US" sz="1000" dirty="0"/>
          </a:p>
        </p:txBody>
      </p:sp>
      <p:grpSp>
        <p:nvGrpSpPr>
          <p:cNvPr id="34" name="Group 33"/>
          <p:cNvGrpSpPr/>
          <p:nvPr/>
        </p:nvGrpSpPr>
        <p:grpSpPr>
          <a:xfrm>
            <a:off x="207963" y="1514271"/>
            <a:ext cx="2892731" cy="1966066"/>
            <a:chOff x="207963" y="1514271"/>
            <a:chExt cx="3175000" cy="2802360"/>
          </a:xfrm>
        </p:grpSpPr>
        <p:graphicFrame>
          <p:nvGraphicFramePr>
            <p:cNvPr id="35" name="Chart 34"/>
            <p:cNvGraphicFramePr/>
            <p:nvPr>
              <p:extLst>
                <p:ext uri="{D42A27DB-BD31-4B8C-83A1-F6EECF244321}">
                  <p14:modId xmlns:p14="http://schemas.microsoft.com/office/powerpoint/2010/main" val="4258595750"/>
                </p:ext>
              </p:extLst>
            </p:nvPr>
          </p:nvGraphicFramePr>
          <p:xfrm>
            <a:off x="207963" y="1514271"/>
            <a:ext cx="3175000" cy="2289379"/>
          </p:xfrm>
          <a:graphic>
            <a:graphicData uri="http://schemas.openxmlformats.org/drawingml/2006/chart">
              <c:chart xmlns:c="http://schemas.openxmlformats.org/drawingml/2006/chart" xmlns:r="http://schemas.openxmlformats.org/officeDocument/2006/relationships" r:id="rId4"/>
            </a:graphicData>
          </a:graphic>
        </p:graphicFrame>
        <p:grpSp>
          <p:nvGrpSpPr>
            <p:cNvPr id="36" name="Group 35"/>
            <p:cNvGrpSpPr/>
            <p:nvPr/>
          </p:nvGrpSpPr>
          <p:grpSpPr>
            <a:xfrm>
              <a:off x="348795" y="3670300"/>
              <a:ext cx="2953201" cy="646331"/>
              <a:chOff x="323395" y="3752850"/>
              <a:chExt cx="2953201" cy="646331"/>
            </a:xfrm>
          </p:grpSpPr>
          <p:sp>
            <p:nvSpPr>
              <p:cNvPr id="37" name="TextBox 36"/>
              <p:cNvSpPr txBox="1"/>
              <p:nvPr/>
            </p:nvSpPr>
            <p:spPr bwMode="gray">
              <a:xfrm>
                <a:off x="891903" y="3752850"/>
                <a:ext cx="590548" cy="507831"/>
              </a:xfrm>
              <a:prstGeom prst="rect">
                <a:avLst/>
              </a:prstGeom>
              <a:noFill/>
            </p:spPr>
            <p:txBody>
              <a:bodyPr wrap="square" lIns="45720" rIns="45720" rtlCol="0">
                <a:spAutoFit/>
              </a:bodyPr>
              <a:lstStyle/>
              <a:p>
                <a:pPr algn="ctr">
                  <a:spcBef>
                    <a:spcPts val="500"/>
                  </a:spcBef>
                </a:pPr>
                <a:r>
                  <a:rPr lang="en-US" sz="900" i="1" dirty="0" smtClean="0"/>
                  <a:t>2012 MSSP</a:t>
                </a:r>
                <a:r>
                  <a:rPr lang="en-US" sz="900" i="1" baseline="30000" dirty="0" smtClean="0"/>
                  <a:t>1</a:t>
                </a:r>
                <a:r>
                  <a:rPr lang="en-US" sz="900" i="1" dirty="0" smtClean="0"/>
                  <a:t> Cohorts</a:t>
                </a:r>
              </a:p>
            </p:txBody>
          </p:sp>
          <p:sp>
            <p:nvSpPr>
              <p:cNvPr id="38" name="TextBox 37"/>
              <p:cNvSpPr txBox="1"/>
              <p:nvPr/>
            </p:nvSpPr>
            <p:spPr bwMode="gray">
              <a:xfrm>
                <a:off x="1474788" y="3752850"/>
                <a:ext cx="590548" cy="507831"/>
              </a:xfrm>
              <a:prstGeom prst="rect">
                <a:avLst/>
              </a:prstGeom>
              <a:noFill/>
            </p:spPr>
            <p:txBody>
              <a:bodyPr wrap="square" lIns="45720" rIns="45720" rtlCol="0">
                <a:spAutoFit/>
              </a:bodyPr>
              <a:lstStyle/>
              <a:p>
                <a:pPr algn="ctr">
                  <a:spcBef>
                    <a:spcPts val="500"/>
                  </a:spcBef>
                </a:pPr>
                <a:r>
                  <a:rPr lang="en-US" sz="900" i="1" dirty="0" smtClean="0"/>
                  <a:t>2013 MSSP Cohort</a:t>
                </a:r>
                <a:endParaRPr lang="en-US" sz="900" i="1" baseline="30000" dirty="0" smtClean="0"/>
              </a:p>
            </p:txBody>
          </p:sp>
          <p:sp>
            <p:nvSpPr>
              <p:cNvPr id="40" name="TextBox 39"/>
              <p:cNvSpPr txBox="1"/>
              <p:nvPr/>
            </p:nvSpPr>
            <p:spPr bwMode="gray">
              <a:xfrm>
                <a:off x="323395" y="3752850"/>
                <a:ext cx="590548" cy="646331"/>
              </a:xfrm>
              <a:prstGeom prst="rect">
                <a:avLst/>
              </a:prstGeom>
              <a:noFill/>
            </p:spPr>
            <p:txBody>
              <a:bodyPr wrap="square" lIns="45720" rIns="45720" rtlCol="0">
                <a:spAutoFit/>
              </a:bodyPr>
              <a:lstStyle/>
              <a:p>
                <a:pPr algn="ctr">
                  <a:spcBef>
                    <a:spcPts val="500"/>
                  </a:spcBef>
                </a:pPr>
                <a:r>
                  <a:rPr lang="en-US" sz="900" i="1" dirty="0" smtClean="0"/>
                  <a:t>2012 Pioneer ACO Model</a:t>
                </a:r>
              </a:p>
            </p:txBody>
          </p:sp>
          <p:sp>
            <p:nvSpPr>
              <p:cNvPr id="41" name="TextBox 40"/>
              <p:cNvSpPr txBox="1"/>
              <p:nvPr/>
            </p:nvSpPr>
            <p:spPr bwMode="gray">
              <a:xfrm>
                <a:off x="2682236" y="3762375"/>
                <a:ext cx="594360" cy="230832"/>
              </a:xfrm>
              <a:prstGeom prst="rect">
                <a:avLst/>
              </a:prstGeom>
              <a:noFill/>
            </p:spPr>
            <p:txBody>
              <a:bodyPr wrap="square" lIns="45720" rIns="45720" rtlCol="0">
                <a:spAutoFit/>
              </a:bodyPr>
              <a:lstStyle/>
              <a:p>
                <a:pPr algn="ctr">
                  <a:spcBef>
                    <a:spcPts val="500"/>
                  </a:spcBef>
                </a:pPr>
                <a:r>
                  <a:rPr lang="en-US" sz="900" i="1" dirty="0" smtClean="0"/>
                  <a:t>Total</a:t>
                </a:r>
              </a:p>
            </p:txBody>
          </p:sp>
          <p:sp>
            <p:nvSpPr>
              <p:cNvPr id="42" name="TextBox 41"/>
              <p:cNvSpPr txBox="1"/>
              <p:nvPr/>
            </p:nvSpPr>
            <p:spPr bwMode="gray">
              <a:xfrm>
                <a:off x="2007742" y="3752850"/>
                <a:ext cx="590548" cy="507831"/>
              </a:xfrm>
              <a:prstGeom prst="rect">
                <a:avLst/>
              </a:prstGeom>
              <a:noFill/>
            </p:spPr>
            <p:txBody>
              <a:bodyPr wrap="square" lIns="45720" rIns="45720" rtlCol="0">
                <a:spAutoFit/>
              </a:bodyPr>
              <a:lstStyle/>
              <a:p>
                <a:pPr algn="ctr">
                  <a:spcBef>
                    <a:spcPts val="500"/>
                  </a:spcBef>
                </a:pPr>
                <a:r>
                  <a:rPr lang="en-US" sz="900" i="1" dirty="0" smtClean="0"/>
                  <a:t>2014 MSSP Cohort</a:t>
                </a:r>
                <a:endParaRPr lang="en-US" sz="900" i="1" baseline="30000" dirty="0" smtClean="0"/>
              </a:p>
            </p:txBody>
          </p:sp>
        </p:grpSp>
      </p:grpSp>
      <p:sp>
        <p:nvSpPr>
          <p:cNvPr id="23" name="TextBox 22"/>
          <p:cNvSpPr txBox="1"/>
          <p:nvPr/>
        </p:nvSpPr>
        <p:spPr bwMode="gray">
          <a:xfrm>
            <a:off x="3565952" y="1088343"/>
            <a:ext cx="2708680" cy="246888"/>
          </a:xfrm>
          <a:prstGeom prst="rect">
            <a:avLst/>
          </a:prstGeom>
          <a:noFill/>
        </p:spPr>
        <p:txBody>
          <a:bodyPr wrap="square" lIns="45720" rIns="45720" rtlCol="0">
            <a:noAutofit/>
          </a:bodyPr>
          <a:lstStyle/>
          <a:p>
            <a:pPr>
              <a:spcBef>
                <a:spcPts val="500"/>
              </a:spcBef>
            </a:pPr>
            <a:r>
              <a:rPr lang="en-US" sz="1100" b="1" dirty="0" smtClean="0"/>
              <a:t>The Broader Picture</a:t>
            </a:r>
          </a:p>
        </p:txBody>
      </p:sp>
      <p:sp>
        <p:nvSpPr>
          <p:cNvPr id="24" name="TextBox 23"/>
          <p:cNvSpPr txBox="1"/>
          <p:nvPr/>
        </p:nvSpPr>
        <p:spPr bwMode="gray">
          <a:xfrm>
            <a:off x="4966831" y="1804675"/>
            <a:ext cx="1057274" cy="430887"/>
          </a:xfrm>
          <a:prstGeom prst="rect">
            <a:avLst/>
          </a:prstGeom>
          <a:noFill/>
        </p:spPr>
        <p:txBody>
          <a:bodyPr wrap="square" rtlCol="0">
            <a:spAutoFit/>
          </a:bodyPr>
          <a:lstStyle/>
          <a:p>
            <a:r>
              <a:rPr lang="en-US" sz="2200" dirty="0" smtClean="0">
                <a:solidFill>
                  <a:schemeClr val="accent6"/>
                </a:solidFill>
              </a:rPr>
              <a:t>20.5M</a:t>
            </a:r>
          </a:p>
        </p:txBody>
      </p:sp>
      <p:sp>
        <p:nvSpPr>
          <p:cNvPr id="31" name="TextBox 30"/>
          <p:cNvSpPr txBox="1"/>
          <p:nvPr/>
        </p:nvSpPr>
        <p:spPr bwMode="gray">
          <a:xfrm>
            <a:off x="4966830" y="2165077"/>
            <a:ext cx="1433970" cy="707886"/>
          </a:xfrm>
          <a:prstGeom prst="rect">
            <a:avLst/>
          </a:prstGeom>
          <a:noFill/>
        </p:spPr>
        <p:txBody>
          <a:bodyPr wrap="square" rtlCol="0">
            <a:spAutoFit/>
          </a:bodyPr>
          <a:lstStyle/>
          <a:p>
            <a:r>
              <a:rPr lang="en-US" sz="1000" dirty="0" smtClean="0"/>
              <a:t>Americans enrolled in or attributed to Medicare, Medicaid, or commercial ACOs</a:t>
            </a:r>
            <a:endParaRPr lang="en-US" sz="1000" dirty="0"/>
          </a:p>
        </p:txBody>
      </p:sp>
      <p:sp>
        <p:nvSpPr>
          <p:cNvPr id="33" name="TextBox 32"/>
          <p:cNvSpPr txBox="1"/>
          <p:nvPr/>
        </p:nvSpPr>
        <p:spPr bwMode="gray">
          <a:xfrm>
            <a:off x="3566656" y="2985560"/>
            <a:ext cx="1548268" cy="430887"/>
          </a:xfrm>
          <a:prstGeom prst="rect">
            <a:avLst/>
          </a:prstGeom>
          <a:noFill/>
        </p:spPr>
        <p:txBody>
          <a:bodyPr wrap="square" rtlCol="0">
            <a:spAutoFit/>
          </a:bodyPr>
          <a:lstStyle/>
          <a:p>
            <a:r>
              <a:rPr lang="en-US" sz="2200" dirty="0" smtClean="0">
                <a:solidFill>
                  <a:schemeClr val="accent6"/>
                </a:solidFill>
              </a:rPr>
              <a:t>46M-52M</a:t>
            </a:r>
          </a:p>
        </p:txBody>
      </p:sp>
      <p:sp>
        <p:nvSpPr>
          <p:cNvPr id="39" name="TextBox 38"/>
          <p:cNvSpPr txBox="1"/>
          <p:nvPr/>
        </p:nvSpPr>
        <p:spPr bwMode="gray">
          <a:xfrm>
            <a:off x="3566656" y="3327398"/>
            <a:ext cx="1661327" cy="400110"/>
          </a:xfrm>
          <a:prstGeom prst="rect">
            <a:avLst/>
          </a:prstGeom>
          <a:noFill/>
        </p:spPr>
        <p:txBody>
          <a:bodyPr wrap="square" rtlCol="0">
            <a:spAutoFit/>
          </a:bodyPr>
          <a:lstStyle/>
          <a:p>
            <a:r>
              <a:rPr lang="en-US" sz="1000" dirty="0" smtClean="0"/>
              <a:t>Patients treated by ACOs as of April, 2014</a:t>
            </a:r>
            <a:endParaRPr lang="en-US" sz="1000" dirty="0"/>
          </a:p>
        </p:txBody>
      </p:sp>
      <p:sp>
        <p:nvSpPr>
          <p:cNvPr id="43" name="TextBox 42"/>
          <p:cNvSpPr txBox="1"/>
          <p:nvPr/>
        </p:nvSpPr>
        <p:spPr bwMode="gray">
          <a:xfrm>
            <a:off x="3566656" y="1813811"/>
            <a:ext cx="839781" cy="430887"/>
          </a:xfrm>
          <a:prstGeom prst="rect">
            <a:avLst/>
          </a:prstGeom>
          <a:noFill/>
        </p:spPr>
        <p:txBody>
          <a:bodyPr wrap="square" rtlCol="0">
            <a:spAutoFit/>
          </a:bodyPr>
          <a:lstStyle/>
          <a:p>
            <a:r>
              <a:rPr lang="en-US" sz="2200" dirty="0" smtClean="0">
                <a:solidFill>
                  <a:schemeClr val="accent6"/>
                </a:solidFill>
              </a:rPr>
              <a:t>626</a:t>
            </a:r>
          </a:p>
        </p:txBody>
      </p:sp>
      <p:sp>
        <p:nvSpPr>
          <p:cNvPr id="44" name="TextBox 43"/>
          <p:cNvSpPr txBox="1"/>
          <p:nvPr/>
        </p:nvSpPr>
        <p:spPr bwMode="gray">
          <a:xfrm>
            <a:off x="3566656" y="2165077"/>
            <a:ext cx="1400175" cy="707886"/>
          </a:xfrm>
          <a:prstGeom prst="rect">
            <a:avLst/>
          </a:prstGeom>
          <a:noFill/>
        </p:spPr>
        <p:txBody>
          <a:bodyPr wrap="square" rtlCol="0">
            <a:spAutoFit/>
          </a:bodyPr>
          <a:lstStyle/>
          <a:p>
            <a:r>
              <a:rPr lang="en-US" sz="1000" dirty="0" smtClean="0"/>
              <a:t>Total ACO count, including commercial and Medicaid ACOs, May 2014</a:t>
            </a:r>
            <a:endParaRPr lang="en-US" sz="1000" dirty="0"/>
          </a:p>
        </p:txBody>
      </p:sp>
      <p:grpSp>
        <p:nvGrpSpPr>
          <p:cNvPr id="6" name="Group 5"/>
          <p:cNvGrpSpPr/>
          <p:nvPr/>
        </p:nvGrpSpPr>
        <p:grpSpPr>
          <a:xfrm>
            <a:off x="1374961" y="3792981"/>
            <a:ext cx="968952" cy="201168"/>
            <a:chOff x="443963" y="3986000"/>
            <a:chExt cx="968952" cy="201168"/>
          </a:xfrm>
        </p:grpSpPr>
        <p:pic>
          <p:nvPicPr>
            <p:cNvPr id="46" name="Picture 45"/>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534190" y="3986000"/>
              <a:ext cx="92537" cy="201168"/>
            </a:xfrm>
            <a:prstGeom prst="rect">
              <a:avLst/>
            </a:prstGeom>
          </p:spPr>
        </p:pic>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443963" y="3986000"/>
              <a:ext cx="76444" cy="201168"/>
            </a:xfrm>
            <a:prstGeom prst="rect">
              <a:avLst/>
            </a:prstGeom>
          </p:spPr>
        </p:pic>
        <p:pic>
          <p:nvPicPr>
            <p:cNvPr id="48" name="Picture 47"/>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730737" y="3986000"/>
              <a:ext cx="92537" cy="201168"/>
            </a:xfrm>
            <a:prstGeom prst="rect">
              <a:avLst/>
            </a:prstGeom>
          </p:spPr>
        </p:pic>
        <p:pic>
          <p:nvPicPr>
            <p:cNvPr id="49" name="Picture 48"/>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640510" y="3986000"/>
              <a:ext cx="76444" cy="201168"/>
            </a:xfrm>
            <a:prstGeom prst="rect">
              <a:avLst/>
            </a:prstGeom>
          </p:spPr>
        </p:pic>
        <p:pic>
          <p:nvPicPr>
            <p:cNvPr id="50" name="Picture 49"/>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927284" y="3986000"/>
              <a:ext cx="92537" cy="201168"/>
            </a:xfrm>
            <a:prstGeom prst="rect">
              <a:avLst/>
            </a:prstGeom>
          </p:spPr>
        </p:pic>
        <p:pic>
          <p:nvPicPr>
            <p:cNvPr id="51" name="Picture 50"/>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837057" y="3986000"/>
              <a:ext cx="76444" cy="201168"/>
            </a:xfrm>
            <a:prstGeom prst="rect">
              <a:avLst/>
            </a:prstGeom>
          </p:spPr>
        </p:pic>
        <p:pic>
          <p:nvPicPr>
            <p:cNvPr id="52" name="Picture 51"/>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123831" y="3986000"/>
              <a:ext cx="92537" cy="201168"/>
            </a:xfrm>
            <a:prstGeom prst="rect">
              <a:avLst/>
            </a:prstGeom>
          </p:spPr>
        </p:pic>
        <p:pic>
          <p:nvPicPr>
            <p:cNvPr id="53" name="Picture 52"/>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033604" y="3986000"/>
              <a:ext cx="76444" cy="201168"/>
            </a:xfrm>
            <a:prstGeom prst="rect">
              <a:avLst/>
            </a:prstGeom>
          </p:spPr>
        </p:pic>
        <p:pic>
          <p:nvPicPr>
            <p:cNvPr id="54" name="Picture 53"/>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320378" y="3986000"/>
              <a:ext cx="92537" cy="201168"/>
            </a:xfrm>
            <a:prstGeom prst="rect">
              <a:avLst/>
            </a:prstGeom>
          </p:spPr>
        </p:pic>
        <p:pic>
          <p:nvPicPr>
            <p:cNvPr id="55" name="Picture 54"/>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gray">
            <a:xfrm>
              <a:off x="1230151" y="3986000"/>
              <a:ext cx="76444" cy="201168"/>
            </a:xfrm>
            <a:prstGeom prst="rect">
              <a:avLst/>
            </a:prstGeom>
          </p:spPr>
        </p:pic>
      </p:grpSp>
      <p:sp>
        <p:nvSpPr>
          <p:cNvPr id="56" name="Text Placeholder 4"/>
          <p:cNvSpPr>
            <a:spLocks noGrp="1"/>
          </p:cNvSpPr>
          <p:nvPr>
            <p:ph type="body" sz="quarter" idx="24"/>
          </p:nvPr>
        </p:nvSpPr>
        <p:spPr>
          <a:xfrm>
            <a:off x="0" y="4544011"/>
            <a:ext cx="2101850" cy="76944"/>
          </a:xfrm>
        </p:spPr>
        <p:txBody>
          <a:bodyPr/>
          <a:lstStyle/>
          <a:p>
            <a:r>
              <a:rPr lang="en-US" dirty="0" smtClean="0"/>
              <a:t>Medicare Shared Savings Program</a:t>
            </a:r>
          </a:p>
        </p:txBody>
      </p:sp>
    </p:spTree>
    <p:extLst>
      <p:ext uri="{BB962C8B-B14F-4D97-AF65-F5344CB8AC3E}">
        <p14:creationId xmlns:p14="http://schemas.microsoft.com/office/powerpoint/2010/main" val="396838283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a:p>
        </p:txBody>
      </p:sp>
      <p:sp>
        <p:nvSpPr>
          <p:cNvPr id="4" name="Text Placeholder 3"/>
          <p:cNvSpPr>
            <a:spLocks noGrp="1"/>
          </p:cNvSpPr>
          <p:nvPr>
            <p:ph type="body" sz="quarter" idx="24"/>
          </p:nvPr>
        </p:nvSpPr>
        <p:spPr/>
        <p:txBody>
          <a:bodyPr/>
          <a:lstStyle/>
          <a:p>
            <a:endParaRPr lang="en-US"/>
          </a:p>
        </p:txBody>
      </p:sp>
      <p:sp>
        <p:nvSpPr>
          <p:cNvPr id="5" name="Text Placeholder 4"/>
          <p:cNvSpPr>
            <a:spLocks noGrp="1"/>
          </p:cNvSpPr>
          <p:nvPr>
            <p:ph type="body" sz="quarter" idx="25"/>
          </p:nvPr>
        </p:nvSpPr>
        <p:spPr>
          <a:xfrm>
            <a:off x="320040" y="317903"/>
            <a:ext cx="6080760" cy="276999"/>
          </a:xfrm>
        </p:spPr>
        <p:txBody>
          <a:bodyPr/>
          <a:lstStyle/>
          <a:p>
            <a:r>
              <a:rPr lang="en-US" dirty="0"/>
              <a:t>Establish a Common Network </a:t>
            </a:r>
            <a:r>
              <a:rPr lang="en-US" dirty="0" smtClean="0"/>
              <a:t>Language  (cont.)</a:t>
            </a:r>
            <a:endParaRPr lang="en-US" dirty="0"/>
          </a:p>
        </p:txBody>
      </p:sp>
      <p:sp>
        <p:nvSpPr>
          <p:cNvPr id="6" name="Text Placeholder 9"/>
          <p:cNvSpPr>
            <a:spLocks noGrp="1"/>
          </p:cNvSpPr>
          <p:nvPr/>
        </p:nvSpPr>
        <p:spPr bwMode="gray">
          <a:xfrm>
            <a:off x="877395" y="1497123"/>
            <a:ext cx="4603750" cy="2323435"/>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solidFill>
                  <a:srgbClr val="38454E"/>
                </a:solidFill>
              </a:rPr>
              <a:t>Network in Brief: </a:t>
            </a:r>
            <a:r>
              <a:rPr lang="en-US" sz="1100" dirty="0" err="1" smtClean="0">
                <a:solidFill>
                  <a:srgbClr val="38454E"/>
                </a:solidFill>
              </a:rPr>
              <a:t>CalPERS</a:t>
            </a:r>
            <a:r>
              <a:rPr lang="en-US" sz="1100" dirty="0" smtClean="0">
                <a:solidFill>
                  <a:srgbClr val="38454E"/>
                </a:solidFill>
              </a:rPr>
              <a:t> ACO</a:t>
            </a:r>
            <a:endParaRPr lang="en-US" sz="1100" dirty="0">
              <a:solidFill>
                <a:srgbClr val="38454E"/>
              </a:solidFill>
            </a:endParaRPr>
          </a:p>
        </p:txBody>
      </p:sp>
      <p:grpSp>
        <p:nvGrpSpPr>
          <p:cNvPr id="7" name="Group 37"/>
          <p:cNvGrpSpPr/>
          <p:nvPr/>
        </p:nvGrpSpPr>
        <p:grpSpPr bwMode="gray">
          <a:xfrm>
            <a:off x="877395" y="1497123"/>
            <a:ext cx="319390" cy="218673"/>
            <a:chOff x="4843216" y="1292947"/>
            <a:chExt cx="319390" cy="218673"/>
          </a:xfrm>
        </p:grpSpPr>
        <p:sp>
          <p:nvSpPr>
            <p:cNvPr id="8" name="Freeform 7"/>
            <p:cNvSpPr/>
            <p:nvPr/>
          </p:nvSpPr>
          <p:spPr bwMode="gray">
            <a:xfrm flipH="1">
              <a:off x="4843216" y="129294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lus 8"/>
            <p:cNvSpPr/>
            <p:nvPr/>
          </p:nvSpPr>
          <p:spPr bwMode="gray">
            <a:xfrm>
              <a:off x="4866536" y="1310843"/>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sp>
        <p:nvSpPr>
          <p:cNvPr id="10" name="Text Placeholder 9"/>
          <p:cNvSpPr>
            <a:spLocks noGrp="1"/>
          </p:cNvSpPr>
          <p:nvPr/>
        </p:nvSpPr>
        <p:spPr bwMode="gray">
          <a:xfrm>
            <a:off x="877396" y="1970683"/>
            <a:ext cx="4603749" cy="1041833"/>
          </a:xfrm>
          <a:prstGeom prst="rect">
            <a:avLst/>
          </a:prstGeom>
        </p:spPr>
        <p:txBody>
          <a:bodyPr vert="horz" wrap="square" lIns="182862" tIns="45716" rIns="182880" bIns="45716"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000" dirty="0" smtClean="0"/>
              <a:t>Northern California-based ACO </a:t>
            </a:r>
            <a:r>
              <a:rPr lang="en-US" sz="1000" dirty="0"/>
              <a:t>composed of Blue Shield of California, Hill Physicians Medical </a:t>
            </a:r>
            <a:r>
              <a:rPr lang="en-US" sz="1000" dirty="0" smtClean="0"/>
              <a:t>Group, </a:t>
            </a:r>
            <a:r>
              <a:rPr lang="en-US" sz="1000" dirty="0"/>
              <a:t>and Dignity Health serving </a:t>
            </a:r>
            <a:r>
              <a:rPr lang="en-US" sz="1000" dirty="0" smtClean="0"/>
              <a:t>42,000 </a:t>
            </a:r>
            <a:r>
              <a:rPr lang="en-US" sz="1000" dirty="0" err="1" smtClean="0"/>
              <a:t>CalPERS</a:t>
            </a:r>
            <a:r>
              <a:rPr lang="en-US" sz="1000" dirty="0" smtClean="0"/>
              <a:t> </a:t>
            </a:r>
            <a:r>
              <a:rPr lang="en-US" sz="1000" dirty="0"/>
              <a:t>employees </a:t>
            </a:r>
            <a:r>
              <a:rPr lang="en-US" sz="1000" dirty="0" smtClean="0"/>
              <a:t>and dependents</a:t>
            </a:r>
          </a:p>
          <a:p>
            <a:r>
              <a:rPr lang="en-US" sz="1000" dirty="0"/>
              <a:t>Before ACO, each entity had its own risk scoring methodology </a:t>
            </a:r>
          </a:p>
          <a:p>
            <a:r>
              <a:rPr lang="en-US" sz="1000" dirty="0"/>
              <a:t>As first step in population health efforts, recognized need for a unified risk </a:t>
            </a:r>
            <a:r>
              <a:rPr lang="en-US" sz="1000" dirty="0" smtClean="0"/>
              <a:t>segmentation</a:t>
            </a:r>
          </a:p>
          <a:p>
            <a:r>
              <a:rPr lang="en-US" sz="1000" dirty="0" smtClean="0"/>
              <a:t>From 2010-2013, the ACO has generated gross savings of $105M with the majority of savings returned as lower premiums</a:t>
            </a:r>
          </a:p>
          <a:p>
            <a:r>
              <a:rPr lang="en-US" sz="1000" dirty="0" smtClean="0"/>
              <a:t>Achieved 15% reduction in length of stay and 16% reduction in total inpatient days over first four years of ACO</a:t>
            </a:r>
          </a:p>
        </p:txBody>
      </p:sp>
      <p:sp>
        <p:nvSpPr>
          <p:cNvPr id="12" name="Text Placeholder 3"/>
          <p:cNvSpPr>
            <a:spLocks noGrp="1"/>
          </p:cNvSpPr>
          <p:nvPr>
            <p:ph type="body" sz="quarter" idx="23"/>
          </p:nvPr>
        </p:nvSpPr>
        <p:spPr>
          <a:xfrm>
            <a:off x="3878120" y="4465124"/>
            <a:ext cx="2522680" cy="335476"/>
          </a:xfrm>
        </p:spPr>
        <p:txBody>
          <a:bodyPr/>
          <a:lstStyle/>
          <a:p>
            <a:r>
              <a:rPr lang="en-US" dirty="0"/>
              <a:t>Source: Blue </a:t>
            </a:r>
            <a:r>
              <a:rPr lang="en-US" dirty="0" smtClean="0"/>
              <a:t>Shield </a:t>
            </a:r>
            <a:r>
              <a:rPr lang="en-US" dirty="0"/>
              <a:t>of California, “An Accountable Care Organization Pilot: Lessons Learned,” available at:  https://www.blueshieldca.com/employer/documents/knowledge-center/features/EKH_ACO%20Lessons%20Learned%20Case%20Study.pdf, accessed 3 May 2014; Health Care Advisory Board interviews and analysis. </a:t>
            </a:r>
          </a:p>
        </p:txBody>
      </p:sp>
    </p:spTree>
    <p:extLst>
      <p:ext uri="{BB962C8B-B14F-4D97-AF65-F5344CB8AC3E}">
        <p14:creationId xmlns:p14="http://schemas.microsoft.com/office/powerpoint/2010/main" val="236840970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Two Promising Strategies to Hold Partners Accountable </a:t>
            </a:r>
            <a:endParaRPr lang="en-US" dirty="0"/>
          </a:p>
        </p:txBody>
      </p:sp>
      <p:sp>
        <p:nvSpPr>
          <p:cNvPr id="3" name="Text Placeholder 2"/>
          <p:cNvSpPr>
            <a:spLocks noGrp="1"/>
          </p:cNvSpPr>
          <p:nvPr>
            <p:ph type="body" sz="quarter" idx="22"/>
          </p:nvPr>
        </p:nvSpPr>
        <p:spPr>
          <a:xfrm>
            <a:off x="320040" y="45947"/>
            <a:ext cx="2926080" cy="138499"/>
          </a:xfrm>
        </p:spPr>
        <p:txBody>
          <a:bodyPr/>
          <a:lstStyle/>
          <a:p>
            <a:r>
              <a:rPr lang="en-US" dirty="0"/>
              <a:t>Tactic </a:t>
            </a:r>
            <a:r>
              <a:rPr lang="en-US" dirty="0" smtClean="0"/>
              <a:t>#8: Network-Enabled </a:t>
            </a:r>
            <a:r>
              <a:rPr lang="en-US" dirty="0"/>
              <a:t>P</a:t>
            </a:r>
            <a:r>
              <a:rPr lang="en-US" dirty="0" smtClean="0"/>
              <a:t>erformance Incentives</a:t>
            </a:r>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Hardwiring Mutual Accountability </a:t>
            </a:r>
            <a:endParaRPr lang="en-US" dirty="0"/>
          </a:p>
        </p:txBody>
      </p:sp>
      <p:sp>
        <p:nvSpPr>
          <p:cNvPr id="7" name="TextBox 6"/>
          <p:cNvSpPr txBox="1"/>
          <p:nvPr/>
        </p:nvSpPr>
        <p:spPr bwMode="gray">
          <a:xfrm>
            <a:off x="1268979" y="2286000"/>
            <a:ext cx="1733393" cy="1705595"/>
          </a:xfrm>
          <a:prstGeom prst="rect">
            <a:avLst/>
          </a:prstGeom>
          <a:noFill/>
        </p:spPr>
        <p:txBody>
          <a:bodyPr wrap="square" lIns="0" tIns="0" rIns="0" bIns="0" rtlCol="0">
            <a:spAutoFit/>
          </a:bodyPr>
          <a:lstStyle/>
          <a:p>
            <a:pPr>
              <a:spcBef>
                <a:spcPts val="500"/>
              </a:spcBef>
            </a:pPr>
            <a:r>
              <a:rPr lang="en-US" sz="1000" dirty="0" smtClean="0"/>
              <a:t>Including partners in formal risk-based arrangements (e.g. shared savings, global payment contracts)</a:t>
            </a:r>
          </a:p>
          <a:p>
            <a:pPr>
              <a:spcBef>
                <a:spcPts val="500"/>
              </a:spcBef>
            </a:pPr>
            <a:endParaRPr lang="en-US" sz="1000" dirty="0"/>
          </a:p>
          <a:p>
            <a:pPr>
              <a:spcBef>
                <a:spcPts val="500"/>
              </a:spcBef>
            </a:pPr>
            <a:r>
              <a:rPr lang="en-US" sz="1000" i="1" dirty="0" smtClean="0"/>
              <a:t>Candidates:</a:t>
            </a:r>
          </a:p>
          <a:p>
            <a:pPr marL="119063" indent="-119063">
              <a:spcBef>
                <a:spcPts val="500"/>
              </a:spcBef>
              <a:buFont typeface="Arial" panose="020B0604020202020204" pitchFamily="34" charset="0"/>
              <a:buChar char="•"/>
            </a:pPr>
            <a:r>
              <a:rPr lang="en-US" sz="1000" dirty="0" smtClean="0"/>
              <a:t>Hospital ACO partners </a:t>
            </a:r>
          </a:p>
          <a:p>
            <a:pPr marL="119063" indent="-119063">
              <a:spcBef>
                <a:spcPts val="500"/>
              </a:spcBef>
              <a:buFont typeface="Arial" panose="020B0604020202020204" pitchFamily="34" charset="0"/>
              <a:buChar char="•"/>
            </a:pPr>
            <a:r>
              <a:rPr lang="en-US" sz="1000" dirty="0" smtClean="0"/>
              <a:t>Employed physicians</a:t>
            </a:r>
          </a:p>
          <a:p>
            <a:pPr marL="119063" indent="-119063">
              <a:spcBef>
                <a:spcPts val="500"/>
              </a:spcBef>
              <a:buFont typeface="Arial" panose="020B0604020202020204" pitchFamily="34" charset="0"/>
              <a:buChar char="•"/>
            </a:pPr>
            <a:r>
              <a:rPr lang="en-US" sz="1000" dirty="0" smtClean="0"/>
              <a:t>Ancillary providers </a:t>
            </a:r>
          </a:p>
        </p:txBody>
      </p:sp>
      <p:sp>
        <p:nvSpPr>
          <p:cNvPr id="8" name="Text Placeholder 3"/>
          <p:cNvSpPr txBox="1">
            <a:spLocks/>
          </p:cNvSpPr>
          <p:nvPr/>
        </p:nvSpPr>
        <p:spPr>
          <a:xfrm>
            <a:off x="1263311" y="1783083"/>
            <a:ext cx="1739061" cy="338554"/>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1"/>
                </a:solidFill>
              </a:rPr>
              <a:t>Formal Shared </a:t>
            </a:r>
            <a:br>
              <a:rPr lang="en-US" b="1" dirty="0" smtClean="0">
                <a:solidFill>
                  <a:schemeClr val="tx1"/>
                </a:solidFill>
              </a:rPr>
            </a:br>
            <a:r>
              <a:rPr lang="en-US" b="1" dirty="0" smtClean="0">
                <a:solidFill>
                  <a:schemeClr val="tx1"/>
                </a:solidFill>
              </a:rPr>
              <a:t>Risk </a:t>
            </a:r>
            <a:endParaRPr lang="en-US" b="1" dirty="0">
              <a:solidFill>
                <a:schemeClr val="tx1"/>
              </a:solidFill>
            </a:endParaRPr>
          </a:p>
        </p:txBody>
      </p:sp>
      <p:cxnSp>
        <p:nvCxnSpPr>
          <p:cNvPr id="9" name="Straight Connector 8"/>
          <p:cNvCxnSpPr/>
          <p:nvPr/>
        </p:nvCxnSpPr>
        <p:spPr>
          <a:xfrm>
            <a:off x="3477337" y="1756530"/>
            <a:ext cx="18142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63312" y="1756530"/>
            <a:ext cx="17390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txBox="1">
            <a:spLocks/>
          </p:cNvSpPr>
          <p:nvPr/>
        </p:nvSpPr>
        <p:spPr>
          <a:xfrm>
            <a:off x="3477337" y="1783083"/>
            <a:ext cx="1814300" cy="338554"/>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chemeClr val="tx1"/>
                </a:solidFill>
              </a:rPr>
              <a:t>Membership-Based Incentive </a:t>
            </a:r>
            <a:endParaRPr lang="en-US" b="1" dirty="0">
              <a:solidFill>
                <a:schemeClr val="tx1"/>
              </a:solidFill>
            </a:endParaRPr>
          </a:p>
        </p:txBody>
      </p:sp>
      <p:sp>
        <p:nvSpPr>
          <p:cNvPr id="15" name="TextBox 14"/>
          <p:cNvSpPr txBox="1"/>
          <p:nvPr/>
        </p:nvSpPr>
        <p:spPr bwMode="gray">
          <a:xfrm>
            <a:off x="3477336" y="2286000"/>
            <a:ext cx="1733393" cy="1487587"/>
          </a:xfrm>
          <a:prstGeom prst="rect">
            <a:avLst/>
          </a:prstGeom>
          <a:noFill/>
        </p:spPr>
        <p:txBody>
          <a:bodyPr wrap="square" lIns="0" tIns="0" rIns="0" bIns="0" rtlCol="0">
            <a:spAutoFit/>
          </a:bodyPr>
          <a:lstStyle/>
          <a:p>
            <a:pPr>
              <a:spcBef>
                <a:spcPts val="500"/>
              </a:spcBef>
            </a:pPr>
            <a:r>
              <a:rPr lang="en-US" sz="1000" dirty="0" smtClean="0"/>
              <a:t>Positioning membership in the network itself as performance incentive (e.g., preferred referral network)</a:t>
            </a:r>
          </a:p>
          <a:p>
            <a:pPr>
              <a:spcBef>
                <a:spcPts val="500"/>
              </a:spcBef>
            </a:pPr>
            <a:endParaRPr lang="en-US" sz="1000" dirty="0"/>
          </a:p>
          <a:p>
            <a:pPr>
              <a:spcBef>
                <a:spcPts val="500"/>
              </a:spcBef>
            </a:pPr>
            <a:r>
              <a:rPr lang="en-US" sz="1000" i="1" dirty="0" smtClean="0"/>
              <a:t>Candidates:</a:t>
            </a:r>
          </a:p>
          <a:p>
            <a:pPr marL="119063" indent="-119063">
              <a:spcBef>
                <a:spcPts val="500"/>
              </a:spcBef>
              <a:buFont typeface="Arial" panose="020B0604020202020204" pitchFamily="34" charset="0"/>
              <a:buChar char="•"/>
            </a:pPr>
            <a:r>
              <a:rPr lang="en-US" sz="1000" dirty="0" smtClean="0"/>
              <a:t>Clinical Integration Network</a:t>
            </a:r>
          </a:p>
          <a:p>
            <a:pPr marL="119063" indent="-119063">
              <a:spcBef>
                <a:spcPts val="500"/>
              </a:spcBef>
              <a:buFont typeface="Arial" panose="020B0604020202020204" pitchFamily="34" charset="0"/>
              <a:buChar char="•"/>
            </a:pPr>
            <a:r>
              <a:rPr lang="en-US" sz="1000" dirty="0" smtClean="0"/>
              <a:t>Post-Acute Care Providers </a:t>
            </a:r>
          </a:p>
        </p:txBody>
      </p:sp>
      <p:pic>
        <p:nvPicPr>
          <p:cNvPr id="1026" name="Picture 2" descr="L:\Public\Share\ABC Templates and Resources\ABC Art Icons Logos\ABC Modern Icons\Contract.png"/>
          <p:cNvPicPr>
            <a:picLocks noChangeAspect="1" noChangeArrowheads="1"/>
          </p:cNvPicPr>
          <p:nvPr/>
        </p:nvPicPr>
        <p:blipFill rotWithShape="1">
          <a:blip r:embed="rId2">
            <a:extLst>
              <a:ext uri="{28A0092B-C50C-407E-A947-70E740481C1C}">
                <a14:useLocalDpi xmlns:a14="http://schemas.microsoft.com/office/drawing/2010/main" val="0"/>
              </a:ext>
            </a:extLst>
          </a:blip>
          <a:srcRect b="13544"/>
          <a:stretch/>
        </p:blipFill>
        <p:spPr bwMode="auto">
          <a:xfrm>
            <a:off x="2389714" y="1210059"/>
            <a:ext cx="508079" cy="5464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Public\Share\ABC Templates and Resources\ABC Art Icons Logos\ABC Modern Icons\Network_2.png"/>
          <p:cNvPicPr>
            <a:picLocks noChangeAspect="1" noChangeArrowheads="1"/>
          </p:cNvPicPr>
          <p:nvPr/>
        </p:nvPicPr>
        <p:blipFill rotWithShape="1">
          <a:blip r:embed="rId3">
            <a:extLst>
              <a:ext uri="{28A0092B-C50C-407E-A947-70E740481C1C}">
                <a14:useLocalDpi xmlns:a14="http://schemas.microsoft.com/office/drawing/2010/main" val="0"/>
              </a:ext>
            </a:extLst>
          </a:blip>
          <a:srcRect b="8208"/>
          <a:stretch/>
        </p:blipFill>
        <p:spPr bwMode="auto">
          <a:xfrm>
            <a:off x="4558170" y="1225190"/>
            <a:ext cx="733466" cy="53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312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a:t>Bringing Ancillary Providers to the Table </a:t>
            </a:r>
            <a:r>
              <a:rPr lang="en-US" dirty="0" smtClean="0"/>
              <a:t>Through </a:t>
            </a:r>
            <a:r>
              <a:rPr lang="en-US" dirty="0"/>
              <a:t>Shared Savings </a:t>
            </a:r>
          </a:p>
        </p:txBody>
      </p:sp>
      <p:sp>
        <p:nvSpPr>
          <p:cNvPr id="3" name="Text Placeholder 2"/>
          <p:cNvSpPr>
            <a:spLocks noGrp="1"/>
          </p:cNvSpPr>
          <p:nvPr>
            <p:ph type="body" sz="quarter" idx="22"/>
          </p:nvPr>
        </p:nvSpPr>
        <p:spPr/>
        <p:txBody>
          <a:bodyPr/>
          <a:lstStyle/>
          <a:p>
            <a:endParaRPr lang="en-US" i="1" dirty="0"/>
          </a:p>
        </p:txBody>
      </p:sp>
      <p:sp>
        <p:nvSpPr>
          <p:cNvPr id="4" name="Text Placeholder 3"/>
          <p:cNvSpPr>
            <a:spLocks noGrp="1"/>
          </p:cNvSpPr>
          <p:nvPr>
            <p:ph type="body" sz="quarter" idx="23"/>
          </p:nvPr>
        </p:nvSpPr>
        <p:spPr>
          <a:xfrm>
            <a:off x="3518046" y="4619012"/>
            <a:ext cx="2882753" cy="181588"/>
          </a:xfrm>
        </p:spPr>
        <p:txBody>
          <a:bodyPr/>
          <a:lstStyle/>
          <a:p>
            <a:r>
              <a:rPr lang="en-US" dirty="0" smtClean="0"/>
              <a:t>Source: MMC Physician-Hospital Organization, </a:t>
            </a:r>
            <a:r>
              <a:rPr lang="en-US" dirty="0"/>
              <a:t>available at: http://</a:t>
            </a:r>
            <a:r>
              <a:rPr lang="en-US" dirty="0" smtClean="0"/>
              <a:t>www.mainehealth.org/mhaco, accessed May 3, 2014; Health Care Advisory Board interviews </a:t>
            </a:r>
            <a:r>
              <a:rPr lang="en-US" dirty="0"/>
              <a:t>and analysis; </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5759450" cy="276999"/>
          </a:xfrm>
        </p:spPr>
        <p:txBody>
          <a:bodyPr/>
          <a:lstStyle/>
          <a:p>
            <a:r>
              <a:rPr lang="en-US" dirty="0" smtClean="0"/>
              <a:t>Extend Shared Risk Beyond Hospital and Physicians </a:t>
            </a:r>
            <a:endParaRPr lang="en-US" dirty="0"/>
          </a:p>
        </p:txBody>
      </p:sp>
      <p:sp>
        <p:nvSpPr>
          <p:cNvPr id="7" name="Oval 6"/>
          <p:cNvSpPr/>
          <p:nvPr/>
        </p:nvSpPr>
        <p:spPr bwMode="gray">
          <a:xfrm>
            <a:off x="1267672" y="1634475"/>
            <a:ext cx="2250374" cy="1021278"/>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8" name="Text Placeholder 9"/>
          <p:cNvSpPr>
            <a:spLocks noGrp="1"/>
          </p:cNvSpPr>
          <p:nvPr/>
        </p:nvSpPr>
        <p:spPr bwMode="gray">
          <a:xfrm>
            <a:off x="324476" y="3018019"/>
            <a:ext cx="3814636" cy="1579381"/>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solidFill>
                  <a:schemeClr val="accent4"/>
                </a:solidFill>
              </a:rPr>
              <a:t>Network </a:t>
            </a:r>
            <a:r>
              <a:rPr lang="en-US" dirty="0">
                <a:solidFill>
                  <a:schemeClr val="accent4"/>
                </a:solidFill>
              </a:rPr>
              <a:t>in Brief: </a:t>
            </a:r>
            <a:r>
              <a:rPr lang="en-US" dirty="0" smtClean="0">
                <a:solidFill>
                  <a:schemeClr val="accent4"/>
                </a:solidFill>
              </a:rPr>
              <a:t>MMC Physician-Hospital Organization</a:t>
            </a:r>
            <a:endParaRPr lang="en-US" dirty="0">
              <a:solidFill>
                <a:schemeClr val="accent4"/>
              </a:solidFill>
            </a:endParaRPr>
          </a:p>
        </p:txBody>
      </p:sp>
      <p:grpSp>
        <p:nvGrpSpPr>
          <p:cNvPr id="9" name="Group 40"/>
          <p:cNvGrpSpPr/>
          <p:nvPr/>
        </p:nvGrpSpPr>
        <p:grpSpPr bwMode="gray">
          <a:xfrm>
            <a:off x="324475" y="3018020"/>
            <a:ext cx="319390" cy="218673"/>
            <a:chOff x="4843216" y="1292947"/>
            <a:chExt cx="319390" cy="218673"/>
          </a:xfrm>
        </p:grpSpPr>
        <p:sp>
          <p:nvSpPr>
            <p:cNvPr id="10" name="Freeform 9"/>
            <p:cNvSpPr/>
            <p:nvPr/>
          </p:nvSpPr>
          <p:spPr bwMode="gray">
            <a:xfrm flipH="1">
              <a:off x="4843216" y="129294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Plus 10"/>
            <p:cNvSpPr/>
            <p:nvPr/>
          </p:nvSpPr>
          <p:spPr bwMode="gray">
            <a:xfrm>
              <a:off x="4866536" y="1310843"/>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sp>
        <p:nvSpPr>
          <p:cNvPr id="12" name="Text Placeholder 9"/>
          <p:cNvSpPr>
            <a:spLocks noGrp="1"/>
          </p:cNvSpPr>
          <p:nvPr/>
        </p:nvSpPr>
        <p:spPr bwMode="gray">
          <a:xfrm>
            <a:off x="324476" y="3458284"/>
            <a:ext cx="3814636" cy="687790"/>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pPr>
            <a:r>
              <a:rPr lang="en-US" sz="1000" dirty="0" smtClean="0">
                <a:solidFill>
                  <a:srgbClr val="38454E"/>
                </a:solidFill>
              </a:rPr>
              <a:t>PHO composed of 1,100 </a:t>
            </a:r>
            <a:r>
              <a:rPr lang="en-US" sz="1000" dirty="0">
                <a:solidFill>
                  <a:srgbClr val="38454E"/>
                </a:solidFill>
              </a:rPr>
              <a:t>physicians </a:t>
            </a:r>
            <a:r>
              <a:rPr lang="en-US" sz="1000" dirty="0" smtClean="0">
                <a:solidFill>
                  <a:srgbClr val="38454E"/>
                </a:solidFill>
              </a:rPr>
              <a:t>from the </a:t>
            </a:r>
            <a:r>
              <a:rPr lang="en-US" sz="1000" dirty="0">
                <a:solidFill>
                  <a:srgbClr val="38454E"/>
                </a:solidFill>
              </a:rPr>
              <a:t>Community Physicians of Maine </a:t>
            </a:r>
            <a:r>
              <a:rPr lang="en-US" sz="1000" dirty="0" smtClean="0">
                <a:solidFill>
                  <a:srgbClr val="38454E"/>
                </a:solidFill>
              </a:rPr>
              <a:t>and the seven </a:t>
            </a:r>
            <a:r>
              <a:rPr lang="en-US" sz="1000" dirty="0" err="1" smtClean="0">
                <a:solidFill>
                  <a:srgbClr val="38454E"/>
                </a:solidFill>
              </a:rPr>
              <a:t>MaineHealth</a:t>
            </a:r>
            <a:r>
              <a:rPr lang="en-US" sz="1000" dirty="0" smtClean="0">
                <a:solidFill>
                  <a:srgbClr val="38454E"/>
                </a:solidFill>
              </a:rPr>
              <a:t> hospitals; based in southern and coastal Maine</a:t>
            </a:r>
          </a:p>
          <a:p>
            <a:pPr>
              <a:spcBef>
                <a:spcPts val="500"/>
              </a:spcBef>
            </a:pPr>
            <a:r>
              <a:rPr lang="en-US" sz="1000" dirty="0" smtClean="0">
                <a:solidFill>
                  <a:srgbClr val="38454E"/>
                </a:solidFill>
              </a:rPr>
              <a:t>As part of participation in the Medicare Shared Savings Program, will be sharing savings with ancillary providers based on value performance measures </a:t>
            </a:r>
            <a:endParaRPr lang="en-US" sz="1000" dirty="0">
              <a:solidFill>
                <a:srgbClr val="38454E"/>
              </a:solidFill>
            </a:endParaRPr>
          </a:p>
        </p:txBody>
      </p:sp>
      <p:sp>
        <p:nvSpPr>
          <p:cNvPr id="13" name="TextBox 12"/>
          <p:cNvSpPr txBox="1"/>
          <p:nvPr/>
        </p:nvSpPr>
        <p:spPr bwMode="gray">
          <a:xfrm>
            <a:off x="2547217" y="2311270"/>
            <a:ext cx="1792224" cy="502920"/>
          </a:xfrm>
          <a:prstGeom prst="rect">
            <a:avLst/>
          </a:prstGeom>
          <a:solidFill>
            <a:schemeClr val="bg1"/>
          </a:solidFill>
          <a:ln w="12700">
            <a:solidFill>
              <a:schemeClr val="tx1"/>
            </a:solidFill>
          </a:ln>
          <a:effectLst/>
        </p:spPr>
        <p:txBody>
          <a:bodyPr wrap="square" lIns="45720" tIns="45720" rIns="45720" bIns="45720" rtlCol="0">
            <a:noAutofit/>
          </a:bodyPr>
          <a:lstStyle/>
          <a:p>
            <a:pPr algn="ctr">
              <a:spcBef>
                <a:spcPts val="600"/>
              </a:spcBef>
              <a:spcAft>
                <a:spcPts val="600"/>
              </a:spcAft>
            </a:pPr>
            <a:endParaRPr lang="en-US" sz="900" dirty="0" smtClean="0">
              <a:solidFill>
                <a:srgbClr val="38454E"/>
              </a:solidFill>
            </a:endParaRPr>
          </a:p>
        </p:txBody>
      </p:sp>
      <p:sp>
        <p:nvSpPr>
          <p:cNvPr id="14" name="TextBox 13"/>
          <p:cNvSpPr txBox="1"/>
          <p:nvPr/>
        </p:nvSpPr>
        <p:spPr bwMode="gray">
          <a:xfrm>
            <a:off x="2547218" y="1479428"/>
            <a:ext cx="1792224" cy="502920"/>
          </a:xfrm>
          <a:prstGeom prst="rect">
            <a:avLst/>
          </a:prstGeom>
          <a:solidFill>
            <a:schemeClr val="bg1"/>
          </a:solidFill>
          <a:ln w="12700">
            <a:solidFill>
              <a:schemeClr val="tx1"/>
            </a:solidFill>
          </a:ln>
          <a:effectLst/>
        </p:spPr>
        <p:txBody>
          <a:bodyPr wrap="square" lIns="45720" tIns="45720" rIns="45720" bIns="45720" rtlCol="0">
            <a:noAutofit/>
          </a:bodyPr>
          <a:lstStyle/>
          <a:p>
            <a:pPr algn="ctr">
              <a:spcBef>
                <a:spcPts val="600"/>
              </a:spcBef>
              <a:spcAft>
                <a:spcPts val="600"/>
              </a:spcAft>
            </a:pPr>
            <a:endParaRPr lang="en-US" sz="900" dirty="0" smtClean="0">
              <a:solidFill>
                <a:srgbClr val="38454E"/>
              </a:solidFill>
            </a:endParaRPr>
          </a:p>
        </p:txBody>
      </p:sp>
      <p:sp>
        <p:nvSpPr>
          <p:cNvPr id="15" name="TextBox 14"/>
          <p:cNvSpPr txBox="1"/>
          <p:nvPr/>
        </p:nvSpPr>
        <p:spPr bwMode="gray">
          <a:xfrm>
            <a:off x="444828" y="1476038"/>
            <a:ext cx="1793673" cy="502920"/>
          </a:xfrm>
          <a:prstGeom prst="rect">
            <a:avLst/>
          </a:prstGeom>
          <a:solidFill>
            <a:schemeClr val="bg1"/>
          </a:solidFill>
          <a:ln w="12700">
            <a:solidFill>
              <a:schemeClr val="tx1"/>
            </a:solidFill>
          </a:ln>
          <a:effectLst/>
        </p:spPr>
        <p:txBody>
          <a:bodyPr wrap="square" lIns="45720" tIns="45720" rIns="45720" bIns="45720" rtlCol="0">
            <a:noAutofit/>
          </a:bodyPr>
          <a:lstStyle/>
          <a:p>
            <a:pPr marL="401638">
              <a:spcBef>
                <a:spcPts val="600"/>
              </a:spcBef>
              <a:spcAft>
                <a:spcPts val="600"/>
              </a:spcAft>
            </a:pPr>
            <a:r>
              <a:rPr lang="en-US" sz="900" b="1" dirty="0" smtClean="0">
                <a:solidFill>
                  <a:srgbClr val="38454E"/>
                </a:solidFill>
              </a:rPr>
              <a:t>Home Health                 </a:t>
            </a:r>
            <a:r>
              <a:rPr lang="en-US" sz="900" dirty="0" smtClean="0">
                <a:solidFill>
                  <a:srgbClr val="38454E"/>
                </a:solidFill>
              </a:rPr>
              <a:t>Included because of              high Medicare utilization </a:t>
            </a:r>
          </a:p>
          <a:p>
            <a:pPr>
              <a:spcBef>
                <a:spcPts val="600"/>
              </a:spcBef>
              <a:spcAft>
                <a:spcPts val="600"/>
              </a:spcAft>
            </a:pPr>
            <a:endParaRPr lang="en-US" sz="900" dirty="0" smtClean="0">
              <a:solidFill>
                <a:srgbClr val="38454E"/>
              </a:solidFill>
            </a:endParaRPr>
          </a:p>
        </p:txBody>
      </p:sp>
      <p:sp>
        <p:nvSpPr>
          <p:cNvPr id="16" name="TextBox 15"/>
          <p:cNvSpPr txBox="1"/>
          <p:nvPr/>
        </p:nvSpPr>
        <p:spPr bwMode="gray">
          <a:xfrm>
            <a:off x="444828" y="2311270"/>
            <a:ext cx="1793673" cy="502920"/>
          </a:xfrm>
          <a:prstGeom prst="rect">
            <a:avLst/>
          </a:prstGeom>
          <a:solidFill>
            <a:schemeClr val="bg1"/>
          </a:solidFill>
          <a:ln w="12700">
            <a:solidFill>
              <a:schemeClr val="tx1"/>
            </a:solidFill>
          </a:ln>
          <a:effectLst/>
        </p:spPr>
        <p:txBody>
          <a:bodyPr wrap="square" lIns="45720" tIns="45720" rIns="0" bIns="45720" rtlCol="0">
            <a:noAutofit/>
          </a:bodyPr>
          <a:lstStyle/>
          <a:p>
            <a:pPr marL="400050">
              <a:spcBef>
                <a:spcPts val="600"/>
              </a:spcBef>
              <a:spcAft>
                <a:spcPts val="600"/>
              </a:spcAft>
            </a:pPr>
            <a:r>
              <a:rPr lang="en-US" sz="900" b="1" dirty="0" smtClean="0">
                <a:solidFill>
                  <a:srgbClr val="38454E"/>
                </a:solidFill>
              </a:rPr>
              <a:t>Lab                                </a:t>
            </a:r>
            <a:r>
              <a:rPr lang="en-US" sz="900" dirty="0" smtClean="0">
                <a:solidFill>
                  <a:srgbClr val="38454E"/>
                </a:solidFill>
              </a:rPr>
              <a:t>Included due to relevance for any population</a:t>
            </a:r>
            <a:endParaRPr lang="en-US" sz="900" b="1" dirty="0" smtClean="0">
              <a:solidFill>
                <a:srgbClr val="38454E"/>
              </a:solidFill>
            </a:endParaRPr>
          </a:p>
          <a:p>
            <a:pPr>
              <a:spcBef>
                <a:spcPts val="600"/>
              </a:spcBef>
              <a:spcAft>
                <a:spcPts val="600"/>
              </a:spcAft>
            </a:pPr>
            <a:endParaRPr lang="en-US" sz="900" dirty="0" smtClean="0">
              <a:solidFill>
                <a:srgbClr val="38454E"/>
              </a:solidFill>
            </a:endParaRPr>
          </a:p>
        </p:txBody>
      </p:sp>
      <p:sp>
        <p:nvSpPr>
          <p:cNvPr id="18" name="Text Placeholder 9"/>
          <p:cNvSpPr>
            <a:spLocks noGrp="1"/>
          </p:cNvSpPr>
          <p:nvPr/>
        </p:nvSpPr>
        <p:spPr bwMode="gray">
          <a:xfrm>
            <a:off x="4238951" y="3013252"/>
            <a:ext cx="1841174" cy="1584148"/>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1100" dirty="0">
              <a:solidFill>
                <a:srgbClr val="38454E"/>
              </a:solidFill>
            </a:endParaRPr>
          </a:p>
        </p:txBody>
      </p:sp>
      <p:pic>
        <p:nvPicPr>
          <p:cNvPr id="24" name="Picture 2" descr="L:\Public\Share\ABC Templates and Resources\ABC Art Icons Logos\ABC Modern Icons\Group_Doct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575" y="1973950"/>
            <a:ext cx="474568" cy="294133"/>
          </a:xfrm>
          <a:prstGeom prst="rect">
            <a:avLst/>
          </a:prstGeom>
          <a:noFill/>
          <a:extLst>
            <a:ext uri="{909E8E84-426E-40DD-AFC4-6F175D3DCCD1}">
              <a14:hiddenFill xmlns:a14="http://schemas.microsoft.com/office/drawing/2010/main">
                <a:solidFill>
                  <a:srgbClr val="FFFFFF"/>
                </a:solidFill>
              </a14:hiddenFill>
            </a:ext>
          </a:extLst>
        </p:spPr>
      </p:pic>
      <p:sp>
        <p:nvSpPr>
          <p:cNvPr id="25" name="Line Callout 1 24"/>
          <p:cNvSpPr/>
          <p:nvPr/>
        </p:nvSpPr>
        <p:spPr bwMode="gray">
          <a:xfrm>
            <a:off x="4439651" y="1544949"/>
            <a:ext cx="1568343" cy="1200329"/>
          </a:xfrm>
          <a:prstGeom prst="borderCallout1">
            <a:avLst>
              <a:gd name="adj1" fmla="val 49571"/>
              <a:gd name="adj2" fmla="val 2326"/>
              <a:gd name="adj3" fmla="val 49672"/>
              <a:gd name="adj4" fmla="val -22887"/>
            </a:avLst>
          </a:prstGeom>
          <a:solidFill>
            <a:schemeClr val="accent3"/>
          </a:solidFill>
          <a:ln w="12700" cap="flat" cmpd="sng" algn="ctr">
            <a:solidFill>
              <a:schemeClr val="accent3"/>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600"/>
              </a:spcBef>
              <a:spcAft>
                <a:spcPts val="600"/>
              </a:spcAft>
            </a:pPr>
            <a:r>
              <a:rPr lang="en-US" sz="900" dirty="0" smtClean="0">
                <a:solidFill>
                  <a:srgbClr val="FFFFFF"/>
                </a:solidFill>
              </a:rPr>
              <a:t>PHO has worked </a:t>
            </a:r>
            <a:r>
              <a:rPr lang="en-US" sz="900" dirty="0">
                <a:solidFill>
                  <a:srgbClr val="FFFFFF"/>
                </a:solidFill>
              </a:rPr>
              <a:t>with </a:t>
            </a:r>
            <a:r>
              <a:rPr lang="en-US" sz="900" dirty="0" smtClean="0">
                <a:solidFill>
                  <a:srgbClr val="FFFFFF"/>
                </a:solidFill>
              </a:rPr>
              <a:t>each provider to </a:t>
            </a:r>
            <a:r>
              <a:rPr lang="en-US" sz="900" dirty="0">
                <a:solidFill>
                  <a:srgbClr val="FFFFFF"/>
                </a:solidFill>
              </a:rPr>
              <a:t>identify relevant performance metrics; focusing specifically on 33 </a:t>
            </a:r>
            <a:r>
              <a:rPr lang="en-US" sz="900" dirty="0" smtClean="0">
                <a:solidFill>
                  <a:srgbClr val="FFFFFF"/>
                </a:solidFill>
              </a:rPr>
              <a:t>metrics from MSSP to </a:t>
            </a:r>
            <a:r>
              <a:rPr lang="en-US" sz="900" dirty="0">
                <a:solidFill>
                  <a:srgbClr val="FFFFFF"/>
                </a:solidFill>
              </a:rPr>
              <a:t>promote </a:t>
            </a:r>
            <a:r>
              <a:rPr lang="en-US" sz="900" dirty="0" smtClean="0">
                <a:solidFill>
                  <a:srgbClr val="FFFFFF"/>
                </a:solidFill>
              </a:rPr>
              <a:t>performance against value-based metrics across </a:t>
            </a:r>
            <a:r>
              <a:rPr lang="en-US" sz="900" dirty="0">
                <a:solidFill>
                  <a:srgbClr val="FFFFFF"/>
                </a:solidFill>
              </a:rPr>
              <a:t>sites </a:t>
            </a:r>
          </a:p>
        </p:txBody>
      </p:sp>
      <p:sp>
        <p:nvSpPr>
          <p:cNvPr id="28" name="TextBox 27"/>
          <p:cNvSpPr txBox="1"/>
          <p:nvPr/>
        </p:nvSpPr>
        <p:spPr bwMode="gray">
          <a:xfrm>
            <a:off x="2613894" y="1480938"/>
            <a:ext cx="1359765" cy="332738"/>
          </a:xfrm>
          <a:prstGeom prst="rect">
            <a:avLst/>
          </a:prstGeom>
          <a:noFill/>
        </p:spPr>
        <p:txBody>
          <a:bodyPr wrap="square" lIns="45720" rIns="45720" rtlCol="0">
            <a:noAutofit/>
          </a:bodyPr>
          <a:lstStyle/>
          <a:p>
            <a:pPr>
              <a:spcBef>
                <a:spcPts val="500"/>
              </a:spcBef>
            </a:pPr>
            <a:r>
              <a:rPr lang="en-US" sz="900" b="1" dirty="0">
                <a:solidFill>
                  <a:srgbClr val="38454E"/>
                </a:solidFill>
              </a:rPr>
              <a:t>SNF                                  </a:t>
            </a:r>
            <a:r>
              <a:rPr lang="en-US" sz="900" dirty="0">
                <a:solidFill>
                  <a:srgbClr val="38454E"/>
                </a:solidFill>
              </a:rPr>
              <a:t>Included because of high Medicare utilization </a:t>
            </a:r>
            <a:endParaRPr lang="en-US" sz="900" b="1" dirty="0">
              <a:solidFill>
                <a:srgbClr val="38454E"/>
              </a:solidFill>
            </a:endParaRPr>
          </a:p>
          <a:p>
            <a:pPr>
              <a:spcBef>
                <a:spcPts val="500"/>
              </a:spcBef>
            </a:pPr>
            <a:endParaRPr lang="en-US" sz="900" dirty="0" err="1" smtClean="0">
              <a:solidFill>
                <a:srgbClr val="38454E"/>
              </a:solidFill>
            </a:endParaRPr>
          </a:p>
        </p:txBody>
      </p:sp>
      <p:sp>
        <p:nvSpPr>
          <p:cNvPr id="29" name="TextBox 28"/>
          <p:cNvSpPr txBox="1"/>
          <p:nvPr/>
        </p:nvSpPr>
        <p:spPr bwMode="gray">
          <a:xfrm>
            <a:off x="2613894" y="2316607"/>
            <a:ext cx="1359765" cy="332738"/>
          </a:xfrm>
          <a:prstGeom prst="rect">
            <a:avLst/>
          </a:prstGeom>
          <a:noFill/>
        </p:spPr>
        <p:txBody>
          <a:bodyPr wrap="square" lIns="45720" rIns="45720" rtlCol="0">
            <a:noAutofit/>
          </a:bodyPr>
          <a:lstStyle/>
          <a:p>
            <a:pPr>
              <a:spcBef>
                <a:spcPts val="600"/>
              </a:spcBef>
              <a:spcAft>
                <a:spcPts val="600"/>
              </a:spcAft>
            </a:pPr>
            <a:r>
              <a:rPr lang="en-US" sz="900" b="1" dirty="0">
                <a:solidFill>
                  <a:srgbClr val="38454E"/>
                </a:solidFill>
              </a:rPr>
              <a:t>Behavioral Health              </a:t>
            </a:r>
            <a:r>
              <a:rPr lang="en-US" sz="900" dirty="0">
                <a:solidFill>
                  <a:srgbClr val="38454E"/>
                </a:solidFill>
              </a:rPr>
              <a:t>Included in case of expansion to Medicaid </a:t>
            </a:r>
            <a:endParaRPr lang="en-US" sz="900" b="1" dirty="0">
              <a:solidFill>
                <a:srgbClr val="38454E"/>
              </a:solidFill>
            </a:endParaRPr>
          </a:p>
          <a:p>
            <a:pPr>
              <a:spcBef>
                <a:spcPts val="500"/>
              </a:spcBef>
            </a:pPr>
            <a:endParaRPr lang="en-US" sz="900" dirty="0" err="1" smtClean="0">
              <a:solidFill>
                <a:srgbClr val="38454E"/>
              </a:solidFill>
            </a:endParaRPr>
          </a:p>
        </p:txBody>
      </p:sp>
      <p:sp>
        <p:nvSpPr>
          <p:cNvPr id="32" name="TextBox 31"/>
          <p:cNvSpPr txBox="1"/>
          <p:nvPr/>
        </p:nvSpPr>
        <p:spPr bwMode="gray">
          <a:xfrm>
            <a:off x="4505652" y="3638230"/>
            <a:ext cx="1307772" cy="769441"/>
          </a:xfrm>
          <a:prstGeom prst="rect">
            <a:avLst/>
          </a:prstGeom>
          <a:noFill/>
        </p:spPr>
        <p:txBody>
          <a:bodyPr wrap="square" lIns="0" tIns="0" rIns="0" bIns="0" rtlCol="0">
            <a:spAutoFit/>
          </a:bodyPr>
          <a:lstStyle/>
          <a:p>
            <a:r>
              <a:rPr lang="en-US" sz="1000" dirty="0" smtClean="0"/>
              <a:t>Portion of savings that will be distributed to “other providers”, i.e. not hospitals, PCPs, or specialists </a:t>
            </a:r>
            <a:endParaRPr lang="en-US" sz="1000" dirty="0"/>
          </a:p>
        </p:txBody>
      </p:sp>
      <p:sp>
        <p:nvSpPr>
          <p:cNvPr id="33" name="TextBox 32"/>
          <p:cNvSpPr txBox="1"/>
          <p:nvPr/>
        </p:nvSpPr>
        <p:spPr bwMode="gray">
          <a:xfrm>
            <a:off x="4274040" y="3240263"/>
            <a:ext cx="1806085" cy="338554"/>
          </a:xfrm>
          <a:prstGeom prst="rect">
            <a:avLst/>
          </a:prstGeom>
          <a:noFill/>
        </p:spPr>
        <p:txBody>
          <a:bodyPr wrap="square" lIns="0" tIns="0" rIns="0" bIns="0" rtlCol="0">
            <a:spAutoFit/>
          </a:bodyPr>
          <a:lstStyle/>
          <a:p>
            <a:pPr algn="ctr"/>
            <a:r>
              <a:rPr lang="en-US" sz="2200" dirty="0">
                <a:solidFill>
                  <a:schemeClr val="accent6"/>
                </a:solidFill>
              </a:rPr>
              <a:t>5</a:t>
            </a:r>
            <a:r>
              <a:rPr lang="en-US" sz="2200" dirty="0" smtClean="0">
                <a:solidFill>
                  <a:schemeClr val="accent6"/>
                </a:solidFill>
              </a:rPr>
              <a:t>%</a:t>
            </a:r>
          </a:p>
        </p:txBody>
      </p:sp>
      <p:grpSp>
        <p:nvGrpSpPr>
          <p:cNvPr id="34" name="Group 33"/>
          <p:cNvGrpSpPr/>
          <p:nvPr/>
        </p:nvGrpSpPr>
        <p:grpSpPr bwMode="gray">
          <a:xfrm>
            <a:off x="4238951" y="3013252"/>
            <a:ext cx="319390" cy="218673"/>
            <a:chOff x="4454248" y="2003891"/>
            <a:chExt cx="319390" cy="218673"/>
          </a:xfrm>
        </p:grpSpPr>
        <p:sp>
          <p:nvSpPr>
            <p:cNvPr id="35" name="Freeform 34"/>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Freeform 35"/>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pic>
        <p:nvPicPr>
          <p:cNvPr id="4098" name="Picture 2" descr="L:\public\share\ABC Templates and Resources\ABC Art Icons Logos\ABC Modern Icons\Hou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75" y="1609237"/>
            <a:ext cx="274018" cy="22834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L:\public\share\ABC Templates and Resources\ABC Art Icons Logos\ABC Modern Icons\Patient_b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6386" y="1654705"/>
            <a:ext cx="280677" cy="1828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public\share\ABC Templates and Resources\ABC Art Icons Logos\ABC Modern Icons\La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414" y="2482976"/>
            <a:ext cx="218540" cy="22845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public\share\ABC Templates and Resources\ABC Art Icons Logos\ABC Modern Icons\Person_Doctor_lab_coa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4487" y="2410540"/>
            <a:ext cx="244475" cy="30089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bwMode="gray">
          <a:xfrm>
            <a:off x="1704386" y="1134533"/>
            <a:ext cx="2992028" cy="169277"/>
          </a:xfrm>
          <a:prstGeom prst="rect">
            <a:avLst/>
          </a:prstGeom>
          <a:noFill/>
        </p:spPr>
        <p:txBody>
          <a:bodyPr wrap="square" lIns="0" tIns="0" rIns="0" bIns="0" rtlCol="0">
            <a:spAutoFit/>
          </a:bodyPr>
          <a:lstStyle/>
          <a:p>
            <a:pPr>
              <a:spcBef>
                <a:spcPts val="500"/>
              </a:spcBef>
            </a:pPr>
            <a:r>
              <a:rPr lang="en-US" sz="1100" b="1" dirty="0" smtClean="0"/>
              <a:t>MMC Physician-Hospital Organization ACO</a:t>
            </a:r>
          </a:p>
        </p:txBody>
      </p:sp>
    </p:spTree>
    <p:extLst>
      <p:ext uri="{BB962C8B-B14F-4D97-AF65-F5344CB8AC3E}">
        <p14:creationId xmlns:p14="http://schemas.microsoft.com/office/powerpoint/2010/main" val="26918194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bwMode="gray">
          <a:xfrm>
            <a:off x="1725509" y="1820338"/>
            <a:ext cx="195995" cy="186939"/>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 name="Rectangle 6"/>
          <p:cNvSpPr/>
          <p:nvPr/>
        </p:nvSpPr>
        <p:spPr bwMode="gray">
          <a:xfrm>
            <a:off x="828436" y="1820338"/>
            <a:ext cx="195995" cy="186939"/>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ext Placeholder 1"/>
          <p:cNvSpPr>
            <a:spLocks noGrp="1"/>
          </p:cNvSpPr>
          <p:nvPr>
            <p:ph type="body" sz="quarter" idx="21"/>
          </p:nvPr>
        </p:nvSpPr>
        <p:spPr>
          <a:xfrm>
            <a:off x="320040" y="718356"/>
            <a:ext cx="5759450" cy="215444"/>
          </a:xfrm>
        </p:spPr>
        <p:txBody>
          <a:bodyPr/>
          <a:lstStyle/>
          <a:p>
            <a:r>
              <a:rPr lang="en-US" dirty="0" smtClean="0"/>
              <a:t>Implementing Lessons from Physician CI</a:t>
            </a:r>
            <a:r>
              <a:rPr lang="en-US" baseline="30000" dirty="0" smtClean="0"/>
              <a:t>1</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a:xfrm>
            <a:off x="0" y="4467067"/>
            <a:ext cx="1743559" cy="153888"/>
          </a:xfrm>
        </p:spPr>
        <p:txBody>
          <a:bodyPr/>
          <a:lstStyle/>
          <a:p>
            <a:r>
              <a:rPr lang="en-US" dirty="0"/>
              <a:t>Clinical integration.</a:t>
            </a:r>
          </a:p>
          <a:p>
            <a:r>
              <a:rPr lang="en-US" dirty="0"/>
              <a:t>Pseudonym</a:t>
            </a:r>
            <a:r>
              <a:rPr lang="en-US" dirty="0" smtClean="0"/>
              <a:t>.</a:t>
            </a:r>
            <a:endParaRPr lang="en-US" dirty="0"/>
          </a:p>
        </p:txBody>
      </p:sp>
      <p:sp>
        <p:nvSpPr>
          <p:cNvPr id="6" name="Text Placeholder 5"/>
          <p:cNvSpPr>
            <a:spLocks noGrp="1"/>
          </p:cNvSpPr>
          <p:nvPr>
            <p:ph type="body" sz="quarter" idx="25"/>
          </p:nvPr>
        </p:nvSpPr>
        <p:spPr/>
        <p:txBody>
          <a:bodyPr/>
          <a:lstStyle/>
          <a:p>
            <a:r>
              <a:rPr lang="en-US" dirty="0"/>
              <a:t>Creating the Incentive to Keep Up</a:t>
            </a:r>
          </a:p>
        </p:txBody>
      </p:sp>
      <p:sp>
        <p:nvSpPr>
          <p:cNvPr id="33" name="Text Placeholder 9"/>
          <p:cNvSpPr>
            <a:spLocks noGrp="1"/>
          </p:cNvSpPr>
          <p:nvPr/>
        </p:nvSpPr>
        <p:spPr bwMode="gray">
          <a:xfrm>
            <a:off x="658910" y="3021407"/>
            <a:ext cx="5082980" cy="1351586"/>
          </a:xfrm>
          <a:prstGeom prst="rect">
            <a:avLst/>
          </a:prstGeom>
          <a:solidFill>
            <a:srgbClr val="BEC9D0"/>
          </a:solidFill>
          <a:ln w="6350">
            <a:solidFill>
              <a:srgbClr val="FFFFFF"/>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ts val="0"/>
              </a:spcBef>
              <a:spcAft>
                <a:spcPts val="0"/>
              </a:spcAft>
              <a:buClrTx/>
              <a:buSzTx/>
              <a:buFont typeface="Arial" pitchFamily="34" charset="0"/>
              <a:buNone/>
              <a:tabLst/>
              <a:defRPr/>
            </a:pPr>
            <a:r>
              <a:rPr lang="en-US" sz="1100" dirty="0" smtClean="0">
                <a:solidFill>
                  <a:srgbClr val="333E48"/>
                </a:solidFill>
                <a:latin typeface="Arial"/>
              </a:rPr>
              <a:t>Network</a:t>
            </a:r>
            <a:r>
              <a:rPr kumimoji="0" lang="en-US" sz="1100" b="1" i="0" u="none" strike="noStrike" kern="1200" cap="none" spc="0" normalizeH="0" baseline="0" noProof="0" dirty="0" smtClean="0">
                <a:ln>
                  <a:noFill/>
                </a:ln>
                <a:solidFill>
                  <a:srgbClr val="333E48"/>
                </a:solidFill>
                <a:effectLst/>
                <a:uLnTx/>
                <a:uFillTx/>
                <a:latin typeface="Arial"/>
              </a:rPr>
              <a:t> in Brief: </a:t>
            </a:r>
            <a:r>
              <a:rPr lang="en-US" sz="1100" dirty="0" err="1" smtClean="0">
                <a:solidFill>
                  <a:srgbClr val="333E48"/>
                </a:solidFill>
                <a:latin typeface="Arial"/>
              </a:rPr>
              <a:t>Cronulla</a:t>
            </a:r>
            <a:r>
              <a:rPr kumimoji="0" lang="en-US" sz="1100" b="1" i="0" u="none" strike="noStrike" kern="1200" cap="none" spc="0" normalizeH="0" noProof="0" dirty="0" smtClean="0">
                <a:ln>
                  <a:noFill/>
                </a:ln>
                <a:solidFill>
                  <a:srgbClr val="333E48"/>
                </a:solidFill>
                <a:effectLst/>
                <a:uLnTx/>
                <a:uFillTx/>
                <a:latin typeface="Arial"/>
              </a:rPr>
              <a:t> Health Care</a:t>
            </a:r>
            <a:r>
              <a:rPr lang="en-US" sz="1100" baseline="30000" dirty="0">
                <a:solidFill>
                  <a:srgbClr val="333E48"/>
                </a:solidFill>
                <a:latin typeface="Arial"/>
              </a:rPr>
              <a:t>2</a:t>
            </a:r>
            <a:endParaRPr kumimoji="0" lang="en-US" sz="1100" b="1" i="0" u="none" strike="noStrike" kern="1200" cap="none" spc="0" normalizeH="0" baseline="0" noProof="0" dirty="0">
              <a:ln>
                <a:noFill/>
              </a:ln>
              <a:solidFill>
                <a:srgbClr val="333E48"/>
              </a:solidFill>
              <a:effectLst/>
              <a:uLnTx/>
              <a:uFillTx/>
              <a:latin typeface="Arial"/>
            </a:endParaRPr>
          </a:p>
        </p:txBody>
      </p:sp>
      <p:pic>
        <p:nvPicPr>
          <p:cNvPr id="45" name="Picture 44" descr="Doctor.png"/>
          <p:cNvPicPr>
            <a:picLocks noChangeAspect="1"/>
          </p:cNvPicPr>
          <p:nvPr/>
        </p:nvPicPr>
        <p:blipFill>
          <a:blip r:embed="rId2" cstate="print"/>
          <a:stretch>
            <a:fillRect/>
          </a:stretch>
        </p:blipFill>
        <p:spPr>
          <a:xfrm>
            <a:off x="1137621" y="1679569"/>
            <a:ext cx="290171" cy="365760"/>
          </a:xfrm>
          <a:prstGeom prst="rect">
            <a:avLst/>
          </a:prstGeom>
        </p:spPr>
      </p:pic>
      <p:sp>
        <p:nvSpPr>
          <p:cNvPr id="48" name="Text Placeholder 9"/>
          <p:cNvSpPr>
            <a:spLocks noGrp="1"/>
          </p:cNvSpPr>
          <p:nvPr/>
        </p:nvSpPr>
        <p:spPr>
          <a:xfrm>
            <a:off x="683092" y="3464531"/>
            <a:ext cx="5045985" cy="915066"/>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000" dirty="0" smtClean="0"/>
              <a:t>Clinically integrated physician network affiliated with six </a:t>
            </a:r>
            <a:r>
              <a:rPr lang="en-US" sz="1000" dirty="0" err="1" smtClean="0"/>
              <a:t>Cronulla</a:t>
            </a:r>
            <a:r>
              <a:rPr lang="en-US" sz="1000" dirty="0" smtClean="0"/>
              <a:t> Health Care hospitals in the Midwest</a:t>
            </a:r>
          </a:p>
          <a:p>
            <a:r>
              <a:rPr lang="en-US" sz="1000" dirty="0" smtClean="0"/>
              <a:t>Instituted CI score, non-negotiable membership requirements to improve unity, quality of physician partners in network</a:t>
            </a:r>
          </a:p>
        </p:txBody>
      </p:sp>
      <p:sp>
        <p:nvSpPr>
          <p:cNvPr id="50" name="Text Placeholder 1"/>
          <p:cNvSpPr txBox="1">
            <a:spLocks/>
          </p:cNvSpPr>
          <p:nvPr/>
        </p:nvSpPr>
        <p:spPr bwMode="gray">
          <a:xfrm>
            <a:off x="426085" y="2113311"/>
            <a:ext cx="2831465" cy="772006"/>
          </a:xfrm>
          <a:prstGeom prst="rect">
            <a:avLst/>
          </a:prstGeom>
        </p:spPr>
        <p:txBody>
          <a:bodyPr vert="horz" wrap="square" lIns="137160" tIns="91440" rIns="13716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7475" indent="-117475"/>
            <a:r>
              <a:rPr lang="en-US" dirty="0">
                <a:solidFill>
                  <a:schemeClr val="accent4"/>
                </a:solidFill>
              </a:rPr>
              <a:t>All physicians must meet a minimal performance threshold on </a:t>
            </a:r>
            <a:r>
              <a:rPr lang="en-US" dirty="0" smtClean="0">
                <a:solidFill>
                  <a:schemeClr val="accent4"/>
                </a:solidFill>
              </a:rPr>
              <a:t>“CI score”</a:t>
            </a:r>
          </a:p>
          <a:p>
            <a:pPr marL="117475" indent="-117475"/>
            <a:r>
              <a:rPr lang="en-US" dirty="0" smtClean="0">
                <a:solidFill>
                  <a:schemeClr val="accent4"/>
                </a:solidFill>
              </a:rPr>
              <a:t>Physicians </a:t>
            </a:r>
            <a:r>
              <a:rPr lang="en-US" dirty="0">
                <a:solidFill>
                  <a:schemeClr val="accent4"/>
                </a:solidFill>
              </a:rPr>
              <a:t>who score </a:t>
            </a:r>
            <a:r>
              <a:rPr lang="en-US" dirty="0" smtClean="0">
                <a:solidFill>
                  <a:schemeClr val="accent4"/>
                </a:solidFill>
              </a:rPr>
              <a:t>below minimum </a:t>
            </a:r>
            <a:r>
              <a:rPr lang="en-US" dirty="0">
                <a:solidFill>
                  <a:schemeClr val="accent4"/>
                </a:solidFill>
              </a:rPr>
              <a:t>threshold placed </a:t>
            </a:r>
            <a:r>
              <a:rPr lang="en-US" dirty="0" smtClean="0">
                <a:solidFill>
                  <a:schemeClr val="accent4"/>
                </a:solidFill>
              </a:rPr>
              <a:t>on probation </a:t>
            </a:r>
            <a:r>
              <a:rPr lang="en-US" dirty="0">
                <a:solidFill>
                  <a:schemeClr val="accent4"/>
                </a:solidFill>
              </a:rPr>
              <a:t>for one year</a:t>
            </a:r>
          </a:p>
        </p:txBody>
      </p:sp>
      <p:sp>
        <p:nvSpPr>
          <p:cNvPr id="51" name="TextBox 50"/>
          <p:cNvSpPr txBox="1"/>
          <p:nvPr/>
        </p:nvSpPr>
        <p:spPr bwMode="gray">
          <a:xfrm>
            <a:off x="926864" y="1037245"/>
            <a:ext cx="4615957" cy="246888"/>
          </a:xfrm>
          <a:prstGeom prst="rect">
            <a:avLst/>
          </a:prstGeom>
          <a:noFill/>
        </p:spPr>
        <p:txBody>
          <a:bodyPr wrap="square" lIns="45720" rIns="45720" rtlCol="0">
            <a:noAutofit/>
          </a:bodyPr>
          <a:lstStyle/>
          <a:p>
            <a:pPr lvl="0" algn="ctr" defTabSz="914400">
              <a:spcBef>
                <a:spcPts val="500"/>
              </a:spcBef>
            </a:pPr>
            <a:r>
              <a:rPr lang="en-US" sz="1100" b="1" kern="0" dirty="0" smtClean="0"/>
              <a:t>Creating Motivation to Meet Network Standard </a:t>
            </a:r>
            <a:endParaRPr lang="en-US" sz="1100" b="1" kern="0" dirty="0"/>
          </a:p>
        </p:txBody>
      </p:sp>
      <p:sp>
        <p:nvSpPr>
          <p:cNvPr id="52" name="TextBox 51"/>
          <p:cNvSpPr txBox="1"/>
          <p:nvPr/>
        </p:nvSpPr>
        <p:spPr bwMode="gray">
          <a:xfrm>
            <a:off x="347745" y="1354753"/>
            <a:ext cx="2755528" cy="246888"/>
          </a:xfrm>
          <a:prstGeom prst="rect">
            <a:avLst/>
          </a:prstGeom>
          <a:noFill/>
        </p:spPr>
        <p:txBody>
          <a:bodyPr wrap="square" lIns="45720" rIns="45720" rtlCol="0">
            <a:noAutofit/>
          </a:bodyPr>
          <a:lstStyle/>
          <a:p>
            <a:pPr lvl="0" algn="ctr" defTabSz="914400">
              <a:spcBef>
                <a:spcPts val="500"/>
              </a:spcBef>
            </a:pPr>
            <a:r>
              <a:rPr lang="en-US" sz="1000" i="1" kern="0" dirty="0" smtClean="0">
                <a:solidFill>
                  <a:schemeClr val="accent4"/>
                </a:solidFill>
              </a:rPr>
              <a:t>Threat of Probation Incents Improvement</a:t>
            </a:r>
            <a:endParaRPr lang="en-US" sz="1000" i="1" kern="0" dirty="0">
              <a:solidFill>
                <a:schemeClr val="accent4"/>
              </a:solidFill>
            </a:endParaRPr>
          </a:p>
        </p:txBody>
      </p:sp>
      <p:grpSp>
        <p:nvGrpSpPr>
          <p:cNvPr id="54" name="Group 40"/>
          <p:cNvGrpSpPr/>
          <p:nvPr/>
        </p:nvGrpSpPr>
        <p:grpSpPr bwMode="gray">
          <a:xfrm>
            <a:off x="658910" y="3021407"/>
            <a:ext cx="319390" cy="218673"/>
            <a:chOff x="4843216" y="1292947"/>
            <a:chExt cx="319390" cy="218673"/>
          </a:xfrm>
        </p:grpSpPr>
        <p:sp>
          <p:nvSpPr>
            <p:cNvPr id="55" name="Freeform 54"/>
            <p:cNvSpPr/>
            <p:nvPr/>
          </p:nvSpPr>
          <p:spPr bwMode="gray">
            <a:xfrm flipH="1">
              <a:off x="4843216" y="129294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Plus 55"/>
            <p:cNvSpPr/>
            <p:nvPr/>
          </p:nvSpPr>
          <p:spPr bwMode="gray">
            <a:xfrm>
              <a:off x="4866536" y="1310843"/>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pic>
        <p:nvPicPr>
          <p:cNvPr id="31" name="Picture 30" descr="Doctor.png"/>
          <p:cNvPicPr>
            <a:picLocks noChangeAspect="1"/>
          </p:cNvPicPr>
          <p:nvPr/>
        </p:nvPicPr>
        <p:blipFill>
          <a:blip r:embed="rId2" cstate="print"/>
          <a:stretch>
            <a:fillRect/>
          </a:stretch>
        </p:blipFill>
        <p:spPr>
          <a:xfrm>
            <a:off x="2001138" y="1679569"/>
            <a:ext cx="290171" cy="365760"/>
          </a:xfrm>
          <a:prstGeom prst="rect">
            <a:avLst/>
          </a:prstGeom>
        </p:spPr>
      </p:pic>
      <p:sp>
        <p:nvSpPr>
          <p:cNvPr id="32" name="Multiply 31"/>
          <p:cNvSpPr/>
          <p:nvPr/>
        </p:nvSpPr>
        <p:spPr bwMode="gray">
          <a:xfrm>
            <a:off x="1686346" y="1770420"/>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57" name="L-Shape 56"/>
          <p:cNvSpPr/>
          <p:nvPr/>
        </p:nvSpPr>
        <p:spPr bwMode="gray">
          <a:xfrm rot="18900000">
            <a:off x="829925" y="1800116"/>
            <a:ext cx="229408" cy="124665"/>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59" name="TextBox 58"/>
          <p:cNvSpPr txBox="1"/>
          <p:nvPr/>
        </p:nvSpPr>
        <p:spPr bwMode="gray">
          <a:xfrm>
            <a:off x="3518083" y="1354752"/>
            <a:ext cx="2293899" cy="1596265"/>
          </a:xfrm>
          <a:prstGeom prst="rect">
            <a:avLst/>
          </a:prstGeom>
          <a:noFill/>
          <a:ln w="19050">
            <a:solidFill>
              <a:schemeClr val="accent3"/>
            </a:solidFill>
            <a:miter lim="800000"/>
          </a:ln>
        </p:spPr>
        <p:txBody>
          <a:bodyPr wrap="square" lIns="137160" tIns="91440" rIns="137160" bIns="0" rtlCol="0">
            <a:noAutofit/>
          </a:bodyPr>
          <a:lstStyle/>
          <a:p>
            <a:pPr>
              <a:spcBef>
                <a:spcPts val="500"/>
              </a:spcBef>
            </a:pPr>
            <a:r>
              <a:rPr lang="en-US" sz="1100" b="1" dirty="0" smtClean="0">
                <a:solidFill>
                  <a:schemeClr val="accent3"/>
                </a:solidFill>
              </a:rPr>
              <a:t>Benefits to Network Inclusion</a:t>
            </a:r>
            <a:endParaRPr lang="en-US" sz="1100" b="1" dirty="0">
              <a:solidFill>
                <a:schemeClr val="accent3"/>
              </a:solidFill>
            </a:endParaRPr>
          </a:p>
        </p:txBody>
      </p:sp>
      <p:sp>
        <p:nvSpPr>
          <p:cNvPr id="60" name="Text Placeholder 1"/>
          <p:cNvSpPr txBox="1">
            <a:spLocks/>
          </p:cNvSpPr>
          <p:nvPr/>
        </p:nvSpPr>
        <p:spPr bwMode="gray">
          <a:xfrm>
            <a:off x="3607444" y="2195251"/>
            <a:ext cx="2134446" cy="836126"/>
          </a:xfrm>
          <a:prstGeom prst="rect">
            <a:avLst/>
          </a:prstGeom>
        </p:spPr>
        <p:txBody>
          <a:bodyPr vert="horz" wrap="square" lIns="137160" tIns="91440" rIns="13716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F</a:t>
            </a:r>
            <a:r>
              <a:rPr lang="en-US" dirty="0" smtClean="0"/>
              <a:t>avorable payer rates from joint contracting</a:t>
            </a:r>
          </a:p>
          <a:p>
            <a:r>
              <a:rPr lang="en-US" dirty="0" smtClean="0"/>
              <a:t>Access to IT infrastructure</a:t>
            </a:r>
          </a:p>
          <a:p>
            <a:endParaRPr lang="en-US" dirty="0" smtClean="0"/>
          </a:p>
        </p:txBody>
      </p:sp>
      <p:sp>
        <p:nvSpPr>
          <p:cNvPr id="61" name="Right Arrow 60"/>
          <p:cNvSpPr/>
          <p:nvPr/>
        </p:nvSpPr>
        <p:spPr bwMode="gray">
          <a:xfrm>
            <a:off x="3108960" y="1987633"/>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pic>
        <p:nvPicPr>
          <p:cNvPr id="1028" name="Picture 4" descr="L:\public\share\ABC Templates and Resources\ABC Art Icons Logos\ABC Modern Icons\Bar_graph_Incre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432" y="1737197"/>
            <a:ext cx="457200" cy="35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662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a:t>Promise of Increased Referrals Creates Performance Incentive for PACs </a:t>
            </a:r>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3327400" y="4388179"/>
            <a:ext cx="3073401" cy="412421"/>
          </a:xfrm>
        </p:spPr>
        <p:txBody>
          <a:bodyPr/>
          <a:lstStyle/>
          <a:p>
            <a:r>
              <a:rPr lang="en-US" dirty="0"/>
              <a:t>Source: Healthcare Financial Management Association, “Bridging Acute and Post-Acute Care,” available at: http://www.hfma.org/acutepostacute/#120_Days_to_Launching_a_Continuing_Care_Network_for_Post-Acute_Care, accessed May 3, 2014; Health Care Advisory Board interviews and analysis</a:t>
            </a:r>
            <a:r>
              <a:rPr lang="en-US" dirty="0" smtClean="0"/>
              <a:t>.</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a:t>Extending Network Exclusivity to the PAC World</a:t>
            </a:r>
          </a:p>
        </p:txBody>
      </p:sp>
      <p:sp>
        <p:nvSpPr>
          <p:cNvPr id="7" name="TextBox 6"/>
          <p:cNvSpPr txBox="1"/>
          <p:nvPr/>
        </p:nvSpPr>
        <p:spPr bwMode="gray">
          <a:xfrm>
            <a:off x="311151" y="993284"/>
            <a:ext cx="2736850" cy="246888"/>
          </a:xfrm>
          <a:prstGeom prst="rect">
            <a:avLst/>
          </a:prstGeom>
          <a:noFill/>
        </p:spPr>
        <p:txBody>
          <a:bodyPr wrap="square" lIns="45720" rIns="45720" rtlCol="0">
            <a:noAutofit/>
          </a:bodyPr>
          <a:lstStyle/>
          <a:p>
            <a:pPr algn="ctr">
              <a:spcBef>
                <a:spcPts val="500"/>
              </a:spcBef>
            </a:pPr>
            <a:r>
              <a:rPr lang="en-US" sz="1100" b="1" dirty="0" smtClean="0"/>
              <a:t>Setting Out Strict Quality Standards to Achieve and Maintain Preferred Status </a:t>
            </a:r>
            <a:endParaRPr lang="en-US" sz="1100" b="1" dirty="0"/>
          </a:p>
        </p:txBody>
      </p:sp>
      <p:sp>
        <p:nvSpPr>
          <p:cNvPr id="8" name="Text Placeholder 9"/>
          <p:cNvSpPr>
            <a:spLocks noGrp="1"/>
          </p:cNvSpPr>
          <p:nvPr/>
        </p:nvSpPr>
        <p:spPr bwMode="gray">
          <a:xfrm>
            <a:off x="311150" y="3142317"/>
            <a:ext cx="2736850" cy="1363008"/>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t>Network in Brief: OSF Healthcare </a:t>
            </a:r>
            <a:endParaRPr lang="en-US" sz="1100" dirty="0"/>
          </a:p>
        </p:txBody>
      </p:sp>
      <p:grpSp>
        <p:nvGrpSpPr>
          <p:cNvPr id="9" name="Group 40"/>
          <p:cNvGrpSpPr/>
          <p:nvPr/>
        </p:nvGrpSpPr>
        <p:grpSpPr bwMode="gray">
          <a:xfrm>
            <a:off x="311150" y="3142317"/>
            <a:ext cx="319390" cy="218673"/>
            <a:chOff x="4843216" y="1292947"/>
            <a:chExt cx="319390" cy="218673"/>
          </a:xfrm>
        </p:grpSpPr>
        <p:sp>
          <p:nvSpPr>
            <p:cNvPr id="10" name="Freeform 9"/>
            <p:cNvSpPr/>
            <p:nvPr/>
          </p:nvSpPr>
          <p:spPr bwMode="gray">
            <a:xfrm flipH="1">
              <a:off x="4843216" y="129294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Plus 10"/>
            <p:cNvSpPr/>
            <p:nvPr/>
          </p:nvSpPr>
          <p:spPr bwMode="gray">
            <a:xfrm>
              <a:off x="4866536" y="1310843"/>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12" name="Text Placeholder 9"/>
          <p:cNvSpPr>
            <a:spLocks noGrp="1"/>
          </p:cNvSpPr>
          <p:nvPr/>
        </p:nvSpPr>
        <p:spPr bwMode="gray">
          <a:xfrm>
            <a:off x="311150" y="3599841"/>
            <a:ext cx="2736850" cy="751837"/>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pPr>
            <a:r>
              <a:rPr lang="en-US" sz="1000" dirty="0" smtClean="0"/>
              <a:t>Eight-hospital, not-for-profit health system based in Peoria, Illinois </a:t>
            </a:r>
          </a:p>
          <a:p>
            <a:pPr>
              <a:spcBef>
                <a:spcPts val="500"/>
              </a:spcBef>
            </a:pPr>
            <a:r>
              <a:rPr lang="en-US" sz="1000" dirty="0" smtClean="0"/>
              <a:t>As part of Pioneer ACO strategy, created a preferred SNF network limited to 17 facilities who met target criteria  </a:t>
            </a:r>
            <a:endParaRPr lang="en-US" sz="1000" dirty="0"/>
          </a:p>
          <a:p>
            <a:pPr>
              <a:spcBef>
                <a:spcPts val="500"/>
              </a:spcBef>
            </a:pPr>
            <a:endParaRPr lang="en-US" sz="1000" dirty="0" smtClean="0"/>
          </a:p>
          <a:p>
            <a:pPr>
              <a:spcBef>
                <a:spcPts val="500"/>
              </a:spcBef>
            </a:pPr>
            <a:endParaRPr lang="en-US" sz="1000" dirty="0" smtClean="0"/>
          </a:p>
        </p:txBody>
      </p:sp>
      <p:sp>
        <p:nvSpPr>
          <p:cNvPr id="13" name="Text Placeholder 8"/>
          <p:cNvSpPr>
            <a:spLocks noGrp="1"/>
          </p:cNvSpPr>
          <p:nvPr/>
        </p:nvSpPr>
        <p:spPr bwMode="gray">
          <a:xfrm>
            <a:off x="311151" y="1480479"/>
            <a:ext cx="2736850" cy="1567522"/>
          </a:xfrm>
          <a:prstGeom prst="rect">
            <a:avLst/>
          </a:prstGeom>
          <a:noFill/>
          <a:ln w="19050">
            <a:solidFill>
              <a:schemeClr val="accent3"/>
            </a:solidFill>
          </a:ln>
        </p:spPr>
        <p:txBody>
          <a:bodyPr vert="horz" wrap="square" lIns="91440" tIns="91440" rIns="91440" bIns="4572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solidFill>
                  <a:srgbClr val="617685"/>
                </a:solidFill>
              </a:rPr>
              <a:t>SNF Standards </a:t>
            </a:r>
            <a:endParaRPr lang="en-US" sz="1100" dirty="0">
              <a:solidFill>
                <a:srgbClr val="617685"/>
              </a:solidFill>
            </a:endParaRPr>
          </a:p>
        </p:txBody>
      </p:sp>
      <p:sp>
        <p:nvSpPr>
          <p:cNvPr id="14" name="Text Placeholder 1"/>
          <p:cNvSpPr txBox="1">
            <a:spLocks/>
          </p:cNvSpPr>
          <p:nvPr/>
        </p:nvSpPr>
        <p:spPr bwMode="gray">
          <a:xfrm>
            <a:off x="322810" y="1776695"/>
            <a:ext cx="2713530" cy="1118255"/>
          </a:xfrm>
          <a:prstGeom prst="rect">
            <a:avLst/>
          </a:prstGeom>
        </p:spPr>
        <p:txBody>
          <a:bodyPr vert="horz" wrap="square" lIns="137160" tIns="91440" rIns="13716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71450" indent="-171450">
              <a:buFont typeface="Wingdings" panose="05000000000000000000" pitchFamily="2" charset="2"/>
              <a:buChar char="q"/>
            </a:pPr>
            <a:r>
              <a:rPr lang="en-US" dirty="0"/>
              <a:t>Overall rating of four or five stars </a:t>
            </a:r>
            <a:endParaRPr lang="en-US" dirty="0" smtClean="0"/>
          </a:p>
          <a:p>
            <a:pPr marL="171450" indent="-171450">
              <a:buFont typeface="Wingdings" panose="05000000000000000000" pitchFamily="2" charset="2"/>
              <a:buChar char="q"/>
            </a:pPr>
            <a:r>
              <a:rPr lang="en-US" dirty="0" smtClean="0"/>
              <a:t>Quality </a:t>
            </a:r>
            <a:r>
              <a:rPr lang="en-US" dirty="0"/>
              <a:t>rating of three, four, or five </a:t>
            </a:r>
            <a:r>
              <a:rPr lang="en-US" dirty="0" smtClean="0"/>
              <a:t>stars</a:t>
            </a:r>
          </a:p>
          <a:p>
            <a:pPr marL="171450" indent="-171450">
              <a:buFont typeface="Wingdings" panose="05000000000000000000" pitchFamily="2" charset="2"/>
              <a:buChar char="q"/>
            </a:pPr>
            <a:r>
              <a:rPr lang="en-US" dirty="0" smtClean="0"/>
              <a:t>Registered </a:t>
            </a:r>
            <a:r>
              <a:rPr lang="en-US" dirty="0"/>
              <a:t>nurses on-site 24/7</a:t>
            </a:r>
          </a:p>
          <a:p>
            <a:pPr marL="171450" indent="-171450">
              <a:buFont typeface="Wingdings" panose="05000000000000000000" pitchFamily="2" charset="2"/>
              <a:buChar char="q"/>
            </a:pPr>
            <a:r>
              <a:rPr lang="en-US" dirty="0"/>
              <a:t>Ability to start IV lines 24/7</a:t>
            </a:r>
          </a:p>
          <a:p>
            <a:pPr marL="171450" indent="-171450">
              <a:buFont typeface="Wingdings" panose="05000000000000000000" pitchFamily="2" charset="2"/>
              <a:buChar char="q"/>
            </a:pPr>
            <a:r>
              <a:rPr lang="en-US" dirty="0"/>
              <a:t>Ability to admit patients within two hours</a:t>
            </a:r>
          </a:p>
        </p:txBody>
      </p:sp>
      <p:sp>
        <p:nvSpPr>
          <p:cNvPr id="15" name="TextBox 14"/>
          <p:cNvSpPr txBox="1"/>
          <p:nvPr/>
        </p:nvSpPr>
        <p:spPr bwMode="gray">
          <a:xfrm>
            <a:off x="3181350" y="993284"/>
            <a:ext cx="2889250" cy="246888"/>
          </a:xfrm>
          <a:prstGeom prst="rect">
            <a:avLst/>
          </a:prstGeom>
          <a:noFill/>
        </p:spPr>
        <p:txBody>
          <a:bodyPr wrap="square" lIns="45720" rIns="45720" rtlCol="0">
            <a:noAutofit/>
          </a:bodyPr>
          <a:lstStyle/>
          <a:p>
            <a:pPr algn="ctr">
              <a:spcBef>
                <a:spcPts val="500"/>
              </a:spcBef>
            </a:pPr>
            <a:r>
              <a:rPr lang="en-US" sz="1100" b="1" dirty="0" smtClean="0"/>
              <a:t>Requiring Monthly Reporting to </a:t>
            </a:r>
            <a:br>
              <a:rPr lang="en-US" sz="1100" b="1" dirty="0" smtClean="0"/>
            </a:br>
            <a:r>
              <a:rPr lang="en-US" sz="1100" b="1" dirty="0" smtClean="0"/>
              <a:t>Ensure Continuous Performance </a:t>
            </a:r>
            <a:endParaRPr lang="en-US" sz="1100" b="1" dirty="0"/>
          </a:p>
        </p:txBody>
      </p:sp>
      <p:sp>
        <p:nvSpPr>
          <p:cNvPr id="16" name="Text Placeholder 9"/>
          <p:cNvSpPr>
            <a:spLocks noGrp="1"/>
          </p:cNvSpPr>
          <p:nvPr/>
        </p:nvSpPr>
        <p:spPr bwMode="gray">
          <a:xfrm>
            <a:off x="3327400" y="3142317"/>
            <a:ext cx="2743200" cy="1363008"/>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t>Network in Brief: North Shore-LIJ</a:t>
            </a:r>
            <a:endParaRPr lang="en-US" sz="1100" dirty="0"/>
          </a:p>
        </p:txBody>
      </p:sp>
      <p:grpSp>
        <p:nvGrpSpPr>
          <p:cNvPr id="17" name="Group 40"/>
          <p:cNvGrpSpPr/>
          <p:nvPr/>
        </p:nvGrpSpPr>
        <p:grpSpPr bwMode="gray">
          <a:xfrm>
            <a:off x="3327400" y="3142317"/>
            <a:ext cx="319390" cy="218673"/>
            <a:chOff x="4843216" y="1292947"/>
            <a:chExt cx="319390" cy="218673"/>
          </a:xfrm>
        </p:grpSpPr>
        <p:sp>
          <p:nvSpPr>
            <p:cNvPr id="18" name="Freeform 17"/>
            <p:cNvSpPr/>
            <p:nvPr/>
          </p:nvSpPr>
          <p:spPr bwMode="gray">
            <a:xfrm flipH="1">
              <a:off x="4843216" y="129294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Plus 18"/>
            <p:cNvSpPr/>
            <p:nvPr/>
          </p:nvSpPr>
          <p:spPr bwMode="gray">
            <a:xfrm>
              <a:off x="4866536" y="1310843"/>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20" name="Text Placeholder 9"/>
          <p:cNvSpPr>
            <a:spLocks noGrp="1"/>
          </p:cNvSpPr>
          <p:nvPr/>
        </p:nvSpPr>
        <p:spPr bwMode="gray">
          <a:xfrm>
            <a:off x="3327400" y="3599841"/>
            <a:ext cx="2743200" cy="751837"/>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pPr>
            <a:r>
              <a:rPr lang="en-US" sz="1000" dirty="0" smtClean="0"/>
              <a:t>16-hospital, not-for-profit health system based in Great Neck, New York </a:t>
            </a:r>
          </a:p>
          <a:p>
            <a:pPr>
              <a:spcBef>
                <a:spcPts val="500"/>
              </a:spcBef>
            </a:pPr>
            <a:r>
              <a:rPr lang="en-US" sz="1000" dirty="0" smtClean="0"/>
              <a:t>In 2008, created a SNF affiliate network of 19 from list of potential 266</a:t>
            </a:r>
            <a:endParaRPr lang="en-US" sz="1000" dirty="0"/>
          </a:p>
        </p:txBody>
      </p:sp>
      <p:grpSp>
        <p:nvGrpSpPr>
          <p:cNvPr id="21" name="Group 20"/>
          <p:cNvGrpSpPr/>
          <p:nvPr/>
        </p:nvGrpSpPr>
        <p:grpSpPr bwMode="gray">
          <a:xfrm>
            <a:off x="3350720" y="1480479"/>
            <a:ext cx="2719880" cy="1548471"/>
            <a:chOff x="343347" y="849523"/>
            <a:chExt cx="921957" cy="1019539"/>
          </a:xfrm>
        </p:grpSpPr>
        <p:sp>
          <p:nvSpPr>
            <p:cNvPr id="22" name="Freeform 21"/>
            <p:cNvSpPr/>
            <p:nvPr/>
          </p:nvSpPr>
          <p:spPr bwMode="gray">
            <a:xfrm>
              <a:off x="343347" y="849523"/>
              <a:ext cx="921957" cy="1019539"/>
            </a:xfrm>
            <a:custGeom>
              <a:avLst/>
              <a:gdLst>
                <a:gd name="connsiteX0" fmla="*/ 0 w 1715445"/>
                <a:gd name="connsiteY0" fmla="*/ 0 h 2108410"/>
                <a:gd name="connsiteX1" fmla="*/ 1715445 w 1715445"/>
                <a:gd name="connsiteY1" fmla="*/ 0 h 2108410"/>
                <a:gd name="connsiteX2" fmla="*/ 1715445 w 1715445"/>
                <a:gd name="connsiteY2" fmla="*/ 2108410 h 2108410"/>
                <a:gd name="connsiteX3" fmla="*/ 0 w 1715445"/>
                <a:gd name="connsiteY3" fmla="*/ 2108410 h 2108410"/>
                <a:gd name="connsiteX4" fmla="*/ 0 w 1715445"/>
                <a:gd name="connsiteY4" fmla="*/ 0 h 2108410"/>
                <a:gd name="connsiteX0" fmla="*/ 0 w 1715445"/>
                <a:gd name="connsiteY0" fmla="*/ 0 h 2108410"/>
                <a:gd name="connsiteX1" fmla="*/ 1715445 w 1715445"/>
                <a:gd name="connsiteY1" fmla="*/ 0 h 2108410"/>
                <a:gd name="connsiteX2" fmla="*/ 1715445 w 1715445"/>
                <a:gd name="connsiteY2" fmla="*/ 2108410 h 2108410"/>
                <a:gd name="connsiteX3" fmla="*/ 75571 w 1715445"/>
                <a:gd name="connsiteY3" fmla="*/ 2108410 h 2108410"/>
                <a:gd name="connsiteX4" fmla="*/ 0 w 1715445"/>
                <a:gd name="connsiteY4" fmla="*/ 2108410 h 2108410"/>
                <a:gd name="connsiteX5" fmla="*/ 0 w 1715445"/>
                <a:gd name="connsiteY5"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75571 w 1715445"/>
                <a:gd name="connsiteY4" fmla="*/ 2108410 h 2108410"/>
                <a:gd name="connsiteX5" fmla="*/ 0 w 1715445"/>
                <a:gd name="connsiteY5" fmla="*/ 2108410 h 2108410"/>
                <a:gd name="connsiteX6" fmla="*/ 0 w 1715445"/>
                <a:gd name="connsiteY6"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226711 w 1715445"/>
                <a:gd name="connsiteY4" fmla="*/ 2108410 h 2108410"/>
                <a:gd name="connsiteX5" fmla="*/ 75571 w 1715445"/>
                <a:gd name="connsiteY5" fmla="*/ 2108410 h 2108410"/>
                <a:gd name="connsiteX6" fmla="*/ 0 w 1715445"/>
                <a:gd name="connsiteY6" fmla="*/ 2108410 h 2108410"/>
                <a:gd name="connsiteX7" fmla="*/ 0 w 1715445"/>
                <a:gd name="connsiteY7"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226711 w 1715445"/>
                <a:gd name="connsiteY5" fmla="*/ 2108410 h 2108410"/>
                <a:gd name="connsiteX6" fmla="*/ 75571 w 1715445"/>
                <a:gd name="connsiteY6" fmla="*/ 2108410 h 2108410"/>
                <a:gd name="connsiteX7" fmla="*/ 0 w 1715445"/>
                <a:gd name="connsiteY7" fmla="*/ 2108410 h 2108410"/>
                <a:gd name="connsiteX8" fmla="*/ 0 w 1715445"/>
                <a:gd name="connsiteY8"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370294 w 1715445"/>
                <a:gd name="connsiteY5" fmla="*/ 2108410 h 2108410"/>
                <a:gd name="connsiteX6" fmla="*/ 226711 w 1715445"/>
                <a:gd name="connsiteY6" fmla="*/ 2108410 h 2108410"/>
                <a:gd name="connsiteX7" fmla="*/ 75571 w 1715445"/>
                <a:gd name="connsiteY7" fmla="*/ 2108410 h 2108410"/>
                <a:gd name="connsiteX8" fmla="*/ 0 w 1715445"/>
                <a:gd name="connsiteY8" fmla="*/ 2108410 h 2108410"/>
                <a:gd name="connsiteX9" fmla="*/ 0 w 1715445"/>
                <a:gd name="connsiteY9"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370294 w 1715445"/>
                <a:gd name="connsiteY6" fmla="*/ 2108410 h 2108410"/>
                <a:gd name="connsiteX7" fmla="*/ 226711 w 1715445"/>
                <a:gd name="connsiteY7" fmla="*/ 2108410 h 2108410"/>
                <a:gd name="connsiteX8" fmla="*/ 75571 w 1715445"/>
                <a:gd name="connsiteY8" fmla="*/ 2108410 h 2108410"/>
                <a:gd name="connsiteX9" fmla="*/ 0 w 1715445"/>
                <a:gd name="connsiteY9" fmla="*/ 2108410 h 2108410"/>
                <a:gd name="connsiteX10" fmla="*/ 0 w 1715445"/>
                <a:gd name="connsiteY10"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521435 w 1715445"/>
                <a:gd name="connsiteY6" fmla="*/ 2108410 h 2108410"/>
                <a:gd name="connsiteX7" fmla="*/ 370294 w 1715445"/>
                <a:gd name="connsiteY7" fmla="*/ 2108410 h 2108410"/>
                <a:gd name="connsiteX8" fmla="*/ 226711 w 1715445"/>
                <a:gd name="connsiteY8" fmla="*/ 2108410 h 2108410"/>
                <a:gd name="connsiteX9" fmla="*/ 75571 w 1715445"/>
                <a:gd name="connsiteY9" fmla="*/ 2108410 h 2108410"/>
                <a:gd name="connsiteX10" fmla="*/ 0 w 1715445"/>
                <a:gd name="connsiteY10" fmla="*/ 2108410 h 2108410"/>
                <a:gd name="connsiteX11" fmla="*/ 0 w 1715445"/>
                <a:gd name="connsiteY11"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08410"/>
                <a:gd name="connsiteX1" fmla="*/ 1715445 w 1715445"/>
                <a:gd name="connsiteY1" fmla="*/ 0 h 2108410"/>
                <a:gd name="connsiteX2" fmla="*/ 1715445 w 1715445"/>
                <a:gd name="connsiteY2" fmla="*/ 2108410 h 2108410"/>
                <a:gd name="connsiteX3" fmla="*/ 1541633 w 1715445"/>
                <a:gd name="connsiteY3" fmla="*/ 2100853 h 2108410"/>
                <a:gd name="connsiteX4" fmla="*/ 1254466 w 1715445"/>
                <a:gd name="connsiteY4" fmla="*/ 2100853 h 2108410"/>
                <a:gd name="connsiteX5" fmla="*/ 1035313 w 1715445"/>
                <a:gd name="connsiteY5" fmla="*/ 2108410 h 2108410"/>
                <a:gd name="connsiteX6" fmla="*/ 808602 w 1715445"/>
                <a:gd name="connsiteY6" fmla="*/ 2108410 h 2108410"/>
                <a:gd name="connsiteX7" fmla="*/ 521435 w 1715445"/>
                <a:gd name="connsiteY7" fmla="*/ 2108410 h 2108410"/>
                <a:gd name="connsiteX8" fmla="*/ 370294 w 1715445"/>
                <a:gd name="connsiteY8" fmla="*/ 2108410 h 2108410"/>
                <a:gd name="connsiteX9" fmla="*/ 226711 w 1715445"/>
                <a:gd name="connsiteY9" fmla="*/ 2108410 h 2108410"/>
                <a:gd name="connsiteX10" fmla="*/ 75571 w 1715445"/>
                <a:gd name="connsiteY10" fmla="*/ 2108410 h 2108410"/>
                <a:gd name="connsiteX11" fmla="*/ 0 w 1715445"/>
                <a:gd name="connsiteY11" fmla="*/ 2108410 h 2108410"/>
                <a:gd name="connsiteX12" fmla="*/ 0 w 1715445"/>
                <a:gd name="connsiteY12" fmla="*/ 0 h 2108410"/>
                <a:gd name="connsiteX0" fmla="*/ 0 w 1715445"/>
                <a:gd name="connsiteY0" fmla="*/ 0 h 2172805"/>
                <a:gd name="connsiteX1" fmla="*/ 1715445 w 1715445"/>
                <a:gd name="connsiteY1" fmla="*/ 0 h 2172805"/>
                <a:gd name="connsiteX2" fmla="*/ 1715445 w 1715445"/>
                <a:gd name="connsiteY2" fmla="*/ 2108410 h 2172805"/>
                <a:gd name="connsiteX3" fmla="*/ 1541633 w 1715445"/>
                <a:gd name="connsiteY3" fmla="*/ 2100853 h 2172805"/>
                <a:gd name="connsiteX4" fmla="*/ 1254466 w 1715445"/>
                <a:gd name="connsiteY4" fmla="*/ 2100853 h 2172805"/>
                <a:gd name="connsiteX5" fmla="*/ 1035313 w 1715445"/>
                <a:gd name="connsiteY5" fmla="*/ 2108410 h 2172805"/>
                <a:gd name="connsiteX6" fmla="*/ 808602 w 1715445"/>
                <a:gd name="connsiteY6" fmla="*/ 2108410 h 2172805"/>
                <a:gd name="connsiteX7" fmla="*/ 521435 w 1715445"/>
                <a:gd name="connsiteY7" fmla="*/ 2108410 h 2172805"/>
                <a:gd name="connsiteX8" fmla="*/ 370294 w 1715445"/>
                <a:gd name="connsiteY8" fmla="*/ 2108410 h 2172805"/>
                <a:gd name="connsiteX9" fmla="*/ 226711 w 1715445"/>
                <a:gd name="connsiteY9" fmla="*/ 2108410 h 2172805"/>
                <a:gd name="connsiteX10" fmla="*/ 75571 w 1715445"/>
                <a:gd name="connsiteY10" fmla="*/ 2172805 h 2172805"/>
                <a:gd name="connsiteX11" fmla="*/ 0 w 1715445"/>
                <a:gd name="connsiteY11" fmla="*/ 2108410 h 2172805"/>
                <a:gd name="connsiteX12" fmla="*/ 0 w 1715445"/>
                <a:gd name="connsiteY12" fmla="*/ 0 h 2172805"/>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226711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808602 w 1715445"/>
                <a:gd name="connsiteY6" fmla="*/ 2108410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103531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803493 w 1715445"/>
                <a:gd name="connsiteY5" fmla="*/ 2108410 h 2189976"/>
                <a:gd name="connsiteX6" fmla="*/ 606833 w 1715445"/>
                <a:gd name="connsiteY6" fmla="*/ 2164219 h 2189976"/>
                <a:gd name="connsiteX7" fmla="*/ 521435 w 1715445"/>
                <a:gd name="connsiteY7" fmla="*/ 2108410 h 2189976"/>
                <a:gd name="connsiteX8" fmla="*/ 370294 w 1715445"/>
                <a:gd name="connsiteY8" fmla="*/ 2189976 h 2189976"/>
                <a:gd name="connsiteX9" fmla="*/ 158024 w 1715445"/>
                <a:gd name="connsiteY9" fmla="*/ 2108410 h 2189976"/>
                <a:gd name="connsiteX10" fmla="*/ 75571 w 1715445"/>
                <a:gd name="connsiteY10" fmla="*/ 2172805 h 2189976"/>
                <a:gd name="connsiteX11" fmla="*/ 0 w 1715445"/>
                <a:gd name="connsiteY11" fmla="*/ 2108410 h 2189976"/>
                <a:gd name="connsiteX12" fmla="*/ 0 w 1715445"/>
                <a:gd name="connsiteY12"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254466 w 1715445"/>
                <a:gd name="connsiteY4" fmla="*/ 2100853 h 2189976"/>
                <a:gd name="connsiteX5" fmla="*/ 992631 w 1715445"/>
                <a:gd name="connsiteY5" fmla="*/ 2103300 h 2189976"/>
                <a:gd name="connsiteX6" fmla="*/ 803493 w 1715445"/>
                <a:gd name="connsiteY6" fmla="*/ 2108410 h 2189976"/>
                <a:gd name="connsiteX7" fmla="*/ 606833 w 1715445"/>
                <a:gd name="connsiteY7" fmla="*/ 2164219 h 2189976"/>
                <a:gd name="connsiteX8" fmla="*/ 521435 w 1715445"/>
                <a:gd name="connsiteY8" fmla="*/ 2108410 h 2189976"/>
                <a:gd name="connsiteX9" fmla="*/ 370294 w 1715445"/>
                <a:gd name="connsiteY9" fmla="*/ 2189976 h 2189976"/>
                <a:gd name="connsiteX10" fmla="*/ 158024 w 1715445"/>
                <a:gd name="connsiteY10" fmla="*/ 2108410 h 2189976"/>
                <a:gd name="connsiteX11" fmla="*/ 75571 w 1715445"/>
                <a:gd name="connsiteY11" fmla="*/ 2172805 h 2189976"/>
                <a:gd name="connsiteX12" fmla="*/ 0 w 1715445"/>
                <a:gd name="connsiteY12" fmla="*/ 2108410 h 2189976"/>
                <a:gd name="connsiteX13" fmla="*/ 0 w 1715445"/>
                <a:gd name="connsiteY13"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00853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254466 w 1715445"/>
                <a:gd name="connsiteY5" fmla="*/ 2100853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03493 w 1715445"/>
                <a:gd name="connsiteY7" fmla="*/ 2108410 h 2189976"/>
                <a:gd name="connsiteX8" fmla="*/ 606833 w 1715445"/>
                <a:gd name="connsiteY8" fmla="*/ 2164219 h 2189976"/>
                <a:gd name="connsiteX9" fmla="*/ 521435 w 1715445"/>
                <a:gd name="connsiteY9" fmla="*/ 2108410 h 2189976"/>
                <a:gd name="connsiteX10" fmla="*/ 370294 w 1715445"/>
                <a:gd name="connsiteY10" fmla="*/ 2189976 h 2189976"/>
                <a:gd name="connsiteX11" fmla="*/ 158024 w 1715445"/>
                <a:gd name="connsiteY11" fmla="*/ 2108410 h 2189976"/>
                <a:gd name="connsiteX12" fmla="*/ 75571 w 1715445"/>
                <a:gd name="connsiteY12" fmla="*/ 2172805 h 2189976"/>
                <a:gd name="connsiteX13" fmla="*/ 0 w 1715445"/>
                <a:gd name="connsiteY13" fmla="*/ 2108410 h 2189976"/>
                <a:gd name="connsiteX14" fmla="*/ 0 w 1715445"/>
                <a:gd name="connsiteY14"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872429 w 1715445"/>
                <a:gd name="connsiteY7" fmla="*/ 2103300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 name="connsiteX0" fmla="*/ 0 w 1715445"/>
                <a:gd name="connsiteY0" fmla="*/ 0 h 2189976"/>
                <a:gd name="connsiteX1" fmla="*/ 1715445 w 1715445"/>
                <a:gd name="connsiteY1" fmla="*/ 0 h 2189976"/>
                <a:gd name="connsiteX2" fmla="*/ 1715445 w 1715445"/>
                <a:gd name="connsiteY2" fmla="*/ 2108410 h 2189976"/>
                <a:gd name="connsiteX3" fmla="*/ 1541633 w 1715445"/>
                <a:gd name="connsiteY3" fmla="*/ 2160955 h 2189976"/>
                <a:gd name="connsiteX4" fmla="*/ 1434806 w 1715445"/>
                <a:gd name="connsiteY4" fmla="*/ 2099007 h 2189976"/>
                <a:gd name="connsiteX5" fmla="*/ 1168607 w 1715445"/>
                <a:gd name="connsiteY5" fmla="*/ 2165248 h 2189976"/>
                <a:gd name="connsiteX6" fmla="*/ 992631 w 1715445"/>
                <a:gd name="connsiteY6" fmla="*/ 2103300 h 2189976"/>
                <a:gd name="connsiteX7" fmla="*/ 932530 w 1715445"/>
                <a:gd name="connsiteY7" fmla="*/ 2180574 h 2189976"/>
                <a:gd name="connsiteX8" fmla="*/ 803493 w 1715445"/>
                <a:gd name="connsiteY8" fmla="*/ 2108410 h 2189976"/>
                <a:gd name="connsiteX9" fmla="*/ 606833 w 1715445"/>
                <a:gd name="connsiteY9" fmla="*/ 2164219 h 2189976"/>
                <a:gd name="connsiteX10" fmla="*/ 521435 w 1715445"/>
                <a:gd name="connsiteY10" fmla="*/ 2108410 h 2189976"/>
                <a:gd name="connsiteX11" fmla="*/ 370294 w 1715445"/>
                <a:gd name="connsiteY11" fmla="*/ 2189976 h 2189976"/>
                <a:gd name="connsiteX12" fmla="*/ 158024 w 1715445"/>
                <a:gd name="connsiteY12" fmla="*/ 2108410 h 2189976"/>
                <a:gd name="connsiteX13" fmla="*/ 75571 w 1715445"/>
                <a:gd name="connsiteY13" fmla="*/ 2172805 h 2189976"/>
                <a:gd name="connsiteX14" fmla="*/ 0 w 1715445"/>
                <a:gd name="connsiteY14" fmla="*/ 2108410 h 2189976"/>
                <a:gd name="connsiteX15" fmla="*/ 0 w 1715445"/>
                <a:gd name="connsiteY15" fmla="*/ 0 h 21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5445" h="2189976">
                  <a:moveTo>
                    <a:pt x="0" y="0"/>
                  </a:moveTo>
                  <a:lnTo>
                    <a:pt x="1715445" y="0"/>
                  </a:lnTo>
                  <a:lnTo>
                    <a:pt x="1715445" y="2108410"/>
                  </a:lnTo>
                  <a:lnTo>
                    <a:pt x="1541633" y="2160955"/>
                  </a:lnTo>
                  <a:lnTo>
                    <a:pt x="1434806" y="2099007"/>
                  </a:lnTo>
                  <a:lnTo>
                    <a:pt x="1168607" y="2165248"/>
                  </a:lnTo>
                  <a:lnTo>
                    <a:pt x="992631" y="2103300"/>
                  </a:lnTo>
                  <a:lnTo>
                    <a:pt x="932530" y="2180574"/>
                  </a:lnTo>
                  <a:lnTo>
                    <a:pt x="803493" y="2108410"/>
                  </a:lnTo>
                  <a:lnTo>
                    <a:pt x="606833" y="2164219"/>
                  </a:lnTo>
                  <a:lnTo>
                    <a:pt x="521435" y="2108410"/>
                  </a:lnTo>
                  <a:lnTo>
                    <a:pt x="370294" y="2189976"/>
                  </a:lnTo>
                  <a:lnTo>
                    <a:pt x="158024" y="2108410"/>
                  </a:lnTo>
                  <a:lnTo>
                    <a:pt x="75571" y="2172805"/>
                  </a:lnTo>
                  <a:lnTo>
                    <a:pt x="0" y="2108410"/>
                  </a:lnTo>
                  <a:lnTo>
                    <a:pt x="0" y="0"/>
                  </a:lnTo>
                  <a:close/>
                </a:path>
              </a:pathLst>
            </a:cu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smtClean="0">
                <a:solidFill>
                  <a:schemeClr val="bg2"/>
                </a:solidFill>
              </a:endParaRPr>
            </a:p>
          </p:txBody>
        </p:sp>
        <p:sp>
          <p:nvSpPr>
            <p:cNvPr id="23" name="TextBox 22"/>
            <p:cNvSpPr txBox="1"/>
            <p:nvPr/>
          </p:nvSpPr>
          <p:spPr bwMode="gray">
            <a:xfrm>
              <a:off x="450277" y="914309"/>
              <a:ext cx="708098" cy="111455"/>
            </a:xfrm>
            <a:prstGeom prst="rect">
              <a:avLst/>
            </a:prstGeom>
            <a:noFill/>
            <a:ln>
              <a:noFill/>
            </a:ln>
          </p:spPr>
          <p:txBody>
            <a:bodyPr wrap="square" lIns="0" tIns="0" rIns="0" bIns="0" rtlCol="0">
              <a:spAutoFit/>
            </a:bodyPr>
            <a:lstStyle/>
            <a:p>
              <a:pPr algn="ctr"/>
              <a:r>
                <a:rPr lang="en-US" sz="1100" b="1" dirty="0" smtClean="0">
                  <a:cs typeface="Times New Roman" pitchFamily="18" charset="0"/>
                </a:rPr>
                <a:t>Monthly SNF Scorecard </a:t>
              </a:r>
            </a:p>
          </p:txBody>
        </p:sp>
      </p:grpSp>
      <p:sp>
        <p:nvSpPr>
          <p:cNvPr id="24" name="Text Placeholder 1"/>
          <p:cNvSpPr txBox="1">
            <a:spLocks/>
          </p:cNvSpPr>
          <p:nvPr/>
        </p:nvSpPr>
        <p:spPr bwMode="gray">
          <a:xfrm>
            <a:off x="3350720" y="1779835"/>
            <a:ext cx="2802430" cy="900246"/>
          </a:xfrm>
          <a:prstGeom prst="rect">
            <a:avLst/>
          </a:prstGeom>
        </p:spPr>
        <p:txBody>
          <a:bodyPr vert="horz" wrap="square" lIns="137160" tIns="91440" rIns="13716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dirty="0" smtClean="0"/>
              <a:t>_____ Long-term </a:t>
            </a:r>
            <a:r>
              <a:rPr lang="en-US" dirty="0"/>
              <a:t>care mortality rate</a:t>
            </a:r>
          </a:p>
          <a:p>
            <a:pPr marL="0" indent="0">
              <a:buNone/>
            </a:pPr>
            <a:r>
              <a:rPr lang="en-US" dirty="0" smtClean="0"/>
              <a:t>_____ Long-term </a:t>
            </a:r>
            <a:r>
              <a:rPr lang="en-US" dirty="0"/>
              <a:t>hospitalization index</a:t>
            </a:r>
          </a:p>
          <a:p>
            <a:pPr marL="0" indent="0">
              <a:buNone/>
            </a:pPr>
            <a:r>
              <a:rPr lang="en-US" dirty="0" smtClean="0"/>
              <a:t>_____ Total </a:t>
            </a:r>
            <a:r>
              <a:rPr lang="en-US" dirty="0"/>
              <a:t>readmission rate within 30 days</a:t>
            </a:r>
          </a:p>
          <a:p>
            <a:pPr marL="0" indent="0">
              <a:buNone/>
            </a:pPr>
            <a:r>
              <a:rPr lang="en-US" dirty="0" smtClean="0"/>
              <a:t>_____ Total </a:t>
            </a:r>
            <a:r>
              <a:rPr lang="en-US" dirty="0"/>
              <a:t>readmission rate within 72 </a:t>
            </a:r>
            <a:r>
              <a:rPr lang="en-US" dirty="0" smtClean="0"/>
              <a:t>hours</a:t>
            </a:r>
            <a:endParaRPr lang="en-US" dirty="0"/>
          </a:p>
        </p:txBody>
      </p:sp>
    </p:spTree>
    <p:extLst>
      <p:ext uri="{BB962C8B-B14F-4D97-AF65-F5344CB8AC3E}">
        <p14:creationId xmlns:p14="http://schemas.microsoft.com/office/powerpoint/2010/main" val="16271156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a:t>Promote Continuous Improvement Through Focused </a:t>
            </a:r>
            <a:r>
              <a:rPr lang="en-US" dirty="0" smtClean="0"/>
              <a:t>Partnership</a:t>
            </a:r>
            <a:endParaRPr lang="en-US" dirty="0"/>
          </a:p>
        </p:txBody>
      </p:sp>
      <p:sp>
        <p:nvSpPr>
          <p:cNvPr id="3" name="Text Placeholder 2"/>
          <p:cNvSpPr>
            <a:spLocks noGrp="1"/>
          </p:cNvSpPr>
          <p:nvPr>
            <p:ph type="body" sz="quarter" idx="22"/>
          </p:nvPr>
        </p:nvSpPr>
        <p:spPr/>
        <p:txBody>
          <a:bodyPr/>
          <a:lstStyle/>
          <a:p>
            <a:endParaRPr lang="en-US"/>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40904"/>
            <a:ext cx="6004560" cy="553998"/>
          </a:xfrm>
        </p:spPr>
        <p:txBody>
          <a:bodyPr/>
          <a:lstStyle/>
          <a:p>
            <a:r>
              <a:rPr lang="en-US" dirty="0"/>
              <a:t>Preferred Networks Prove Ability to Reduce Total Cost</a:t>
            </a:r>
          </a:p>
        </p:txBody>
      </p:sp>
      <p:sp>
        <p:nvSpPr>
          <p:cNvPr id="7" name="TextBox 6"/>
          <p:cNvSpPr txBox="1"/>
          <p:nvPr/>
        </p:nvSpPr>
        <p:spPr bwMode="gray">
          <a:xfrm>
            <a:off x="311151" y="1050434"/>
            <a:ext cx="2736850" cy="413008"/>
          </a:xfrm>
          <a:prstGeom prst="rect">
            <a:avLst/>
          </a:prstGeom>
          <a:noFill/>
        </p:spPr>
        <p:txBody>
          <a:bodyPr wrap="square" lIns="45720" rIns="45720" rtlCol="0">
            <a:noAutofit/>
          </a:bodyPr>
          <a:lstStyle/>
          <a:p>
            <a:pPr algn="ctr">
              <a:spcBef>
                <a:spcPts val="500"/>
              </a:spcBef>
            </a:pPr>
            <a:r>
              <a:rPr lang="en-US" sz="1100" b="1" dirty="0" smtClean="0"/>
              <a:t>Reducing Hospitalizations at OSF’s Preferred Network</a:t>
            </a:r>
          </a:p>
          <a:p>
            <a:pPr algn="ctr">
              <a:spcBef>
                <a:spcPts val="500"/>
              </a:spcBef>
            </a:pPr>
            <a:r>
              <a:rPr lang="en-US" sz="1000" i="1" dirty="0" smtClean="0"/>
              <a:t>Heart Failure </a:t>
            </a:r>
            <a:r>
              <a:rPr lang="en-US" sz="1000" i="1" dirty="0" err="1" smtClean="0"/>
              <a:t>Rehospitalization</a:t>
            </a:r>
            <a:r>
              <a:rPr lang="en-US" sz="1000" i="1" dirty="0" smtClean="0"/>
              <a:t> Rate </a:t>
            </a:r>
          </a:p>
          <a:p>
            <a:pPr algn="ctr">
              <a:spcBef>
                <a:spcPts val="500"/>
              </a:spcBef>
            </a:pPr>
            <a:endParaRPr lang="en-US" sz="1000" i="1" dirty="0"/>
          </a:p>
          <a:p>
            <a:pPr algn="ctr">
              <a:spcBef>
                <a:spcPts val="500"/>
              </a:spcBef>
            </a:pPr>
            <a:endParaRPr lang="en-US" sz="1000" i="1" dirty="0" smtClean="0"/>
          </a:p>
          <a:p>
            <a:pPr algn="ctr">
              <a:spcBef>
                <a:spcPts val="500"/>
              </a:spcBef>
            </a:pPr>
            <a:endParaRPr lang="en-US" sz="1000" i="1" dirty="0"/>
          </a:p>
          <a:p>
            <a:pPr algn="ctr">
              <a:spcBef>
                <a:spcPts val="500"/>
              </a:spcBef>
            </a:pPr>
            <a:endParaRPr lang="en-US" sz="1000" i="1" dirty="0" smtClean="0"/>
          </a:p>
          <a:p>
            <a:pPr algn="ctr">
              <a:spcBef>
                <a:spcPts val="500"/>
              </a:spcBef>
            </a:pPr>
            <a:endParaRPr lang="en-US" sz="1000" i="1" dirty="0"/>
          </a:p>
          <a:p>
            <a:pPr algn="ctr">
              <a:spcBef>
                <a:spcPts val="500"/>
              </a:spcBef>
            </a:pPr>
            <a:endParaRPr lang="en-US" sz="1000" i="1" dirty="0" smtClean="0"/>
          </a:p>
          <a:p>
            <a:pPr algn="ctr">
              <a:spcBef>
                <a:spcPts val="500"/>
              </a:spcBef>
            </a:pPr>
            <a:r>
              <a:rPr lang="en-US" sz="1000" i="1" dirty="0" smtClean="0"/>
              <a:t>All-Cause Readmission Rate </a:t>
            </a:r>
            <a:endParaRPr lang="en-US" sz="1000" i="1" dirty="0"/>
          </a:p>
        </p:txBody>
      </p:sp>
      <p:sp>
        <p:nvSpPr>
          <p:cNvPr id="8" name="TextBox 7"/>
          <p:cNvSpPr txBox="1"/>
          <p:nvPr/>
        </p:nvSpPr>
        <p:spPr bwMode="gray">
          <a:xfrm>
            <a:off x="3257550" y="1050434"/>
            <a:ext cx="2813050" cy="246888"/>
          </a:xfrm>
          <a:prstGeom prst="rect">
            <a:avLst/>
          </a:prstGeom>
          <a:noFill/>
        </p:spPr>
        <p:txBody>
          <a:bodyPr wrap="square" lIns="45720" rIns="45720" rtlCol="0">
            <a:noAutofit/>
          </a:bodyPr>
          <a:lstStyle/>
          <a:p>
            <a:pPr algn="ctr">
              <a:spcBef>
                <a:spcPts val="500"/>
              </a:spcBef>
            </a:pPr>
            <a:r>
              <a:rPr lang="en-US" sz="1100" b="1" dirty="0" smtClean="0"/>
              <a:t>Reducing Readmissions and ED Visits </a:t>
            </a:r>
            <a:br>
              <a:rPr lang="en-US" sz="1100" b="1" dirty="0" smtClean="0"/>
            </a:br>
            <a:r>
              <a:rPr lang="en-US" sz="1100" b="1" dirty="0" smtClean="0"/>
              <a:t>at North Shore-LIJ’s Affiliates</a:t>
            </a:r>
          </a:p>
          <a:p>
            <a:pPr algn="ctr">
              <a:spcBef>
                <a:spcPts val="500"/>
              </a:spcBef>
            </a:pPr>
            <a:r>
              <a:rPr lang="en-US" sz="1000" i="1" dirty="0" smtClean="0"/>
              <a:t>Readmissions From Affiliated SNFs</a:t>
            </a:r>
            <a:endParaRPr lang="en-US" sz="1000" i="1" dirty="0"/>
          </a:p>
        </p:txBody>
      </p:sp>
      <p:graphicFrame>
        <p:nvGraphicFramePr>
          <p:cNvPr id="9" name="Chart 8"/>
          <p:cNvGraphicFramePr/>
          <p:nvPr>
            <p:extLst>
              <p:ext uri="{D42A27DB-BD31-4B8C-83A1-F6EECF244321}">
                <p14:modId xmlns:p14="http://schemas.microsoft.com/office/powerpoint/2010/main" val="2629470802"/>
              </p:ext>
            </p:extLst>
          </p:nvPr>
        </p:nvGraphicFramePr>
        <p:xfrm>
          <a:off x="3307121" y="1771650"/>
          <a:ext cx="2763479" cy="11715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nvSpPr>
        <p:spPr bwMode="gray">
          <a:xfrm>
            <a:off x="3362816" y="3165652"/>
            <a:ext cx="2707784" cy="1053923"/>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sz="1100" dirty="0">
              <a:solidFill>
                <a:srgbClr val="38454E"/>
              </a:solidFill>
            </a:endParaRPr>
          </a:p>
        </p:txBody>
      </p:sp>
      <p:sp>
        <p:nvSpPr>
          <p:cNvPr id="11" name="TextBox 10"/>
          <p:cNvSpPr txBox="1"/>
          <p:nvPr/>
        </p:nvSpPr>
        <p:spPr bwMode="gray">
          <a:xfrm>
            <a:off x="4483464" y="3519470"/>
            <a:ext cx="1399935" cy="307777"/>
          </a:xfrm>
          <a:prstGeom prst="rect">
            <a:avLst/>
          </a:prstGeom>
          <a:noFill/>
        </p:spPr>
        <p:txBody>
          <a:bodyPr wrap="square" lIns="0" tIns="0" rIns="0" bIns="0" rtlCol="0">
            <a:spAutoFit/>
          </a:bodyPr>
          <a:lstStyle/>
          <a:p>
            <a:r>
              <a:rPr lang="en-US" sz="1000" dirty="0" smtClean="0"/>
              <a:t>Reduction in ED visits from affiliated SNFs</a:t>
            </a:r>
            <a:endParaRPr lang="en-US" sz="1000" dirty="0"/>
          </a:p>
        </p:txBody>
      </p:sp>
      <p:grpSp>
        <p:nvGrpSpPr>
          <p:cNvPr id="12" name="Group 11"/>
          <p:cNvGrpSpPr/>
          <p:nvPr/>
        </p:nvGrpSpPr>
        <p:grpSpPr bwMode="gray">
          <a:xfrm>
            <a:off x="3362816" y="3165652"/>
            <a:ext cx="319390" cy="218673"/>
            <a:chOff x="4454248" y="2003891"/>
            <a:chExt cx="319390" cy="218673"/>
          </a:xfrm>
        </p:grpSpPr>
        <p:sp>
          <p:nvSpPr>
            <p:cNvPr id="13" name="Freeform 12"/>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Freeform 13"/>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15" name="TextBox 14"/>
          <p:cNvSpPr txBox="1"/>
          <p:nvPr/>
        </p:nvSpPr>
        <p:spPr bwMode="gray">
          <a:xfrm>
            <a:off x="3559072" y="3504082"/>
            <a:ext cx="766350" cy="338554"/>
          </a:xfrm>
          <a:prstGeom prst="rect">
            <a:avLst/>
          </a:prstGeom>
          <a:noFill/>
        </p:spPr>
        <p:txBody>
          <a:bodyPr wrap="square" lIns="0" tIns="0" rIns="0" bIns="0" rtlCol="0">
            <a:spAutoFit/>
          </a:bodyPr>
          <a:lstStyle/>
          <a:p>
            <a:pPr algn="ctr"/>
            <a:r>
              <a:rPr lang="en-US" sz="2200" dirty="0" smtClean="0">
                <a:solidFill>
                  <a:schemeClr val="accent6"/>
                </a:solidFill>
              </a:rPr>
              <a:t>&gt;50%</a:t>
            </a:r>
          </a:p>
        </p:txBody>
      </p:sp>
      <p:graphicFrame>
        <p:nvGraphicFramePr>
          <p:cNvPr id="16" name="Chart 15"/>
          <p:cNvGraphicFramePr/>
          <p:nvPr>
            <p:extLst>
              <p:ext uri="{D42A27DB-BD31-4B8C-83A1-F6EECF244321}">
                <p14:modId xmlns:p14="http://schemas.microsoft.com/office/powerpoint/2010/main" val="3577843330"/>
              </p:ext>
            </p:extLst>
          </p:nvPr>
        </p:nvGraphicFramePr>
        <p:xfrm>
          <a:off x="297836" y="1771650"/>
          <a:ext cx="2763479" cy="1171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175632806"/>
              </p:ext>
            </p:extLst>
          </p:nvPr>
        </p:nvGraphicFramePr>
        <p:xfrm>
          <a:off x="297836" y="3333750"/>
          <a:ext cx="2763479" cy="117157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3"/>
          <p:cNvSpPr>
            <a:spLocks noGrp="1"/>
          </p:cNvSpPr>
          <p:nvPr>
            <p:ph type="body" sz="quarter" idx="23"/>
          </p:nvPr>
        </p:nvSpPr>
        <p:spPr>
          <a:xfrm>
            <a:off x="3327400" y="4388179"/>
            <a:ext cx="3073401" cy="412421"/>
          </a:xfrm>
        </p:spPr>
        <p:txBody>
          <a:bodyPr/>
          <a:lstStyle/>
          <a:p>
            <a:r>
              <a:rPr lang="en-US" dirty="0"/>
              <a:t>Source: Healthcare Financial Management Association, “Bridging Acute and Post-Acute Care,” available at: http://www.hfma.org/acutepostacute/#120_Days_to_Launching_a_Continuing_Care_Network_for_Post-Acute_Care, accessed May 3, 2014; Health Care Advisory Board interviews and analysis</a:t>
            </a:r>
            <a:r>
              <a:rPr lang="en-US" dirty="0" smtClean="0"/>
              <a:t>.</a:t>
            </a:r>
            <a:endParaRPr lang="en-US" dirty="0"/>
          </a:p>
        </p:txBody>
      </p:sp>
    </p:spTree>
    <p:extLst>
      <p:ext uri="{BB962C8B-B14F-4D97-AF65-F5344CB8AC3E}">
        <p14:creationId xmlns:p14="http://schemas.microsoft.com/office/powerpoint/2010/main" val="16405944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5" name="Text Placeholder 4"/>
          <p:cNvSpPr>
            <a:spLocks noGrp="1"/>
          </p:cNvSpPr>
          <p:nvPr>
            <p:ph type="body" sz="quarter" idx="24"/>
          </p:nvPr>
        </p:nvSpPr>
        <p:spPr>
          <a:xfrm>
            <a:off x="0" y="4467067"/>
            <a:ext cx="1743559" cy="153888"/>
          </a:xfrm>
        </p:spPr>
        <p:txBody>
          <a:bodyPr/>
          <a:lstStyle/>
          <a:p>
            <a:r>
              <a:rPr lang="en-US" dirty="0"/>
              <a:t>Group Purchasing Organizations.</a:t>
            </a:r>
          </a:p>
          <a:p>
            <a:r>
              <a:rPr lang="en-US" dirty="0"/>
              <a:t>Post-Acute Care. </a:t>
            </a:r>
          </a:p>
        </p:txBody>
      </p:sp>
      <p:sp>
        <p:nvSpPr>
          <p:cNvPr id="6" name="Text Placeholder 5"/>
          <p:cNvSpPr>
            <a:spLocks noGrp="1"/>
          </p:cNvSpPr>
          <p:nvPr>
            <p:ph type="body" sz="quarter" idx="25"/>
          </p:nvPr>
        </p:nvSpPr>
        <p:spPr/>
        <p:txBody>
          <a:bodyPr/>
          <a:lstStyle/>
          <a:p>
            <a:r>
              <a:rPr lang="en-US" dirty="0"/>
              <a:t>Mutual Benefit Necessary to Create Incentive </a:t>
            </a:r>
          </a:p>
        </p:txBody>
      </p:sp>
      <p:sp>
        <p:nvSpPr>
          <p:cNvPr id="7" name="Text Placeholder 8"/>
          <p:cNvSpPr>
            <a:spLocks noGrp="1"/>
          </p:cNvSpPr>
          <p:nvPr/>
        </p:nvSpPr>
        <p:spPr bwMode="gray">
          <a:xfrm>
            <a:off x="320674" y="2876550"/>
            <a:ext cx="5749925" cy="1466851"/>
          </a:xfrm>
          <a:prstGeom prst="rect">
            <a:avLst/>
          </a:prstGeom>
          <a:solidFill>
            <a:schemeClr val="bg2"/>
          </a:solidFill>
          <a:ln w="19050">
            <a:noFill/>
            <a:prstDash val="dash"/>
          </a:ln>
        </p:spPr>
        <p:txBody>
          <a:bodyPr vert="horz" wrap="square" lIns="91440" tIns="91440" rIns="91440" bIns="45720" rtlCol="0" anchor="b">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solidFill>
                  <a:srgbClr val="617685"/>
                </a:solidFill>
              </a:rPr>
              <a:t>Areas of Mutual Benefit </a:t>
            </a:r>
            <a:endParaRPr lang="en-US" sz="1100" dirty="0">
              <a:solidFill>
                <a:srgbClr val="617685"/>
              </a:solidFill>
            </a:endParaRPr>
          </a:p>
        </p:txBody>
      </p:sp>
      <p:sp>
        <p:nvSpPr>
          <p:cNvPr id="8" name="TextBox 7"/>
          <p:cNvSpPr txBox="1"/>
          <p:nvPr/>
        </p:nvSpPr>
        <p:spPr bwMode="gray">
          <a:xfrm>
            <a:off x="482599" y="1708365"/>
            <a:ext cx="2174876" cy="833562"/>
          </a:xfrm>
          <a:prstGeom prst="rect">
            <a:avLst/>
          </a:prstGeom>
          <a:noFill/>
        </p:spPr>
        <p:txBody>
          <a:bodyPr wrap="square" lIns="0" tIns="0" rIns="0" bIns="0" rtlCol="0">
            <a:spAutoFit/>
          </a:bodyPr>
          <a:lstStyle/>
          <a:p>
            <a:pPr>
              <a:spcBef>
                <a:spcPts val="500"/>
              </a:spcBef>
            </a:pPr>
            <a:r>
              <a:rPr lang="en-US" sz="1000" b="1" dirty="0"/>
              <a:t>Access to Operational  Resources </a:t>
            </a:r>
          </a:p>
          <a:p>
            <a:pPr>
              <a:spcBef>
                <a:spcPts val="500"/>
              </a:spcBef>
            </a:pPr>
            <a:r>
              <a:rPr lang="en-US" sz="1000" dirty="0"/>
              <a:t>Health systems may provide access to functionalities like their </a:t>
            </a:r>
            <a:r>
              <a:rPr lang="en-US" sz="1000" dirty="0" smtClean="0"/>
              <a:t>GPOs</a:t>
            </a:r>
            <a:r>
              <a:rPr lang="en-US" sz="1000" baseline="30000" dirty="0" smtClean="0"/>
              <a:t>1</a:t>
            </a:r>
            <a:r>
              <a:rPr lang="en-US" sz="1000" dirty="0" smtClean="0"/>
              <a:t> </a:t>
            </a:r>
            <a:r>
              <a:rPr lang="en-US" sz="1000" dirty="0"/>
              <a:t>or IT systems that </a:t>
            </a:r>
            <a:r>
              <a:rPr lang="en-US" sz="1000" dirty="0" smtClean="0"/>
              <a:t>PAC</a:t>
            </a:r>
            <a:r>
              <a:rPr lang="en-US" sz="1000" baseline="30000" dirty="0" smtClean="0"/>
              <a:t>2 </a:t>
            </a:r>
            <a:r>
              <a:rPr lang="en-US" sz="1000" dirty="0" smtClean="0"/>
              <a:t>providers </a:t>
            </a:r>
            <a:r>
              <a:rPr lang="en-US" sz="1000" dirty="0"/>
              <a:t>would be unable to access on their own  </a:t>
            </a:r>
          </a:p>
        </p:txBody>
      </p:sp>
      <p:sp>
        <p:nvSpPr>
          <p:cNvPr id="9" name="Freeform 8"/>
          <p:cNvSpPr/>
          <p:nvPr/>
        </p:nvSpPr>
        <p:spPr bwMode="gray">
          <a:xfrm>
            <a:off x="3485441" y="3054431"/>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0" name="Freeform 9"/>
          <p:cNvSpPr/>
          <p:nvPr/>
        </p:nvSpPr>
        <p:spPr bwMode="gray">
          <a:xfrm rot="10800000">
            <a:off x="2632340" y="2271931"/>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1" name="Freeform 10"/>
          <p:cNvSpPr/>
          <p:nvPr/>
        </p:nvSpPr>
        <p:spPr bwMode="gray">
          <a:xfrm rot="16200000">
            <a:off x="3485442" y="2271931"/>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2" name="Freeform 11"/>
          <p:cNvSpPr/>
          <p:nvPr/>
        </p:nvSpPr>
        <p:spPr bwMode="gray">
          <a:xfrm rot="5400000">
            <a:off x="2632340" y="3054430"/>
            <a:ext cx="274320" cy="27432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3" name="TextBox 12"/>
          <p:cNvSpPr txBox="1"/>
          <p:nvPr/>
        </p:nvSpPr>
        <p:spPr bwMode="gray">
          <a:xfrm>
            <a:off x="3782622" y="1708365"/>
            <a:ext cx="2262666" cy="833562"/>
          </a:xfrm>
          <a:prstGeom prst="rect">
            <a:avLst/>
          </a:prstGeom>
          <a:noFill/>
        </p:spPr>
        <p:txBody>
          <a:bodyPr wrap="square" lIns="0" tIns="0" rIns="0" bIns="0" rtlCol="0">
            <a:spAutoFit/>
          </a:bodyPr>
          <a:lstStyle/>
          <a:p>
            <a:pPr>
              <a:spcBef>
                <a:spcPts val="500"/>
              </a:spcBef>
            </a:pPr>
            <a:r>
              <a:rPr lang="en-US" sz="1000" b="1" dirty="0" smtClean="0">
                <a:latin typeface="+mj-lt"/>
              </a:rPr>
              <a:t>Data Transparency </a:t>
            </a:r>
            <a:endParaRPr lang="en-US" sz="1000" b="1" dirty="0">
              <a:latin typeface="+mj-lt"/>
            </a:endParaRPr>
          </a:p>
          <a:p>
            <a:pPr>
              <a:spcBef>
                <a:spcPts val="500"/>
              </a:spcBef>
            </a:pPr>
            <a:r>
              <a:rPr lang="en-US" sz="1000" dirty="0" smtClean="0">
                <a:latin typeface="+mj-lt"/>
              </a:rPr>
              <a:t>Regular data reports from PAC partners ensure that performance continues to meet high-bar; highlights areas where additional support may be needed </a:t>
            </a:r>
            <a:endParaRPr lang="en-US" sz="1000" dirty="0">
              <a:latin typeface="+mj-lt"/>
            </a:endParaRPr>
          </a:p>
        </p:txBody>
      </p:sp>
      <p:sp>
        <p:nvSpPr>
          <p:cNvPr id="14" name="TextBox 13"/>
          <p:cNvSpPr txBox="1"/>
          <p:nvPr/>
        </p:nvSpPr>
        <p:spPr bwMode="gray">
          <a:xfrm>
            <a:off x="3759762" y="3113037"/>
            <a:ext cx="2310838" cy="833562"/>
          </a:xfrm>
          <a:prstGeom prst="rect">
            <a:avLst/>
          </a:prstGeom>
          <a:noFill/>
        </p:spPr>
        <p:txBody>
          <a:bodyPr wrap="square" lIns="0" tIns="0" rIns="0" bIns="0" rtlCol="0">
            <a:spAutoFit/>
          </a:bodyPr>
          <a:lstStyle/>
          <a:p>
            <a:pPr>
              <a:spcBef>
                <a:spcPts val="500"/>
              </a:spcBef>
            </a:pPr>
            <a:r>
              <a:rPr lang="en-US" sz="1000" b="1" dirty="0" smtClean="0">
                <a:latin typeface="+mj-lt"/>
              </a:rPr>
              <a:t>Shared Staff</a:t>
            </a:r>
            <a:endParaRPr lang="en-US" sz="1000" b="1" dirty="0">
              <a:latin typeface="+mj-lt"/>
            </a:endParaRPr>
          </a:p>
          <a:p>
            <a:pPr>
              <a:spcBef>
                <a:spcPts val="500"/>
              </a:spcBef>
            </a:pPr>
            <a:r>
              <a:rPr lang="en-US" sz="1000" dirty="0" smtClean="0">
                <a:latin typeface="+mj-lt"/>
              </a:rPr>
              <a:t>PAC providers may be able to expand hospital capacity by taking on complex patients; health systems may send staff to monitor high-risk patients at PAC sites </a:t>
            </a:r>
            <a:endParaRPr lang="en-US" sz="1000" dirty="0">
              <a:latin typeface="+mj-lt"/>
            </a:endParaRPr>
          </a:p>
        </p:txBody>
      </p:sp>
      <p:sp>
        <p:nvSpPr>
          <p:cNvPr id="15" name="TextBox 14"/>
          <p:cNvSpPr txBox="1"/>
          <p:nvPr/>
        </p:nvSpPr>
        <p:spPr bwMode="gray">
          <a:xfrm>
            <a:off x="482599" y="3113037"/>
            <a:ext cx="2286900" cy="833562"/>
          </a:xfrm>
          <a:prstGeom prst="rect">
            <a:avLst/>
          </a:prstGeom>
          <a:noFill/>
        </p:spPr>
        <p:txBody>
          <a:bodyPr wrap="square" lIns="0" tIns="0" rIns="0" bIns="0" rtlCol="0">
            <a:spAutoFit/>
          </a:bodyPr>
          <a:lstStyle/>
          <a:p>
            <a:pPr>
              <a:spcBef>
                <a:spcPts val="500"/>
              </a:spcBef>
            </a:pPr>
            <a:r>
              <a:rPr lang="en-US" sz="1000" b="1" dirty="0" smtClean="0">
                <a:latin typeface="+mj-lt"/>
              </a:rPr>
              <a:t>Shared Care Pathways and Training</a:t>
            </a:r>
            <a:endParaRPr lang="en-US" sz="1000" b="1" dirty="0">
              <a:latin typeface="+mj-lt"/>
            </a:endParaRPr>
          </a:p>
          <a:p>
            <a:pPr>
              <a:spcBef>
                <a:spcPts val="500"/>
              </a:spcBef>
            </a:pPr>
            <a:r>
              <a:rPr lang="en-US" sz="1000" dirty="0" smtClean="0">
                <a:latin typeface="+mj-lt"/>
              </a:rPr>
              <a:t>Health systems and PAC providers have different areas of expertise and may share protocols and training resources to improve network as a whole </a:t>
            </a:r>
            <a:endParaRPr lang="en-US" sz="1000" dirty="0">
              <a:latin typeface="+mj-lt"/>
            </a:endParaRPr>
          </a:p>
        </p:txBody>
      </p:sp>
      <p:pic>
        <p:nvPicPr>
          <p:cNvPr id="16" name="Picture 2" descr="L:\Public\Share\ABC Templates and Resources\ABC Art Icons Logos\ABC Modern Icons\Medical_ho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631998"/>
            <a:ext cx="381000" cy="317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8"/>
          <p:cNvSpPr>
            <a:spLocks noGrp="1"/>
          </p:cNvSpPr>
          <p:nvPr/>
        </p:nvSpPr>
        <p:spPr bwMode="gray">
          <a:xfrm>
            <a:off x="3687770" y="1285151"/>
            <a:ext cx="2406650" cy="1505597"/>
          </a:xfrm>
          <a:prstGeom prst="rect">
            <a:avLst/>
          </a:prstGeom>
          <a:noFill/>
          <a:ln w="19050">
            <a:solidFill>
              <a:schemeClr val="tx1"/>
            </a:solidFill>
            <a:prstDash val="dash"/>
          </a:ln>
        </p:spPr>
        <p:txBody>
          <a:bodyPr vert="horz" wrap="square" lIns="91440" tIns="91440" rIns="91440" bIns="4572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solidFill>
                  <a:srgbClr val="617685"/>
                </a:solidFill>
              </a:rPr>
              <a:t>Key Health System Benefit </a:t>
            </a:r>
            <a:endParaRPr lang="en-US" sz="1100" dirty="0">
              <a:solidFill>
                <a:srgbClr val="617685"/>
              </a:solidFill>
            </a:endParaRPr>
          </a:p>
        </p:txBody>
      </p:sp>
      <p:sp>
        <p:nvSpPr>
          <p:cNvPr id="18" name="Text Placeholder 8"/>
          <p:cNvSpPr>
            <a:spLocks noGrp="1"/>
          </p:cNvSpPr>
          <p:nvPr/>
        </p:nvSpPr>
        <p:spPr bwMode="gray">
          <a:xfrm>
            <a:off x="362850" y="1285151"/>
            <a:ext cx="2406650" cy="1505597"/>
          </a:xfrm>
          <a:prstGeom prst="rect">
            <a:avLst/>
          </a:prstGeom>
          <a:noFill/>
          <a:ln w="19050">
            <a:solidFill>
              <a:schemeClr val="tx1"/>
            </a:solidFill>
            <a:prstDash val="dash"/>
          </a:ln>
        </p:spPr>
        <p:txBody>
          <a:bodyPr vert="horz" wrap="square" lIns="91440" tIns="91440" rIns="91440" bIns="4572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solidFill>
                  <a:srgbClr val="617685"/>
                </a:solidFill>
              </a:rPr>
              <a:t>Key PAC Benefit </a:t>
            </a:r>
            <a:endParaRPr lang="en-US" sz="1100" dirty="0">
              <a:solidFill>
                <a:srgbClr val="617685"/>
              </a:solidFill>
            </a:endParaRPr>
          </a:p>
        </p:txBody>
      </p:sp>
      <p:pic>
        <p:nvPicPr>
          <p:cNvPr id="19" name="Picture 2" descr="L:\public\share\ABC Templates and Resources\ABC Art Icons Logos\ABC Modern Icons\Hospital_clin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169" y="2709468"/>
            <a:ext cx="411480" cy="24003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bwMode="gray">
          <a:xfrm>
            <a:off x="1346522" y="872143"/>
            <a:ext cx="3707757" cy="413008"/>
          </a:xfrm>
          <a:prstGeom prst="rect">
            <a:avLst/>
          </a:prstGeom>
          <a:noFill/>
        </p:spPr>
        <p:txBody>
          <a:bodyPr wrap="square" lIns="45720" rIns="45720" rtlCol="0">
            <a:noAutofit/>
          </a:bodyPr>
          <a:lstStyle/>
          <a:p>
            <a:pPr algn="ctr">
              <a:spcBef>
                <a:spcPts val="500"/>
              </a:spcBef>
            </a:pPr>
            <a:r>
              <a:rPr lang="en-US" sz="1100" b="1" dirty="0" smtClean="0"/>
              <a:t>Critical Elements of Preferred PAC Network </a:t>
            </a:r>
          </a:p>
        </p:txBody>
      </p:sp>
    </p:spTree>
    <p:extLst>
      <p:ext uri="{BB962C8B-B14F-4D97-AF65-F5344CB8AC3E}">
        <p14:creationId xmlns:p14="http://schemas.microsoft.com/office/powerpoint/2010/main" val="7855723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p:txBody>
          <a:bodyPr/>
          <a:lstStyle/>
          <a:p>
            <a:r>
              <a:rPr lang="en-US" dirty="0"/>
              <a:t>Reducing Total Costs Through Population Health</a:t>
            </a:r>
          </a:p>
        </p:txBody>
      </p:sp>
      <p:sp>
        <p:nvSpPr>
          <p:cNvPr id="18" name="Text Placeholder 17"/>
          <p:cNvSpPr>
            <a:spLocks noGrp="1"/>
          </p:cNvSpPr>
          <p:nvPr>
            <p:ph type="body" sz="quarter" idx="22"/>
          </p:nvPr>
        </p:nvSpPr>
        <p:spPr/>
        <p:txBody>
          <a:bodyPr/>
          <a:lstStyle/>
          <a:p>
            <a:endParaRPr lang="en-US"/>
          </a:p>
        </p:txBody>
      </p:sp>
      <p:sp>
        <p:nvSpPr>
          <p:cNvPr id="19" name="Text Placeholder 18"/>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20" name="Text Placeholder 19"/>
          <p:cNvSpPr>
            <a:spLocks noGrp="1"/>
          </p:cNvSpPr>
          <p:nvPr>
            <p:ph type="body" sz="quarter" idx="24"/>
          </p:nvPr>
        </p:nvSpPr>
        <p:spPr/>
        <p:txBody>
          <a:bodyPr/>
          <a:lstStyle/>
          <a:p>
            <a:endParaRPr lang="en-US"/>
          </a:p>
        </p:txBody>
      </p:sp>
      <p:sp>
        <p:nvSpPr>
          <p:cNvPr id="21" name="Text Placeholder 20"/>
          <p:cNvSpPr>
            <a:spLocks noGrp="1"/>
          </p:cNvSpPr>
          <p:nvPr>
            <p:ph type="body" sz="quarter" idx="25"/>
          </p:nvPr>
        </p:nvSpPr>
        <p:spPr/>
        <p:txBody>
          <a:bodyPr/>
          <a:lstStyle/>
          <a:p>
            <a:r>
              <a:rPr lang="en-US" dirty="0" smtClean="0"/>
              <a:t>Key Takeaways</a:t>
            </a:r>
            <a:endParaRPr lang="en-US" dirty="0"/>
          </a:p>
        </p:txBody>
      </p:sp>
      <p:sp>
        <p:nvSpPr>
          <p:cNvPr id="6" name="Freeform 5"/>
          <p:cNvSpPr/>
          <p:nvPr/>
        </p:nvSpPr>
        <p:spPr bwMode="gray">
          <a:xfrm>
            <a:off x="3190847" y="2753413"/>
            <a:ext cx="2834640" cy="14630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7" name="Freeform 6"/>
          <p:cNvSpPr/>
          <p:nvPr/>
        </p:nvSpPr>
        <p:spPr bwMode="gray">
          <a:xfrm rot="10800000">
            <a:off x="350321" y="1094630"/>
            <a:ext cx="2834640" cy="14630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8" name="TextBox 7"/>
          <p:cNvSpPr txBox="1"/>
          <p:nvPr/>
        </p:nvSpPr>
        <p:spPr bwMode="gray">
          <a:xfrm>
            <a:off x="873370" y="1187228"/>
            <a:ext cx="2113670" cy="1141338"/>
          </a:xfrm>
          <a:prstGeom prst="rect">
            <a:avLst/>
          </a:prstGeom>
          <a:noFill/>
        </p:spPr>
        <p:txBody>
          <a:bodyPr wrap="square" lIns="0" tIns="0" rIns="0" bIns="0" rtlCol="0">
            <a:spAutoFit/>
          </a:bodyPr>
          <a:lstStyle/>
          <a:p>
            <a:pPr>
              <a:spcBef>
                <a:spcPts val="500"/>
              </a:spcBef>
            </a:pPr>
            <a:r>
              <a:rPr lang="en-US" sz="1000" b="1" dirty="0" smtClean="0">
                <a:latin typeface="+mj-lt"/>
              </a:rPr>
              <a:t>Alignment models that allow flexibility in partner choice create inherent performance incentives</a:t>
            </a:r>
          </a:p>
          <a:p>
            <a:pPr>
              <a:spcBef>
                <a:spcPts val="500"/>
              </a:spcBef>
            </a:pPr>
            <a:r>
              <a:rPr lang="en-US" sz="1000" dirty="0" smtClean="0">
                <a:latin typeface="+mj-lt"/>
              </a:rPr>
              <a:t>Joint contracting networks, alliances, and ACOs offer greater ability to switch out low-performing partners than full-asset mergers</a:t>
            </a:r>
            <a:endParaRPr lang="en-US" sz="1000" dirty="0">
              <a:latin typeface="+mj-lt"/>
            </a:endParaRPr>
          </a:p>
        </p:txBody>
      </p:sp>
      <p:sp>
        <p:nvSpPr>
          <p:cNvPr id="9" name="TextBox 8"/>
          <p:cNvSpPr txBox="1"/>
          <p:nvPr/>
        </p:nvSpPr>
        <p:spPr bwMode="gray">
          <a:xfrm>
            <a:off x="3431572" y="1187228"/>
            <a:ext cx="2141968" cy="1449115"/>
          </a:xfrm>
          <a:prstGeom prst="rect">
            <a:avLst/>
          </a:prstGeom>
          <a:noFill/>
        </p:spPr>
        <p:txBody>
          <a:bodyPr wrap="square" lIns="0" tIns="0" rIns="0" bIns="0" rtlCol="0">
            <a:spAutoFit/>
          </a:bodyPr>
          <a:lstStyle/>
          <a:p>
            <a:pPr>
              <a:spcBef>
                <a:spcPts val="500"/>
              </a:spcBef>
            </a:pPr>
            <a:r>
              <a:rPr lang="en-US" sz="1000" b="1" dirty="0" smtClean="0">
                <a:latin typeface="+mj-lt"/>
              </a:rPr>
              <a:t>Standardizing care </a:t>
            </a:r>
            <a:r>
              <a:rPr lang="en-US" sz="1000" b="1" dirty="0">
                <a:latin typeface="+mj-lt"/>
              </a:rPr>
              <a:t>a</a:t>
            </a:r>
            <a:r>
              <a:rPr lang="en-US" sz="1000" b="1" dirty="0" smtClean="0">
                <a:latin typeface="+mj-lt"/>
              </a:rPr>
              <a:t>ccording </a:t>
            </a:r>
            <a:br>
              <a:rPr lang="en-US" sz="1000" b="1" dirty="0" smtClean="0">
                <a:latin typeface="+mj-lt"/>
              </a:rPr>
            </a:br>
            <a:r>
              <a:rPr lang="en-US" sz="1000" b="1" dirty="0" smtClean="0">
                <a:latin typeface="+mj-lt"/>
              </a:rPr>
              <a:t>to best practice </a:t>
            </a:r>
            <a:r>
              <a:rPr lang="en-US" sz="1000" b="1" dirty="0">
                <a:latin typeface="+mj-lt"/>
              </a:rPr>
              <a:t>r</a:t>
            </a:r>
            <a:r>
              <a:rPr lang="en-US" sz="1000" b="1" dirty="0" smtClean="0">
                <a:latin typeface="+mj-lt"/>
              </a:rPr>
              <a:t>equires </a:t>
            </a:r>
            <a:r>
              <a:rPr lang="en-US" sz="1000" b="1" dirty="0">
                <a:latin typeface="+mj-lt"/>
              </a:rPr>
              <a:t>t</a:t>
            </a:r>
            <a:r>
              <a:rPr lang="en-US" sz="1000" b="1" dirty="0" smtClean="0">
                <a:latin typeface="+mj-lt"/>
              </a:rPr>
              <a:t>ight </a:t>
            </a:r>
            <a:r>
              <a:rPr lang="en-US" sz="1000" b="1" dirty="0">
                <a:latin typeface="+mj-lt"/>
              </a:rPr>
              <a:t>f</a:t>
            </a:r>
            <a:r>
              <a:rPr lang="en-US" sz="1000" b="1" dirty="0" smtClean="0">
                <a:latin typeface="+mj-lt"/>
              </a:rPr>
              <a:t>inancial alignment</a:t>
            </a:r>
          </a:p>
          <a:p>
            <a:pPr>
              <a:spcBef>
                <a:spcPts val="500"/>
              </a:spcBef>
            </a:pPr>
            <a:r>
              <a:rPr lang="en-US" sz="1000" dirty="0" smtClean="0">
                <a:latin typeface="+mj-lt"/>
              </a:rPr>
              <a:t>Though looser collaborations may allow members to pinpoint best practices, standardizing care according to best practice will require partnership models that bring tighter financial alignment between partners</a:t>
            </a:r>
            <a:endParaRPr lang="en-US" sz="1000" dirty="0">
              <a:latin typeface="+mj-lt"/>
            </a:endParaRPr>
          </a:p>
        </p:txBody>
      </p:sp>
      <p:sp>
        <p:nvSpPr>
          <p:cNvPr id="10" name="TextBox 9"/>
          <p:cNvSpPr txBox="1"/>
          <p:nvPr/>
        </p:nvSpPr>
        <p:spPr bwMode="gray">
          <a:xfrm>
            <a:off x="873369" y="2907098"/>
            <a:ext cx="2203939" cy="1295226"/>
          </a:xfrm>
          <a:prstGeom prst="rect">
            <a:avLst/>
          </a:prstGeom>
          <a:noFill/>
        </p:spPr>
        <p:txBody>
          <a:bodyPr wrap="square" lIns="0" tIns="0" rIns="0" bIns="0" rtlCol="0">
            <a:spAutoFit/>
          </a:bodyPr>
          <a:lstStyle/>
          <a:p>
            <a:pPr>
              <a:spcBef>
                <a:spcPts val="500"/>
              </a:spcBef>
            </a:pPr>
            <a:r>
              <a:rPr lang="en-US" sz="1000" b="1" dirty="0" smtClean="0">
                <a:latin typeface="+mj-lt"/>
              </a:rPr>
              <a:t>Adding more partners reduces financial burden, but also any potential reward</a:t>
            </a:r>
          </a:p>
          <a:p>
            <a:pPr>
              <a:spcBef>
                <a:spcPts val="500"/>
              </a:spcBef>
            </a:pPr>
            <a:r>
              <a:rPr lang="en-US" sz="1000" dirty="0" smtClean="0">
                <a:latin typeface="+mj-lt"/>
              </a:rPr>
              <a:t>Adding more partners to population health efforts can lower financial costs, and improve care management, but it can also spreads potential savings across greater number of organizations</a:t>
            </a:r>
            <a:endParaRPr lang="en-US" sz="1000" dirty="0">
              <a:latin typeface="+mj-lt"/>
            </a:endParaRPr>
          </a:p>
        </p:txBody>
      </p:sp>
      <p:sp>
        <p:nvSpPr>
          <p:cNvPr id="11" name="TextBox 10"/>
          <p:cNvSpPr txBox="1"/>
          <p:nvPr/>
        </p:nvSpPr>
        <p:spPr bwMode="gray">
          <a:xfrm>
            <a:off x="3431573" y="2914264"/>
            <a:ext cx="1894808" cy="1141338"/>
          </a:xfrm>
          <a:prstGeom prst="rect">
            <a:avLst/>
          </a:prstGeom>
          <a:noFill/>
        </p:spPr>
        <p:txBody>
          <a:bodyPr wrap="square" lIns="0" tIns="0" rIns="0" bIns="0" rtlCol="0">
            <a:spAutoFit/>
          </a:bodyPr>
          <a:lstStyle/>
          <a:p>
            <a:pPr>
              <a:spcBef>
                <a:spcPts val="500"/>
              </a:spcBef>
            </a:pPr>
            <a:r>
              <a:rPr lang="en-US" sz="1000" b="1" dirty="0" smtClean="0">
                <a:latin typeface="+mj-lt"/>
              </a:rPr>
              <a:t>Easier to contract for risk through single entity</a:t>
            </a:r>
          </a:p>
          <a:p>
            <a:pPr>
              <a:spcBef>
                <a:spcPts val="500"/>
              </a:spcBef>
            </a:pPr>
            <a:r>
              <a:rPr lang="en-US" sz="1000" dirty="0" smtClean="0"/>
              <a:t>Difficulties in analyzing and valuing risk are exacerbated when multiple parties are negotiating and signing separate contracts with payers</a:t>
            </a:r>
            <a:endParaRPr lang="en-US" sz="1000" dirty="0">
              <a:latin typeface="+mj-lt"/>
            </a:endParaRPr>
          </a:p>
        </p:txBody>
      </p:sp>
      <p:pic>
        <p:nvPicPr>
          <p:cNvPr id="3075" name="Picture 3" descr="C:\Users\Nicholas\Desktop\Icons\Bal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07" y="2921503"/>
            <a:ext cx="384679" cy="3679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Nicholas\Desktop\Icons\money_st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440" y="1222997"/>
            <a:ext cx="4572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Nicholas\Desktop\Icons\Bar_graph_descen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95" y="1293303"/>
            <a:ext cx="479102" cy="2821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Nicholas\Desktop\Icons\Handshak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912" y="2914264"/>
            <a:ext cx="557991" cy="33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161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Weighing the Models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82448246"/>
              </p:ext>
            </p:extLst>
          </p:nvPr>
        </p:nvGraphicFramePr>
        <p:xfrm>
          <a:off x="390523" y="737299"/>
          <a:ext cx="5553076" cy="3773124"/>
        </p:xfrm>
        <a:graphic>
          <a:graphicData uri="http://schemas.openxmlformats.org/drawingml/2006/table">
            <a:tbl>
              <a:tblPr firstRow="1" bandRow="1">
                <a:tableStyleId>{F5AB1C69-6EDB-4FF4-983F-18BD219EF322}</a:tableStyleId>
              </a:tblPr>
              <a:tblGrid>
                <a:gridCol w="941564"/>
                <a:gridCol w="952261"/>
                <a:gridCol w="905896"/>
                <a:gridCol w="903518"/>
                <a:gridCol w="1849837"/>
              </a:tblGrid>
              <a:tr h="546972">
                <a:tc>
                  <a:txBody>
                    <a:bodyPr/>
                    <a:lstStyle/>
                    <a:p>
                      <a:pPr algn="ctr"/>
                      <a:r>
                        <a:rPr lang="en-US" sz="750" dirty="0" smtClean="0"/>
                        <a:t>Model</a:t>
                      </a:r>
                      <a:endParaRPr lang="en-US" sz="750" dirty="0"/>
                    </a:p>
                  </a:txBody>
                  <a:tcPr anchor="ctr"/>
                </a:tc>
                <a:tc>
                  <a:txBody>
                    <a:bodyPr/>
                    <a:lstStyle/>
                    <a:p>
                      <a:pPr marL="0" indent="0">
                        <a:buNone/>
                        <a:tabLst>
                          <a:tab pos="0" algn="l"/>
                        </a:tabLst>
                        <a:defRPr/>
                      </a:pPr>
                      <a:r>
                        <a:rPr lang="en-US" sz="750" b="1" dirty="0" smtClean="0">
                          <a:solidFill>
                            <a:schemeClr val="bg1"/>
                          </a:solidFill>
                        </a:rPr>
                        <a:t>Jointly-Financed Infrastructure Investment </a:t>
                      </a:r>
                      <a:endParaRPr lang="en-US" sz="750" b="1" dirty="0">
                        <a:solidFill>
                          <a:schemeClr val="bg1"/>
                        </a:solidFill>
                      </a:endParaRPr>
                    </a:p>
                  </a:txBody>
                  <a:tcPr anchor="ctr"/>
                </a:tc>
                <a:tc>
                  <a:txBody>
                    <a:bodyPr/>
                    <a:lstStyle/>
                    <a:p>
                      <a:pPr marL="0" indent="0">
                        <a:buNone/>
                        <a:tabLst>
                          <a:tab pos="0" algn="l"/>
                        </a:tabLst>
                        <a:defRPr/>
                      </a:pPr>
                      <a:r>
                        <a:rPr lang="en-US" sz="750" dirty="0" smtClean="0">
                          <a:solidFill>
                            <a:schemeClr val="bg1"/>
                          </a:solidFill>
                        </a:rPr>
                        <a:t>Continuum-Wide Data Transparency</a:t>
                      </a:r>
                      <a:endParaRPr lang="en-US" sz="750" dirty="0">
                        <a:solidFill>
                          <a:schemeClr val="bg1"/>
                        </a:solidFill>
                      </a:endParaRPr>
                    </a:p>
                  </a:txBody>
                  <a:tcPr anchor="ctr"/>
                </a:tc>
                <a:tc>
                  <a:txBody>
                    <a:bodyPr/>
                    <a:lstStyle/>
                    <a:p>
                      <a:pPr marL="0" marR="0" indent="0" algn="l" defTabSz="640080" rtl="0" eaLnBrk="1" fontAlgn="auto" latinLnBrk="0" hangingPunct="1">
                        <a:lnSpc>
                          <a:spcPct val="100000"/>
                        </a:lnSpc>
                        <a:spcBef>
                          <a:spcPts val="0"/>
                        </a:spcBef>
                        <a:spcAft>
                          <a:spcPts val="0"/>
                        </a:spcAft>
                        <a:buClrTx/>
                        <a:buSzTx/>
                        <a:buFontTx/>
                        <a:buNone/>
                        <a:tabLst>
                          <a:tab pos="0" algn="l"/>
                        </a:tabLst>
                        <a:defRPr/>
                      </a:pPr>
                      <a:r>
                        <a:rPr lang="en-US" sz="750" dirty="0" smtClean="0">
                          <a:solidFill>
                            <a:schemeClr val="bg1"/>
                          </a:solidFill>
                        </a:rPr>
                        <a:t>Network-Enabled Performance Standards </a:t>
                      </a:r>
                    </a:p>
                  </a:txBody>
                  <a:tcPr anchor="ctr"/>
                </a:tc>
                <a:tc>
                  <a:txBody>
                    <a:bodyPr/>
                    <a:lstStyle/>
                    <a:p>
                      <a:pPr marL="0" marR="0" indent="0" algn="ctr" defTabSz="640080" rtl="0" eaLnBrk="1" fontAlgn="auto" latinLnBrk="0" hangingPunct="1">
                        <a:lnSpc>
                          <a:spcPct val="100000"/>
                        </a:lnSpc>
                        <a:spcBef>
                          <a:spcPts val="0"/>
                        </a:spcBef>
                        <a:spcAft>
                          <a:spcPts val="0"/>
                        </a:spcAft>
                        <a:buClrTx/>
                        <a:buSzTx/>
                        <a:buFont typeface="+mj-lt"/>
                        <a:buNone/>
                        <a:tabLst/>
                        <a:defRPr/>
                      </a:pPr>
                      <a:r>
                        <a:rPr lang="en-US" sz="750" b="1" dirty="0" smtClean="0">
                          <a:solidFill>
                            <a:schemeClr val="bg1"/>
                          </a:solidFill>
                        </a:rPr>
                        <a:t>Comments</a:t>
                      </a:r>
                    </a:p>
                  </a:txBody>
                  <a:tcPr anchor="ctr"/>
                </a:tc>
              </a:tr>
              <a:tr h="660924">
                <a:tc>
                  <a:txBody>
                    <a:bodyPr/>
                    <a:lstStyle/>
                    <a:p>
                      <a:r>
                        <a:rPr lang="en-US" sz="800" b="1" dirty="0" smtClean="0"/>
                        <a:t>Merger or Acquisition</a:t>
                      </a:r>
                      <a:endParaRPr lang="en-US" sz="800" b="1" dirty="0"/>
                    </a:p>
                  </a:txBody>
                  <a:tcPr anchor="ctr"/>
                </a:tc>
                <a:tc>
                  <a:txBody>
                    <a:bodyPr/>
                    <a:lstStyle/>
                    <a:p>
                      <a:endParaRPr lang="en-US" sz="750" dirty="0"/>
                    </a:p>
                  </a:txBody>
                  <a:tcPr/>
                </a:tc>
                <a:tc>
                  <a:txBody>
                    <a:bodyPr/>
                    <a:lstStyle/>
                    <a:p>
                      <a:endParaRPr lang="en-US" sz="750" dirty="0"/>
                    </a:p>
                  </a:txBody>
                  <a:tcPr/>
                </a:tc>
                <a:tc>
                  <a:txBody>
                    <a:bodyPr/>
                    <a:lstStyle/>
                    <a:p>
                      <a:endParaRPr lang="en-US" sz="750" dirty="0"/>
                    </a:p>
                  </a:txBody>
                  <a:tcPr/>
                </a:tc>
                <a:tc>
                  <a:txBody>
                    <a:bodyPr/>
                    <a:lstStyle/>
                    <a:p>
                      <a:r>
                        <a:rPr lang="en-US" sz="750" dirty="0" smtClean="0"/>
                        <a:t>Long</a:t>
                      </a:r>
                      <a:r>
                        <a:rPr lang="en-US" sz="750" baseline="0" dirty="0" smtClean="0"/>
                        <a:t> development time for mergers lowers flexibility of partner selection, though full financial alignment allows greater clinical alignment</a:t>
                      </a:r>
                      <a:endParaRPr lang="en-US" sz="750" dirty="0"/>
                    </a:p>
                  </a:txBody>
                  <a:tcPr/>
                </a:tc>
              </a:tr>
              <a:tr h="577359">
                <a:tc>
                  <a:txBody>
                    <a:bodyPr/>
                    <a:lstStyle/>
                    <a:p>
                      <a:r>
                        <a:rPr lang="en-US" sz="800" b="1" dirty="0" smtClean="0"/>
                        <a:t>Clinical</a:t>
                      </a:r>
                      <a:r>
                        <a:rPr lang="en-US" sz="800" b="1" baseline="0" dirty="0" smtClean="0"/>
                        <a:t>ly- Integrated Hospital Network</a:t>
                      </a:r>
                      <a:endParaRPr lang="en-US" sz="800" b="1" dirty="0"/>
                    </a:p>
                  </a:txBody>
                  <a:tcPr anchor="ctr"/>
                </a:tc>
                <a:tc>
                  <a:txBody>
                    <a:bodyPr/>
                    <a:lstStyle/>
                    <a:p>
                      <a:endParaRPr lang="en-US" sz="750" dirty="0"/>
                    </a:p>
                  </a:txBody>
                  <a:tcPr/>
                </a:tc>
                <a:tc>
                  <a:txBody>
                    <a:bodyPr/>
                    <a:lstStyle/>
                    <a:p>
                      <a:endParaRPr lang="en-US" sz="750" dirty="0"/>
                    </a:p>
                  </a:txBody>
                  <a:tcPr/>
                </a:tc>
                <a:tc>
                  <a:txBody>
                    <a:bodyPr/>
                    <a:lstStyle/>
                    <a:p>
                      <a:endParaRPr lang="en-US" sz="750" dirty="0"/>
                    </a:p>
                  </a:txBody>
                  <a:tcPr/>
                </a:tc>
                <a:tc>
                  <a:txBody>
                    <a:bodyPr/>
                    <a:lstStyle/>
                    <a:p>
                      <a:r>
                        <a:rPr lang="en-US" sz="750" dirty="0" smtClean="0"/>
                        <a:t>Investment</a:t>
                      </a:r>
                      <a:r>
                        <a:rPr lang="en-US" sz="750" baseline="0" dirty="0" smtClean="0"/>
                        <a:t> in CI tends to focus on joint contracting for fee-for-service contracts, rather than population health management</a:t>
                      </a:r>
                      <a:endParaRPr lang="en-US" sz="750" dirty="0"/>
                    </a:p>
                  </a:txBody>
                  <a:tcPr/>
                </a:tc>
              </a:tr>
              <a:tr h="774876">
                <a:tc>
                  <a:txBody>
                    <a:bodyPr/>
                    <a:lstStyle/>
                    <a:p>
                      <a:r>
                        <a:rPr lang="en-US" sz="800" b="1" dirty="0" smtClean="0"/>
                        <a:t>Accountable Care Organization</a:t>
                      </a:r>
                      <a:endParaRPr lang="en-US" sz="800" b="1" dirty="0"/>
                    </a:p>
                  </a:txBody>
                  <a:tcPr anchor="ctr"/>
                </a:tc>
                <a:tc>
                  <a:txBody>
                    <a:bodyPr/>
                    <a:lstStyle/>
                    <a:p>
                      <a:endParaRPr lang="en-US" sz="750" dirty="0"/>
                    </a:p>
                  </a:txBody>
                  <a:tcPr/>
                </a:tc>
                <a:tc>
                  <a:txBody>
                    <a:bodyPr/>
                    <a:lstStyle/>
                    <a:p>
                      <a:endParaRPr lang="en-US" sz="750" dirty="0"/>
                    </a:p>
                  </a:txBody>
                  <a:tcPr/>
                </a:tc>
                <a:tc>
                  <a:txBody>
                    <a:bodyPr/>
                    <a:lstStyle/>
                    <a:p>
                      <a:endParaRPr lang="en-US" sz="750" dirty="0"/>
                    </a:p>
                  </a:txBody>
                  <a:tcPr/>
                </a:tc>
                <a:tc>
                  <a:txBody>
                    <a:bodyPr/>
                    <a:lstStyle/>
                    <a:p>
                      <a:r>
                        <a:rPr lang="en-US" sz="750" dirty="0" smtClean="0"/>
                        <a:t>Though financial</a:t>
                      </a:r>
                      <a:r>
                        <a:rPr lang="en-US" sz="750" baseline="0" dirty="0" smtClean="0"/>
                        <a:t> incentives are aligned to support population health coordination, lack of strategic alignment precludes more helpful consolidation of resources</a:t>
                      </a:r>
                      <a:endParaRPr lang="en-US" sz="750" dirty="0"/>
                    </a:p>
                  </a:txBody>
                  <a:tcPr/>
                </a:tc>
              </a:tr>
              <a:tr h="546972">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b="1" dirty="0" smtClean="0"/>
                        <a:t>Regional Collaborative</a:t>
                      </a:r>
                    </a:p>
                  </a:txBody>
                  <a:tcPr anchor="ctr"/>
                </a:tc>
                <a:tc>
                  <a:txBody>
                    <a:bodyPr/>
                    <a:lstStyle/>
                    <a:p>
                      <a:pPr marL="171450" indent="-171450">
                        <a:buFont typeface="Arial" panose="020B0604020202020204" pitchFamily="34" charset="0"/>
                        <a:buChar char="•"/>
                      </a:pPr>
                      <a:endParaRPr lang="en-US" sz="750" dirty="0"/>
                    </a:p>
                  </a:txBody>
                  <a:tcPr/>
                </a:tc>
                <a:tc>
                  <a:txBody>
                    <a:bodyPr/>
                    <a:lstStyle/>
                    <a:p>
                      <a:pPr marL="114300" indent="-114300">
                        <a:buFont typeface="Arial" panose="020B0604020202020204" pitchFamily="34" charset="0"/>
                        <a:buChar char="•"/>
                      </a:pPr>
                      <a:endParaRPr lang="en-US" sz="750" dirty="0"/>
                    </a:p>
                  </a:txBody>
                  <a:tcPr/>
                </a:tc>
                <a:tc>
                  <a:txBody>
                    <a:bodyPr/>
                    <a:lstStyle/>
                    <a:p>
                      <a:pPr marL="114300" indent="-114300">
                        <a:buFont typeface="Arial" panose="020B0604020202020204" pitchFamily="34" charset="0"/>
                        <a:buChar char="•"/>
                      </a:pPr>
                      <a:endParaRPr lang="en-US" sz="750" dirty="0"/>
                    </a:p>
                  </a:txBody>
                  <a:tcPr/>
                </a:tc>
                <a:tc>
                  <a:txBody>
                    <a:bodyPr/>
                    <a:lstStyle/>
                    <a:p>
                      <a:r>
                        <a:rPr lang="en-US" sz="750" dirty="0" smtClean="0"/>
                        <a:t>Though number</a:t>
                      </a:r>
                      <a:r>
                        <a:rPr lang="en-US" sz="750" baseline="0" dirty="0" smtClean="0"/>
                        <a:t> of partners may support greater economies of knowledge, little incentive to collaborate on population health</a:t>
                      </a:r>
                      <a:endParaRPr lang="en-US" sz="750" dirty="0"/>
                    </a:p>
                  </a:txBody>
                  <a:tcPr/>
                </a:tc>
              </a:tr>
              <a:tr h="660924">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b="1" dirty="0" smtClean="0"/>
                        <a:t>Clinical Affiliation Agreement</a:t>
                      </a:r>
                    </a:p>
                  </a:txBody>
                  <a:tcPr anchor="ctr"/>
                </a:tc>
                <a:tc>
                  <a:txBody>
                    <a:bodyPr/>
                    <a:lstStyle/>
                    <a:p>
                      <a:pPr marL="171450" indent="-171450">
                        <a:buFont typeface="Arial" panose="020B0604020202020204" pitchFamily="34" charset="0"/>
                        <a:buChar char="•"/>
                      </a:pPr>
                      <a:endParaRPr lang="en-US" sz="750" dirty="0"/>
                    </a:p>
                  </a:txBody>
                  <a:tcPr/>
                </a:tc>
                <a:tc>
                  <a:txBody>
                    <a:bodyPr/>
                    <a:lstStyle/>
                    <a:p>
                      <a:pPr marL="114300" indent="-114300">
                        <a:buFont typeface="Arial" panose="020B0604020202020204" pitchFamily="34" charset="0"/>
                        <a:buChar char="•"/>
                      </a:pPr>
                      <a:endParaRPr lang="en-US" sz="750" dirty="0"/>
                    </a:p>
                  </a:txBody>
                  <a:tcPr/>
                </a:tc>
                <a:tc>
                  <a:txBody>
                    <a:bodyPr/>
                    <a:lstStyle/>
                    <a:p>
                      <a:pPr marL="114300" indent="-114300">
                        <a:buFont typeface="Arial" panose="020B0604020202020204" pitchFamily="34" charset="0"/>
                        <a:buChar char="•"/>
                      </a:pPr>
                      <a:endParaRPr lang="en-US" sz="750" dirty="0"/>
                    </a:p>
                  </a:txBody>
                  <a:tcPr/>
                </a:tc>
                <a:tc>
                  <a:txBody>
                    <a:bodyPr/>
                    <a:lstStyle/>
                    <a:p>
                      <a:r>
                        <a:rPr lang="en-US" sz="750" dirty="0" smtClean="0"/>
                        <a:t>May incentivize</a:t>
                      </a:r>
                      <a:r>
                        <a:rPr lang="en-US" sz="750" baseline="0" dirty="0" smtClean="0"/>
                        <a:t> collaboration on specific clinical objectives, but broader alignment vehicle necessary to facilitate population health coordination</a:t>
                      </a:r>
                      <a:endParaRPr lang="en-US" sz="750" dirty="0"/>
                    </a:p>
                  </a:txBody>
                  <a:tcPr/>
                </a:tc>
              </a:tr>
            </a:tbl>
          </a:graphicData>
        </a:graphic>
      </p:graphicFrame>
      <p:sp>
        <p:nvSpPr>
          <p:cNvPr id="29" name="Oval 28"/>
          <p:cNvSpPr/>
          <p:nvPr/>
        </p:nvSpPr>
        <p:spPr bwMode="gray">
          <a:xfrm>
            <a:off x="1618648" y="1464730"/>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0" name="Oval 29"/>
          <p:cNvSpPr/>
          <p:nvPr/>
        </p:nvSpPr>
        <p:spPr bwMode="gray">
          <a:xfrm>
            <a:off x="2579716" y="1464730"/>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7" name="Oval 36"/>
          <p:cNvSpPr/>
          <p:nvPr/>
        </p:nvSpPr>
        <p:spPr bwMode="gray">
          <a:xfrm>
            <a:off x="3499799" y="2060439"/>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9" name="Oval 38"/>
          <p:cNvSpPr/>
          <p:nvPr/>
        </p:nvSpPr>
        <p:spPr bwMode="gray">
          <a:xfrm>
            <a:off x="3499799" y="3442813"/>
            <a:ext cx="297594" cy="297594"/>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0" name="Oval 39"/>
          <p:cNvSpPr/>
          <p:nvPr/>
        </p:nvSpPr>
        <p:spPr bwMode="gray">
          <a:xfrm>
            <a:off x="3499799" y="4019312"/>
            <a:ext cx="297594" cy="297594"/>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44" name="Group 43"/>
          <p:cNvGrpSpPr/>
          <p:nvPr/>
        </p:nvGrpSpPr>
        <p:grpSpPr bwMode="gray">
          <a:xfrm>
            <a:off x="1618648" y="2060439"/>
            <a:ext cx="297595" cy="297594"/>
            <a:chOff x="2454377" y="6162441"/>
            <a:chExt cx="996042" cy="996039"/>
          </a:xfrm>
        </p:grpSpPr>
        <p:sp>
          <p:nvSpPr>
            <p:cNvPr id="45" name="Oval 44"/>
            <p:cNvSpPr/>
            <p:nvPr/>
          </p:nvSpPr>
          <p:spPr bwMode="gray">
            <a:xfrm>
              <a:off x="2454377"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6" name="Oval 59"/>
            <p:cNvSpPr/>
            <p:nvPr/>
          </p:nvSpPr>
          <p:spPr bwMode="gray">
            <a:xfrm>
              <a:off x="2952399" y="6162442"/>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47" name="Group 46"/>
          <p:cNvGrpSpPr/>
          <p:nvPr/>
        </p:nvGrpSpPr>
        <p:grpSpPr bwMode="gray">
          <a:xfrm>
            <a:off x="2579716" y="3442813"/>
            <a:ext cx="297595" cy="297594"/>
            <a:chOff x="2454377" y="6162441"/>
            <a:chExt cx="996042" cy="996039"/>
          </a:xfrm>
        </p:grpSpPr>
        <p:sp>
          <p:nvSpPr>
            <p:cNvPr id="48" name="Oval 47"/>
            <p:cNvSpPr/>
            <p:nvPr/>
          </p:nvSpPr>
          <p:spPr bwMode="gray">
            <a:xfrm>
              <a:off x="2454377"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9" name="Oval 59"/>
            <p:cNvSpPr/>
            <p:nvPr/>
          </p:nvSpPr>
          <p:spPr bwMode="gray">
            <a:xfrm>
              <a:off x="2952399" y="6162442"/>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53" name="Group 52"/>
          <p:cNvGrpSpPr/>
          <p:nvPr/>
        </p:nvGrpSpPr>
        <p:grpSpPr bwMode="gray">
          <a:xfrm>
            <a:off x="3499799" y="1464730"/>
            <a:ext cx="297594" cy="297595"/>
            <a:chOff x="5532574" y="6162439"/>
            <a:chExt cx="996039" cy="996042"/>
          </a:xfrm>
        </p:grpSpPr>
        <p:sp>
          <p:nvSpPr>
            <p:cNvPr id="54" name="Oval 53"/>
            <p:cNvSpPr/>
            <p:nvPr/>
          </p:nvSpPr>
          <p:spPr bwMode="gray">
            <a:xfrm rot="16200000">
              <a:off x="5532574" y="6162442"/>
              <a:ext cx="996039" cy="996039"/>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5" name="Oval 59"/>
            <p:cNvSpPr/>
            <p:nvPr/>
          </p:nvSpPr>
          <p:spPr bwMode="gray">
            <a:xfrm rot="16200000">
              <a:off x="5532575" y="6162439"/>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56" name="Group 55"/>
          <p:cNvGrpSpPr/>
          <p:nvPr/>
        </p:nvGrpSpPr>
        <p:grpSpPr bwMode="gray">
          <a:xfrm>
            <a:off x="2579716" y="2060439"/>
            <a:ext cx="297594" cy="297595"/>
            <a:chOff x="5532574" y="6162439"/>
            <a:chExt cx="996039" cy="996042"/>
          </a:xfrm>
        </p:grpSpPr>
        <p:sp>
          <p:nvSpPr>
            <p:cNvPr id="57" name="Oval 56"/>
            <p:cNvSpPr/>
            <p:nvPr/>
          </p:nvSpPr>
          <p:spPr bwMode="gray">
            <a:xfrm rot="16200000">
              <a:off x="5532574" y="6162442"/>
              <a:ext cx="996039" cy="996039"/>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8" name="Oval 59"/>
            <p:cNvSpPr/>
            <p:nvPr/>
          </p:nvSpPr>
          <p:spPr bwMode="gray">
            <a:xfrm rot="16200000">
              <a:off x="5532575" y="6162439"/>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62" name="Group 61"/>
          <p:cNvGrpSpPr/>
          <p:nvPr/>
        </p:nvGrpSpPr>
        <p:grpSpPr bwMode="gray">
          <a:xfrm>
            <a:off x="2579716" y="2773914"/>
            <a:ext cx="297594" cy="297595"/>
            <a:chOff x="5532574" y="6162439"/>
            <a:chExt cx="996039" cy="996042"/>
          </a:xfrm>
        </p:grpSpPr>
        <p:sp>
          <p:nvSpPr>
            <p:cNvPr id="63" name="Oval 62"/>
            <p:cNvSpPr/>
            <p:nvPr/>
          </p:nvSpPr>
          <p:spPr bwMode="gray">
            <a:xfrm rot="16200000">
              <a:off x="5532574" y="6162442"/>
              <a:ext cx="996039" cy="996039"/>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4" name="Oval 59"/>
            <p:cNvSpPr/>
            <p:nvPr/>
          </p:nvSpPr>
          <p:spPr bwMode="gray">
            <a:xfrm rot="16200000">
              <a:off x="5532575" y="6162439"/>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65" name="Group 64"/>
          <p:cNvGrpSpPr/>
          <p:nvPr/>
        </p:nvGrpSpPr>
        <p:grpSpPr bwMode="gray">
          <a:xfrm>
            <a:off x="3499799" y="2773914"/>
            <a:ext cx="297594" cy="297595"/>
            <a:chOff x="5532574" y="6162439"/>
            <a:chExt cx="996039" cy="996042"/>
          </a:xfrm>
        </p:grpSpPr>
        <p:sp>
          <p:nvSpPr>
            <p:cNvPr id="66" name="Oval 65"/>
            <p:cNvSpPr/>
            <p:nvPr/>
          </p:nvSpPr>
          <p:spPr bwMode="gray">
            <a:xfrm rot="16200000">
              <a:off x="5532574" y="6162442"/>
              <a:ext cx="996039" cy="996039"/>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7" name="Oval 59"/>
            <p:cNvSpPr/>
            <p:nvPr/>
          </p:nvSpPr>
          <p:spPr bwMode="gray">
            <a:xfrm rot="16200000">
              <a:off x="5532575" y="6162439"/>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68" name="Group 67"/>
          <p:cNvGrpSpPr/>
          <p:nvPr/>
        </p:nvGrpSpPr>
        <p:grpSpPr bwMode="gray">
          <a:xfrm>
            <a:off x="1618648" y="3442812"/>
            <a:ext cx="297594" cy="297595"/>
            <a:chOff x="5532574" y="6162439"/>
            <a:chExt cx="996039" cy="996042"/>
          </a:xfrm>
        </p:grpSpPr>
        <p:sp>
          <p:nvSpPr>
            <p:cNvPr id="69" name="Oval 68"/>
            <p:cNvSpPr/>
            <p:nvPr/>
          </p:nvSpPr>
          <p:spPr bwMode="gray">
            <a:xfrm rot="16200000">
              <a:off x="5532574" y="6162442"/>
              <a:ext cx="996039" cy="996039"/>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0" name="Oval 59"/>
            <p:cNvSpPr/>
            <p:nvPr/>
          </p:nvSpPr>
          <p:spPr bwMode="gray">
            <a:xfrm rot="16200000">
              <a:off x="5532575" y="6162439"/>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74" name="Group 73"/>
          <p:cNvGrpSpPr/>
          <p:nvPr/>
        </p:nvGrpSpPr>
        <p:grpSpPr bwMode="gray">
          <a:xfrm>
            <a:off x="1618648" y="2773914"/>
            <a:ext cx="297595" cy="297595"/>
            <a:chOff x="4124113" y="6162441"/>
            <a:chExt cx="996041" cy="996041"/>
          </a:xfrm>
        </p:grpSpPr>
        <p:sp>
          <p:nvSpPr>
            <p:cNvPr id="75" name="Oval 74"/>
            <p:cNvSpPr/>
            <p:nvPr/>
          </p:nvSpPr>
          <p:spPr bwMode="gray">
            <a:xfrm>
              <a:off x="4124113"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6" name="Oval 59"/>
            <p:cNvSpPr/>
            <p:nvPr/>
          </p:nvSpPr>
          <p:spPr bwMode="gray">
            <a:xfrm>
              <a:off x="4621865" y="6162442"/>
              <a:ext cx="498289" cy="99604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77" name="Group 76"/>
          <p:cNvGrpSpPr/>
          <p:nvPr/>
        </p:nvGrpSpPr>
        <p:grpSpPr bwMode="gray">
          <a:xfrm>
            <a:off x="1618648" y="4019311"/>
            <a:ext cx="297595" cy="297595"/>
            <a:chOff x="4124113" y="6162441"/>
            <a:chExt cx="996041" cy="996041"/>
          </a:xfrm>
        </p:grpSpPr>
        <p:sp>
          <p:nvSpPr>
            <p:cNvPr id="78" name="Oval 77"/>
            <p:cNvSpPr/>
            <p:nvPr/>
          </p:nvSpPr>
          <p:spPr bwMode="gray">
            <a:xfrm>
              <a:off x="4124113"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9" name="Oval 59"/>
            <p:cNvSpPr/>
            <p:nvPr/>
          </p:nvSpPr>
          <p:spPr bwMode="gray">
            <a:xfrm>
              <a:off x="4621865" y="6162442"/>
              <a:ext cx="498289" cy="99604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80" name="Group 79"/>
          <p:cNvGrpSpPr/>
          <p:nvPr/>
        </p:nvGrpSpPr>
        <p:grpSpPr bwMode="gray">
          <a:xfrm>
            <a:off x="2579716" y="4019311"/>
            <a:ext cx="297595" cy="297595"/>
            <a:chOff x="4124113" y="6162441"/>
            <a:chExt cx="996041" cy="996041"/>
          </a:xfrm>
        </p:grpSpPr>
        <p:sp>
          <p:nvSpPr>
            <p:cNvPr id="81" name="Oval 80"/>
            <p:cNvSpPr/>
            <p:nvPr/>
          </p:nvSpPr>
          <p:spPr bwMode="gray">
            <a:xfrm>
              <a:off x="4124113" y="6162441"/>
              <a:ext cx="996039" cy="996039"/>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82" name="Oval 59"/>
            <p:cNvSpPr/>
            <p:nvPr/>
          </p:nvSpPr>
          <p:spPr bwMode="gray">
            <a:xfrm>
              <a:off x="4621865" y="6162442"/>
              <a:ext cx="498289" cy="99604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spTree>
    <p:extLst>
      <p:ext uri="{BB962C8B-B14F-4D97-AF65-F5344CB8AC3E}">
        <p14:creationId xmlns:p14="http://schemas.microsoft.com/office/powerpoint/2010/main" val="38251093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5759450" cy="276999"/>
          </a:xfrm>
        </p:spPr>
        <p:txBody>
          <a:bodyPr/>
          <a:lstStyle/>
          <a:p>
            <a:r>
              <a:rPr lang="en-US" dirty="0" smtClean="0"/>
              <a:t>Ideal Partners</a:t>
            </a:r>
            <a:endParaRPr lang="en-US" dirty="0"/>
          </a:p>
        </p:txBody>
      </p:sp>
      <p:sp>
        <p:nvSpPr>
          <p:cNvPr id="7" name="TextBox 6"/>
          <p:cNvSpPr txBox="1"/>
          <p:nvPr/>
        </p:nvSpPr>
        <p:spPr>
          <a:xfrm>
            <a:off x="428068" y="1629748"/>
            <a:ext cx="1170213" cy="307777"/>
          </a:xfrm>
          <a:prstGeom prst="rect">
            <a:avLst/>
          </a:prstGeom>
          <a:noFill/>
        </p:spPr>
        <p:txBody>
          <a:bodyPr wrap="square" lIns="0" tIns="0" rIns="0" bIns="0" rtlCol="0">
            <a:spAutoFit/>
          </a:bodyPr>
          <a:lstStyle/>
          <a:p>
            <a:r>
              <a:rPr lang="en-US" sz="1000" b="1" dirty="0" smtClean="0"/>
              <a:t>Common </a:t>
            </a:r>
            <a:br>
              <a:rPr lang="en-US" sz="1000" b="1" dirty="0" smtClean="0"/>
            </a:br>
            <a:r>
              <a:rPr lang="en-US" sz="1000" b="1" dirty="0" smtClean="0"/>
              <a:t>Patient Population</a:t>
            </a:r>
          </a:p>
        </p:txBody>
      </p:sp>
      <p:grpSp>
        <p:nvGrpSpPr>
          <p:cNvPr id="8" name="Group 7"/>
          <p:cNvGrpSpPr/>
          <p:nvPr/>
        </p:nvGrpSpPr>
        <p:grpSpPr>
          <a:xfrm>
            <a:off x="360603" y="1650379"/>
            <a:ext cx="435006" cy="2470447"/>
            <a:chOff x="2680009" y="1650379"/>
            <a:chExt cx="435006" cy="2470447"/>
          </a:xfrm>
        </p:grpSpPr>
        <p:sp>
          <p:nvSpPr>
            <p:cNvPr id="9"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 name="Oval 9"/>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bwMode="gray">
          <a:xfrm>
            <a:off x="428068" y="2006701"/>
            <a:ext cx="1697533" cy="1172116"/>
          </a:xfrm>
          <a:prstGeom prst="rect">
            <a:avLst/>
          </a:prstGeom>
          <a:noFill/>
        </p:spPr>
        <p:txBody>
          <a:bodyPr wrap="square" lIns="0" tIns="0" rIns="0" bIns="0" rtlCol="0">
            <a:spAutoFit/>
          </a:bodyPr>
          <a:lstStyle/>
          <a:p>
            <a:pPr>
              <a:spcBef>
                <a:spcPts val="500"/>
              </a:spcBef>
            </a:pPr>
            <a:r>
              <a:rPr lang="en-US" sz="900" dirty="0" smtClean="0"/>
              <a:t>Organizations that share a patient population benefit when they partner to coordinate transitions and population health, whether they are working under fee for service or risk-arrangements</a:t>
            </a:r>
          </a:p>
          <a:p>
            <a:pPr marL="171450" indent="-171450">
              <a:spcBef>
                <a:spcPts val="500"/>
              </a:spcBef>
              <a:buFont typeface="Arial" panose="020B0604020202020204" pitchFamily="34" charset="0"/>
              <a:buChar char="•"/>
            </a:pPr>
            <a:endParaRPr lang="en-US" sz="900" dirty="0" smtClean="0"/>
          </a:p>
        </p:txBody>
      </p:sp>
      <p:sp>
        <p:nvSpPr>
          <p:cNvPr id="11" name="TextBox 10"/>
          <p:cNvSpPr txBox="1"/>
          <p:nvPr/>
        </p:nvSpPr>
        <p:spPr>
          <a:xfrm>
            <a:off x="2380157" y="1629748"/>
            <a:ext cx="1657893" cy="307777"/>
          </a:xfrm>
          <a:prstGeom prst="rect">
            <a:avLst/>
          </a:prstGeom>
          <a:noFill/>
        </p:spPr>
        <p:txBody>
          <a:bodyPr wrap="square" lIns="0" tIns="0" rIns="0" bIns="0" rtlCol="0">
            <a:spAutoFit/>
          </a:bodyPr>
          <a:lstStyle/>
          <a:p>
            <a:pPr>
              <a:spcBef>
                <a:spcPts val="500"/>
              </a:spcBef>
            </a:pPr>
            <a:r>
              <a:rPr lang="en-US" sz="1000" b="1" dirty="0" smtClean="0"/>
              <a:t>Complementary </a:t>
            </a:r>
            <a:br>
              <a:rPr lang="en-US" sz="1000" b="1" dirty="0" smtClean="0"/>
            </a:br>
            <a:r>
              <a:rPr lang="en-US" sz="1000" b="1" dirty="0" smtClean="0"/>
              <a:t>Population Health Assets</a:t>
            </a:r>
            <a:endParaRPr lang="en-US" sz="1000" b="1" dirty="0"/>
          </a:p>
        </p:txBody>
      </p:sp>
      <p:grpSp>
        <p:nvGrpSpPr>
          <p:cNvPr id="12" name="Group 11"/>
          <p:cNvGrpSpPr/>
          <p:nvPr/>
        </p:nvGrpSpPr>
        <p:grpSpPr>
          <a:xfrm>
            <a:off x="2305072" y="1650379"/>
            <a:ext cx="435006" cy="2470447"/>
            <a:chOff x="2680009" y="1650379"/>
            <a:chExt cx="435006" cy="2470447"/>
          </a:xfrm>
        </p:grpSpPr>
        <p:sp>
          <p:nvSpPr>
            <p:cNvPr id="13"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4" name="Oval 13"/>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bwMode="gray">
          <a:xfrm>
            <a:off x="2380157" y="1962344"/>
            <a:ext cx="1748134" cy="1033616"/>
          </a:xfrm>
          <a:prstGeom prst="rect">
            <a:avLst/>
          </a:prstGeom>
          <a:noFill/>
        </p:spPr>
        <p:txBody>
          <a:bodyPr wrap="square" lIns="0" tIns="0" rIns="0" bIns="0" rtlCol="0">
            <a:spAutoFit/>
          </a:bodyPr>
          <a:lstStyle/>
          <a:p>
            <a:pPr>
              <a:spcBef>
                <a:spcPts val="500"/>
              </a:spcBef>
            </a:pPr>
            <a:r>
              <a:rPr lang="en-US" sz="900" dirty="0" smtClean="0"/>
              <a:t>All partnerships should involve some division of accountability, or efficient allocation of resources.</a:t>
            </a:r>
          </a:p>
          <a:p>
            <a:pPr>
              <a:spcBef>
                <a:spcPts val="500"/>
              </a:spcBef>
            </a:pPr>
            <a:r>
              <a:rPr lang="en-US" sz="900" dirty="0" smtClean="0"/>
              <a:t>Partnerships that bring together complementary assets can reduce new expenditures, minimize the need to rationalize existing assets</a:t>
            </a:r>
          </a:p>
        </p:txBody>
      </p:sp>
      <p:sp>
        <p:nvSpPr>
          <p:cNvPr id="15" name="TextBox 14"/>
          <p:cNvSpPr txBox="1"/>
          <p:nvPr/>
        </p:nvSpPr>
        <p:spPr>
          <a:xfrm>
            <a:off x="4366192" y="1629748"/>
            <a:ext cx="1551213" cy="307777"/>
          </a:xfrm>
          <a:prstGeom prst="rect">
            <a:avLst/>
          </a:prstGeom>
          <a:noFill/>
        </p:spPr>
        <p:txBody>
          <a:bodyPr wrap="square" lIns="0" tIns="0" rIns="0" bIns="0" rtlCol="0">
            <a:spAutoFit/>
          </a:bodyPr>
          <a:lstStyle/>
          <a:p>
            <a:pPr>
              <a:spcBef>
                <a:spcPts val="500"/>
              </a:spcBef>
            </a:pPr>
            <a:r>
              <a:rPr lang="en-US" sz="1000" b="1" dirty="0"/>
              <a:t>A</a:t>
            </a:r>
            <a:r>
              <a:rPr lang="en-US" sz="1000" b="1" dirty="0" smtClean="0"/>
              <a:t>ccess to </a:t>
            </a:r>
            <a:br>
              <a:rPr lang="en-US" sz="1000" b="1" dirty="0" smtClean="0"/>
            </a:br>
            <a:r>
              <a:rPr lang="en-US" sz="1000" b="1" dirty="0" smtClean="0"/>
              <a:t>Claims Data</a:t>
            </a:r>
            <a:endParaRPr lang="en-US" sz="1000" b="1" dirty="0"/>
          </a:p>
        </p:txBody>
      </p:sp>
      <p:grpSp>
        <p:nvGrpSpPr>
          <p:cNvPr id="24" name="Group 23"/>
          <p:cNvGrpSpPr/>
          <p:nvPr/>
        </p:nvGrpSpPr>
        <p:grpSpPr>
          <a:xfrm>
            <a:off x="4300143" y="1650379"/>
            <a:ext cx="435006" cy="2470447"/>
            <a:chOff x="4279202" y="1650379"/>
            <a:chExt cx="435006" cy="2470447"/>
          </a:xfrm>
        </p:grpSpPr>
        <p:sp>
          <p:nvSpPr>
            <p:cNvPr id="17" name="Rectangle 2"/>
            <p:cNvSpPr/>
            <p:nvPr/>
          </p:nvSpPr>
          <p:spPr bwMode="gray">
            <a:xfrm>
              <a:off x="4279202"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Oval 17"/>
            <p:cNvSpPr/>
            <p:nvPr/>
          </p:nvSpPr>
          <p:spPr>
            <a:xfrm>
              <a:off x="4623720"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p:cNvSpPr txBox="1"/>
          <p:nvPr/>
        </p:nvSpPr>
        <p:spPr bwMode="gray">
          <a:xfrm>
            <a:off x="4366192" y="1962344"/>
            <a:ext cx="1695450" cy="1587614"/>
          </a:xfrm>
          <a:prstGeom prst="rect">
            <a:avLst/>
          </a:prstGeom>
          <a:noFill/>
        </p:spPr>
        <p:txBody>
          <a:bodyPr wrap="square" lIns="0" tIns="0" rIns="0" bIns="0" rtlCol="0">
            <a:spAutoFit/>
          </a:bodyPr>
          <a:lstStyle/>
          <a:p>
            <a:pPr>
              <a:spcBef>
                <a:spcPts val="500"/>
              </a:spcBef>
            </a:pPr>
            <a:r>
              <a:rPr lang="en-US" sz="900" dirty="0" smtClean="0"/>
              <a:t>Provider organizations that have access to patient claims data, either through an owned health plan, or an existing relationship with a payer, represent ideal partners in population health </a:t>
            </a:r>
          </a:p>
          <a:p>
            <a:pPr>
              <a:spcBef>
                <a:spcPts val="500"/>
              </a:spcBef>
            </a:pPr>
            <a:r>
              <a:rPr lang="en-US" sz="900" dirty="0" smtClean="0"/>
              <a:t>Organizations should ensure that they negotiate access to claims data when setting up any risk-based arrangement with a commercial payer</a:t>
            </a:r>
          </a:p>
        </p:txBody>
      </p:sp>
      <p:sp>
        <p:nvSpPr>
          <p:cNvPr id="27" name="TextBox 26"/>
          <p:cNvSpPr txBox="1"/>
          <p:nvPr/>
        </p:nvSpPr>
        <p:spPr bwMode="gray">
          <a:xfrm>
            <a:off x="1823421" y="1051560"/>
            <a:ext cx="2753959" cy="169277"/>
          </a:xfrm>
          <a:prstGeom prst="rect">
            <a:avLst/>
          </a:prstGeom>
          <a:noFill/>
        </p:spPr>
        <p:txBody>
          <a:bodyPr wrap="none" lIns="0" tIns="0" rIns="0" bIns="0" rtlCol="0">
            <a:spAutoFit/>
          </a:bodyPr>
          <a:lstStyle/>
          <a:p>
            <a:pPr>
              <a:spcBef>
                <a:spcPts val="500"/>
              </a:spcBef>
            </a:pPr>
            <a:r>
              <a:rPr lang="en-US" sz="1100" b="1" dirty="0" smtClean="0"/>
              <a:t>Three Characteristics of the Ideal Partner</a:t>
            </a:r>
          </a:p>
        </p:txBody>
      </p:sp>
      <p:pic>
        <p:nvPicPr>
          <p:cNvPr id="2050" name="Picture 2" descr="L:\public\share\ABC Templates and Resources\ABC Art Icons Logos\ABC Modern Icons\Group.png"/>
          <p:cNvPicPr>
            <a:picLocks noChangeAspect="1" noChangeArrowheads="1"/>
          </p:cNvPicPr>
          <p:nvPr/>
        </p:nvPicPr>
        <p:blipFill rotWithShape="1">
          <a:blip r:embed="rId2">
            <a:extLst>
              <a:ext uri="{28A0092B-C50C-407E-A947-70E740481C1C}">
                <a14:useLocalDpi xmlns:a14="http://schemas.microsoft.com/office/drawing/2010/main" val="0"/>
              </a:ext>
            </a:extLst>
          </a:blip>
          <a:srcRect l="14747"/>
          <a:stretch/>
        </p:blipFill>
        <p:spPr bwMode="auto">
          <a:xfrm>
            <a:off x="360603" y="3710702"/>
            <a:ext cx="278321" cy="3037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public\share\ABC Templates and Resources\ABC Art Icons Logos\ABC Modern Icons\Link.png"/>
          <p:cNvPicPr>
            <a:picLocks noChangeAspect="1" noChangeArrowheads="1"/>
          </p:cNvPicPr>
          <p:nvPr/>
        </p:nvPicPr>
        <p:blipFill rotWithShape="1">
          <a:blip r:embed="rId3">
            <a:extLst>
              <a:ext uri="{28A0092B-C50C-407E-A947-70E740481C1C}">
                <a14:useLocalDpi xmlns:a14="http://schemas.microsoft.com/office/drawing/2010/main" val="0"/>
              </a:ext>
            </a:extLst>
          </a:blip>
          <a:srcRect l="11617" t="1" b="4535"/>
          <a:stretch/>
        </p:blipFill>
        <p:spPr bwMode="auto">
          <a:xfrm>
            <a:off x="2305072" y="3680967"/>
            <a:ext cx="304494" cy="333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public\share\ABC Templates and Resources\ABC Art Icons Logos\ABC Modern Icons\Data_analytics.png"/>
          <p:cNvPicPr>
            <a:picLocks noChangeAspect="1" noChangeArrowheads="1"/>
          </p:cNvPicPr>
          <p:nvPr/>
        </p:nvPicPr>
        <p:blipFill rotWithShape="1">
          <a:blip r:embed="rId4">
            <a:extLst>
              <a:ext uri="{28A0092B-C50C-407E-A947-70E740481C1C}">
                <a14:useLocalDpi xmlns:a14="http://schemas.microsoft.com/office/drawing/2010/main" val="0"/>
              </a:ext>
            </a:extLst>
          </a:blip>
          <a:srcRect l="9292"/>
          <a:stretch/>
        </p:blipFill>
        <p:spPr bwMode="auto">
          <a:xfrm>
            <a:off x="4300143" y="3765163"/>
            <a:ext cx="324861" cy="24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92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Performance, Persistence Closely Correlated</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2271398" y="4619012"/>
            <a:ext cx="4129401" cy="181588"/>
          </a:xfrm>
        </p:spPr>
        <p:txBody>
          <a:bodyPr/>
          <a:lstStyle/>
          <a:p>
            <a:r>
              <a:rPr lang="en-US" dirty="0" smtClean="0"/>
              <a:t>Source: Centers for Medicare and Medicaid Services, </a:t>
            </a:r>
            <a:r>
              <a:rPr lang="en-US" dirty="0"/>
              <a:t>http://innovation.cms.gov/Files/x/PioneerACO-Fncl-PY1PY2.pdf</a:t>
            </a:r>
            <a:r>
              <a:rPr lang="en-US" dirty="0" smtClean="0"/>
              <a:t>; “San </a:t>
            </a:r>
            <a:r>
              <a:rPr lang="en-US" dirty="0"/>
              <a:t>Diego-Based Sharp HealthCare Pulls Out of Pioneer ACO </a:t>
            </a:r>
            <a:r>
              <a:rPr lang="en-US" dirty="0" smtClean="0"/>
              <a:t>Program,”</a:t>
            </a:r>
            <a:r>
              <a:rPr lang="en-US" u="sng" dirty="0" smtClean="0"/>
              <a:t> </a:t>
            </a:r>
            <a:r>
              <a:rPr lang="en-US" dirty="0" smtClean="0"/>
              <a:t>California </a:t>
            </a:r>
            <a:r>
              <a:rPr lang="en-US" dirty="0" err="1" smtClean="0"/>
              <a:t>Healthline</a:t>
            </a:r>
            <a:r>
              <a:rPr lang="en-US" dirty="0" smtClean="0"/>
              <a:t>, August 28, 2014; Health Care Advisory Board interviews and analysis.</a:t>
            </a:r>
            <a:endParaRPr lang="en-US" dirty="0"/>
          </a:p>
        </p:txBody>
      </p:sp>
      <p:sp>
        <p:nvSpPr>
          <p:cNvPr id="5" name="Text Placeholder 4"/>
          <p:cNvSpPr>
            <a:spLocks noGrp="1"/>
          </p:cNvSpPr>
          <p:nvPr>
            <p:ph type="body" sz="quarter" idx="24"/>
          </p:nvPr>
        </p:nvSpPr>
        <p:spPr>
          <a:xfrm>
            <a:off x="0" y="4467067"/>
            <a:ext cx="1743559" cy="153888"/>
          </a:xfrm>
        </p:spPr>
        <p:txBody>
          <a:bodyPr/>
          <a:lstStyle/>
          <a:p>
            <a:r>
              <a:rPr lang="en-US" dirty="0" smtClean="0"/>
              <a:t>Dropped out after second year; second-year performance not reported</a:t>
            </a:r>
            <a:endParaRPr lang="en-US" dirty="0"/>
          </a:p>
        </p:txBody>
      </p:sp>
      <p:sp>
        <p:nvSpPr>
          <p:cNvPr id="6" name="Text Placeholder 5"/>
          <p:cNvSpPr>
            <a:spLocks noGrp="1"/>
          </p:cNvSpPr>
          <p:nvPr>
            <p:ph type="body" sz="quarter" idx="25"/>
          </p:nvPr>
        </p:nvSpPr>
        <p:spPr/>
        <p:txBody>
          <a:bodyPr/>
          <a:lstStyle/>
          <a:p>
            <a:r>
              <a:rPr lang="en-US" dirty="0" smtClean="0"/>
              <a:t>Some Pioneers Changing Course </a:t>
            </a:r>
            <a:endParaRPr lang="en-US" dirty="0"/>
          </a:p>
        </p:txBody>
      </p:sp>
      <p:cxnSp>
        <p:nvCxnSpPr>
          <p:cNvPr id="12" name="Straight Connector 11"/>
          <p:cNvCxnSpPr>
            <a:stCxn id="10" idx="0"/>
          </p:cNvCxnSpPr>
          <p:nvPr/>
        </p:nvCxnSpPr>
        <p:spPr bwMode="gray">
          <a:xfrm flipV="1">
            <a:off x="347410" y="2415028"/>
            <a:ext cx="0" cy="679970"/>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96" idx="0"/>
          </p:cNvCxnSpPr>
          <p:nvPr/>
        </p:nvCxnSpPr>
        <p:spPr bwMode="gray">
          <a:xfrm flipH="1" flipV="1">
            <a:off x="532468" y="2415028"/>
            <a:ext cx="382" cy="615843"/>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05" idx="0"/>
          </p:cNvCxnSpPr>
          <p:nvPr/>
        </p:nvCxnSpPr>
        <p:spPr bwMode="gray">
          <a:xfrm flipH="1" flipV="1">
            <a:off x="717908" y="2415028"/>
            <a:ext cx="382" cy="590437"/>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42" idx="0"/>
          </p:cNvCxnSpPr>
          <p:nvPr/>
        </p:nvCxnSpPr>
        <p:spPr bwMode="gray">
          <a:xfrm flipH="1" flipV="1">
            <a:off x="903349" y="2415028"/>
            <a:ext cx="382" cy="280212"/>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107" idx="0"/>
          </p:cNvCxnSpPr>
          <p:nvPr/>
        </p:nvCxnSpPr>
        <p:spPr bwMode="gray">
          <a:xfrm flipH="1" flipV="1">
            <a:off x="1088789" y="2415028"/>
            <a:ext cx="382" cy="334892"/>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108" idx="0"/>
          </p:cNvCxnSpPr>
          <p:nvPr/>
        </p:nvCxnSpPr>
        <p:spPr bwMode="gray">
          <a:xfrm flipH="1" flipV="1">
            <a:off x="1274229" y="2417070"/>
            <a:ext cx="382" cy="292261"/>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09" idx="0"/>
          </p:cNvCxnSpPr>
          <p:nvPr/>
        </p:nvCxnSpPr>
        <p:spPr bwMode="gray">
          <a:xfrm flipH="1" flipV="1">
            <a:off x="1459669" y="2415028"/>
            <a:ext cx="382" cy="294283"/>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10" idx="0"/>
          </p:cNvCxnSpPr>
          <p:nvPr/>
        </p:nvCxnSpPr>
        <p:spPr bwMode="gray">
          <a:xfrm flipH="1" flipV="1">
            <a:off x="1645110" y="2415028"/>
            <a:ext cx="382" cy="155169"/>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11" idx="0"/>
            <a:endCxn id="144" idx="2"/>
          </p:cNvCxnSpPr>
          <p:nvPr/>
        </p:nvCxnSpPr>
        <p:spPr bwMode="gray">
          <a:xfrm flipV="1">
            <a:off x="1830932" y="2315015"/>
            <a:ext cx="0" cy="214593"/>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12" idx="0"/>
            <a:endCxn id="145" idx="2"/>
          </p:cNvCxnSpPr>
          <p:nvPr/>
        </p:nvCxnSpPr>
        <p:spPr bwMode="gray">
          <a:xfrm flipV="1">
            <a:off x="2016372" y="2073301"/>
            <a:ext cx="0" cy="404127"/>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13" idx="0"/>
          </p:cNvCxnSpPr>
          <p:nvPr/>
        </p:nvCxnSpPr>
        <p:spPr bwMode="gray">
          <a:xfrm flipH="1" flipV="1">
            <a:off x="2201430" y="2426280"/>
            <a:ext cx="382" cy="51129"/>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14" idx="0"/>
            <a:endCxn id="146" idx="2"/>
          </p:cNvCxnSpPr>
          <p:nvPr/>
        </p:nvCxnSpPr>
        <p:spPr bwMode="gray">
          <a:xfrm flipV="1">
            <a:off x="2385319" y="2054757"/>
            <a:ext cx="0" cy="422671"/>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47" idx="0"/>
          </p:cNvCxnSpPr>
          <p:nvPr/>
        </p:nvCxnSpPr>
        <p:spPr bwMode="gray">
          <a:xfrm flipV="1">
            <a:off x="2570759" y="2415028"/>
            <a:ext cx="0" cy="204474"/>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48" idx="0"/>
          </p:cNvCxnSpPr>
          <p:nvPr/>
        </p:nvCxnSpPr>
        <p:spPr bwMode="gray">
          <a:xfrm flipV="1">
            <a:off x="2756200" y="2415028"/>
            <a:ext cx="1551" cy="130298"/>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bwMode="gray">
          <a:xfrm flipH="1" flipV="1">
            <a:off x="2940604" y="2203750"/>
            <a:ext cx="1036" cy="157688"/>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gray">
          <a:xfrm flipV="1">
            <a:off x="3311910" y="2455276"/>
            <a:ext cx="610" cy="66067"/>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endCxn id="122" idx="4"/>
          </p:cNvCxnSpPr>
          <p:nvPr/>
        </p:nvCxnSpPr>
        <p:spPr bwMode="gray">
          <a:xfrm flipV="1">
            <a:off x="3689196" y="2338830"/>
            <a:ext cx="0" cy="76198"/>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gray">
          <a:xfrm flipV="1">
            <a:off x="3878499" y="2338810"/>
            <a:ext cx="1933" cy="116466"/>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endCxn id="151" idx="2"/>
          </p:cNvCxnSpPr>
          <p:nvPr/>
        </p:nvCxnSpPr>
        <p:spPr bwMode="gray">
          <a:xfrm flipV="1">
            <a:off x="4063939" y="1973628"/>
            <a:ext cx="0" cy="443442"/>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endCxn id="125" idx="4"/>
          </p:cNvCxnSpPr>
          <p:nvPr/>
        </p:nvCxnSpPr>
        <p:spPr bwMode="gray">
          <a:xfrm flipV="1">
            <a:off x="4251313" y="2148776"/>
            <a:ext cx="0" cy="265343"/>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endCxn id="154" idx="2"/>
          </p:cNvCxnSpPr>
          <p:nvPr/>
        </p:nvCxnSpPr>
        <p:spPr bwMode="gray">
          <a:xfrm flipV="1">
            <a:off x="4434819" y="2002736"/>
            <a:ext cx="0" cy="412292"/>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gray">
          <a:xfrm flipV="1">
            <a:off x="4612153" y="1680691"/>
            <a:ext cx="0" cy="736379"/>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endCxn id="128" idx="4"/>
          </p:cNvCxnSpPr>
          <p:nvPr/>
        </p:nvCxnSpPr>
        <p:spPr bwMode="gray">
          <a:xfrm flipV="1">
            <a:off x="4799523" y="1880859"/>
            <a:ext cx="0" cy="534170"/>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57" idx="2"/>
          </p:cNvCxnSpPr>
          <p:nvPr/>
        </p:nvCxnSpPr>
        <p:spPr bwMode="gray">
          <a:xfrm flipV="1">
            <a:off x="4987345" y="1879167"/>
            <a:ext cx="0" cy="537904"/>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endCxn id="130" idx="4"/>
          </p:cNvCxnSpPr>
          <p:nvPr/>
        </p:nvCxnSpPr>
        <p:spPr bwMode="gray">
          <a:xfrm flipV="1">
            <a:off x="5177547" y="1777986"/>
            <a:ext cx="0" cy="637043"/>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59" idx="0"/>
          </p:cNvCxnSpPr>
          <p:nvPr/>
        </p:nvCxnSpPr>
        <p:spPr bwMode="gray">
          <a:xfrm flipV="1">
            <a:off x="5362987" y="1680692"/>
            <a:ext cx="0" cy="1466854"/>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endCxn id="136" idx="4"/>
          </p:cNvCxnSpPr>
          <p:nvPr/>
        </p:nvCxnSpPr>
        <p:spPr bwMode="gray">
          <a:xfrm flipV="1">
            <a:off x="5547461" y="1557694"/>
            <a:ext cx="0" cy="859377"/>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37" idx="4"/>
          </p:cNvCxnSpPr>
          <p:nvPr/>
        </p:nvCxnSpPr>
        <p:spPr bwMode="gray">
          <a:xfrm flipV="1">
            <a:off x="5732901" y="1551879"/>
            <a:ext cx="0" cy="863150"/>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endCxn id="140" idx="4"/>
          </p:cNvCxnSpPr>
          <p:nvPr/>
        </p:nvCxnSpPr>
        <p:spPr bwMode="gray">
          <a:xfrm flipV="1">
            <a:off x="5918341" y="1505514"/>
            <a:ext cx="0" cy="909515"/>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endCxn id="163" idx="2"/>
          </p:cNvCxnSpPr>
          <p:nvPr/>
        </p:nvCxnSpPr>
        <p:spPr bwMode="gray">
          <a:xfrm flipV="1">
            <a:off x="6109576" y="1401977"/>
            <a:ext cx="0" cy="1013052"/>
          </a:xfrm>
          <a:prstGeom prst="line">
            <a:avLst/>
          </a:prstGeom>
          <a:ln w="317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91778" y="3094998"/>
            <a:ext cx="111264" cy="11126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p:cNvSpPr/>
          <p:nvPr/>
        </p:nvSpPr>
        <p:spPr>
          <a:xfrm>
            <a:off x="477218" y="3030871"/>
            <a:ext cx="111264" cy="11126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9" name="Straight Connector 98"/>
          <p:cNvCxnSpPr/>
          <p:nvPr/>
        </p:nvCxnSpPr>
        <p:spPr bwMode="gray">
          <a:xfrm>
            <a:off x="347410" y="2415028"/>
            <a:ext cx="5748265"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662658" y="3005465"/>
            <a:ext cx="111264" cy="11126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Oval 105"/>
          <p:cNvSpPr/>
          <p:nvPr/>
        </p:nvSpPr>
        <p:spPr>
          <a:xfrm>
            <a:off x="848099" y="2784713"/>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07" name="Oval 106"/>
          <p:cNvSpPr/>
          <p:nvPr/>
        </p:nvSpPr>
        <p:spPr>
          <a:xfrm>
            <a:off x="1033539" y="2749920"/>
            <a:ext cx="111264" cy="11126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Oval 107"/>
          <p:cNvSpPr/>
          <p:nvPr/>
        </p:nvSpPr>
        <p:spPr>
          <a:xfrm>
            <a:off x="1218979" y="2709331"/>
            <a:ext cx="111264" cy="11126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Oval 108"/>
          <p:cNvSpPr/>
          <p:nvPr/>
        </p:nvSpPr>
        <p:spPr>
          <a:xfrm>
            <a:off x="1404419" y="2709311"/>
            <a:ext cx="111264" cy="11126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Oval 109"/>
          <p:cNvSpPr/>
          <p:nvPr/>
        </p:nvSpPr>
        <p:spPr>
          <a:xfrm>
            <a:off x="1589860" y="2570197"/>
            <a:ext cx="111264" cy="11126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Oval 110"/>
          <p:cNvSpPr/>
          <p:nvPr/>
        </p:nvSpPr>
        <p:spPr>
          <a:xfrm>
            <a:off x="1775300" y="2529608"/>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12" name="Oval 111"/>
          <p:cNvSpPr/>
          <p:nvPr/>
        </p:nvSpPr>
        <p:spPr>
          <a:xfrm>
            <a:off x="1960740" y="2477428"/>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13" name="Oval 112"/>
          <p:cNvSpPr/>
          <p:nvPr/>
        </p:nvSpPr>
        <p:spPr>
          <a:xfrm>
            <a:off x="2146180" y="2477409"/>
            <a:ext cx="111264" cy="11126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p:cNvSpPr/>
          <p:nvPr/>
        </p:nvSpPr>
        <p:spPr>
          <a:xfrm>
            <a:off x="2329687" y="2477428"/>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15" name="Oval 114"/>
          <p:cNvSpPr/>
          <p:nvPr/>
        </p:nvSpPr>
        <p:spPr>
          <a:xfrm>
            <a:off x="2515127" y="2477409"/>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16" name="Oval 115"/>
          <p:cNvSpPr/>
          <p:nvPr/>
        </p:nvSpPr>
        <p:spPr>
          <a:xfrm>
            <a:off x="2700568" y="2460002"/>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18" name="Oval 117"/>
          <p:cNvSpPr/>
          <p:nvPr/>
        </p:nvSpPr>
        <p:spPr>
          <a:xfrm>
            <a:off x="2885490" y="2361438"/>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19" name="Oval 118"/>
          <p:cNvSpPr/>
          <p:nvPr/>
        </p:nvSpPr>
        <p:spPr>
          <a:xfrm>
            <a:off x="3071448" y="2361419"/>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20" name="Oval 119"/>
          <p:cNvSpPr/>
          <p:nvPr/>
        </p:nvSpPr>
        <p:spPr>
          <a:xfrm>
            <a:off x="3256583" y="2344012"/>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21" name="Oval 120"/>
          <p:cNvSpPr/>
          <p:nvPr/>
        </p:nvSpPr>
        <p:spPr>
          <a:xfrm>
            <a:off x="3448124" y="2315015"/>
            <a:ext cx="111264" cy="11126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Oval 121"/>
          <p:cNvSpPr/>
          <p:nvPr/>
        </p:nvSpPr>
        <p:spPr>
          <a:xfrm>
            <a:off x="3633564" y="2227566"/>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23" name="Oval 122"/>
          <p:cNvSpPr/>
          <p:nvPr/>
        </p:nvSpPr>
        <p:spPr>
          <a:xfrm>
            <a:off x="3823833" y="2227546"/>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24" name="Oval 123"/>
          <p:cNvSpPr/>
          <p:nvPr/>
        </p:nvSpPr>
        <p:spPr>
          <a:xfrm>
            <a:off x="4010240" y="2210140"/>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25" name="Oval 124"/>
          <p:cNvSpPr/>
          <p:nvPr/>
        </p:nvSpPr>
        <p:spPr>
          <a:xfrm>
            <a:off x="4195681" y="2037512"/>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26" name="Oval 125"/>
          <p:cNvSpPr/>
          <p:nvPr/>
        </p:nvSpPr>
        <p:spPr>
          <a:xfrm>
            <a:off x="4381121" y="1850773"/>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27" name="Oval 126"/>
          <p:cNvSpPr/>
          <p:nvPr/>
        </p:nvSpPr>
        <p:spPr>
          <a:xfrm>
            <a:off x="4566561" y="1781206"/>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28" name="Oval 127"/>
          <p:cNvSpPr/>
          <p:nvPr/>
        </p:nvSpPr>
        <p:spPr>
          <a:xfrm>
            <a:off x="4743891" y="1769595"/>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29" name="Oval 128"/>
          <p:cNvSpPr/>
          <p:nvPr/>
        </p:nvSpPr>
        <p:spPr>
          <a:xfrm>
            <a:off x="4931713" y="1707311"/>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30" name="Oval 129"/>
          <p:cNvSpPr/>
          <p:nvPr/>
        </p:nvSpPr>
        <p:spPr>
          <a:xfrm>
            <a:off x="5121915" y="1666722"/>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31" name="Oval 130"/>
          <p:cNvSpPr/>
          <p:nvPr/>
        </p:nvSpPr>
        <p:spPr>
          <a:xfrm>
            <a:off x="5307355" y="1631929"/>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36" name="Oval 135"/>
          <p:cNvSpPr/>
          <p:nvPr/>
        </p:nvSpPr>
        <p:spPr>
          <a:xfrm>
            <a:off x="5491829" y="1446430"/>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37" name="Oval 136"/>
          <p:cNvSpPr/>
          <p:nvPr/>
        </p:nvSpPr>
        <p:spPr>
          <a:xfrm>
            <a:off x="5677269" y="1440615"/>
            <a:ext cx="111264" cy="11126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Oval 139"/>
          <p:cNvSpPr/>
          <p:nvPr/>
        </p:nvSpPr>
        <p:spPr>
          <a:xfrm>
            <a:off x="5862709" y="1394250"/>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41" name="Oval 140"/>
          <p:cNvSpPr/>
          <p:nvPr/>
        </p:nvSpPr>
        <p:spPr>
          <a:xfrm>
            <a:off x="6053944" y="1255136"/>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142" name="Rectangle 141"/>
          <p:cNvSpPr/>
          <p:nvPr/>
        </p:nvSpPr>
        <p:spPr bwMode="gray">
          <a:xfrm>
            <a:off x="848099" y="2695240"/>
            <a:ext cx="111264" cy="111264"/>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44" name="Rectangle 143"/>
          <p:cNvSpPr/>
          <p:nvPr/>
        </p:nvSpPr>
        <p:spPr bwMode="gray">
          <a:xfrm>
            <a:off x="1775300" y="2203751"/>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45" name="Rectangle 144"/>
          <p:cNvSpPr/>
          <p:nvPr/>
        </p:nvSpPr>
        <p:spPr bwMode="gray">
          <a:xfrm>
            <a:off x="1960740" y="1962037"/>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46" name="Rectangle 145"/>
          <p:cNvSpPr/>
          <p:nvPr/>
        </p:nvSpPr>
        <p:spPr bwMode="gray">
          <a:xfrm>
            <a:off x="2329687" y="1943493"/>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47" name="Rectangle 146"/>
          <p:cNvSpPr/>
          <p:nvPr/>
        </p:nvSpPr>
        <p:spPr bwMode="gray">
          <a:xfrm>
            <a:off x="2515127" y="2619502"/>
            <a:ext cx="111264" cy="111264"/>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48" name="Rectangle 147"/>
          <p:cNvSpPr/>
          <p:nvPr/>
        </p:nvSpPr>
        <p:spPr bwMode="gray">
          <a:xfrm>
            <a:off x="2700568" y="2545326"/>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49" name="Rectangle 148"/>
          <p:cNvSpPr/>
          <p:nvPr/>
        </p:nvSpPr>
        <p:spPr bwMode="gray">
          <a:xfrm>
            <a:off x="2885490" y="2092486"/>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50" name="Rectangle 149"/>
          <p:cNvSpPr/>
          <p:nvPr/>
        </p:nvSpPr>
        <p:spPr bwMode="gray">
          <a:xfrm>
            <a:off x="3256583" y="2521343"/>
            <a:ext cx="111264" cy="111264"/>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151" name="Rectangle 150"/>
          <p:cNvSpPr/>
          <p:nvPr/>
        </p:nvSpPr>
        <p:spPr bwMode="gray">
          <a:xfrm>
            <a:off x="4008307" y="1862364"/>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52" name="Rectangle 151"/>
          <p:cNvSpPr/>
          <p:nvPr/>
        </p:nvSpPr>
        <p:spPr bwMode="gray">
          <a:xfrm>
            <a:off x="4193747" y="2277383"/>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53" name="Rectangle 152"/>
          <p:cNvSpPr/>
          <p:nvPr/>
        </p:nvSpPr>
        <p:spPr bwMode="gray">
          <a:xfrm>
            <a:off x="3823833" y="2455276"/>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54" name="Rectangle 153"/>
          <p:cNvSpPr/>
          <p:nvPr/>
        </p:nvSpPr>
        <p:spPr bwMode="gray">
          <a:xfrm>
            <a:off x="4379187" y="1891472"/>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55" name="Rectangle 154"/>
          <p:cNvSpPr/>
          <p:nvPr/>
        </p:nvSpPr>
        <p:spPr bwMode="gray">
          <a:xfrm>
            <a:off x="4564628" y="1625058"/>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56" name="Rectangle 155"/>
          <p:cNvSpPr/>
          <p:nvPr/>
        </p:nvSpPr>
        <p:spPr bwMode="gray">
          <a:xfrm>
            <a:off x="4743891" y="1962037"/>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57" name="Rectangle 156"/>
          <p:cNvSpPr/>
          <p:nvPr/>
        </p:nvSpPr>
        <p:spPr bwMode="gray">
          <a:xfrm>
            <a:off x="4931713" y="1767903"/>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58" name="Rectangle 157"/>
          <p:cNvSpPr/>
          <p:nvPr/>
        </p:nvSpPr>
        <p:spPr bwMode="gray">
          <a:xfrm>
            <a:off x="5121915" y="2116282"/>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59" name="Rectangle 158"/>
          <p:cNvSpPr/>
          <p:nvPr/>
        </p:nvSpPr>
        <p:spPr bwMode="gray">
          <a:xfrm>
            <a:off x="5307355" y="3147546"/>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60" name="Rectangle 159"/>
          <p:cNvSpPr/>
          <p:nvPr/>
        </p:nvSpPr>
        <p:spPr bwMode="gray">
          <a:xfrm>
            <a:off x="5491829" y="2054757"/>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62" name="Rectangle 161"/>
          <p:cNvSpPr/>
          <p:nvPr/>
        </p:nvSpPr>
        <p:spPr bwMode="gray">
          <a:xfrm>
            <a:off x="5862709" y="1588560"/>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63" name="Rectangle 162"/>
          <p:cNvSpPr/>
          <p:nvPr/>
        </p:nvSpPr>
        <p:spPr bwMode="gray">
          <a:xfrm>
            <a:off x="6053944" y="1290713"/>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74" name="TextBox 273"/>
          <p:cNvSpPr txBox="1"/>
          <p:nvPr/>
        </p:nvSpPr>
        <p:spPr bwMode="gray">
          <a:xfrm>
            <a:off x="287686" y="1028667"/>
            <a:ext cx="2708680" cy="246888"/>
          </a:xfrm>
          <a:prstGeom prst="rect">
            <a:avLst/>
          </a:prstGeom>
          <a:noFill/>
        </p:spPr>
        <p:txBody>
          <a:bodyPr wrap="square" lIns="45720" rIns="45720" rtlCol="0">
            <a:noAutofit/>
          </a:bodyPr>
          <a:lstStyle/>
          <a:p>
            <a:pPr>
              <a:spcBef>
                <a:spcPts val="500"/>
              </a:spcBef>
            </a:pPr>
            <a:r>
              <a:rPr lang="en-US" sz="1100" b="1" dirty="0" smtClean="0"/>
              <a:t>Pioneer ACO Performance</a:t>
            </a:r>
          </a:p>
        </p:txBody>
      </p:sp>
      <p:sp>
        <p:nvSpPr>
          <p:cNvPr id="276" name="Rectangle 275"/>
          <p:cNvSpPr/>
          <p:nvPr/>
        </p:nvSpPr>
        <p:spPr bwMode="gray">
          <a:xfrm>
            <a:off x="2303393" y="3089526"/>
            <a:ext cx="111264" cy="111264"/>
          </a:xfrm>
          <a:prstGeom prst="rect">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77" name="Oval 276"/>
          <p:cNvSpPr/>
          <p:nvPr/>
        </p:nvSpPr>
        <p:spPr>
          <a:xfrm>
            <a:off x="2303393" y="2889682"/>
            <a:ext cx="111264" cy="111264"/>
          </a:xfrm>
          <a:prstGeom prst="ellipse">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Bef>
                <a:spcPts val="500"/>
              </a:spcBef>
            </a:pPr>
            <a:endParaRPr lang="en-US" sz="1000">
              <a:solidFill>
                <a:srgbClr val="FFFFFF"/>
              </a:solidFill>
            </a:endParaRPr>
          </a:p>
        </p:txBody>
      </p:sp>
      <p:sp>
        <p:nvSpPr>
          <p:cNvPr id="278" name="TextBox 277"/>
          <p:cNvSpPr txBox="1"/>
          <p:nvPr/>
        </p:nvSpPr>
        <p:spPr bwMode="gray">
          <a:xfrm>
            <a:off x="2518469" y="2868370"/>
            <a:ext cx="1376349" cy="153888"/>
          </a:xfrm>
          <a:prstGeom prst="rect">
            <a:avLst/>
          </a:prstGeom>
          <a:noFill/>
        </p:spPr>
        <p:txBody>
          <a:bodyPr wrap="square" lIns="0" tIns="0" rIns="0" bIns="0" rtlCol="0">
            <a:spAutoFit/>
          </a:bodyPr>
          <a:lstStyle/>
          <a:p>
            <a:pPr>
              <a:spcBef>
                <a:spcPts val="500"/>
              </a:spcBef>
            </a:pPr>
            <a:r>
              <a:rPr lang="en-US" sz="1000" dirty="0" smtClean="0"/>
              <a:t>First-year performance</a:t>
            </a:r>
          </a:p>
        </p:txBody>
      </p:sp>
      <p:sp>
        <p:nvSpPr>
          <p:cNvPr id="279" name="TextBox 278"/>
          <p:cNvSpPr txBox="1"/>
          <p:nvPr/>
        </p:nvSpPr>
        <p:spPr bwMode="gray">
          <a:xfrm>
            <a:off x="2518469" y="3068214"/>
            <a:ext cx="1734918" cy="153888"/>
          </a:xfrm>
          <a:prstGeom prst="rect">
            <a:avLst/>
          </a:prstGeom>
          <a:noFill/>
        </p:spPr>
        <p:txBody>
          <a:bodyPr wrap="square" lIns="0" tIns="0" rIns="0" bIns="0" rtlCol="0">
            <a:spAutoFit/>
          </a:bodyPr>
          <a:lstStyle/>
          <a:p>
            <a:pPr>
              <a:spcBef>
                <a:spcPts val="500"/>
              </a:spcBef>
            </a:pPr>
            <a:r>
              <a:rPr lang="en-US" sz="1000" dirty="0" smtClean="0"/>
              <a:t>Second-year performance</a:t>
            </a:r>
          </a:p>
        </p:txBody>
      </p:sp>
      <p:sp>
        <p:nvSpPr>
          <p:cNvPr id="280" name="Rectangle 279"/>
          <p:cNvSpPr/>
          <p:nvPr/>
        </p:nvSpPr>
        <p:spPr bwMode="gray">
          <a:xfrm>
            <a:off x="2370068" y="3295515"/>
            <a:ext cx="111264" cy="111264"/>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
        <p:nvSpPr>
          <p:cNvPr id="281" name="Oval 280"/>
          <p:cNvSpPr/>
          <p:nvPr/>
        </p:nvSpPr>
        <p:spPr>
          <a:xfrm>
            <a:off x="2215766" y="3297558"/>
            <a:ext cx="111264" cy="111264"/>
          </a:xfrm>
          <a:prstGeom prst="ellipse">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TextBox 281"/>
          <p:cNvSpPr txBox="1"/>
          <p:nvPr/>
        </p:nvSpPr>
        <p:spPr bwMode="gray">
          <a:xfrm>
            <a:off x="2518469" y="3274203"/>
            <a:ext cx="1864726" cy="153888"/>
          </a:xfrm>
          <a:prstGeom prst="rect">
            <a:avLst/>
          </a:prstGeom>
          <a:noFill/>
        </p:spPr>
        <p:txBody>
          <a:bodyPr wrap="square" lIns="0" tIns="0" rIns="0" bIns="0" rtlCol="0">
            <a:spAutoFit/>
          </a:bodyPr>
          <a:lstStyle/>
          <a:p>
            <a:pPr>
              <a:spcBef>
                <a:spcPts val="500"/>
              </a:spcBef>
            </a:pPr>
            <a:r>
              <a:rPr lang="en-US" sz="1000" dirty="0" smtClean="0"/>
              <a:t>Dropped out after program year</a:t>
            </a:r>
          </a:p>
        </p:txBody>
      </p:sp>
      <p:sp>
        <p:nvSpPr>
          <p:cNvPr id="283" name="Text Placeholder 6"/>
          <p:cNvSpPr txBox="1">
            <a:spLocks/>
          </p:cNvSpPr>
          <p:nvPr/>
        </p:nvSpPr>
        <p:spPr>
          <a:xfrm>
            <a:off x="287686" y="1221567"/>
            <a:ext cx="3056439" cy="246221"/>
          </a:xfrm>
          <a:prstGeom prst="rect">
            <a:avLst/>
          </a:prstGeom>
        </p:spPr>
        <p:txBody>
          <a:bodyPr vert="horz" wrap="square" lIns="45720" tIns="45720" rIns="45720" bIns="45720" rtlCol="0">
            <a:spAutoFit/>
          </a:bodyPr>
          <a:lstStyle>
            <a:defPPr>
              <a:defRPr lang="en-US"/>
            </a:defPPr>
            <a:lvl1pPr marR="0" lvl="0" indent="0" fontAlgn="auto">
              <a:lnSpc>
                <a:spcPct val="100000"/>
              </a:lnSpc>
              <a:spcBef>
                <a:spcPts val="0"/>
              </a:spcBef>
              <a:spcAft>
                <a:spcPts val="0"/>
              </a:spcAft>
              <a:buClrTx/>
              <a:buSzTx/>
              <a:buFont typeface="Arial" pitchFamily="34" charset="0"/>
              <a:buNone/>
              <a:tabLst/>
              <a:defRPr sz="1100" b="1">
                <a:latin typeface="+mj-lt"/>
              </a:defRPr>
            </a:lvl1pPr>
          </a:lstStyle>
          <a:p>
            <a:r>
              <a:rPr lang="en-US" sz="1000" b="0" i="1" dirty="0" smtClean="0"/>
              <a:t>Gross Savings as Percentage of Benchmark</a:t>
            </a:r>
            <a:endParaRPr lang="en-US" sz="1000" b="0" i="1" dirty="0"/>
          </a:p>
        </p:txBody>
      </p:sp>
      <p:sp>
        <p:nvSpPr>
          <p:cNvPr id="284" name="TextBox 283"/>
          <p:cNvSpPr txBox="1"/>
          <p:nvPr/>
        </p:nvSpPr>
        <p:spPr bwMode="gray">
          <a:xfrm>
            <a:off x="5752320" y="1365789"/>
            <a:ext cx="241072" cy="92333"/>
          </a:xfrm>
          <a:prstGeom prst="rect">
            <a:avLst/>
          </a:prstGeom>
          <a:noFill/>
        </p:spPr>
        <p:txBody>
          <a:bodyPr wrap="square" lIns="0" tIns="0" rIns="0" bIns="0" rtlCol="0">
            <a:spAutoFit/>
          </a:bodyPr>
          <a:lstStyle/>
          <a:p>
            <a:pPr>
              <a:spcBef>
                <a:spcPts val="500"/>
              </a:spcBef>
            </a:pPr>
            <a:r>
              <a:rPr lang="en-US" sz="600" dirty="0" smtClean="0"/>
              <a:t>1</a:t>
            </a:r>
          </a:p>
        </p:txBody>
      </p:sp>
      <p:sp>
        <p:nvSpPr>
          <p:cNvPr id="285" name="TextBox 284"/>
          <p:cNvSpPr txBox="1"/>
          <p:nvPr/>
        </p:nvSpPr>
        <p:spPr bwMode="gray">
          <a:xfrm>
            <a:off x="5177547" y="3282073"/>
            <a:ext cx="370881" cy="246221"/>
          </a:xfrm>
          <a:prstGeom prst="rect">
            <a:avLst/>
          </a:prstGeom>
          <a:noFill/>
        </p:spPr>
        <p:txBody>
          <a:bodyPr wrap="square" lIns="0" tIns="0" rIns="0" bIns="0" rtlCol="0">
            <a:spAutoFit/>
          </a:bodyPr>
          <a:lstStyle/>
          <a:p>
            <a:pPr algn="ctr">
              <a:spcBef>
                <a:spcPts val="500"/>
              </a:spcBef>
            </a:pPr>
            <a:r>
              <a:rPr lang="en-US" sz="800" b="1" dirty="0" smtClean="0"/>
              <a:t>-5.6% (min)</a:t>
            </a:r>
          </a:p>
        </p:txBody>
      </p:sp>
      <p:sp>
        <p:nvSpPr>
          <p:cNvPr id="286" name="TextBox 285"/>
          <p:cNvSpPr txBox="1"/>
          <p:nvPr/>
        </p:nvSpPr>
        <p:spPr bwMode="gray">
          <a:xfrm>
            <a:off x="5924135" y="973843"/>
            <a:ext cx="370881" cy="246221"/>
          </a:xfrm>
          <a:prstGeom prst="rect">
            <a:avLst/>
          </a:prstGeom>
          <a:noFill/>
        </p:spPr>
        <p:txBody>
          <a:bodyPr wrap="square" lIns="0" tIns="0" rIns="0" bIns="0" rtlCol="0">
            <a:spAutoFit/>
          </a:bodyPr>
          <a:lstStyle/>
          <a:p>
            <a:pPr algn="ctr">
              <a:spcBef>
                <a:spcPts val="500"/>
              </a:spcBef>
            </a:pPr>
            <a:r>
              <a:rPr lang="en-US" sz="800" b="1" dirty="0" smtClean="0"/>
              <a:t>7.1% (max)</a:t>
            </a:r>
          </a:p>
        </p:txBody>
      </p:sp>
      <p:grpSp>
        <p:nvGrpSpPr>
          <p:cNvPr id="287" name="Group 286"/>
          <p:cNvGrpSpPr>
            <a:grpSpLocks noChangeAspect="1"/>
          </p:cNvGrpSpPr>
          <p:nvPr/>
        </p:nvGrpSpPr>
        <p:grpSpPr bwMode="gray">
          <a:xfrm>
            <a:off x="287308" y="3528294"/>
            <a:ext cx="463327" cy="474669"/>
            <a:chOff x="3145010" y="1854051"/>
            <a:chExt cx="124957" cy="128016"/>
          </a:xfrm>
          <a:solidFill>
            <a:schemeClr val="accent1"/>
          </a:solidFill>
        </p:grpSpPr>
        <p:sp>
          <p:nvSpPr>
            <p:cNvPr id="288"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90" name="TextBox 289"/>
          <p:cNvSpPr txBox="1"/>
          <p:nvPr/>
        </p:nvSpPr>
        <p:spPr bwMode="gray">
          <a:xfrm>
            <a:off x="3996854" y="4129426"/>
            <a:ext cx="1977119" cy="489365"/>
          </a:xfrm>
          <a:prstGeom prst="rect">
            <a:avLst/>
          </a:prstGeom>
          <a:noFill/>
        </p:spPr>
        <p:txBody>
          <a:bodyPr wrap="square" lIns="0" tIns="0" rIns="182880" bIns="118872" rtlCol="0" anchor="b">
            <a:spAutoFit/>
          </a:bodyPr>
          <a:lstStyle/>
          <a:p>
            <a:pPr algn="r"/>
            <a:r>
              <a:rPr lang="en-US" sz="1200" i="1" dirty="0" smtClean="0">
                <a:solidFill>
                  <a:schemeClr val="accent3"/>
                </a:solidFill>
              </a:rPr>
              <a:t>Alison </a:t>
            </a:r>
            <a:r>
              <a:rPr lang="en-US" sz="1200" i="1" dirty="0" err="1" smtClean="0">
                <a:solidFill>
                  <a:schemeClr val="accent3"/>
                </a:solidFill>
              </a:rPr>
              <a:t>Fleury</a:t>
            </a:r>
            <a:r>
              <a:rPr lang="en-US" sz="1200" i="1" dirty="0" smtClean="0">
                <a:solidFill>
                  <a:schemeClr val="accent3"/>
                </a:solidFill>
              </a:rPr>
              <a:t>, CEO</a:t>
            </a:r>
          </a:p>
          <a:p>
            <a:pPr algn="r"/>
            <a:r>
              <a:rPr lang="en-US" sz="1200" i="1" dirty="0" smtClean="0">
                <a:solidFill>
                  <a:schemeClr val="accent3"/>
                </a:solidFill>
              </a:rPr>
              <a:t>Sharp HealthCare ACO</a:t>
            </a:r>
            <a:endParaRPr lang="en-US" sz="1200" i="1" dirty="0">
              <a:solidFill>
                <a:schemeClr val="accent3"/>
              </a:solidFill>
            </a:endParaRPr>
          </a:p>
        </p:txBody>
      </p:sp>
      <p:sp>
        <p:nvSpPr>
          <p:cNvPr id="291" name="TextBox 290"/>
          <p:cNvSpPr txBox="1"/>
          <p:nvPr/>
        </p:nvSpPr>
        <p:spPr bwMode="gray">
          <a:xfrm>
            <a:off x="474708" y="3744266"/>
            <a:ext cx="5520967" cy="461665"/>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dirty="0" smtClean="0"/>
              <a:t>“The model was financially detrimental…despite favorable underlying utilization and quality performance”</a:t>
            </a:r>
            <a:endParaRPr lang="en-US" dirty="0"/>
          </a:p>
        </p:txBody>
      </p:sp>
    </p:spTree>
    <p:extLst>
      <p:ext uri="{BB962C8B-B14F-4D97-AF65-F5344CB8AC3E}">
        <p14:creationId xmlns:p14="http://schemas.microsoft.com/office/powerpoint/2010/main" val="302575909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1560779" y="2822046"/>
            <a:ext cx="4023360" cy="215444"/>
          </a:xfrm>
        </p:spPr>
        <p:txBody>
          <a:bodyPr/>
          <a:lstStyle/>
          <a:p>
            <a:pPr>
              <a:spcBef>
                <a:spcPts val="500"/>
              </a:spcBef>
            </a:pPr>
            <a:r>
              <a:rPr lang="en-US" sz="1400" dirty="0">
                <a:solidFill>
                  <a:schemeClr val="bg1"/>
                </a:solidFill>
              </a:rPr>
              <a:t>Charting an Intentional Corporate Strategy</a:t>
            </a:r>
          </a:p>
        </p:txBody>
      </p:sp>
      <p:sp>
        <p:nvSpPr>
          <p:cNvPr id="8" name="Text Placeholder 7"/>
          <p:cNvSpPr>
            <a:spLocks noGrp="1"/>
          </p:cNvSpPr>
          <p:nvPr>
            <p:ph type="body" sz="quarter" idx="18"/>
          </p:nvPr>
        </p:nvSpPr>
        <p:spPr>
          <a:xfrm>
            <a:off x="1091054" y="1453860"/>
            <a:ext cx="4023360" cy="138499"/>
          </a:xfrm>
        </p:spPr>
        <p:txBody>
          <a:bodyPr/>
          <a:lstStyle/>
          <a:p>
            <a:r>
              <a:rPr lang="en-US" dirty="0"/>
              <a:t>Leverage Beyond Price</a:t>
            </a:r>
          </a:p>
        </p:txBody>
      </p:sp>
      <p:sp>
        <p:nvSpPr>
          <p:cNvPr id="9" name="Text Placeholder 8"/>
          <p:cNvSpPr>
            <a:spLocks noGrp="1"/>
          </p:cNvSpPr>
          <p:nvPr>
            <p:ph type="body" sz="quarter" idx="21"/>
          </p:nvPr>
        </p:nvSpPr>
        <p:spPr>
          <a:xfrm>
            <a:off x="1341574" y="2157189"/>
            <a:ext cx="4572000" cy="138499"/>
          </a:xfrm>
        </p:spPr>
        <p:txBody>
          <a:bodyPr/>
          <a:lstStyle/>
          <a:p>
            <a:pPr>
              <a:spcBef>
                <a:spcPts val="0"/>
              </a:spcBef>
            </a:pPr>
            <a:r>
              <a:rPr lang="en-US" sz="900" dirty="0" smtClean="0">
                <a:solidFill>
                  <a:schemeClr val="accent3"/>
                </a:solidFill>
              </a:rPr>
              <a:t>The New Network Advantage</a:t>
            </a:r>
            <a:endParaRPr lang="en-US" sz="900" dirty="0">
              <a:solidFill>
                <a:schemeClr val="accent3"/>
              </a:solidFill>
            </a:endParaRPr>
          </a:p>
        </p:txBody>
      </p:sp>
    </p:spTree>
    <p:extLst>
      <p:ext uri="{BB962C8B-B14F-4D97-AF65-F5344CB8AC3E}">
        <p14:creationId xmlns:p14="http://schemas.microsoft.com/office/powerpoint/2010/main" val="23860992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430887"/>
          </a:xfrm>
        </p:spPr>
        <p:txBody>
          <a:bodyPr/>
          <a:lstStyle/>
          <a:p>
            <a:r>
              <a:rPr lang="en-US" dirty="0" smtClean="0"/>
              <a:t>Leverage </a:t>
            </a:r>
            <a:r>
              <a:rPr lang="en-US" dirty="0"/>
              <a:t>Beyond </a:t>
            </a:r>
            <a:r>
              <a:rPr lang="en-US" dirty="0" smtClean="0"/>
              <a:t>Price the Key to Success</a:t>
            </a:r>
            <a:endParaRPr lang="en-US" dirty="0"/>
          </a:p>
          <a:p>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Partnerships Must Drive Market Advantage</a:t>
            </a:r>
            <a:endParaRPr lang="en-US" dirty="0"/>
          </a:p>
        </p:txBody>
      </p:sp>
      <p:sp>
        <p:nvSpPr>
          <p:cNvPr id="23" name="Text Placeholder 3"/>
          <p:cNvSpPr txBox="1">
            <a:spLocks/>
          </p:cNvSpPr>
          <p:nvPr/>
        </p:nvSpPr>
        <p:spPr>
          <a:xfrm>
            <a:off x="955674" y="1583860"/>
            <a:ext cx="1554588" cy="548858"/>
          </a:xfrm>
          <a:prstGeom prst="rect">
            <a:avLst/>
          </a:prstGeom>
        </p:spPr>
        <p:txBody>
          <a:bodyPr lIns="45720" tIns="45720" rIns="45720" bIns="45720"/>
          <a:lstStyle/>
          <a:p>
            <a:pPr lvl="0" algn="ctr" defTabSz="653348" fontAlgn="base">
              <a:spcBef>
                <a:spcPts val="600"/>
              </a:spcBef>
              <a:spcAft>
                <a:spcPct val="0"/>
              </a:spcAft>
              <a:defRPr/>
            </a:pPr>
            <a:r>
              <a:rPr lang="en-US" sz="1000" i="1" kern="0" dirty="0">
                <a:latin typeface="Arial" pitchFamily="34" charset="0"/>
                <a:cs typeface="Arial" pitchFamily="34" charset="0"/>
              </a:rPr>
              <a:t>Winning Preference Through </a:t>
            </a:r>
            <a:r>
              <a:rPr lang="en-US" sz="1000" i="1" kern="0" dirty="0" smtClean="0">
                <a:latin typeface="Arial" pitchFamily="34" charset="0"/>
                <a:cs typeface="Arial" pitchFamily="34" charset="0"/>
              </a:rPr>
              <a:t>Clinical </a:t>
            </a:r>
            <a:r>
              <a:rPr lang="en-US" sz="1000" i="1" kern="0" dirty="0">
                <a:latin typeface="Arial" pitchFamily="34" charset="0"/>
                <a:cs typeface="Arial" pitchFamily="34" charset="0"/>
              </a:rPr>
              <a:t>Scope and Geographic Reach</a:t>
            </a:r>
          </a:p>
        </p:txBody>
      </p:sp>
      <p:sp>
        <p:nvSpPr>
          <p:cNvPr id="24" name="Text Placeholder 3"/>
          <p:cNvSpPr txBox="1">
            <a:spLocks/>
          </p:cNvSpPr>
          <p:nvPr/>
        </p:nvSpPr>
        <p:spPr>
          <a:xfrm>
            <a:off x="2754437" y="1583860"/>
            <a:ext cx="1636588" cy="303177"/>
          </a:xfrm>
          <a:prstGeom prst="rect">
            <a:avLst/>
          </a:prstGeom>
        </p:spPr>
        <p:txBody>
          <a:bodyPr lIns="45720" tIns="45720" rIns="45720" bIns="45720"/>
          <a:lstStyle/>
          <a:p>
            <a:pPr lvl="0" algn="ctr" defTabSz="653348" fontAlgn="base">
              <a:spcBef>
                <a:spcPts val="600"/>
              </a:spcBef>
              <a:spcAft>
                <a:spcPct val="0"/>
              </a:spcAft>
              <a:defRPr/>
            </a:pPr>
            <a:r>
              <a:rPr lang="en-US" sz="1000" i="1" kern="0" dirty="0">
                <a:latin typeface="Arial" pitchFamily="34" charset="0"/>
                <a:cs typeface="Arial" pitchFamily="34" charset="0"/>
              </a:rPr>
              <a:t>Lowering Unit </a:t>
            </a:r>
            <a:r>
              <a:rPr lang="en-US" sz="1000" i="1" kern="0" dirty="0" smtClean="0">
                <a:latin typeface="Arial" pitchFamily="34" charset="0"/>
                <a:cs typeface="Arial" pitchFamily="34" charset="0"/>
              </a:rPr>
              <a:t>Prices Through Operational </a:t>
            </a:r>
            <a:r>
              <a:rPr lang="en-US" sz="1000" i="1" kern="0" dirty="0">
                <a:latin typeface="Arial" pitchFamily="34" charset="0"/>
                <a:cs typeface="Arial" pitchFamily="34" charset="0"/>
              </a:rPr>
              <a:t>Scale</a:t>
            </a:r>
          </a:p>
        </p:txBody>
      </p:sp>
      <p:sp>
        <p:nvSpPr>
          <p:cNvPr id="25" name="Text Placeholder 3"/>
          <p:cNvSpPr txBox="1">
            <a:spLocks/>
          </p:cNvSpPr>
          <p:nvPr/>
        </p:nvSpPr>
        <p:spPr>
          <a:xfrm>
            <a:off x="4478328" y="1583860"/>
            <a:ext cx="1616092" cy="303177"/>
          </a:xfrm>
          <a:prstGeom prst="rect">
            <a:avLst/>
          </a:prstGeom>
        </p:spPr>
        <p:txBody>
          <a:bodyPr lIns="45720" tIns="45720" rIns="45720" bIns="45720"/>
          <a:lstStyle/>
          <a:p>
            <a:pPr lvl="0" algn="ctr" defTabSz="653348" fontAlgn="base">
              <a:spcBef>
                <a:spcPts val="600"/>
              </a:spcBef>
              <a:spcAft>
                <a:spcPct val="0"/>
              </a:spcAft>
              <a:defRPr/>
            </a:pPr>
            <a:r>
              <a:rPr lang="en-US" sz="1000" i="1" kern="0" dirty="0">
                <a:latin typeface="Arial" pitchFamily="34" charset="0"/>
                <a:cs typeface="Arial" pitchFamily="34" charset="0"/>
              </a:rPr>
              <a:t>Reducing Total Costs Through Population Health</a:t>
            </a:r>
          </a:p>
        </p:txBody>
      </p:sp>
      <p:sp>
        <p:nvSpPr>
          <p:cNvPr id="26" name="TextBox 25"/>
          <p:cNvSpPr txBox="1"/>
          <p:nvPr/>
        </p:nvSpPr>
        <p:spPr bwMode="gray">
          <a:xfrm>
            <a:off x="396238" y="1256849"/>
            <a:ext cx="1900949" cy="312365"/>
          </a:xfrm>
          <a:prstGeom prst="rect">
            <a:avLst/>
          </a:prstGeom>
          <a:noFill/>
        </p:spPr>
        <p:txBody>
          <a:bodyPr wrap="square" lIns="45720" rIns="45720" rtlCol="0">
            <a:noAutofit/>
          </a:bodyPr>
          <a:lstStyle/>
          <a:p>
            <a:pPr algn="ctr">
              <a:spcBef>
                <a:spcPts val="500"/>
              </a:spcBef>
            </a:pPr>
            <a:endParaRPr lang="en-US" sz="1050" b="1" dirty="0" smtClean="0"/>
          </a:p>
        </p:txBody>
      </p:sp>
      <p:sp>
        <p:nvSpPr>
          <p:cNvPr id="27" name="TextBox 26"/>
          <p:cNvSpPr txBox="1"/>
          <p:nvPr/>
        </p:nvSpPr>
        <p:spPr bwMode="gray">
          <a:xfrm>
            <a:off x="3796989" y="980391"/>
            <a:ext cx="1362678" cy="312365"/>
          </a:xfrm>
          <a:prstGeom prst="rect">
            <a:avLst/>
          </a:prstGeom>
          <a:noFill/>
        </p:spPr>
        <p:txBody>
          <a:bodyPr wrap="square" lIns="45720" rIns="45720" rtlCol="0">
            <a:noAutofit/>
          </a:bodyPr>
          <a:lstStyle/>
          <a:p>
            <a:pPr algn="ctr">
              <a:spcBef>
                <a:spcPts val="500"/>
              </a:spcBef>
            </a:pPr>
            <a:r>
              <a:rPr lang="en-US" sz="1050" b="1" dirty="0" smtClean="0"/>
              <a:t>Cost Advantage</a:t>
            </a:r>
          </a:p>
        </p:txBody>
      </p:sp>
      <p:cxnSp>
        <p:nvCxnSpPr>
          <p:cNvPr id="30" name="Straight Connector 29"/>
          <p:cNvCxnSpPr/>
          <p:nvPr/>
        </p:nvCxnSpPr>
        <p:spPr bwMode="gray">
          <a:xfrm>
            <a:off x="2577063" y="1040773"/>
            <a:ext cx="0" cy="2969019"/>
          </a:xfrm>
          <a:prstGeom prst="line">
            <a:avLst/>
          </a:prstGeom>
          <a:ln w="1270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bwMode="gray">
          <a:xfrm>
            <a:off x="1661955" y="1356295"/>
            <a:ext cx="142027" cy="307777"/>
          </a:xfrm>
          <a:prstGeom prst="rect">
            <a:avLst/>
          </a:prstGeom>
          <a:noFill/>
        </p:spPr>
        <p:txBody>
          <a:bodyPr wrap="none" lIns="45720" rIns="45720" rtlCol="0">
            <a:spAutoFit/>
          </a:bodyPr>
          <a:lstStyle/>
          <a:p>
            <a:r>
              <a:rPr lang="en-US" sz="1400" b="1" dirty="0" smtClean="0">
                <a:solidFill>
                  <a:schemeClr val="accent6"/>
                </a:solidFill>
              </a:rPr>
              <a:t>I</a:t>
            </a:r>
          </a:p>
        </p:txBody>
      </p:sp>
      <p:sp>
        <p:nvSpPr>
          <p:cNvPr id="33" name="TextBox 32"/>
          <p:cNvSpPr txBox="1"/>
          <p:nvPr/>
        </p:nvSpPr>
        <p:spPr bwMode="gray">
          <a:xfrm>
            <a:off x="3476872" y="1356295"/>
            <a:ext cx="191719" cy="307777"/>
          </a:xfrm>
          <a:prstGeom prst="rect">
            <a:avLst/>
          </a:prstGeom>
          <a:noFill/>
        </p:spPr>
        <p:txBody>
          <a:bodyPr wrap="none" lIns="45720" rIns="45720" rtlCol="0">
            <a:spAutoFit/>
          </a:bodyPr>
          <a:lstStyle/>
          <a:p>
            <a:r>
              <a:rPr lang="en-US" sz="1400" b="1" dirty="0" smtClean="0">
                <a:solidFill>
                  <a:schemeClr val="accent6"/>
                </a:solidFill>
              </a:rPr>
              <a:t>II</a:t>
            </a:r>
          </a:p>
        </p:txBody>
      </p:sp>
      <p:sp>
        <p:nvSpPr>
          <p:cNvPr id="34" name="TextBox 33"/>
          <p:cNvSpPr txBox="1"/>
          <p:nvPr/>
        </p:nvSpPr>
        <p:spPr bwMode="gray">
          <a:xfrm>
            <a:off x="5165668" y="1356295"/>
            <a:ext cx="241413" cy="307777"/>
          </a:xfrm>
          <a:prstGeom prst="rect">
            <a:avLst/>
          </a:prstGeom>
          <a:noFill/>
        </p:spPr>
        <p:txBody>
          <a:bodyPr wrap="none" lIns="45720" rIns="45720" rtlCol="0">
            <a:spAutoFit/>
          </a:bodyPr>
          <a:lstStyle/>
          <a:p>
            <a:r>
              <a:rPr lang="en-US" sz="1400" b="1" dirty="0" smtClean="0">
                <a:solidFill>
                  <a:schemeClr val="accent6"/>
                </a:solidFill>
              </a:rPr>
              <a:t>III</a:t>
            </a:r>
          </a:p>
        </p:txBody>
      </p:sp>
      <p:sp>
        <p:nvSpPr>
          <p:cNvPr id="42" name="TextBox 41"/>
          <p:cNvSpPr txBox="1"/>
          <p:nvPr/>
        </p:nvSpPr>
        <p:spPr bwMode="gray">
          <a:xfrm>
            <a:off x="1051629" y="980391"/>
            <a:ext cx="1362678" cy="312365"/>
          </a:xfrm>
          <a:prstGeom prst="rect">
            <a:avLst/>
          </a:prstGeom>
          <a:noFill/>
        </p:spPr>
        <p:txBody>
          <a:bodyPr wrap="square" lIns="45720" rIns="45720" rtlCol="0">
            <a:noAutofit/>
          </a:bodyPr>
          <a:lstStyle/>
          <a:p>
            <a:pPr algn="ctr">
              <a:spcBef>
                <a:spcPts val="500"/>
              </a:spcBef>
            </a:pPr>
            <a:r>
              <a:rPr lang="en-US" sz="1050" b="1" dirty="0" smtClean="0"/>
              <a:t>Product Advantage</a:t>
            </a:r>
          </a:p>
        </p:txBody>
      </p:sp>
      <p:sp>
        <p:nvSpPr>
          <p:cNvPr id="44" name="Freeform 43"/>
          <p:cNvSpPr/>
          <p:nvPr/>
        </p:nvSpPr>
        <p:spPr bwMode="gray">
          <a:xfrm>
            <a:off x="981075" y="1961918"/>
            <a:ext cx="5010150" cy="1466850"/>
          </a:xfrm>
          <a:custGeom>
            <a:avLst/>
            <a:gdLst>
              <a:gd name="connsiteX0" fmla="*/ 0 w 4933950"/>
              <a:gd name="connsiteY0" fmla="*/ 1819275 h 1819275"/>
              <a:gd name="connsiteX1" fmla="*/ 2581275 w 4933950"/>
              <a:gd name="connsiteY1" fmla="*/ 847725 h 1819275"/>
              <a:gd name="connsiteX2" fmla="*/ 4933950 w 4933950"/>
              <a:gd name="connsiteY2" fmla="*/ 0 h 1819275"/>
              <a:gd name="connsiteX0" fmla="*/ 0 w 4933950"/>
              <a:gd name="connsiteY0" fmla="*/ 1819275 h 1819275"/>
              <a:gd name="connsiteX1" fmla="*/ 2581275 w 4933950"/>
              <a:gd name="connsiteY1" fmla="*/ 847725 h 1819275"/>
              <a:gd name="connsiteX2" fmla="*/ 4933950 w 4933950"/>
              <a:gd name="connsiteY2" fmla="*/ 0 h 1819275"/>
              <a:gd name="connsiteX0" fmla="*/ 0 w 4933950"/>
              <a:gd name="connsiteY0" fmla="*/ 1819275 h 1819275"/>
              <a:gd name="connsiteX1" fmla="*/ 2581275 w 4933950"/>
              <a:gd name="connsiteY1" fmla="*/ 847725 h 1819275"/>
              <a:gd name="connsiteX2" fmla="*/ 4933950 w 4933950"/>
              <a:gd name="connsiteY2" fmla="*/ 0 h 1819275"/>
              <a:gd name="connsiteX0" fmla="*/ 0 w 4933950"/>
              <a:gd name="connsiteY0" fmla="*/ 1819275 h 1819275"/>
              <a:gd name="connsiteX1" fmla="*/ 2581275 w 4933950"/>
              <a:gd name="connsiteY1" fmla="*/ 847725 h 1819275"/>
              <a:gd name="connsiteX2" fmla="*/ 4933950 w 4933950"/>
              <a:gd name="connsiteY2" fmla="*/ 0 h 1819275"/>
              <a:gd name="connsiteX0" fmla="*/ 0 w 4933950"/>
              <a:gd name="connsiteY0" fmla="*/ 1819275 h 1819275"/>
              <a:gd name="connsiteX1" fmla="*/ 2581275 w 4933950"/>
              <a:gd name="connsiteY1" fmla="*/ 847725 h 1819275"/>
              <a:gd name="connsiteX2" fmla="*/ 4933950 w 4933950"/>
              <a:gd name="connsiteY2" fmla="*/ 0 h 1819275"/>
              <a:gd name="connsiteX0" fmla="*/ 0 w 4933950"/>
              <a:gd name="connsiteY0" fmla="*/ 1819275 h 1819275"/>
              <a:gd name="connsiteX1" fmla="*/ 2609850 w 4933950"/>
              <a:gd name="connsiteY1" fmla="*/ 962025 h 1819275"/>
              <a:gd name="connsiteX2" fmla="*/ 4933950 w 4933950"/>
              <a:gd name="connsiteY2" fmla="*/ 0 h 1819275"/>
              <a:gd name="connsiteX0" fmla="*/ 0 w 5010150"/>
              <a:gd name="connsiteY0" fmla="*/ 1466850 h 1466850"/>
              <a:gd name="connsiteX1" fmla="*/ 2609850 w 5010150"/>
              <a:gd name="connsiteY1" fmla="*/ 609600 h 1466850"/>
              <a:gd name="connsiteX2" fmla="*/ 5010150 w 5010150"/>
              <a:gd name="connsiteY2" fmla="*/ 0 h 1466850"/>
              <a:gd name="connsiteX0" fmla="*/ 0 w 5010150"/>
              <a:gd name="connsiteY0" fmla="*/ 1466850 h 1466850"/>
              <a:gd name="connsiteX1" fmla="*/ 2609850 w 5010150"/>
              <a:gd name="connsiteY1" fmla="*/ 609600 h 1466850"/>
              <a:gd name="connsiteX2" fmla="*/ 5010150 w 5010150"/>
              <a:gd name="connsiteY2" fmla="*/ 0 h 1466850"/>
              <a:gd name="connsiteX0" fmla="*/ 0 w 5010150"/>
              <a:gd name="connsiteY0" fmla="*/ 1466850 h 1466850"/>
              <a:gd name="connsiteX1" fmla="*/ 2609850 w 5010150"/>
              <a:gd name="connsiteY1" fmla="*/ 609600 h 1466850"/>
              <a:gd name="connsiteX2" fmla="*/ 5010150 w 5010150"/>
              <a:gd name="connsiteY2" fmla="*/ 0 h 1466850"/>
              <a:gd name="connsiteX0" fmla="*/ 0 w 5010150"/>
              <a:gd name="connsiteY0" fmla="*/ 1466850 h 1466850"/>
              <a:gd name="connsiteX1" fmla="*/ 2609850 w 5010150"/>
              <a:gd name="connsiteY1" fmla="*/ 609600 h 1466850"/>
              <a:gd name="connsiteX2" fmla="*/ 5010150 w 5010150"/>
              <a:gd name="connsiteY2" fmla="*/ 0 h 1466850"/>
              <a:gd name="connsiteX0" fmla="*/ 0 w 5010150"/>
              <a:gd name="connsiteY0" fmla="*/ 1466850 h 1466850"/>
              <a:gd name="connsiteX1" fmla="*/ 2609850 w 5010150"/>
              <a:gd name="connsiteY1" fmla="*/ 609600 h 1466850"/>
              <a:gd name="connsiteX2" fmla="*/ 5010150 w 5010150"/>
              <a:gd name="connsiteY2" fmla="*/ 0 h 1466850"/>
              <a:gd name="connsiteX0" fmla="*/ 0 w 5010150"/>
              <a:gd name="connsiteY0" fmla="*/ 1466850 h 1466850"/>
              <a:gd name="connsiteX1" fmla="*/ 2365375 w 5010150"/>
              <a:gd name="connsiteY1" fmla="*/ 517524 h 1466850"/>
              <a:gd name="connsiteX2" fmla="*/ 2609850 w 5010150"/>
              <a:gd name="connsiteY2" fmla="*/ 609600 h 1466850"/>
              <a:gd name="connsiteX3" fmla="*/ 5010150 w 5010150"/>
              <a:gd name="connsiteY3" fmla="*/ 0 h 1466850"/>
              <a:gd name="connsiteX0" fmla="*/ 0 w 5010150"/>
              <a:gd name="connsiteY0" fmla="*/ 1466850 h 1466850"/>
              <a:gd name="connsiteX1" fmla="*/ 2365375 w 5010150"/>
              <a:gd name="connsiteY1" fmla="*/ 517524 h 1466850"/>
              <a:gd name="connsiteX2" fmla="*/ 2825750 w 5010150"/>
              <a:gd name="connsiteY2" fmla="*/ 330200 h 1466850"/>
              <a:gd name="connsiteX3" fmla="*/ 5010150 w 5010150"/>
              <a:gd name="connsiteY3" fmla="*/ 0 h 1466850"/>
              <a:gd name="connsiteX0" fmla="*/ 0 w 5010150"/>
              <a:gd name="connsiteY0" fmla="*/ 1466850 h 1466850"/>
              <a:gd name="connsiteX1" fmla="*/ 2825750 w 5010150"/>
              <a:gd name="connsiteY1" fmla="*/ 33020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3721100 w 5010150"/>
              <a:gd name="connsiteY1" fmla="*/ 425450 h 1466850"/>
              <a:gd name="connsiteX2" fmla="*/ 5010150 w 5010150"/>
              <a:gd name="connsiteY2" fmla="*/ 0 h 1466850"/>
              <a:gd name="connsiteX0" fmla="*/ 0 w 5010150"/>
              <a:gd name="connsiteY0" fmla="*/ 1466850 h 1466850"/>
              <a:gd name="connsiteX1" fmla="*/ 3721100 w 5010150"/>
              <a:gd name="connsiteY1" fmla="*/ 425450 h 1466850"/>
              <a:gd name="connsiteX2" fmla="*/ 5010150 w 5010150"/>
              <a:gd name="connsiteY2" fmla="*/ 0 h 1466850"/>
              <a:gd name="connsiteX0" fmla="*/ 0 w 5010150"/>
              <a:gd name="connsiteY0" fmla="*/ 1466850 h 1466850"/>
              <a:gd name="connsiteX1" fmla="*/ 3721100 w 5010150"/>
              <a:gd name="connsiteY1" fmla="*/ 425450 h 1466850"/>
              <a:gd name="connsiteX2" fmla="*/ 5010150 w 5010150"/>
              <a:gd name="connsiteY2" fmla="*/ 0 h 1466850"/>
              <a:gd name="connsiteX0" fmla="*/ 0 w 5010150"/>
              <a:gd name="connsiteY0" fmla="*/ 1466850 h 1466850"/>
              <a:gd name="connsiteX1" fmla="*/ 3721100 w 5010150"/>
              <a:gd name="connsiteY1" fmla="*/ 425450 h 1466850"/>
              <a:gd name="connsiteX2" fmla="*/ 5010150 w 5010150"/>
              <a:gd name="connsiteY2" fmla="*/ 0 h 1466850"/>
              <a:gd name="connsiteX0" fmla="*/ 0 w 5010150"/>
              <a:gd name="connsiteY0" fmla="*/ 1466850 h 1466850"/>
              <a:gd name="connsiteX1" fmla="*/ 3721100 w 5010150"/>
              <a:gd name="connsiteY1" fmla="*/ 425450 h 1466850"/>
              <a:gd name="connsiteX2" fmla="*/ 5010150 w 5010150"/>
              <a:gd name="connsiteY2" fmla="*/ 0 h 1466850"/>
              <a:gd name="connsiteX0" fmla="*/ 0 w 5010150"/>
              <a:gd name="connsiteY0" fmla="*/ 1466850 h 1466850"/>
              <a:gd name="connsiteX1" fmla="*/ 3448050 w 5010150"/>
              <a:gd name="connsiteY1" fmla="*/ 476250 h 1466850"/>
              <a:gd name="connsiteX2" fmla="*/ 5010150 w 5010150"/>
              <a:gd name="connsiteY2" fmla="*/ 0 h 1466850"/>
              <a:gd name="connsiteX0" fmla="*/ 0 w 5010150"/>
              <a:gd name="connsiteY0" fmla="*/ 1466850 h 1466850"/>
              <a:gd name="connsiteX1" fmla="*/ 3448050 w 5010150"/>
              <a:gd name="connsiteY1" fmla="*/ 476250 h 1466850"/>
              <a:gd name="connsiteX2" fmla="*/ 5010150 w 5010150"/>
              <a:gd name="connsiteY2" fmla="*/ 0 h 1466850"/>
            </a:gdLst>
            <a:ahLst/>
            <a:cxnLst>
              <a:cxn ang="0">
                <a:pos x="connsiteX0" y="connsiteY0"/>
              </a:cxn>
              <a:cxn ang="0">
                <a:pos x="connsiteX1" y="connsiteY1"/>
              </a:cxn>
              <a:cxn ang="0">
                <a:pos x="connsiteX2" y="connsiteY2"/>
              </a:cxn>
            </a:cxnLst>
            <a:rect l="l" t="t" r="r" b="b"/>
            <a:pathLst>
              <a:path w="5010150" h="1466850">
                <a:moveTo>
                  <a:pt x="0" y="1466850"/>
                </a:moveTo>
                <a:cubicBezTo>
                  <a:pt x="1604698" y="664898"/>
                  <a:pt x="1930907" y="487376"/>
                  <a:pt x="3448050" y="476250"/>
                </a:cubicBezTo>
                <a:cubicBezTo>
                  <a:pt x="3627459" y="474934"/>
                  <a:pt x="4654550" y="488950"/>
                  <a:pt x="5010150" y="0"/>
                </a:cubicBezTo>
              </a:path>
            </a:pathLst>
          </a:custGeom>
          <a:noFill/>
          <a:ln w="19050">
            <a:solidFill>
              <a:schemeClr val="accent6"/>
            </a:solidFill>
            <a:miter lim="800000"/>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bwMode="auto">
          <a:xfrm rot="16200000">
            <a:off x="1641528" y="3122860"/>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46" name="Right Arrow 45"/>
          <p:cNvSpPr/>
          <p:nvPr/>
        </p:nvSpPr>
        <p:spPr bwMode="auto">
          <a:xfrm rot="16200000">
            <a:off x="3481291" y="2588010"/>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47" name="Right Arrow 46"/>
          <p:cNvSpPr/>
          <p:nvPr/>
        </p:nvSpPr>
        <p:spPr bwMode="auto">
          <a:xfrm rot="16200000">
            <a:off x="5194934" y="2486812"/>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cxnSp>
        <p:nvCxnSpPr>
          <p:cNvPr id="48" name="Straight Arrow Connector 47"/>
          <p:cNvCxnSpPr/>
          <p:nvPr/>
        </p:nvCxnSpPr>
        <p:spPr bwMode="gray">
          <a:xfrm flipV="1">
            <a:off x="639207" y="1317231"/>
            <a:ext cx="0" cy="2748257"/>
          </a:xfrm>
          <a:prstGeom prst="straightConnector1">
            <a:avLst/>
          </a:prstGeom>
          <a:ln w="1270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Text Placeholder 3"/>
          <p:cNvSpPr txBox="1">
            <a:spLocks/>
          </p:cNvSpPr>
          <p:nvPr/>
        </p:nvSpPr>
        <p:spPr>
          <a:xfrm rot="16200000">
            <a:off x="-719145" y="2574595"/>
            <a:ext cx="2397632" cy="319072"/>
          </a:xfrm>
          <a:prstGeom prst="rect">
            <a:avLst/>
          </a:prstGeom>
        </p:spPr>
        <p:txBody>
          <a:bodyPr lIns="45720" tIns="45720" rIns="45720" bIns="45720"/>
          <a:lstStyle/>
          <a:p>
            <a:pPr marL="0" marR="0" lvl="0" indent="0" algn="ctr" defTabSz="653348" rtl="0" eaLnBrk="1" fontAlgn="base" latinLnBrk="0" hangingPunct="1">
              <a:lnSpc>
                <a:spcPct val="100000"/>
              </a:lnSpc>
              <a:spcBef>
                <a:spcPts val="600"/>
              </a:spcBef>
              <a:spcAft>
                <a:spcPct val="0"/>
              </a:spcAft>
              <a:buClrTx/>
              <a:buSzTx/>
              <a:tabLst/>
              <a:defRPr/>
            </a:pPr>
            <a:r>
              <a:rPr lang="en-US" sz="1000" i="1" kern="0" dirty="0" smtClean="0">
                <a:latin typeface="Arial" pitchFamily="34" charset="0"/>
                <a:cs typeface="Arial" pitchFamily="34" charset="0"/>
              </a:rPr>
              <a:t>Degree of Market Advantage</a:t>
            </a:r>
          </a:p>
        </p:txBody>
      </p:sp>
      <p:cxnSp>
        <p:nvCxnSpPr>
          <p:cNvPr id="52" name="Straight Arrow Connector 51"/>
          <p:cNvCxnSpPr/>
          <p:nvPr/>
        </p:nvCxnSpPr>
        <p:spPr bwMode="gray">
          <a:xfrm flipV="1">
            <a:off x="791607" y="4217889"/>
            <a:ext cx="5199618" cy="1"/>
          </a:xfrm>
          <a:prstGeom prst="straightConnector1">
            <a:avLst/>
          </a:prstGeom>
          <a:ln w="1270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2373915" y="4217890"/>
            <a:ext cx="2397632" cy="319072"/>
          </a:xfrm>
          <a:prstGeom prst="rect">
            <a:avLst/>
          </a:prstGeom>
        </p:spPr>
        <p:txBody>
          <a:bodyPr lIns="45720" tIns="45720" rIns="45720" bIns="45720"/>
          <a:lstStyle/>
          <a:p>
            <a:pPr marL="0" marR="0" lvl="0" indent="0" algn="ctr" defTabSz="653348" rtl="0" eaLnBrk="1" fontAlgn="base" latinLnBrk="0" hangingPunct="1">
              <a:lnSpc>
                <a:spcPct val="100000"/>
              </a:lnSpc>
              <a:spcBef>
                <a:spcPts val="600"/>
              </a:spcBef>
              <a:spcAft>
                <a:spcPct val="0"/>
              </a:spcAft>
              <a:buClrTx/>
              <a:buSzTx/>
              <a:tabLst/>
              <a:defRPr/>
            </a:pPr>
            <a:r>
              <a:rPr lang="en-US" sz="1000" i="1" kern="0" dirty="0" smtClean="0">
                <a:latin typeface="Arial" pitchFamily="34" charset="0"/>
                <a:cs typeface="Arial" pitchFamily="34" charset="0"/>
              </a:rPr>
              <a:t>Time to Maximum Benefit</a:t>
            </a:r>
          </a:p>
        </p:txBody>
      </p:sp>
      <p:sp>
        <p:nvSpPr>
          <p:cNvPr id="7" name="Rectangle 6"/>
          <p:cNvSpPr/>
          <p:nvPr/>
        </p:nvSpPr>
        <p:spPr>
          <a:xfrm>
            <a:off x="955674" y="3375413"/>
            <a:ext cx="1654090" cy="938719"/>
          </a:xfrm>
          <a:prstGeom prst="rect">
            <a:avLst/>
          </a:prstGeom>
        </p:spPr>
        <p:txBody>
          <a:bodyPr wrap="square">
            <a:spAutoFit/>
          </a:bodyPr>
          <a:lstStyle/>
          <a:p>
            <a:pPr marL="114300" indent="-114300">
              <a:spcAft>
                <a:spcPts val="600"/>
              </a:spcAft>
              <a:buFont typeface="Arial" panose="020B0604020202020204" pitchFamily="34" charset="0"/>
              <a:buChar char="•"/>
              <a:defRPr/>
            </a:pPr>
            <a:r>
              <a:rPr lang="en-US" sz="1000" i="1" dirty="0"/>
              <a:t>Driving Network </a:t>
            </a:r>
            <a:r>
              <a:rPr lang="en-US" sz="1000" i="1" dirty="0" smtClean="0"/>
              <a:t>Assembly</a:t>
            </a:r>
          </a:p>
          <a:p>
            <a:pPr marL="114300" indent="-114300">
              <a:buFont typeface="Arial" panose="020B0604020202020204" pitchFamily="34" charset="0"/>
              <a:buChar char="•"/>
              <a:defRPr/>
            </a:pPr>
            <a:r>
              <a:rPr lang="en-US" sz="1000" i="1" dirty="0" smtClean="0"/>
              <a:t>Appealing </a:t>
            </a:r>
            <a:r>
              <a:rPr lang="en-US" sz="1000" i="1" dirty="0"/>
              <a:t>to Network Assemblers</a:t>
            </a:r>
          </a:p>
          <a:p>
            <a:pPr>
              <a:defRPr/>
            </a:pPr>
            <a:endParaRPr lang="en-US" sz="1000" i="1" dirty="0"/>
          </a:p>
        </p:txBody>
      </p:sp>
      <p:sp>
        <p:nvSpPr>
          <p:cNvPr id="9" name="Rectangle 8"/>
          <p:cNvSpPr/>
          <p:nvPr/>
        </p:nvSpPr>
        <p:spPr>
          <a:xfrm>
            <a:off x="2811965" y="2836381"/>
            <a:ext cx="1521533" cy="938719"/>
          </a:xfrm>
          <a:prstGeom prst="rect">
            <a:avLst/>
          </a:prstGeom>
        </p:spPr>
        <p:txBody>
          <a:bodyPr wrap="square">
            <a:spAutoFit/>
          </a:bodyPr>
          <a:lstStyle/>
          <a:p>
            <a:pPr marL="114300" indent="-114300">
              <a:spcAft>
                <a:spcPts val="600"/>
              </a:spcAft>
              <a:buFont typeface="Arial" panose="020B0604020202020204" pitchFamily="34" charset="0"/>
              <a:buChar char="•"/>
              <a:defRPr/>
            </a:pPr>
            <a:r>
              <a:rPr lang="en-US" sz="1000" i="1" dirty="0"/>
              <a:t>Leveraging </a:t>
            </a:r>
            <a:r>
              <a:rPr lang="en-US" sz="1000" i="1" dirty="0" smtClean="0"/>
              <a:t>Low-Price </a:t>
            </a:r>
            <a:r>
              <a:rPr lang="en-US" sz="1000" i="1" dirty="0"/>
              <a:t>Care </a:t>
            </a:r>
            <a:r>
              <a:rPr lang="en-US" sz="1000" i="1" dirty="0" smtClean="0"/>
              <a:t>Sites</a:t>
            </a:r>
          </a:p>
          <a:p>
            <a:pPr marL="114300" indent="-114300">
              <a:buFont typeface="Arial" panose="020B0604020202020204" pitchFamily="34" charset="0"/>
              <a:buChar char="•"/>
              <a:defRPr/>
            </a:pPr>
            <a:r>
              <a:rPr lang="en-US" sz="1000" i="1" dirty="0"/>
              <a:t>Slimming Underlying Cost Structures</a:t>
            </a:r>
          </a:p>
          <a:p>
            <a:pPr>
              <a:defRPr/>
            </a:pPr>
            <a:endParaRPr lang="en-US" sz="1000" i="1" dirty="0"/>
          </a:p>
        </p:txBody>
      </p:sp>
      <p:sp>
        <p:nvSpPr>
          <p:cNvPr id="11" name="Rectangle 10"/>
          <p:cNvSpPr/>
          <p:nvPr/>
        </p:nvSpPr>
        <p:spPr>
          <a:xfrm>
            <a:off x="4582550" y="2843992"/>
            <a:ext cx="1407648" cy="1169551"/>
          </a:xfrm>
          <a:prstGeom prst="rect">
            <a:avLst/>
          </a:prstGeom>
        </p:spPr>
        <p:txBody>
          <a:bodyPr wrap="square">
            <a:spAutoFit/>
          </a:bodyPr>
          <a:lstStyle/>
          <a:p>
            <a:pPr marL="114300" indent="-114300">
              <a:spcAft>
                <a:spcPts val="600"/>
              </a:spcAft>
              <a:buFont typeface="Arial" panose="020B0604020202020204" pitchFamily="34" charset="0"/>
              <a:buChar char="•"/>
              <a:defRPr/>
            </a:pPr>
            <a:r>
              <a:rPr lang="en-US" sz="1000" i="1" dirty="0"/>
              <a:t>Overcoming </a:t>
            </a:r>
            <a:r>
              <a:rPr lang="en-US" sz="1000" i="1" dirty="0" smtClean="0"/>
              <a:t/>
            </a:r>
            <a:br>
              <a:rPr lang="en-US" sz="1000" i="1" dirty="0" smtClean="0"/>
            </a:br>
            <a:r>
              <a:rPr lang="en-US" sz="1000" i="1" dirty="0" smtClean="0"/>
              <a:t>Financial Barriers</a:t>
            </a:r>
          </a:p>
          <a:p>
            <a:pPr marL="114300" indent="-114300">
              <a:spcAft>
                <a:spcPts val="600"/>
              </a:spcAft>
              <a:buFont typeface="Arial" panose="020B0604020202020204" pitchFamily="34" charset="0"/>
              <a:buChar char="•"/>
              <a:defRPr/>
            </a:pPr>
            <a:r>
              <a:rPr lang="en-US" sz="1000" i="1" dirty="0"/>
              <a:t>Breaking Down Information </a:t>
            </a:r>
            <a:r>
              <a:rPr lang="en-US" sz="1000" i="1" dirty="0" smtClean="0"/>
              <a:t>Silos</a:t>
            </a:r>
          </a:p>
          <a:p>
            <a:pPr marL="114300" indent="-114300">
              <a:buFont typeface="Arial" panose="020B0604020202020204" pitchFamily="34" charset="0"/>
              <a:buChar char="•"/>
              <a:defRPr/>
            </a:pPr>
            <a:r>
              <a:rPr lang="en-US" sz="1000" i="1" dirty="0"/>
              <a:t>Hardwiring Mutual </a:t>
            </a:r>
            <a:r>
              <a:rPr lang="en-US" sz="1000" i="1" dirty="0" smtClean="0"/>
              <a:t>Accountability</a:t>
            </a:r>
            <a:endParaRPr lang="en-US" sz="1000" i="1" dirty="0"/>
          </a:p>
        </p:txBody>
      </p:sp>
    </p:spTree>
    <p:extLst>
      <p:ext uri="{BB962C8B-B14F-4D97-AF65-F5344CB8AC3E}">
        <p14:creationId xmlns:p14="http://schemas.microsoft.com/office/powerpoint/2010/main" val="301439499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Model Choice No Guarantee of Success</a:t>
            </a:r>
            <a:endParaRPr lang="en-US" dirty="0"/>
          </a:p>
        </p:txBody>
      </p:sp>
      <p:sp>
        <p:nvSpPr>
          <p:cNvPr id="8" name="TextBox 7"/>
          <p:cNvSpPr txBox="1"/>
          <p:nvPr/>
        </p:nvSpPr>
        <p:spPr bwMode="gray">
          <a:xfrm>
            <a:off x="875331" y="1409899"/>
            <a:ext cx="1801193" cy="833562"/>
          </a:xfrm>
          <a:prstGeom prst="rect">
            <a:avLst/>
          </a:prstGeom>
          <a:noFill/>
        </p:spPr>
        <p:txBody>
          <a:bodyPr wrap="square" lIns="0" tIns="0" rIns="0" bIns="0" rtlCol="0">
            <a:spAutoFit/>
          </a:bodyPr>
          <a:lstStyle/>
          <a:p>
            <a:pPr>
              <a:spcBef>
                <a:spcPts val="500"/>
              </a:spcBef>
            </a:pPr>
            <a:r>
              <a:rPr lang="en-US" sz="1000" i="1" dirty="0" smtClean="0"/>
              <a:t>Legal Ability to Cooperate</a:t>
            </a:r>
          </a:p>
          <a:p>
            <a:pPr>
              <a:spcBef>
                <a:spcPts val="500"/>
              </a:spcBef>
            </a:pPr>
            <a:r>
              <a:rPr lang="en-US" sz="1000" dirty="0" smtClean="0"/>
              <a:t>Models like M&amp;A, clinical integration, and shared risk provide legal framework that enables collaboration </a:t>
            </a:r>
          </a:p>
        </p:txBody>
      </p:sp>
      <p:sp>
        <p:nvSpPr>
          <p:cNvPr id="9" name="TextBox 8"/>
          <p:cNvSpPr txBox="1"/>
          <p:nvPr/>
        </p:nvSpPr>
        <p:spPr bwMode="gray">
          <a:xfrm>
            <a:off x="875330" y="3533953"/>
            <a:ext cx="1696420" cy="833562"/>
          </a:xfrm>
          <a:prstGeom prst="rect">
            <a:avLst/>
          </a:prstGeom>
          <a:noFill/>
        </p:spPr>
        <p:txBody>
          <a:bodyPr wrap="square" lIns="0" tIns="0" rIns="0" bIns="0" rtlCol="0">
            <a:spAutoFit/>
          </a:bodyPr>
          <a:lstStyle/>
          <a:p>
            <a:pPr>
              <a:spcBef>
                <a:spcPts val="500"/>
              </a:spcBef>
            </a:pPr>
            <a:r>
              <a:rPr lang="en-US" sz="1000" i="1" dirty="0" smtClean="0"/>
              <a:t>Shared Identity</a:t>
            </a:r>
          </a:p>
          <a:p>
            <a:pPr>
              <a:spcBef>
                <a:spcPts val="500"/>
              </a:spcBef>
            </a:pPr>
            <a:r>
              <a:rPr lang="en-US" sz="1000" dirty="0" smtClean="0"/>
              <a:t>Partnership creates unified identify, whether through formal legal structure or informal collaboration </a:t>
            </a:r>
          </a:p>
        </p:txBody>
      </p:sp>
      <p:sp>
        <p:nvSpPr>
          <p:cNvPr id="13" name="TextBox 12"/>
          <p:cNvSpPr txBox="1"/>
          <p:nvPr/>
        </p:nvSpPr>
        <p:spPr bwMode="gray">
          <a:xfrm>
            <a:off x="347151" y="1107905"/>
            <a:ext cx="2386523" cy="169277"/>
          </a:xfrm>
          <a:prstGeom prst="rect">
            <a:avLst/>
          </a:prstGeom>
          <a:noFill/>
        </p:spPr>
        <p:txBody>
          <a:bodyPr wrap="square" lIns="0" tIns="0" rIns="0" bIns="0" rtlCol="0">
            <a:spAutoFit/>
          </a:bodyPr>
          <a:lstStyle/>
          <a:p>
            <a:pPr algn="ctr">
              <a:spcBef>
                <a:spcPts val="500"/>
              </a:spcBef>
            </a:pPr>
            <a:r>
              <a:rPr lang="en-US" sz="1100" b="1" dirty="0" smtClean="0"/>
              <a:t>Models Set Ground Rules…</a:t>
            </a:r>
          </a:p>
        </p:txBody>
      </p:sp>
      <p:pic>
        <p:nvPicPr>
          <p:cNvPr id="1026" name="Picture 2" descr="L:\public\share\ABC Templates and Resources\ABC Art Icons Logos\ABC Modern Icons\Shaking_han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506" y="3899794"/>
            <a:ext cx="457200" cy="2984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bwMode="gray">
          <a:xfrm>
            <a:off x="4271010" y="3533953"/>
            <a:ext cx="1815465" cy="833562"/>
          </a:xfrm>
          <a:prstGeom prst="rect">
            <a:avLst/>
          </a:prstGeom>
          <a:noFill/>
        </p:spPr>
        <p:txBody>
          <a:bodyPr wrap="square" lIns="0" tIns="0" rIns="0" bIns="0" rtlCol="0">
            <a:spAutoFit/>
          </a:bodyPr>
          <a:lstStyle/>
          <a:p>
            <a:pPr>
              <a:spcBef>
                <a:spcPts val="500"/>
              </a:spcBef>
            </a:pPr>
            <a:r>
              <a:rPr lang="en-US" sz="1000" i="1" dirty="0" smtClean="0"/>
              <a:t>Cultural Alignment</a:t>
            </a:r>
          </a:p>
          <a:p>
            <a:pPr>
              <a:spcBef>
                <a:spcPts val="500"/>
              </a:spcBef>
            </a:pPr>
            <a:r>
              <a:rPr lang="en-US" sz="1000" dirty="0" smtClean="0"/>
              <a:t>Identity may be in name-only; true cultural alignment requires robust communication plan, extensive training </a:t>
            </a:r>
          </a:p>
        </p:txBody>
      </p:sp>
      <p:sp>
        <p:nvSpPr>
          <p:cNvPr id="17" name="TextBox 16"/>
          <p:cNvSpPr txBox="1"/>
          <p:nvPr/>
        </p:nvSpPr>
        <p:spPr bwMode="gray">
          <a:xfrm>
            <a:off x="4271010" y="2471926"/>
            <a:ext cx="1815465" cy="833562"/>
          </a:xfrm>
          <a:prstGeom prst="rect">
            <a:avLst/>
          </a:prstGeom>
          <a:noFill/>
        </p:spPr>
        <p:txBody>
          <a:bodyPr wrap="square" lIns="0" tIns="0" rIns="0" bIns="0" rtlCol="0">
            <a:spAutoFit/>
          </a:bodyPr>
          <a:lstStyle/>
          <a:p>
            <a:pPr>
              <a:spcBef>
                <a:spcPts val="500"/>
              </a:spcBef>
            </a:pPr>
            <a:r>
              <a:rPr lang="en-US" sz="1000" i="1" dirty="0" smtClean="0"/>
              <a:t>Stakeholder Buy-In</a:t>
            </a:r>
          </a:p>
          <a:p>
            <a:pPr>
              <a:spcBef>
                <a:spcPts val="500"/>
              </a:spcBef>
            </a:pPr>
            <a:r>
              <a:rPr lang="en-US" sz="1000" dirty="0" smtClean="0"/>
              <a:t>Governance structure no guarantee of buy-in from key stakeholders such as physicians and board members </a:t>
            </a:r>
          </a:p>
        </p:txBody>
      </p:sp>
      <p:pic>
        <p:nvPicPr>
          <p:cNvPr id="1028" name="Picture 4" descr="L:\public\share\ABC Templates and Resources\ABC Art Icons Logos\ABC Modern Icons\Scorecard_che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433" y="1643905"/>
            <a:ext cx="420273" cy="3655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bwMode="gray">
          <a:xfrm>
            <a:off x="4271010" y="1409899"/>
            <a:ext cx="1664653" cy="833562"/>
          </a:xfrm>
          <a:prstGeom prst="rect">
            <a:avLst/>
          </a:prstGeom>
          <a:noFill/>
        </p:spPr>
        <p:txBody>
          <a:bodyPr wrap="square" lIns="0" tIns="0" rIns="0" bIns="0" rtlCol="0">
            <a:spAutoFit/>
          </a:bodyPr>
          <a:lstStyle/>
          <a:p>
            <a:pPr>
              <a:spcBef>
                <a:spcPts val="500"/>
              </a:spcBef>
            </a:pPr>
            <a:r>
              <a:rPr lang="en-US" sz="1000" i="1" dirty="0"/>
              <a:t>I</a:t>
            </a:r>
            <a:r>
              <a:rPr lang="en-US" sz="1000" i="1" dirty="0" smtClean="0"/>
              <a:t>ntegration Planning</a:t>
            </a:r>
          </a:p>
          <a:p>
            <a:pPr>
              <a:spcBef>
                <a:spcPts val="500"/>
              </a:spcBef>
            </a:pPr>
            <a:r>
              <a:rPr lang="en-US" sz="1000" dirty="0" smtClean="0"/>
              <a:t>Legal framework only the enabler; benefits of collaboration only realized through integration </a:t>
            </a:r>
          </a:p>
        </p:txBody>
      </p:sp>
      <p:pic>
        <p:nvPicPr>
          <p:cNvPr id="1029" name="Picture 5" descr="L:\public\share\ABC Templates and Resources\ABC Art Icons Logos\ABC Modern Icons\Leg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52" y="1654698"/>
            <a:ext cx="398639" cy="34396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gray">
          <a:xfrm>
            <a:off x="875330" y="2471926"/>
            <a:ext cx="1696420" cy="833562"/>
          </a:xfrm>
          <a:prstGeom prst="rect">
            <a:avLst/>
          </a:prstGeom>
          <a:noFill/>
        </p:spPr>
        <p:txBody>
          <a:bodyPr wrap="square" lIns="0" tIns="0" rIns="0" bIns="0" rtlCol="0">
            <a:spAutoFit/>
          </a:bodyPr>
          <a:lstStyle/>
          <a:p>
            <a:pPr>
              <a:spcBef>
                <a:spcPts val="500"/>
              </a:spcBef>
            </a:pPr>
            <a:r>
              <a:rPr lang="en-US" sz="1000" i="1" dirty="0" smtClean="0"/>
              <a:t>Alignment of Governance</a:t>
            </a:r>
          </a:p>
          <a:p>
            <a:pPr>
              <a:spcBef>
                <a:spcPts val="500"/>
              </a:spcBef>
            </a:pPr>
            <a:r>
              <a:rPr lang="en-US" sz="1000" dirty="0" smtClean="0"/>
              <a:t>Partnership creates formal governance structure; leaders may be new or  pulled from partner organizations</a:t>
            </a:r>
          </a:p>
        </p:txBody>
      </p:sp>
      <p:pic>
        <p:nvPicPr>
          <p:cNvPr id="1031" name="Picture 7" descr="L:\public\share\ABC Templates and Resources\ABC Art Icons Logos\ABC Modern Icons\Meeting_roundtab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52" y="2738624"/>
            <a:ext cx="433321" cy="3001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public\share\ABC Templates and Resources\ABC Art Icons Logos\ABC Modern Icons\Lecture_Large_Classroo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7896" y="2680760"/>
            <a:ext cx="420273" cy="41589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bwMode="gray">
          <a:xfrm>
            <a:off x="3628708" y="1091860"/>
            <a:ext cx="2459355" cy="169277"/>
          </a:xfrm>
          <a:prstGeom prst="rect">
            <a:avLst/>
          </a:prstGeom>
          <a:noFill/>
        </p:spPr>
        <p:txBody>
          <a:bodyPr wrap="square" lIns="0" tIns="0" rIns="0" bIns="0" rtlCol="0">
            <a:spAutoFit/>
          </a:bodyPr>
          <a:lstStyle/>
          <a:p>
            <a:pPr algn="ctr">
              <a:spcBef>
                <a:spcPts val="500"/>
              </a:spcBef>
            </a:pPr>
            <a:r>
              <a:rPr lang="en-US" sz="1100" b="1" dirty="0" smtClean="0"/>
              <a:t>...But Underlying Challenges Remain</a:t>
            </a:r>
          </a:p>
        </p:txBody>
      </p:sp>
      <p:cxnSp>
        <p:nvCxnSpPr>
          <p:cNvPr id="16" name="Straight Arrow Connector 15"/>
          <p:cNvCxnSpPr/>
          <p:nvPr/>
        </p:nvCxnSpPr>
        <p:spPr bwMode="gray">
          <a:xfrm>
            <a:off x="2676525" y="1826680"/>
            <a:ext cx="914400" cy="0"/>
          </a:xfrm>
          <a:prstGeom prst="straightConnector1">
            <a:avLst/>
          </a:prstGeom>
          <a:ln w="1905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bwMode="gray">
          <a:xfrm>
            <a:off x="2676524" y="2888707"/>
            <a:ext cx="914400" cy="0"/>
          </a:xfrm>
          <a:prstGeom prst="straightConnector1">
            <a:avLst/>
          </a:prstGeom>
          <a:ln w="1905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bwMode="gray">
          <a:xfrm>
            <a:off x="2676525" y="3950734"/>
            <a:ext cx="914400" cy="0"/>
          </a:xfrm>
          <a:prstGeom prst="straightConnector1">
            <a:avLst/>
          </a:prstGeom>
          <a:ln w="1905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pic>
        <p:nvPicPr>
          <p:cNvPr id="7" name="Picture 2" descr="L:\public\share\ABC Templates and Resources\ABC Art Icons Logos\ABC Modern Icons\Combind_Icons_Continuum_of_Car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746" y="3740468"/>
            <a:ext cx="433321" cy="420533"/>
          </a:xfrm>
          <a:prstGeom prst="rect">
            <a:avLst/>
          </a:prstGeom>
          <a:noFill/>
          <a:extLst>
            <a:ext uri="{909E8E84-426E-40DD-AFC4-6F175D3DCCD1}">
              <a14:hiddenFill xmlns:a14="http://schemas.microsoft.com/office/drawing/2010/main">
                <a:solidFill>
                  <a:srgbClr val="FFFFFF"/>
                </a:solidFill>
              </a14:hiddenFill>
            </a:ext>
          </a:extLst>
        </p:spPr>
      </p:pic>
      <p:sp>
        <p:nvSpPr>
          <p:cNvPr id="31" name="Multiply 30"/>
          <p:cNvSpPr/>
          <p:nvPr/>
        </p:nvSpPr>
        <p:spPr bwMode="gray">
          <a:xfrm>
            <a:off x="2996564" y="1689520"/>
            <a:ext cx="274320" cy="274320"/>
          </a:xfrm>
          <a:prstGeom prst="mathMultiply">
            <a:avLst>
              <a:gd name="adj1" fmla="val 13357"/>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2" name="Multiply 31"/>
          <p:cNvSpPr/>
          <p:nvPr/>
        </p:nvSpPr>
        <p:spPr bwMode="gray">
          <a:xfrm>
            <a:off x="2977513" y="2751547"/>
            <a:ext cx="274320" cy="274320"/>
          </a:xfrm>
          <a:prstGeom prst="mathMultiply">
            <a:avLst>
              <a:gd name="adj1" fmla="val 13357"/>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3" name="Multiply 32"/>
          <p:cNvSpPr/>
          <p:nvPr/>
        </p:nvSpPr>
        <p:spPr bwMode="gray">
          <a:xfrm>
            <a:off x="3000372" y="3813574"/>
            <a:ext cx="274320" cy="274320"/>
          </a:xfrm>
          <a:prstGeom prst="mathMultiply">
            <a:avLst>
              <a:gd name="adj1" fmla="val 13357"/>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Tree>
    <p:extLst>
      <p:ext uri="{BB962C8B-B14F-4D97-AF65-F5344CB8AC3E}">
        <p14:creationId xmlns:p14="http://schemas.microsoft.com/office/powerpoint/2010/main" val="5939556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Success Depends on Focused, Intentional Strategy and Execution</a:t>
            </a:r>
            <a:endParaRPr lang="en-US" dirty="0"/>
          </a:p>
        </p:txBody>
      </p:sp>
      <p:sp>
        <p:nvSpPr>
          <p:cNvPr id="3" name="Text Placeholder 2"/>
          <p:cNvSpPr>
            <a:spLocks noGrp="1"/>
          </p:cNvSpPr>
          <p:nvPr>
            <p:ph type="body" sz="quarter" idx="22"/>
          </p:nvPr>
        </p:nvSpPr>
        <p:spPr/>
        <p:txBody>
          <a:bodyPr/>
          <a:lstStyle/>
          <a:p>
            <a:endParaRPr lang="en-US"/>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6080760" cy="276999"/>
          </a:xfrm>
        </p:spPr>
        <p:txBody>
          <a:bodyPr/>
          <a:lstStyle/>
          <a:p>
            <a:r>
              <a:rPr lang="en-US" dirty="0" smtClean="0"/>
              <a:t>Network Strategy Must Be More Than Just </a:t>
            </a:r>
            <a:r>
              <a:rPr lang="en-US" dirty="0"/>
              <a:t>a</a:t>
            </a:r>
            <a:r>
              <a:rPr lang="en-US" dirty="0" smtClean="0"/>
              <a:t> Hobby</a:t>
            </a:r>
            <a:endParaRPr lang="en-US" dirty="0"/>
          </a:p>
        </p:txBody>
      </p:sp>
      <p:sp>
        <p:nvSpPr>
          <p:cNvPr id="7" name="Rectangle 6"/>
          <p:cNvSpPr/>
          <p:nvPr/>
        </p:nvSpPr>
        <p:spPr>
          <a:xfrm>
            <a:off x="3436235" y="3523844"/>
            <a:ext cx="2204605" cy="230832"/>
          </a:xfrm>
          <a:prstGeom prst="rect">
            <a:avLst/>
          </a:prstGeom>
          <a:noFill/>
        </p:spPr>
        <p:txBody>
          <a:bodyPr wrap="square">
            <a:spAutoFit/>
          </a:bodyPr>
          <a:lstStyle/>
          <a:p>
            <a:pPr marL="0" lvl="2" fontAlgn="t"/>
            <a:r>
              <a:rPr lang="en-US" sz="900" b="1" dirty="0" smtClean="0"/>
              <a:t>Integration as Core Competency</a:t>
            </a:r>
          </a:p>
        </p:txBody>
      </p:sp>
      <p:sp>
        <p:nvSpPr>
          <p:cNvPr id="8" name="Rectangle 7"/>
          <p:cNvSpPr/>
          <p:nvPr/>
        </p:nvSpPr>
        <p:spPr>
          <a:xfrm>
            <a:off x="945375" y="3553316"/>
            <a:ext cx="2159994" cy="230832"/>
          </a:xfrm>
          <a:prstGeom prst="rect">
            <a:avLst/>
          </a:prstGeom>
          <a:noFill/>
        </p:spPr>
        <p:txBody>
          <a:bodyPr wrap="square">
            <a:spAutoFit/>
          </a:bodyPr>
          <a:lstStyle/>
          <a:p>
            <a:pPr marL="0" lvl="2" fontAlgn="t"/>
            <a:r>
              <a:rPr lang="en-US" sz="900" b="1" dirty="0" smtClean="0"/>
              <a:t>Scientific Approach to Cultural Fit</a:t>
            </a:r>
            <a:endParaRPr lang="en-US" sz="900" dirty="0" smtClean="0"/>
          </a:p>
        </p:txBody>
      </p:sp>
      <p:sp>
        <p:nvSpPr>
          <p:cNvPr id="9" name="Rectangle 8"/>
          <p:cNvSpPr/>
          <p:nvPr/>
        </p:nvSpPr>
        <p:spPr>
          <a:xfrm>
            <a:off x="4349633" y="2086359"/>
            <a:ext cx="2097856" cy="230832"/>
          </a:xfrm>
          <a:prstGeom prst="rect">
            <a:avLst/>
          </a:prstGeom>
          <a:noFill/>
        </p:spPr>
        <p:txBody>
          <a:bodyPr wrap="square">
            <a:spAutoFit/>
          </a:bodyPr>
          <a:lstStyle/>
          <a:p>
            <a:pPr marL="0" lvl="2" fontAlgn="t">
              <a:spcAft>
                <a:spcPts val="300"/>
              </a:spcAft>
            </a:pPr>
            <a:r>
              <a:rPr lang="en-US" sz="900" b="1" dirty="0" smtClean="0"/>
              <a:t>Transactional Discipline</a:t>
            </a:r>
            <a:endParaRPr lang="en-US" sz="900" dirty="0" smtClean="0"/>
          </a:p>
        </p:txBody>
      </p:sp>
      <p:sp>
        <p:nvSpPr>
          <p:cNvPr id="10" name="Rectangle 9"/>
          <p:cNvSpPr/>
          <p:nvPr/>
        </p:nvSpPr>
        <p:spPr>
          <a:xfrm>
            <a:off x="320676" y="2086359"/>
            <a:ext cx="1171873" cy="230832"/>
          </a:xfrm>
          <a:prstGeom prst="rect">
            <a:avLst/>
          </a:prstGeom>
          <a:noFill/>
        </p:spPr>
        <p:txBody>
          <a:bodyPr wrap="square">
            <a:spAutoFit/>
          </a:bodyPr>
          <a:lstStyle/>
          <a:p>
            <a:pPr marL="0" lvl="2" fontAlgn="t">
              <a:spcAft>
                <a:spcPts val="300"/>
              </a:spcAft>
            </a:pPr>
            <a:r>
              <a:rPr lang="en-US" sz="900" b="1" dirty="0" smtClean="0"/>
              <a:t>Clarity of Purpose</a:t>
            </a:r>
          </a:p>
        </p:txBody>
      </p:sp>
      <p:sp>
        <p:nvSpPr>
          <p:cNvPr id="11" name="Rectangle 10"/>
          <p:cNvSpPr/>
          <p:nvPr/>
        </p:nvSpPr>
        <p:spPr>
          <a:xfrm>
            <a:off x="2267168" y="2086359"/>
            <a:ext cx="2038642" cy="230832"/>
          </a:xfrm>
          <a:prstGeom prst="rect">
            <a:avLst/>
          </a:prstGeom>
          <a:noFill/>
        </p:spPr>
        <p:txBody>
          <a:bodyPr wrap="square">
            <a:spAutoFit/>
          </a:bodyPr>
          <a:lstStyle/>
          <a:p>
            <a:pPr marL="0" lvl="2" fontAlgn="t">
              <a:spcAft>
                <a:spcPts val="300"/>
              </a:spcAft>
            </a:pPr>
            <a:r>
              <a:rPr lang="en-US" sz="900" b="1" dirty="0" smtClean="0"/>
              <a:t>Professionally Managed Pipeline</a:t>
            </a:r>
            <a:endParaRPr lang="en-US" sz="900" dirty="0" smtClean="0"/>
          </a:p>
        </p:txBody>
      </p:sp>
      <p:pic>
        <p:nvPicPr>
          <p:cNvPr id="12" name="Picture 4" descr="L:\Public\Share\ABC Templates and Resources\ABC Art Icons Logos\ABC Modern Icons\Combind_Icons_Continuum of Ca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660" y="1607932"/>
            <a:ext cx="419101" cy="4067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L:\Public\Share\ABC Templates and Resources\ABC Art Icons Logos\ABC Modern Icons\Scorecard_chec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779" y="1645335"/>
            <a:ext cx="394523" cy="3417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L:\Public\Share\ABC Templates and Resources\ABC Art Icons Logos\ABC Modern Icons\Footstep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675" y="1617790"/>
            <a:ext cx="396875" cy="39687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275150" y="3093938"/>
            <a:ext cx="374650" cy="429286"/>
            <a:chOff x="1076325" y="6705600"/>
            <a:chExt cx="457200" cy="523874"/>
          </a:xfrm>
        </p:grpSpPr>
        <p:pic>
          <p:nvPicPr>
            <p:cNvPr id="16" name="Picture 8" descr="L:\Public\Share\ABC Templates and Resources\ABC Art Icons Logos\ABC Modern Icons\Magnify_glas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6325" y="67056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L:\Public\Share\ABC Templates and Resources\ABC Art Icons Logos\ABC Modern Icons\Stick_Lab_Coa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5875" y="6748211"/>
              <a:ext cx="190500" cy="481263"/>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0" descr="L:\Public\Share\ABC Templates and Resources\ABC Art Icons Logos\ABC Modern Icons\Handshak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95266" y="3084549"/>
            <a:ext cx="473702" cy="46876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20676" y="2312725"/>
            <a:ext cx="1946492" cy="507831"/>
          </a:xfrm>
          <a:prstGeom prst="rect">
            <a:avLst/>
          </a:prstGeom>
        </p:spPr>
        <p:txBody>
          <a:bodyPr wrap="square">
            <a:spAutoFit/>
          </a:bodyPr>
          <a:lstStyle/>
          <a:p>
            <a:pPr marL="0" lvl="2" fontAlgn="t"/>
            <a:r>
              <a:rPr lang="en-US" sz="900" dirty="0"/>
              <a:t>Intentional corporate strategy starts with </a:t>
            </a:r>
            <a:r>
              <a:rPr lang="en-US" sz="900" dirty="0" smtClean="0"/>
              <a:t>well-formed, clearly </a:t>
            </a:r>
            <a:r>
              <a:rPr lang="en-US" sz="900" dirty="0"/>
              <a:t>articulated organizational purpose</a:t>
            </a:r>
          </a:p>
        </p:txBody>
      </p:sp>
      <p:sp>
        <p:nvSpPr>
          <p:cNvPr id="20" name="Rectangle 19"/>
          <p:cNvSpPr/>
          <p:nvPr/>
        </p:nvSpPr>
        <p:spPr>
          <a:xfrm>
            <a:off x="2267168" y="2312725"/>
            <a:ext cx="1820440" cy="507831"/>
          </a:xfrm>
          <a:prstGeom prst="rect">
            <a:avLst/>
          </a:prstGeom>
        </p:spPr>
        <p:txBody>
          <a:bodyPr wrap="square">
            <a:spAutoFit/>
          </a:bodyPr>
          <a:lstStyle/>
          <a:p>
            <a:pPr marL="0" lvl="2" fontAlgn="t"/>
            <a:r>
              <a:rPr lang="en-US" sz="900" dirty="0" smtClean="0"/>
              <a:t>Partnership function should </a:t>
            </a:r>
            <a:r>
              <a:rPr lang="en-US" sz="900" dirty="0"/>
              <a:t>be </a:t>
            </a:r>
            <a:r>
              <a:rPr lang="en-US" sz="900" dirty="0" smtClean="0"/>
              <a:t>an organized</a:t>
            </a:r>
            <a:r>
              <a:rPr lang="en-US" sz="900" dirty="0"/>
              <a:t>, routine </a:t>
            </a:r>
            <a:r>
              <a:rPr lang="en-US" sz="900" dirty="0" smtClean="0"/>
              <a:t>process</a:t>
            </a:r>
            <a:r>
              <a:rPr lang="en-US" sz="900" dirty="0"/>
              <a:t>, not an episodic </a:t>
            </a:r>
            <a:r>
              <a:rPr lang="en-US" sz="900" dirty="0" smtClean="0"/>
              <a:t>activity</a:t>
            </a:r>
            <a:endParaRPr lang="en-US" sz="900" dirty="0"/>
          </a:p>
        </p:txBody>
      </p:sp>
      <p:sp>
        <p:nvSpPr>
          <p:cNvPr id="21" name="Rectangle 20"/>
          <p:cNvSpPr/>
          <p:nvPr/>
        </p:nvSpPr>
        <p:spPr>
          <a:xfrm>
            <a:off x="4349633" y="2312725"/>
            <a:ext cx="1738430" cy="507831"/>
          </a:xfrm>
          <a:prstGeom prst="rect">
            <a:avLst/>
          </a:prstGeom>
        </p:spPr>
        <p:txBody>
          <a:bodyPr wrap="square">
            <a:spAutoFit/>
          </a:bodyPr>
          <a:lstStyle/>
          <a:p>
            <a:pPr marL="0" lvl="2" fontAlgn="t"/>
            <a:r>
              <a:rPr lang="en-US" sz="900" dirty="0" smtClean="0"/>
              <a:t>Robust due diligence process prevents “partnership for the sake of partnership” </a:t>
            </a:r>
            <a:endParaRPr lang="en-US" sz="900" dirty="0"/>
          </a:p>
        </p:txBody>
      </p:sp>
      <p:sp>
        <p:nvSpPr>
          <p:cNvPr id="22" name="Rectangle 21"/>
          <p:cNvSpPr/>
          <p:nvPr/>
        </p:nvSpPr>
        <p:spPr>
          <a:xfrm>
            <a:off x="945375" y="3765185"/>
            <a:ext cx="1933985" cy="507831"/>
          </a:xfrm>
          <a:prstGeom prst="rect">
            <a:avLst/>
          </a:prstGeom>
        </p:spPr>
        <p:txBody>
          <a:bodyPr wrap="square">
            <a:spAutoFit/>
          </a:bodyPr>
          <a:lstStyle/>
          <a:p>
            <a:pPr marL="0" lvl="2" fontAlgn="t"/>
            <a:r>
              <a:rPr lang="en-US" sz="900" dirty="0"/>
              <a:t>C</a:t>
            </a:r>
            <a:r>
              <a:rPr lang="en-US" sz="900" dirty="0" smtClean="0"/>
              <a:t>ultural </a:t>
            </a:r>
            <a:r>
              <a:rPr lang="en-US" sz="900" dirty="0"/>
              <a:t>affinities and possible contradictions </a:t>
            </a:r>
            <a:r>
              <a:rPr lang="en-US" sz="900" dirty="0" smtClean="0"/>
              <a:t>explored in </a:t>
            </a:r>
            <a:r>
              <a:rPr lang="en-US" sz="900" dirty="0"/>
              <a:t>parallel to financial due diligence</a:t>
            </a:r>
          </a:p>
        </p:txBody>
      </p:sp>
      <p:sp>
        <p:nvSpPr>
          <p:cNvPr id="23" name="Rectangle 22"/>
          <p:cNvSpPr/>
          <p:nvPr/>
        </p:nvSpPr>
        <p:spPr>
          <a:xfrm>
            <a:off x="3436234" y="3754676"/>
            <a:ext cx="2204606" cy="507831"/>
          </a:xfrm>
          <a:prstGeom prst="rect">
            <a:avLst/>
          </a:prstGeom>
        </p:spPr>
        <p:txBody>
          <a:bodyPr wrap="square">
            <a:spAutoFit/>
          </a:bodyPr>
          <a:lstStyle/>
          <a:p>
            <a:pPr marL="0" lvl="2" fontAlgn="t"/>
            <a:r>
              <a:rPr lang="en-US" sz="900" dirty="0" smtClean="0"/>
              <a:t>Integration planning begins long before partnership is finalized and continuous indefinitely through rigorous monitoring</a:t>
            </a:r>
            <a:endParaRPr lang="en-US" sz="900" dirty="0"/>
          </a:p>
        </p:txBody>
      </p:sp>
      <p:sp>
        <p:nvSpPr>
          <p:cNvPr id="24" name="Text Placeholder 21"/>
          <p:cNvSpPr txBox="1">
            <a:spLocks/>
          </p:cNvSpPr>
          <p:nvPr/>
        </p:nvSpPr>
        <p:spPr>
          <a:xfrm>
            <a:off x="1120140" y="1133387"/>
            <a:ext cx="4160520" cy="275013"/>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100" b="1" dirty="0" smtClean="0"/>
              <a:t>Five Characteristics of Intentional Corporate Strategy</a:t>
            </a:r>
            <a:endParaRPr lang="en-US" sz="1100" b="1" dirty="0"/>
          </a:p>
        </p:txBody>
      </p:sp>
      <p:sp>
        <p:nvSpPr>
          <p:cNvPr id="25" name="Text Placeholder 16"/>
          <p:cNvSpPr txBox="1">
            <a:spLocks/>
          </p:cNvSpPr>
          <p:nvPr/>
        </p:nvSpPr>
        <p:spPr bwMode="gray">
          <a:xfrm>
            <a:off x="421075" y="1667429"/>
            <a:ext cx="457200" cy="276999"/>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1800" dirty="0" smtClean="0"/>
              <a:t>1</a:t>
            </a:r>
            <a:endParaRPr lang="en-US" sz="1800" dirty="0"/>
          </a:p>
        </p:txBody>
      </p:sp>
      <p:sp>
        <p:nvSpPr>
          <p:cNvPr id="26" name="Text Placeholder 16"/>
          <p:cNvSpPr txBox="1">
            <a:spLocks/>
          </p:cNvSpPr>
          <p:nvPr/>
        </p:nvSpPr>
        <p:spPr bwMode="gray">
          <a:xfrm>
            <a:off x="2384060" y="1667429"/>
            <a:ext cx="457200" cy="276999"/>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1800" dirty="0"/>
              <a:t>2</a:t>
            </a:r>
          </a:p>
        </p:txBody>
      </p:sp>
      <p:sp>
        <p:nvSpPr>
          <p:cNvPr id="27" name="Text Placeholder 16"/>
          <p:cNvSpPr txBox="1">
            <a:spLocks/>
          </p:cNvSpPr>
          <p:nvPr/>
        </p:nvSpPr>
        <p:spPr bwMode="gray">
          <a:xfrm>
            <a:off x="4518179" y="1667429"/>
            <a:ext cx="457200" cy="276999"/>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1800" dirty="0" smtClean="0"/>
              <a:t>3</a:t>
            </a:r>
            <a:endParaRPr lang="en-US" sz="1800" dirty="0"/>
          </a:p>
        </p:txBody>
      </p:sp>
      <p:sp>
        <p:nvSpPr>
          <p:cNvPr id="28" name="Text Placeholder 16"/>
          <p:cNvSpPr txBox="1">
            <a:spLocks/>
          </p:cNvSpPr>
          <p:nvPr/>
        </p:nvSpPr>
        <p:spPr bwMode="gray">
          <a:xfrm>
            <a:off x="1046550" y="3187539"/>
            <a:ext cx="457200" cy="276999"/>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1800" dirty="0" smtClean="0"/>
              <a:t>4</a:t>
            </a:r>
            <a:endParaRPr lang="en-US" sz="1800" dirty="0"/>
          </a:p>
        </p:txBody>
      </p:sp>
      <p:sp>
        <p:nvSpPr>
          <p:cNvPr id="29" name="Text Placeholder 16"/>
          <p:cNvSpPr txBox="1">
            <a:spLocks/>
          </p:cNvSpPr>
          <p:nvPr/>
        </p:nvSpPr>
        <p:spPr bwMode="gray">
          <a:xfrm>
            <a:off x="3574917" y="3180432"/>
            <a:ext cx="457200" cy="276999"/>
          </a:xfrm>
          <a:prstGeom prst="rect">
            <a:avLst/>
          </a:prstGeom>
        </p:spPr>
        <p:txBody>
          <a:bodyPr vert="horz" lIns="0" tIns="0" rIns="0" bIns="0" rtlCol="0">
            <a:spAutoFit/>
          </a:bodyPr>
          <a:lstStyle>
            <a:lvl1pPr marL="0" indent="0" algn="ctr" defTabSz="1018879" rtl="0" eaLnBrk="1" latinLnBrk="0" hangingPunct="1">
              <a:spcBef>
                <a:spcPts val="0"/>
              </a:spcBef>
              <a:buFont typeface="Wingdings" pitchFamily="2" charset="2"/>
              <a:buNone/>
              <a:defRPr sz="1600" b="1" kern="1200">
                <a:solidFill>
                  <a:schemeClr val="accent6"/>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Wingdings" pitchFamily="2" charset="2"/>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Wingdings" pitchFamily="2" charset="2"/>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l"/>
            <a:r>
              <a:rPr lang="en-US" sz="1800" dirty="0" smtClean="0"/>
              <a:t>5</a:t>
            </a:r>
            <a:endParaRPr lang="en-US" sz="1800" dirty="0"/>
          </a:p>
        </p:txBody>
      </p:sp>
      <p:sp>
        <p:nvSpPr>
          <p:cNvPr id="30"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Tree>
    <p:extLst>
      <p:ext uri="{BB962C8B-B14F-4D97-AF65-F5344CB8AC3E}">
        <p14:creationId xmlns:p14="http://schemas.microsoft.com/office/powerpoint/2010/main" val="5644038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63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97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870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689563" y="3518790"/>
            <a:ext cx="950026" cy="731520"/>
          </a:xfrm>
          <a:prstGeom prst="rect">
            <a:avLst/>
          </a:prstGeom>
        </p:spPr>
      </p:pic>
      <p:sp>
        <p:nvSpPr>
          <p:cNvPr id="9" name="Text Placeholder 8"/>
          <p:cNvSpPr>
            <a:spLocks noGrp="1"/>
          </p:cNvSpPr>
          <p:nvPr>
            <p:ph type="body" sz="quarter" idx="21"/>
          </p:nvPr>
        </p:nvSpPr>
        <p:spPr>
          <a:xfrm>
            <a:off x="320040" y="718356"/>
            <a:ext cx="5759450" cy="215444"/>
          </a:xfrm>
        </p:spPr>
        <p:txBody>
          <a:bodyPr/>
          <a:lstStyle/>
          <a:p>
            <a:r>
              <a:rPr lang="en-US" dirty="0" smtClean="0"/>
              <a:t>Pending Program Updates Crucial for Future Participation</a:t>
            </a:r>
            <a:endParaRPr lang="en-US" dirty="0"/>
          </a:p>
        </p:txBody>
      </p:sp>
      <p:sp>
        <p:nvSpPr>
          <p:cNvPr id="12" name="Text Placeholder 11"/>
          <p:cNvSpPr>
            <a:spLocks noGrp="1"/>
          </p:cNvSpPr>
          <p:nvPr>
            <p:ph type="body" sz="quarter" idx="22"/>
          </p:nvPr>
        </p:nvSpPr>
        <p:spPr>
          <a:xfrm>
            <a:off x="320040" y="45947"/>
            <a:ext cx="2926080" cy="138499"/>
          </a:xfrm>
        </p:spPr>
        <p:txBody>
          <a:bodyPr/>
          <a:lstStyle/>
          <a:p>
            <a:endParaRPr lang="en-US" dirty="0"/>
          </a:p>
        </p:txBody>
      </p:sp>
      <p:sp>
        <p:nvSpPr>
          <p:cNvPr id="13" name="Text Placeholder 12"/>
          <p:cNvSpPr>
            <a:spLocks noGrp="1"/>
          </p:cNvSpPr>
          <p:nvPr>
            <p:ph type="body" sz="quarter" idx="23"/>
          </p:nvPr>
        </p:nvSpPr>
        <p:spPr>
          <a:xfrm>
            <a:off x="3090864" y="4619012"/>
            <a:ext cx="3309936" cy="181588"/>
          </a:xfrm>
        </p:spPr>
        <p:txBody>
          <a:bodyPr/>
          <a:lstStyle/>
          <a:p>
            <a:r>
              <a:rPr lang="en-US" dirty="0"/>
              <a:t>Source: Centers for Medicare and Medicaid Services, “New Affordable Care Act tools and payment models deliver $372 million in savings, improve </a:t>
            </a:r>
            <a:r>
              <a:rPr lang="en-US" dirty="0" smtClean="0"/>
              <a:t>care,’ September 16, 2014; Health Care Advisory Board interviews and analysis.</a:t>
            </a:r>
            <a:endParaRPr lang="en-US" dirty="0"/>
          </a:p>
        </p:txBody>
      </p:sp>
      <p:sp>
        <p:nvSpPr>
          <p:cNvPr id="14" name="Text Placeholder 13"/>
          <p:cNvSpPr>
            <a:spLocks noGrp="1"/>
          </p:cNvSpPr>
          <p:nvPr>
            <p:ph type="body" sz="quarter" idx="24"/>
          </p:nvPr>
        </p:nvSpPr>
        <p:spPr>
          <a:xfrm>
            <a:off x="0" y="4544011"/>
            <a:ext cx="2295525" cy="76944"/>
          </a:xfrm>
        </p:spPr>
        <p:txBody>
          <a:bodyPr/>
          <a:lstStyle/>
          <a:p>
            <a:r>
              <a:rPr lang="en-US" dirty="0" smtClean="0"/>
              <a:t>Includes one participant’s $4M repayment of shared losses</a:t>
            </a:r>
            <a:endParaRPr lang="en-US" dirty="0"/>
          </a:p>
        </p:txBody>
      </p:sp>
      <p:sp>
        <p:nvSpPr>
          <p:cNvPr id="15" name="Text Placeholder 14"/>
          <p:cNvSpPr>
            <a:spLocks noGrp="1"/>
          </p:cNvSpPr>
          <p:nvPr>
            <p:ph type="body" sz="quarter" idx="25"/>
          </p:nvPr>
        </p:nvSpPr>
        <p:spPr/>
        <p:txBody>
          <a:bodyPr/>
          <a:lstStyle/>
          <a:p>
            <a:r>
              <a:rPr lang="en-US" dirty="0" smtClean="0"/>
              <a:t>Medicare Shared Savings Program a Mixed Bag</a:t>
            </a:r>
            <a:endParaRPr lang="en-US" dirty="0"/>
          </a:p>
        </p:txBody>
      </p:sp>
      <p:sp>
        <p:nvSpPr>
          <p:cNvPr id="22" name="TextBox 21"/>
          <p:cNvSpPr txBox="1"/>
          <p:nvPr/>
        </p:nvSpPr>
        <p:spPr bwMode="gray">
          <a:xfrm>
            <a:off x="405582" y="1145732"/>
            <a:ext cx="2677734" cy="428037"/>
          </a:xfrm>
          <a:prstGeom prst="rect">
            <a:avLst/>
          </a:prstGeom>
          <a:noFill/>
        </p:spPr>
        <p:txBody>
          <a:bodyPr wrap="square" lIns="45720" rIns="45720" rtlCol="0">
            <a:noAutofit/>
          </a:bodyPr>
          <a:lstStyle/>
          <a:p>
            <a:pPr>
              <a:spcBef>
                <a:spcPts val="500"/>
              </a:spcBef>
            </a:pPr>
            <a:r>
              <a:rPr lang="en-US" sz="1100" b="1" dirty="0" smtClean="0"/>
              <a:t>Medicare Shared Savings Program ACO Performance</a:t>
            </a:r>
          </a:p>
        </p:txBody>
      </p:sp>
      <p:sp>
        <p:nvSpPr>
          <p:cNvPr id="23" name="TextBox 22"/>
          <p:cNvSpPr txBox="1"/>
          <p:nvPr/>
        </p:nvSpPr>
        <p:spPr bwMode="gray">
          <a:xfrm>
            <a:off x="405582" y="1511151"/>
            <a:ext cx="1544898" cy="246888"/>
          </a:xfrm>
          <a:prstGeom prst="rect">
            <a:avLst/>
          </a:prstGeom>
          <a:noFill/>
        </p:spPr>
        <p:txBody>
          <a:bodyPr wrap="square" lIns="45720" rIns="45720" rtlCol="0">
            <a:noAutofit/>
          </a:bodyPr>
          <a:lstStyle/>
          <a:p>
            <a:pPr>
              <a:spcBef>
                <a:spcPts val="500"/>
              </a:spcBef>
            </a:pPr>
            <a:r>
              <a:rPr lang="en-US" sz="1000" i="1" dirty="0" smtClean="0"/>
              <a:t>First Performance Year</a:t>
            </a:r>
          </a:p>
        </p:txBody>
      </p:sp>
      <p:sp>
        <p:nvSpPr>
          <p:cNvPr id="29" name="TextBox 28"/>
          <p:cNvSpPr txBox="1"/>
          <p:nvPr/>
        </p:nvSpPr>
        <p:spPr bwMode="gray">
          <a:xfrm>
            <a:off x="405582" y="3669107"/>
            <a:ext cx="1116607" cy="430887"/>
          </a:xfrm>
          <a:prstGeom prst="rect">
            <a:avLst/>
          </a:prstGeom>
          <a:noFill/>
        </p:spPr>
        <p:txBody>
          <a:bodyPr wrap="square" rtlCol="0">
            <a:spAutoFit/>
          </a:bodyPr>
          <a:lstStyle/>
          <a:p>
            <a:r>
              <a:rPr lang="en-US" sz="2200" dirty="0" smtClean="0">
                <a:solidFill>
                  <a:schemeClr val="accent6"/>
                </a:solidFill>
              </a:rPr>
              <a:t>$297M</a:t>
            </a:r>
          </a:p>
        </p:txBody>
      </p:sp>
      <p:sp>
        <p:nvSpPr>
          <p:cNvPr id="30" name="TextBox 29"/>
          <p:cNvSpPr txBox="1"/>
          <p:nvPr/>
        </p:nvSpPr>
        <p:spPr bwMode="gray">
          <a:xfrm>
            <a:off x="1313990" y="3607551"/>
            <a:ext cx="2027792" cy="553998"/>
          </a:xfrm>
          <a:prstGeom prst="rect">
            <a:avLst/>
          </a:prstGeom>
          <a:noFill/>
        </p:spPr>
        <p:txBody>
          <a:bodyPr wrap="square" rtlCol="0">
            <a:spAutoFit/>
          </a:bodyPr>
          <a:lstStyle/>
          <a:p>
            <a:r>
              <a:rPr lang="en-US" sz="1000" dirty="0" smtClean="0"/>
              <a:t>Shared savings earned by MSSP ACOs in first performance year</a:t>
            </a:r>
            <a:r>
              <a:rPr lang="en-US" sz="1000" baseline="30000" dirty="0" smtClean="0"/>
              <a:t>1</a:t>
            </a:r>
            <a:r>
              <a:rPr lang="en-US" sz="1000" dirty="0" smtClean="0"/>
              <a:t> </a:t>
            </a:r>
            <a:endParaRPr lang="en-US" sz="1000" dirty="0"/>
          </a:p>
        </p:txBody>
      </p:sp>
      <p:graphicFrame>
        <p:nvGraphicFramePr>
          <p:cNvPr id="21" name="Chart 20"/>
          <p:cNvGraphicFramePr/>
          <p:nvPr>
            <p:extLst>
              <p:ext uri="{D42A27DB-BD31-4B8C-83A1-F6EECF244321}">
                <p14:modId xmlns:p14="http://schemas.microsoft.com/office/powerpoint/2010/main" val="2264636863"/>
              </p:ext>
            </p:extLst>
          </p:nvPr>
        </p:nvGraphicFramePr>
        <p:xfrm>
          <a:off x="953704" y="1790516"/>
          <a:ext cx="1570608" cy="1342256"/>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bwMode="gray">
          <a:xfrm>
            <a:off x="2327886" y="1787621"/>
            <a:ext cx="1037216" cy="553998"/>
          </a:xfrm>
          <a:prstGeom prst="rect">
            <a:avLst/>
          </a:prstGeom>
          <a:noFill/>
        </p:spPr>
        <p:txBody>
          <a:bodyPr wrap="square" lIns="0" tIns="0" rIns="0" bIns="0" rtlCol="0">
            <a:spAutoFit/>
          </a:bodyPr>
          <a:lstStyle/>
          <a:p>
            <a:pPr>
              <a:spcBef>
                <a:spcPts val="500"/>
              </a:spcBef>
            </a:pPr>
            <a:r>
              <a:rPr lang="en-US" sz="900" i="1" dirty="0" smtClean="0"/>
              <a:t>Held Spending Below Benchmark, Earned Shared Savings Payment</a:t>
            </a:r>
          </a:p>
        </p:txBody>
      </p:sp>
      <p:sp>
        <p:nvSpPr>
          <p:cNvPr id="28" name="TextBox 27"/>
          <p:cNvSpPr txBox="1"/>
          <p:nvPr/>
        </p:nvSpPr>
        <p:spPr bwMode="gray">
          <a:xfrm>
            <a:off x="2327886" y="2658353"/>
            <a:ext cx="1037216" cy="553998"/>
          </a:xfrm>
          <a:prstGeom prst="rect">
            <a:avLst/>
          </a:prstGeom>
          <a:noFill/>
        </p:spPr>
        <p:txBody>
          <a:bodyPr wrap="square" lIns="0" tIns="0" rIns="0" bIns="0" rtlCol="0">
            <a:spAutoFit/>
          </a:bodyPr>
          <a:lstStyle/>
          <a:p>
            <a:pPr>
              <a:spcBef>
                <a:spcPts val="500"/>
              </a:spcBef>
            </a:pPr>
            <a:r>
              <a:rPr lang="en-US" sz="900" i="1" dirty="0" smtClean="0"/>
              <a:t>Held Spending Below Benchmark, but Did Not Earn Shared Savings</a:t>
            </a:r>
          </a:p>
        </p:txBody>
      </p:sp>
      <p:sp>
        <p:nvSpPr>
          <p:cNvPr id="38" name="TextBox 37"/>
          <p:cNvSpPr txBox="1"/>
          <p:nvPr/>
        </p:nvSpPr>
        <p:spPr bwMode="gray">
          <a:xfrm>
            <a:off x="405582" y="2210568"/>
            <a:ext cx="764193" cy="553998"/>
          </a:xfrm>
          <a:prstGeom prst="rect">
            <a:avLst/>
          </a:prstGeom>
          <a:noFill/>
        </p:spPr>
        <p:txBody>
          <a:bodyPr wrap="square" lIns="0" tIns="0" rIns="0" bIns="0" rtlCol="0">
            <a:spAutoFit/>
          </a:bodyPr>
          <a:lstStyle/>
          <a:p>
            <a:pPr>
              <a:spcBef>
                <a:spcPts val="500"/>
              </a:spcBef>
            </a:pPr>
            <a:r>
              <a:rPr lang="en-US" sz="900" i="1" dirty="0" smtClean="0"/>
              <a:t>Did Not Hold Spending Below Benchmark</a:t>
            </a:r>
          </a:p>
        </p:txBody>
      </p:sp>
      <p:sp>
        <p:nvSpPr>
          <p:cNvPr id="2" name="TextBox 1"/>
          <p:cNvSpPr txBox="1"/>
          <p:nvPr/>
        </p:nvSpPr>
        <p:spPr bwMode="gray">
          <a:xfrm>
            <a:off x="4383679" y="3943549"/>
            <a:ext cx="1695450" cy="307777"/>
          </a:xfrm>
          <a:prstGeom prst="rect">
            <a:avLst/>
          </a:prstGeom>
          <a:noFill/>
        </p:spPr>
        <p:txBody>
          <a:bodyPr wrap="square" lIns="0" tIns="0" rIns="0" bIns="0" rtlCol="0">
            <a:spAutoFit/>
          </a:bodyPr>
          <a:lstStyle/>
          <a:p>
            <a:pPr>
              <a:spcBef>
                <a:spcPts val="500"/>
              </a:spcBef>
            </a:pPr>
            <a:r>
              <a:rPr lang="en-US" sz="1000" dirty="0" smtClean="0"/>
              <a:t>Will ACOs have any ability to prevent network leakage?</a:t>
            </a:r>
          </a:p>
        </p:txBody>
      </p:sp>
      <p:sp>
        <p:nvSpPr>
          <p:cNvPr id="42" name="TextBox 41"/>
          <p:cNvSpPr txBox="1"/>
          <p:nvPr/>
        </p:nvSpPr>
        <p:spPr bwMode="gray">
          <a:xfrm>
            <a:off x="3698511" y="1145732"/>
            <a:ext cx="2380618" cy="428037"/>
          </a:xfrm>
          <a:prstGeom prst="rect">
            <a:avLst/>
          </a:prstGeom>
          <a:noFill/>
        </p:spPr>
        <p:txBody>
          <a:bodyPr wrap="square" lIns="45720" rIns="45720" rtlCol="0">
            <a:noAutofit/>
          </a:bodyPr>
          <a:lstStyle/>
          <a:p>
            <a:pPr>
              <a:spcBef>
                <a:spcPts val="500"/>
              </a:spcBef>
            </a:pPr>
            <a:r>
              <a:rPr lang="en-US" sz="1100" b="1" dirty="0" smtClean="0"/>
              <a:t>Issues to Watch </a:t>
            </a:r>
            <a:r>
              <a:rPr lang="en-US" sz="1100" b="1" dirty="0"/>
              <a:t>f</a:t>
            </a:r>
            <a:r>
              <a:rPr lang="en-US" sz="1100" b="1" dirty="0" smtClean="0"/>
              <a:t>or in Updated Regulations</a:t>
            </a:r>
          </a:p>
        </p:txBody>
      </p:sp>
      <p:sp>
        <p:nvSpPr>
          <p:cNvPr id="48" name="TextBox 47"/>
          <p:cNvSpPr txBox="1"/>
          <p:nvPr/>
        </p:nvSpPr>
        <p:spPr bwMode="gray">
          <a:xfrm>
            <a:off x="4383679" y="1662175"/>
            <a:ext cx="1447800" cy="461665"/>
          </a:xfrm>
          <a:prstGeom prst="rect">
            <a:avLst/>
          </a:prstGeom>
          <a:noFill/>
        </p:spPr>
        <p:txBody>
          <a:bodyPr wrap="square" lIns="0" tIns="0" rIns="0" bIns="0" rtlCol="0">
            <a:spAutoFit/>
          </a:bodyPr>
          <a:lstStyle/>
          <a:p>
            <a:pPr>
              <a:spcBef>
                <a:spcPts val="500"/>
              </a:spcBef>
            </a:pPr>
            <a:r>
              <a:rPr lang="en-US" sz="1000" dirty="0" smtClean="0"/>
              <a:t>Will second-term ACOs really have to bear downside risk?</a:t>
            </a:r>
          </a:p>
        </p:txBody>
      </p:sp>
      <p:sp>
        <p:nvSpPr>
          <p:cNvPr id="49" name="TextBox 48"/>
          <p:cNvSpPr txBox="1"/>
          <p:nvPr/>
        </p:nvSpPr>
        <p:spPr bwMode="gray">
          <a:xfrm>
            <a:off x="4383679" y="3294292"/>
            <a:ext cx="1447800" cy="461665"/>
          </a:xfrm>
          <a:prstGeom prst="rect">
            <a:avLst/>
          </a:prstGeom>
          <a:noFill/>
        </p:spPr>
        <p:txBody>
          <a:bodyPr wrap="square" lIns="0" tIns="0" rIns="0" bIns="0" rtlCol="0">
            <a:spAutoFit/>
          </a:bodyPr>
          <a:lstStyle/>
          <a:p>
            <a:pPr>
              <a:spcBef>
                <a:spcPts val="500"/>
              </a:spcBef>
            </a:pPr>
            <a:r>
              <a:rPr lang="en-US" sz="1000" dirty="0" smtClean="0"/>
              <a:t>Will beneficiaries be attributed to ACOs prospectively?</a:t>
            </a:r>
          </a:p>
        </p:txBody>
      </p:sp>
      <p:sp>
        <p:nvSpPr>
          <p:cNvPr id="50" name="TextBox 49"/>
          <p:cNvSpPr txBox="1"/>
          <p:nvPr/>
        </p:nvSpPr>
        <p:spPr bwMode="gray">
          <a:xfrm>
            <a:off x="4383679" y="2218057"/>
            <a:ext cx="1447800" cy="307777"/>
          </a:xfrm>
          <a:prstGeom prst="rect">
            <a:avLst/>
          </a:prstGeom>
          <a:noFill/>
        </p:spPr>
        <p:txBody>
          <a:bodyPr wrap="square" lIns="0" tIns="0" rIns="0" bIns="0" rtlCol="0">
            <a:spAutoFit/>
          </a:bodyPr>
          <a:lstStyle/>
          <a:p>
            <a:pPr>
              <a:spcBef>
                <a:spcPts val="500"/>
              </a:spcBef>
            </a:pPr>
            <a:r>
              <a:rPr lang="en-US" sz="1000" dirty="0" smtClean="0"/>
              <a:t>Will benchmarks be calculated differently?</a:t>
            </a:r>
          </a:p>
        </p:txBody>
      </p:sp>
      <p:sp>
        <p:nvSpPr>
          <p:cNvPr id="51" name="TextBox 50"/>
          <p:cNvSpPr txBox="1"/>
          <p:nvPr/>
        </p:nvSpPr>
        <p:spPr bwMode="gray">
          <a:xfrm>
            <a:off x="4383679" y="2795945"/>
            <a:ext cx="1447800" cy="307777"/>
          </a:xfrm>
          <a:prstGeom prst="rect">
            <a:avLst/>
          </a:prstGeom>
          <a:noFill/>
        </p:spPr>
        <p:txBody>
          <a:bodyPr wrap="square" lIns="0" tIns="0" rIns="0" bIns="0" rtlCol="0">
            <a:spAutoFit/>
          </a:bodyPr>
          <a:lstStyle/>
          <a:p>
            <a:pPr>
              <a:spcBef>
                <a:spcPts val="500"/>
              </a:spcBef>
            </a:pPr>
            <a:r>
              <a:rPr lang="en-US" sz="1000" dirty="0" smtClean="0"/>
              <a:t>Will the share of savings paid to ACOs be higher?</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365" y="1662175"/>
            <a:ext cx="457200" cy="35356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8078" y="2218057"/>
            <a:ext cx="315774" cy="36576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6896" y="3294292"/>
            <a:ext cx="358139" cy="4572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365" y="2795945"/>
            <a:ext cx="457200" cy="35204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7365" y="3943549"/>
            <a:ext cx="457200" cy="352043"/>
          </a:xfrm>
          <a:prstGeom prst="rect">
            <a:avLst/>
          </a:prstGeom>
        </p:spPr>
      </p:pic>
    </p:spTree>
    <p:extLst>
      <p:ext uri="{BB962C8B-B14F-4D97-AF65-F5344CB8AC3E}">
        <p14:creationId xmlns:p14="http://schemas.microsoft.com/office/powerpoint/2010/main" val="4030546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130013" y="1515791"/>
            <a:ext cx="365760" cy="515154"/>
          </a:xfrm>
          <a:prstGeom prst="rect">
            <a:avLst/>
          </a:prstGeom>
        </p:spPr>
      </p:pic>
      <p:sp>
        <p:nvSpPr>
          <p:cNvPr id="2" name="Text Placeholder 1"/>
          <p:cNvSpPr>
            <a:spLocks noGrp="1"/>
          </p:cNvSpPr>
          <p:nvPr>
            <p:ph type="body" sz="quarter" idx="21"/>
          </p:nvPr>
        </p:nvSpPr>
        <p:spPr>
          <a:xfrm>
            <a:off x="320040" y="718356"/>
            <a:ext cx="6080760" cy="215444"/>
          </a:xfrm>
        </p:spPr>
        <p:txBody>
          <a:bodyPr/>
          <a:lstStyle/>
          <a:p>
            <a:r>
              <a:rPr lang="en-US" dirty="0" smtClean="0"/>
              <a:t>Policymakers and (Some) Providers  Angling for Higher-Octane Options</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086226" y="4542068"/>
            <a:ext cx="2314574" cy="258532"/>
          </a:xfrm>
        </p:spPr>
        <p:txBody>
          <a:bodyPr/>
          <a:lstStyle/>
          <a:p>
            <a:r>
              <a:rPr lang="en-US" dirty="0"/>
              <a:t>Source: </a:t>
            </a:r>
            <a:r>
              <a:rPr lang="en-US" dirty="0" smtClean="0"/>
              <a:t>H.R. 5558, http</a:t>
            </a:r>
            <a:r>
              <a:rPr lang="en-US" dirty="0"/>
              <a:t>://</a:t>
            </a:r>
            <a:r>
              <a:rPr lang="en-US" dirty="0" smtClean="0"/>
              <a:t>welch.house.gov/uploads/ACO%20Bill%20Text.pdf;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Transition to Risk Hardly Stalled</a:t>
            </a:r>
            <a:endParaRPr lang="en-US" dirty="0"/>
          </a:p>
        </p:txBody>
      </p:sp>
      <p:sp>
        <p:nvSpPr>
          <p:cNvPr id="10" name="TextBox 9"/>
          <p:cNvSpPr txBox="1"/>
          <p:nvPr/>
        </p:nvSpPr>
        <p:spPr bwMode="gray">
          <a:xfrm>
            <a:off x="3312893" y="1692391"/>
            <a:ext cx="2677734" cy="338554"/>
          </a:xfrm>
          <a:prstGeom prst="rect">
            <a:avLst/>
          </a:prstGeom>
          <a:noFill/>
        </p:spPr>
        <p:txBody>
          <a:bodyPr wrap="square" lIns="0" tIns="0" rIns="0" bIns="0" rtlCol="0">
            <a:spAutoFit/>
          </a:bodyPr>
          <a:lstStyle>
            <a:defPPr>
              <a:defRPr lang="en-US"/>
            </a:defPPr>
            <a:lvl1pPr>
              <a:spcBef>
                <a:spcPts val="500"/>
              </a:spcBef>
              <a:defRPr sz="1000"/>
            </a:lvl1pPr>
          </a:lstStyle>
          <a:p>
            <a:r>
              <a:rPr lang="en-US" sz="1100" b="1" dirty="0" smtClean="0"/>
              <a:t>The Bigger Question: What </a:t>
            </a:r>
            <a:r>
              <a:rPr lang="en-US" sz="1100" b="1" dirty="0"/>
              <a:t>Should </a:t>
            </a:r>
            <a:r>
              <a:rPr lang="en-US" sz="1100" b="1" dirty="0" smtClean="0"/>
              <a:t>Medicare </a:t>
            </a:r>
            <a:r>
              <a:rPr lang="en-US" sz="1100" b="1" dirty="0"/>
              <a:t>ACO </a:t>
            </a:r>
            <a:r>
              <a:rPr lang="en-US" sz="1100" b="1" dirty="0" smtClean="0"/>
              <a:t>Programs </a:t>
            </a:r>
            <a:r>
              <a:rPr lang="en-US" sz="1100" b="1" dirty="0"/>
              <a:t>Be?</a:t>
            </a:r>
          </a:p>
        </p:txBody>
      </p:sp>
      <p:sp>
        <p:nvSpPr>
          <p:cNvPr id="11" name="TextBox 10"/>
          <p:cNvSpPr txBox="1"/>
          <p:nvPr/>
        </p:nvSpPr>
        <p:spPr bwMode="gray">
          <a:xfrm>
            <a:off x="3846292" y="3260742"/>
            <a:ext cx="2211608" cy="307777"/>
          </a:xfrm>
          <a:prstGeom prst="rect">
            <a:avLst/>
          </a:prstGeom>
          <a:noFill/>
        </p:spPr>
        <p:txBody>
          <a:bodyPr wrap="square" lIns="0" tIns="0" rIns="0" bIns="0" rtlCol="0">
            <a:spAutoFit/>
          </a:bodyPr>
          <a:lstStyle/>
          <a:p>
            <a:pPr>
              <a:spcBef>
                <a:spcPts val="500"/>
              </a:spcBef>
            </a:pPr>
            <a:r>
              <a:rPr lang="en-US" sz="1000" dirty="0" smtClean="0"/>
              <a:t>Training grounds for other risk models? (e.g., Medicare Advantage)</a:t>
            </a:r>
          </a:p>
        </p:txBody>
      </p:sp>
      <p:sp>
        <p:nvSpPr>
          <p:cNvPr id="12" name="TextBox 11"/>
          <p:cNvSpPr txBox="1"/>
          <p:nvPr/>
        </p:nvSpPr>
        <p:spPr bwMode="gray">
          <a:xfrm>
            <a:off x="3846293" y="2680300"/>
            <a:ext cx="2035573" cy="307777"/>
          </a:xfrm>
          <a:prstGeom prst="rect">
            <a:avLst/>
          </a:prstGeom>
          <a:noFill/>
        </p:spPr>
        <p:txBody>
          <a:bodyPr wrap="square" lIns="0" tIns="0" rIns="0" bIns="0" rtlCol="0">
            <a:spAutoFit/>
          </a:bodyPr>
          <a:lstStyle/>
          <a:p>
            <a:pPr>
              <a:spcBef>
                <a:spcPts val="500"/>
              </a:spcBef>
            </a:pPr>
            <a:r>
              <a:rPr lang="en-US" sz="1000" dirty="0" smtClean="0"/>
              <a:t>Adaptive environments involving progressively more risk? </a:t>
            </a:r>
          </a:p>
        </p:txBody>
      </p:sp>
      <p:sp>
        <p:nvSpPr>
          <p:cNvPr id="13" name="TextBox 12"/>
          <p:cNvSpPr txBox="1"/>
          <p:nvPr/>
        </p:nvSpPr>
        <p:spPr bwMode="gray">
          <a:xfrm>
            <a:off x="3846293" y="2209038"/>
            <a:ext cx="2035573" cy="307777"/>
          </a:xfrm>
          <a:prstGeom prst="rect">
            <a:avLst/>
          </a:prstGeom>
          <a:noFill/>
        </p:spPr>
        <p:txBody>
          <a:bodyPr wrap="square" lIns="0" tIns="0" rIns="0" bIns="0" rtlCol="0">
            <a:spAutoFit/>
          </a:bodyPr>
          <a:lstStyle/>
          <a:p>
            <a:pPr>
              <a:spcBef>
                <a:spcPts val="500"/>
              </a:spcBef>
            </a:pPr>
            <a:r>
              <a:rPr lang="en-US" sz="1000" dirty="0" smtClean="0"/>
              <a:t>Permanent middle grounds between fee-for-service, capitation?</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893" y="2079461"/>
            <a:ext cx="457200" cy="43738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893" y="2645134"/>
            <a:ext cx="457200" cy="35356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2893" y="3170444"/>
            <a:ext cx="457200" cy="422148"/>
          </a:xfrm>
          <a:prstGeom prst="rect">
            <a:avLst/>
          </a:prstGeom>
        </p:spPr>
      </p:pic>
      <p:sp>
        <p:nvSpPr>
          <p:cNvPr id="18" name="TextBox 17"/>
          <p:cNvSpPr txBox="1"/>
          <p:nvPr/>
        </p:nvSpPr>
        <p:spPr bwMode="gray">
          <a:xfrm>
            <a:off x="319021" y="1207317"/>
            <a:ext cx="2654682" cy="2945965"/>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t>Bill in Brief:</a:t>
            </a:r>
            <a:br>
              <a:rPr lang="en-US" sz="1100" b="1" dirty="0" smtClean="0"/>
            </a:br>
            <a:r>
              <a:rPr lang="en-US" sz="1100" b="1" dirty="0" smtClean="0"/>
              <a:t>“The ACO Improvement Act”</a:t>
            </a:r>
            <a:endParaRPr lang="en-US" sz="1100" b="1" dirty="0"/>
          </a:p>
        </p:txBody>
      </p:sp>
      <p:grpSp>
        <p:nvGrpSpPr>
          <p:cNvPr id="19" name="Group 18"/>
          <p:cNvGrpSpPr/>
          <p:nvPr/>
        </p:nvGrpSpPr>
        <p:grpSpPr bwMode="gray">
          <a:xfrm>
            <a:off x="319022" y="1207318"/>
            <a:ext cx="319390" cy="218673"/>
            <a:chOff x="2833829" y="1401109"/>
            <a:chExt cx="319390" cy="218673"/>
          </a:xfrm>
        </p:grpSpPr>
        <p:sp>
          <p:nvSpPr>
            <p:cNvPr id="20" name="Freeform 19"/>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Plus 20"/>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22" name="Text Placeholder 1"/>
          <p:cNvSpPr txBox="1">
            <a:spLocks/>
          </p:cNvSpPr>
          <p:nvPr/>
        </p:nvSpPr>
        <p:spPr bwMode="gray">
          <a:xfrm>
            <a:off x="319020" y="1835584"/>
            <a:ext cx="2654683" cy="2195473"/>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Bipartisan bill (H.R. 5558) introduced by  Representatives Diane Black (R-TN) and Peter Welch (D-VT)</a:t>
            </a:r>
          </a:p>
          <a:p>
            <a:pPr marL="0" indent="0">
              <a:buNone/>
            </a:pPr>
            <a:r>
              <a:rPr lang="en-US" b="1" dirty="0" smtClean="0"/>
              <a:t>Key Features</a:t>
            </a:r>
          </a:p>
          <a:p>
            <a:r>
              <a:rPr lang="en-US" dirty="0" smtClean="0"/>
              <a:t>ACOs would receive capitated payments, not shared-savings adjustments</a:t>
            </a:r>
          </a:p>
          <a:p>
            <a:r>
              <a:rPr lang="en-US" dirty="0" smtClean="0"/>
              <a:t>Patients would proactively select a primary care provider rather than be retroactively attributed</a:t>
            </a:r>
          </a:p>
          <a:p>
            <a:r>
              <a:rPr lang="en-US" dirty="0" smtClean="0"/>
              <a:t>ACOs could discount primary care services to encourage network loyalty</a:t>
            </a:r>
            <a:endParaRPr lang="en-US" dirty="0"/>
          </a:p>
        </p:txBody>
      </p:sp>
    </p:spTree>
    <p:extLst>
      <p:ext uri="{BB962C8B-B14F-4D97-AF65-F5344CB8AC3E}">
        <p14:creationId xmlns:p14="http://schemas.microsoft.com/office/powerpoint/2010/main" val="1867866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Shift Signals Individualization of the Medicare Market</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3635298" y="4234291"/>
            <a:ext cx="2765503" cy="566309"/>
          </a:xfrm>
        </p:spPr>
        <p:txBody>
          <a:bodyPr/>
          <a:lstStyle/>
          <a:p>
            <a:r>
              <a:rPr lang="en-US" dirty="0" smtClean="0"/>
              <a:t>Source: Jacobson G et al., “Projecting Medicare Advantage Enrollment: Expect the Unexpected?” Kaiser Family Foundation, June 12, 2013, available at: </a:t>
            </a:r>
            <a:r>
              <a:rPr lang="en-US" dirty="0" smtClean="0">
                <a:hlinkClick r:id="rId2"/>
              </a:rPr>
              <a:t>www.kff.org</a:t>
            </a:r>
            <a:r>
              <a:rPr lang="en-US" dirty="0" smtClean="0"/>
              <a:t>; Hollander C, “CMS to Increase Medicare Advantage Pay Rate By 0.4%,” </a:t>
            </a:r>
            <a:r>
              <a:rPr lang="en-US" dirty="0" err="1" smtClean="0"/>
              <a:t>ModernHealthcare</a:t>
            </a:r>
            <a:r>
              <a:rPr lang="en-US" dirty="0" smtClean="0"/>
              <a:t>, April 7, 2014, available at: </a:t>
            </a:r>
            <a:r>
              <a:rPr lang="en-US" dirty="0" smtClean="0">
                <a:hlinkClick r:id="rId3"/>
              </a:rPr>
              <a:t>www.modernhealthcare.com</a:t>
            </a:r>
            <a:r>
              <a:rPr lang="en-US" dirty="0" smtClean="0"/>
              <a:t>; Health Care Advisory Board interviews and analysis.</a:t>
            </a:r>
            <a:endParaRPr lang="en-US" dirty="0"/>
          </a:p>
        </p:txBody>
      </p:sp>
      <p:sp>
        <p:nvSpPr>
          <p:cNvPr id="6" name="Text Placeholder 5"/>
          <p:cNvSpPr>
            <a:spLocks noGrp="1"/>
          </p:cNvSpPr>
          <p:nvPr>
            <p:ph type="body" sz="quarter" idx="25"/>
          </p:nvPr>
        </p:nvSpPr>
        <p:spPr/>
        <p:txBody>
          <a:bodyPr/>
          <a:lstStyle/>
          <a:p>
            <a:r>
              <a:rPr lang="en-US" dirty="0" smtClean="0"/>
              <a:t>Medicare Advantage Gaining Momentum</a:t>
            </a:r>
            <a:endParaRPr lang="en-US" dirty="0"/>
          </a:p>
        </p:txBody>
      </p:sp>
      <p:graphicFrame>
        <p:nvGraphicFramePr>
          <p:cNvPr id="18" name="Chart 17"/>
          <p:cNvGraphicFramePr/>
          <p:nvPr>
            <p:extLst>
              <p:ext uri="{D42A27DB-BD31-4B8C-83A1-F6EECF244321}">
                <p14:modId xmlns:p14="http://schemas.microsoft.com/office/powerpoint/2010/main" val="1366430897"/>
              </p:ext>
            </p:extLst>
          </p:nvPr>
        </p:nvGraphicFramePr>
        <p:xfrm>
          <a:off x="237197" y="1806403"/>
          <a:ext cx="3061845" cy="188425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237197" y="1222823"/>
            <a:ext cx="3209925" cy="169277"/>
          </a:xfrm>
          <a:prstGeom prst="rect">
            <a:avLst/>
          </a:prstGeom>
          <a:noFill/>
        </p:spPr>
        <p:txBody>
          <a:bodyPr wrap="square" lIns="0" tIns="0" rIns="0" bIns="0" rtlCol="0">
            <a:spAutoFit/>
          </a:bodyPr>
          <a:lstStyle/>
          <a:p>
            <a:pPr>
              <a:spcBef>
                <a:spcPts val="500"/>
              </a:spcBef>
            </a:pPr>
            <a:r>
              <a:rPr lang="en-US" sz="1100" b="1" dirty="0"/>
              <a:t>Projected Medicare Advantage Enrollment</a:t>
            </a:r>
          </a:p>
        </p:txBody>
      </p:sp>
      <p:sp>
        <p:nvSpPr>
          <p:cNvPr id="23" name="Line Callout 1 22"/>
          <p:cNvSpPr/>
          <p:nvPr/>
        </p:nvSpPr>
        <p:spPr bwMode="gray">
          <a:xfrm>
            <a:off x="1126643" y="1796233"/>
            <a:ext cx="1137764" cy="369332"/>
          </a:xfrm>
          <a:prstGeom prst="borderCallout1">
            <a:avLst>
              <a:gd name="adj1" fmla="val 49556"/>
              <a:gd name="adj2" fmla="val 87274"/>
              <a:gd name="adj3" fmla="val 71524"/>
              <a:gd name="adj4" fmla="val 150252"/>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29.5% of Medicare beneficiaries</a:t>
            </a:r>
          </a:p>
        </p:txBody>
      </p:sp>
      <p:sp>
        <p:nvSpPr>
          <p:cNvPr id="8" name="TextBox 7"/>
          <p:cNvSpPr txBox="1"/>
          <p:nvPr/>
        </p:nvSpPr>
        <p:spPr bwMode="gray">
          <a:xfrm>
            <a:off x="178885" y="2878329"/>
            <a:ext cx="604858" cy="138499"/>
          </a:xfrm>
          <a:prstGeom prst="rect">
            <a:avLst/>
          </a:prstGeom>
          <a:noFill/>
        </p:spPr>
        <p:txBody>
          <a:bodyPr wrap="square" lIns="0" tIns="0" rIns="0" bIns="0" rtlCol="0">
            <a:spAutoFit/>
          </a:bodyPr>
          <a:lstStyle/>
          <a:p>
            <a:pPr algn="ctr">
              <a:spcBef>
                <a:spcPts val="500"/>
              </a:spcBef>
            </a:pPr>
            <a:r>
              <a:rPr lang="en-US" sz="900" b="1" dirty="0" smtClean="0"/>
              <a:t>10.4M</a:t>
            </a:r>
          </a:p>
        </p:txBody>
      </p:sp>
      <p:sp>
        <p:nvSpPr>
          <p:cNvPr id="24" name="TextBox 23"/>
          <p:cNvSpPr txBox="1"/>
          <p:nvPr/>
        </p:nvSpPr>
        <p:spPr bwMode="gray">
          <a:xfrm>
            <a:off x="2675225" y="1859260"/>
            <a:ext cx="604858" cy="138499"/>
          </a:xfrm>
          <a:prstGeom prst="rect">
            <a:avLst/>
          </a:prstGeom>
          <a:noFill/>
        </p:spPr>
        <p:txBody>
          <a:bodyPr wrap="square" lIns="0" tIns="0" rIns="0" bIns="0" rtlCol="0">
            <a:spAutoFit/>
          </a:bodyPr>
          <a:lstStyle/>
          <a:p>
            <a:pPr algn="ctr">
              <a:spcBef>
                <a:spcPts val="500"/>
              </a:spcBef>
            </a:pPr>
            <a:r>
              <a:rPr lang="en-US" sz="900" b="1" dirty="0" smtClean="0"/>
              <a:t>19.0M</a:t>
            </a:r>
          </a:p>
        </p:txBody>
      </p:sp>
      <p:sp>
        <p:nvSpPr>
          <p:cNvPr id="26" name="TextBox 25"/>
          <p:cNvSpPr txBox="1"/>
          <p:nvPr/>
        </p:nvSpPr>
        <p:spPr bwMode="gray">
          <a:xfrm>
            <a:off x="178885" y="3690657"/>
            <a:ext cx="604858" cy="138499"/>
          </a:xfrm>
          <a:prstGeom prst="rect">
            <a:avLst/>
          </a:prstGeom>
          <a:noFill/>
        </p:spPr>
        <p:txBody>
          <a:bodyPr wrap="square" lIns="0" tIns="0" rIns="0" bIns="0" rtlCol="0">
            <a:spAutoFit/>
          </a:bodyPr>
          <a:lstStyle/>
          <a:p>
            <a:pPr algn="ctr">
              <a:spcBef>
                <a:spcPts val="500"/>
              </a:spcBef>
            </a:pPr>
            <a:r>
              <a:rPr lang="en-US" sz="900" i="1" dirty="0" smtClean="0"/>
              <a:t>2009</a:t>
            </a:r>
          </a:p>
        </p:txBody>
      </p:sp>
      <p:sp>
        <p:nvSpPr>
          <p:cNvPr id="27" name="TextBox 26"/>
          <p:cNvSpPr txBox="1"/>
          <p:nvPr/>
        </p:nvSpPr>
        <p:spPr bwMode="gray">
          <a:xfrm>
            <a:off x="2615148" y="3690657"/>
            <a:ext cx="604858" cy="138499"/>
          </a:xfrm>
          <a:prstGeom prst="rect">
            <a:avLst/>
          </a:prstGeom>
          <a:noFill/>
        </p:spPr>
        <p:txBody>
          <a:bodyPr wrap="square" lIns="0" tIns="0" rIns="0" bIns="0" rtlCol="0">
            <a:spAutoFit/>
          </a:bodyPr>
          <a:lstStyle/>
          <a:p>
            <a:pPr algn="ctr">
              <a:spcBef>
                <a:spcPts val="500"/>
              </a:spcBef>
            </a:pPr>
            <a:r>
              <a:rPr lang="en-US" sz="900" i="1" dirty="0" smtClean="0"/>
              <a:t>2020</a:t>
            </a:r>
          </a:p>
        </p:txBody>
      </p:sp>
      <p:sp>
        <p:nvSpPr>
          <p:cNvPr id="9" name="Text Placeholder 8"/>
          <p:cNvSpPr>
            <a:spLocks noGrp="1"/>
          </p:cNvSpPr>
          <p:nvPr>
            <p:ph type="body" sz="quarter" idx="24"/>
          </p:nvPr>
        </p:nvSpPr>
        <p:spPr/>
        <p:txBody>
          <a:bodyPr/>
          <a:lstStyle/>
          <a:p>
            <a:endParaRPr lang="en-US"/>
          </a:p>
        </p:txBody>
      </p:sp>
      <p:sp>
        <p:nvSpPr>
          <p:cNvPr id="13" name="TextBox 12"/>
          <p:cNvSpPr txBox="1"/>
          <p:nvPr/>
        </p:nvSpPr>
        <p:spPr bwMode="gray">
          <a:xfrm>
            <a:off x="4067175" y="1980899"/>
            <a:ext cx="1866900" cy="307777"/>
          </a:xfrm>
          <a:prstGeom prst="rect">
            <a:avLst/>
          </a:prstGeom>
          <a:noFill/>
        </p:spPr>
        <p:txBody>
          <a:bodyPr wrap="square" lIns="0" tIns="0" rIns="0" bIns="0" rtlCol="0">
            <a:spAutoFit/>
          </a:bodyPr>
          <a:lstStyle/>
          <a:p>
            <a:pPr>
              <a:spcBef>
                <a:spcPts val="500"/>
              </a:spcBef>
            </a:pPr>
            <a:r>
              <a:rPr lang="en-US" sz="1000" dirty="0" smtClean="0"/>
              <a:t>Unambiguous incentive for population health management</a:t>
            </a:r>
            <a:endParaRPr lang="en-US" sz="1000" dirty="0"/>
          </a:p>
        </p:txBody>
      </p:sp>
      <p:sp>
        <p:nvSpPr>
          <p:cNvPr id="36" name="Rectangle 35"/>
          <p:cNvSpPr/>
          <p:nvPr/>
        </p:nvSpPr>
        <p:spPr>
          <a:xfrm>
            <a:off x="3474175" y="1222823"/>
            <a:ext cx="2393226" cy="338554"/>
          </a:xfrm>
          <a:prstGeom prst="rect">
            <a:avLst/>
          </a:prstGeom>
          <a:noFill/>
        </p:spPr>
        <p:txBody>
          <a:bodyPr wrap="square" lIns="0" tIns="0" rIns="0" bIns="0" rtlCol="0">
            <a:spAutoFit/>
          </a:bodyPr>
          <a:lstStyle/>
          <a:p>
            <a:pPr>
              <a:spcBef>
                <a:spcPts val="500"/>
              </a:spcBef>
            </a:pPr>
            <a:r>
              <a:rPr lang="en-US" sz="1100" b="1" dirty="0"/>
              <a:t>Provider Benefits Over Shared Savings Models </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174" y="3256394"/>
            <a:ext cx="457200" cy="434263"/>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4174" y="1928510"/>
            <a:ext cx="457200" cy="438852"/>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4174" y="2595536"/>
            <a:ext cx="457200" cy="352043"/>
          </a:xfrm>
          <a:prstGeom prst="rect">
            <a:avLst/>
          </a:prstGeom>
        </p:spPr>
      </p:pic>
      <p:sp>
        <p:nvSpPr>
          <p:cNvPr id="39" name="TextBox 38"/>
          <p:cNvSpPr txBox="1"/>
          <p:nvPr/>
        </p:nvSpPr>
        <p:spPr bwMode="gray">
          <a:xfrm>
            <a:off x="4067175" y="2617670"/>
            <a:ext cx="1866900" cy="307777"/>
          </a:xfrm>
          <a:prstGeom prst="rect">
            <a:avLst/>
          </a:prstGeom>
          <a:noFill/>
        </p:spPr>
        <p:txBody>
          <a:bodyPr wrap="square" lIns="0" tIns="0" rIns="0" bIns="0" rtlCol="0">
            <a:spAutoFit/>
          </a:bodyPr>
          <a:lstStyle/>
          <a:p>
            <a:pPr>
              <a:spcBef>
                <a:spcPts val="500"/>
              </a:spcBef>
            </a:pPr>
            <a:r>
              <a:rPr lang="en-US" sz="1000" dirty="0" smtClean="0"/>
              <a:t>Greater provider control over network integrity</a:t>
            </a:r>
            <a:endParaRPr lang="en-US" sz="1000" dirty="0"/>
          </a:p>
        </p:txBody>
      </p:sp>
      <p:sp>
        <p:nvSpPr>
          <p:cNvPr id="40" name="TextBox 39"/>
          <p:cNvSpPr txBox="1"/>
          <p:nvPr/>
        </p:nvSpPr>
        <p:spPr bwMode="gray">
          <a:xfrm>
            <a:off x="4067175" y="3396581"/>
            <a:ext cx="1866900" cy="153888"/>
          </a:xfrm>
          <a:prstGeom prst="rect">
            <a:avLst/>
          </a:prstGeom>
          <a:noFill/>
        </p:spPr>
        <p:txBody>
          <a:bodyPr wrap="square" lIns="0" tIns="0" rIns="0" bIns="0" rtlCol="0">
            <a:spAutoFit/>
          </a:bodyPr>
          <a:lstStyle/>
          <a:p>
            <a:pPr>
              <a:spcBef>
                <a:spcPts val="500"/>
              </a:spcBef>
            </a:pPr>
            <a:r>
              <a:rPr lang="en-US" sz="1000" dirty="0" smtClean="0"/>
              <a:t>Less frequent patient churn</a:t>
            </a:r>
            <a:endParaRPr lang="en-US" sz="1000" dirty="0"/>
          </a:p>
        </p:txBody>
      </p:sp>
    </p:spTree>
    <p:extLst>
      <p:ext uri="{BB962C8B-B14F-4D97-AF65-F5344CB8AC3E}">
        <p14:creationId xmlns:p14="http://schemas.microsoft.com/office/powerpoint/2010/main" val="3581315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But Every Silver Lining Has Its Cloud</a:t>
            </a:r>
            <a:endParaRPr lang="en-US" dirty="0"/>
          </a:p>
        </p:txBody>
      </p:sp>
      <p:sp>
        <p:nvSpPr>
          <p:cNvPr id="3" name="Text Placeholder 2"/>
          <p:cNvSpPr>
            <a:spLocks noGrp="1"/>
          </p:cNvSpPr>
          <p:nvPr>
            <p:ph type="body" sz="quarter" idx="22"/>
          </p:nvPr>
        </p:nvSpPr>
        <p:spPr>
          <a:xfrm>
            <a:off x="320040" y="45947"/>
            <a:ext cx="3561296" cy="276999"/>
          </a:xfrm>
        </p:spPr>
        <p:txBody>
          <a:bodyPr/>
          <a:lstStyle/>
          <a:p>
            <a:r>
              <a:rPr lang="en-US" dirty="0" smtClean="0"/>
              <a:t>Coverage Expansion and the Rise of Individualized Insurance</a:t>
            </a:r>
            <a:endParaRPr lang="en-US" dirty="0"/>
          </a:p>
        </p:txBody>
      </p:sp>
      <p:sp>
        <p:nvSpPr>
          <p:cNvPr id="4" name="Text Placeholder 3"/>
          <p:cNvSpPr>
            <a:spLocks noGrp="1"/>
          </p:cNvSpPr>
          <p:nvPr>
            <p:ph type="body" sz="quarter" idx="23"/>
          </p:nvPr>
        </p:nvSpPr>
        <p:spPr>
          <a:xfrm>
            <a:off x="2095500" y="4234291"/>
            <a:ext cx="4305300" cy="566309"/>
          </a:xfrm>
        </p:spPr>
        <p:txBody>
          <a:bodyPr/>
          <a:lstStyle/>
          <a:p>
            <a:r>
              <a:rPr lang="en-US" dirty="0"/>
              <a:t>Source: Gallup, “In U.S., Uninsured Rate Holds at 13.4%,” http://www.gallup.com/poll/178100/uninsured-rate-holds.aspx; Department of Health and Human Services, </a:t>
            </a:r>
            <a:r>
              <a:rPr lang="en-US" dirty="0" smtClean="0"/>
              <a:t>“Impact of Insurance Expansion on Hospital Uncompensated </a:t>
            </a:r>
            <a:r>
              <a:rPr lang="en-US" dirty="0"/>
              <a:t>Care Costs in 2014,” http://</a:t>
            </a:r>
            <a:r>
              <a:rPr lang="en-US" dirty="0" smtClean="0"/>
              <a:t>aspe.hhs.gov/health/reports/2014/UncompensatedCare/ib_UncompensatedCare.pdf;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ACA (and Recovery) Making a Dent in </a:t>
            </a:r>
            <a:r>
              <a:rPr lang="en-US" dirty="0" err="1" smtClean="0"/>
              <a:t>Uninsurance</a:t>
            </a:r>
            <a:endParaRPr lang="en-US" dirty="0"/>
          </a:p>
        </p:txBody>
      </p:sp>
      <p:sp>
        <p:nvSpPr>
          <p:cNvPr id="10" name="Rectangle 9"/>
          <p:cNvSpPr/>
          <p:nvPr/>
        </p:nvSpPr>
        <p:spPr bwMode="gray">
          <a:xfrm>
            <a:off x="330821" y="2053122"/>
            <a:ext cx="824255" cy="338554"/>
          </a:xfrm>
          <a:prstGeom prst="rect">
            <a:avLst/>
          </a:prstGeom>
        </p:spPr>
        <p:txBody>
          <a:bodyPr wrap="square" lIns="0" tIns="0" rIns="0" bIns="0">
            <a:spAutoFit/>
          </a:bodyPr>
          <a:lstStyle/>
          <a:p>
            <a:r>
              <a:rPr lang="en-US" sz="2200" dirty="0" smtClean="0">
                <a:solidFill>
                  <a:schemeClr val="accent6"/>
                </a:solidFill>
              </a:rPr>
              <a:t>18.0%</a:t>
            </a:r>
            <a:endParaRPr lang="en-US" sz="750" cap="all" dirty="0"/>
          </a:p>
        </p:txBody>
      </p:sp>
      <p:sp>
        <p:nvSpPr>
          <p:cNvPr id="7" name="TextBox 6"/>
          <p:cNvSpPr txBox="1"/>
          <p:nvPr/>
        </p:nvSpPr>
        <p:spPr bwMode="gray">
          <a:xfrm>
            <a:off x="330821" y="2369780"/>
            <a:ext cx="735979" cy="307777"/>
          </a:xfrm>
          <a:prstGeom prst="rect">
            <a:avLst/>
          </a:prstGeom>
          <a:noFill/>
        </p:spPr>
        <p:txBody>
          <a:bodyPr wrap="square" lIns="0" tIns="0" rIns="0" bIns="0" rtlCol="0">
            <a:spAutoFit/>
          </a:bodyPr>
          <a:lstStyle/>
          <a:p>
            <a:pPr>
              <a:spcBef>
                <a:spcPts val="500"/>
              </a:spcBef>
            </a:pPr>
            <a:r>
              <a:rPr lang="en-US" sz="1000" dirty="0" smtClean="0"/>
              <a:t>(highest on record)</a:t>
            </a:r>
          </a:p>
        </p:txBody>
      </p:sp>
      <p:sp>
        <p:nvSpPr>
          <p:cNvPr id="12" name="Rectangle 11"/>
          <p:cNvSpPr/>
          <p:nvPr/>
        </p:nvSpPr>
        <p:spPr bwMode="gray">
          <a:xfrm>
            <a:off x="5381281" y="2053122"/>
            <a:ext cx="799898" cy="338554"/>
          </a:xfrm>
          <a:prstGeom prst="rect">
            <a:avLst/>
          </a:prstGeom>
        </p:spPr>
        <p:txBody>
          <a:bodyPr wrap="none" lIns="0" tIns="0" rIns="0" bIns="0">
            <a:spAutoFit/>
          </a:bodyPr>
          <a:lstStyle/>
          <a:p>
            <a:r>
              <a:rPr lang="en-US" sz="2200" dirty="0" smtClean="0">
                <a:solidFill>
                  <a:schemeClr val="accent6"/>
                </a:solidFill>
              </a:rPr>
              <a:t>13.4%</a:t>
            </a:r>
            <a:endParaRPr lang="en-US" sz="750" cap="all" dirty="0"/>
          </a:p>
        </p:txBody>
      </p:sp>
      <p:sp>
        <p:nvSpPr>
          <p:cNvPr id="13" name="TextBox 12"/>
          <p:cNvSpPr txBox="1"/>
          <p:nvPr/>
        </p:nvSpPr>
        <p:spPr bwMode="gray">
          <a:xfrm>
            <a:off x="5381281" y="2369780"/>
            <a:ext cx="799898" cy="307777"/>
          </a:xfrm>
          <a:prstGeom prst="rect">
            <a:avLst/>
          </a:prstGeom>
          <a:noFill/>
        </p:spPr>
        <p:txBody>
          <a:bodyPr wrap="square" lIns="0" tIns="0" rIns="0" bIns="0" rtlCol="0">
            <a:spAutoFit/>
          </a:bodyPr>
          <a:lstStyle/>
          <a:p>
            <a:pPr>
              <a:spcBef>
                <a:spcPts val="500"/>
              </a:spcBef>
            </a:pPr>
            <a:r>
              <a:rPr lang="en-US" sz="1000" dirty="0" smtClean="0"/>
              <a:t>(lowest on record)</a:t>
            </a:r>
          </a:p>
        </p:txBody>
      </p:sp>
      <p:cxnSp>
        <p:nvCxnSpPr>
          <p:cNvPr id="14" name="Straight Arrow Connector 13"/>
          <p:cNvCxnSpPr/>
          <p:nvPr/>
        </p:nvCxnSpPr>
        <p:spPr bwMode="gray">
          <a:xfrm>
            <a:off x="1211580" y="2369780"/>
            <a:ext cx="4089994" cy="0"/>
          </a:xfrm>
          <a:prstGeom prst="straightConnector1">
            <a:avLst/>
          </a:prstGeom>
          <a:solidFill>
            <a:schemeClr val="accent1"/>
          </a:solidFill>
          <a:ln w="57150" cap="flat" cmpd="sng" algn="ctr">
            <a:solidFill>
              <a:schemeClr val="accent6"/>
            </a:solidFill>
            <a:prstDash val="solid"/>
            <a:miter lim="800000"/>
            <a:headEnd type="none" w="med" len="med"/>
            <a:tailEnd type="triangle"/>
          </a:ln>
          <a:effectLst/>
        </p:spPr>
      </p:cxnSp>
      <p:sp>
        <p:nvSpPr>
          <p:cNvPr id="17" name="TextBox 16"/>
          <p:cNvSpPr txBox="1"/>
          <p:nvPr/>
        </p:nvSpPr>
        <p:spPr bwMode="gray">
          <a:xfrm>
            <a:off x="330821" y="1904096"/>
            <a:ext cx="546735" cy="153888"/>
          </a:xfrm>
          <a:prstGeom prst="rect">
            <a:avLst/>
          </a:prstGeom>
          <a:noFill/>
        </p:spPr>
        <p:txBody>
          <a:bodyPr wrap="square" lIns="0" tIns="0" rIns="0" bIns="0" rtlCol="0">
            <a:spAutoFit/>
          </a:bodyPr>
          <a:lstStyle/>
          <a:p>
            <a:pPr>
              <a:spcBef>
                <a:spcPts val="500"/>
              </a:spcBef>
            </a:pPr>
            <a:r>
              <a:rPr lang="en-US" sz="1000" b="1" dirty="0" smtClean="0"/>
              <a:t>2013 Q3</a:t>
            </a:r>
          </a:p>
        </p:txBody>
      </p:sp>
      <p:sp>
        <p:nvSpPr>
          <p:cNvPr id="18" name="TextBox 17"/>
          <p:cNvSpPr txBox="1"/>
          <p:nvPr/>
        </p:nvSpPr>
        <p:spPr bwMode="gray">
          <a:xfrm>
            <a:off x="5381281" y="1904096"/>
            <a:ext cx="546735" cy="153888"/>
          </a:xfrm>
          <a:prstGeom prst="rect">
            <a:avLst/>
          </a:prstGeom>
          <a:noFill/>
        </p:spPr>
        <p:txBody>
          <a:bodyPr wrap="square" lIns="0" tIns="0" rIns="0" bIns="0" rtlCol="0">
            <a:spAutoFit/>
          </a:bodyPr>
          <a:lstStyle/>
          <a:p>
            <a:pPr>
              <a:spcBef>
                <a:spcPts val="500"/>
              </a:spcBef>
            </a:pPr>
            <a:r>
              <a:rPr lang="en-US" sz="1000" b="1" dirty="0" smtClean="0"/>
              <a:t>2014 Q3</a:t>
            </a:r>
          </a:p>
        </p:txBody>
      </p:sp>
      <p:sp>
        <p:nvSpPr>
          <p:cNvPr id="19" name="Rectangle 18"/>
          <p:cNvSpPr/>
          <p:nvPr/>
        </p:nvSpPr>
        <p:spPr>
          <a:xfrm>
            <a:off x="237197" y="1222823"/>
            <a:ext cx="3544228" cy="169277"/>
          </a:xfrm>
          <a:prstGeom prst="rect">
            <a:avLst/>
          </a:prstGeom>
          <a:noFill/>
        </p:spPr>
        <p:txBody>
          <a:bodyPr wrap="square" lIns="0" tIns="0" rIns="0" bIns="0" rtlCol="0">
            <a:spAutoFit/>
          </a:bodyPr>
          <a:lstStyle/>
          <a:p>
            <a:pPr>
              <a:spcBef>
                <a:spcPts val="500"/>
              </a:spcBef>
            </a:pPr>
            <a:r>
              <a:rPr lang="en-US" sz="1100" b="1" dirty="0" smtClean="0"/>
              <a:t>Percentage of U.S. Adults Without Health Insurance</a:t>
            </a:r>
            <a:endParaRPr lang="en-US" sz="1100" b="1" dirty="0"/>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581" y="1652783"/>
            <a:ext cx="460614" cy="337782"/>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268" y="1657724"/>
            <a:ext cx="548640" cy="332841"/>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549" y="1624805"/>
            <a:ext cx="332842" cy="365760"/>
          </a:xfrm>
          <a:prstGeom prst="rect">
            <a:avLst/>
          </a:prstGeom>
        </p:spPr>
      </p:pic>
      <p:sp>
        <p:nvSpPr>
          <p:cNvPr id="23" name="TextBox 22"/>
          <p:cNvSpPr txBox="1"/>
          <p:nvPr/>
        </p:nvSpPr>
        <p:spPr bwMode="gray">
          <a:xfrm>
            <a:off x="3853580" y="2006032"/>
            <a:ext cx="1274538" cy="307777"/>
          </a:xfrm>
          <a:prstGeom prst="rect">
            <a:avLst/>
          </a:prstGeom>
          <a:noFill/>
        </p:spPr>
        <p:txBody>
          <a:bodyPr wrap="square" lIns="0" tIns="0" rIns="0" bIns="0" rtlCol="0">
            <a:spAutoFit/>
          </a:bodyPr>
          <a:lstStyle/>
          <a:p>
            <a:pPr>
              <a:spcBef>
                <a:spcPts val="500"/>
              </a:spcBef>
            </a:pPr>
            <a:r>
              <a:rPr lang="en-US" sz="1000" dirty="0" smtClean="0"/>
              <a:t>Employer-sponsored coverage grows</a:t>
            </a:r>
          </a:p>
        </p:txBody>
      </p:sp>
      <p:sp>
        <p:nvSpPr>
          <p:cNvPr id="25" name="TextBox 24"/>
          <p:cNvSpPr txBox="1"/>
          <p:nvPr/>
        </p:nvSpPr>
        <p:spPr bwMode="gray">
          <a:xfrm>
            <a:off x="2663268" y="2006032"/>
            <a:ext cx="981076" cy="307777"/>
          </a:xfrm>
          <a:prstGeom prst="rect">
            <a:avLst/>
          </a:prstGeom>
          <a:noFill/>
        </p:spPr>
        <p:txBody>
          <a:bodyPr wrap="square" lIns="0" tIns="0" rIns="0" bIns="0" rtlCol="0">
            <a:spAutoFit/>
          </a:bodyPr>
          <a:lstStyle/>
          <a:p>
            <a:pPr>
              <a:spcBef>
                <a:spcPts val="500"/>
              </a:spcBef>
            </a:pPr>
            <a:r>
              <a:rPr lang="en-US" sz="1000" dirty="0" smtClean="0"/>
              <a:t>Medicaid expansion begins </a:t>
            </a:r>
          </a:p>
        </p:txBody>
      </p:sp>
      <p:sp>
        <p:nvSpPr>
          <p:cNvPr id="27" name="TextBox 26"/>
          <p:cNvSpPr txBox="1"/>
          <p:nvPr/>
        </p:nvSpPr>
        <p:spPr bwMode="gray">
          <a:xfrm>
            <a:off x="1352548" y="2006032"/>
            <a:ext cx="1114426" cy="307777"/>
          </a:xfrm>
          <a:prstGeom prst="rect">
            <a:avLst/>
          </a:prstGeom>
          <a:noFill/>
        </p:spPr>
        <p:txBody>
          <a:bodyPr wrap="square" lIns="0" tIns="0" rIns="0" bIns="0" rtlCol="0">
            <a:spAutoFit/>
          </a:bodyPr>
          <a:lstStyle/>
          <a:p>
            <a:pPr>
              <a:spcBef>
                <a:spcPts val="500"/>
              </a:spcBef>
            </a:pPr>
            <a:r>
              <a:rPr lang="en-US" sz="1000" dirty="0" smtClean="0"/>
              <a:t>Insurance exchanges launch</a:t>
            </a:r>
          </a:p>
        </p:txBody>
      </p:sp>
      <p:pic>
        <p:nvPicPr>
          <p:cNvPr id="29" name="Picture 28"/>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352548" y="3191799"/>
            <a:ext cx="1064170" cy="822960"/>
          </a:xfrm>
          <a:prstGeom prst="rect">
            <a:avLst/>
          </a:prstGeom>
        </p:spPr>
      </p:pic>
      <p:sp>
        <p:nvSpPr>
          <p:cNvPr id="30" name="TextBox 29"/>
          <p:cNvSpPr txBox="1"/>
          <p:nvPr/>
        </p:nvSpPr>
        <p:spPr bwMode="gray">
          <a:xfrm>
            <a:off x="1431095" y="3191799"/>
            <a:ext cx="737381" cy="338554"/>
          </a:xfrm>
          <a:prstGeom prst="rect">
            <a:avLst/>
          </a:prstGeom>
        </p:spPr>
        <p:txBody>
          <a:bodyPr wrap="none" lIns="0" tIns="0" rIns="0" bIns="0">
            <a:spAutoFit/>
          </a:bodyPr>
          <a:lstStyle>
            <a:defPPr>
              <a:defRPr lang="en-US"/>
            </a:defPPr>
            <a:lvl1pPr algn="r">
              <a:defRPr sz="2200">
                <a:solidFill>
                  <a:schemeClr val="accent6"/>
                </a:solidFill>
              </a:defRPr>
            </a:lvl1pPr>
          </a:lstStyle>
          <a:p>
            <a:r>
              <a:rPr lang="en-US" dirty="0" smtClean="0"/>
              <a:t>$5.7B</a:t>
            </a:r>
            <a:endParaRPr lang="en-US" dirty="0"/>
          </a:p>
        </p:txBody>
      </p:sp>
      <p:sp>
        <p:nvSpPr>
          <p:cNvPr id="31" name="TextBox 30"/>
          <p:cNvSpPr txBox="1"/>
          <p:nvPr/>
        </p:nvSpPr>
        <p:spPr>
          <a:xfrm>
            <a:off x="1352548" y="3449669"/>
            <a:ext cx="1164278" cy="553998"/>
          </a:xfrm>
          <a:prstGeom prst="rect">
            <a:avLst/>
          </a:prstGeom>
          <a:noFill/>
        </p:spPr>
        <p:txBody>
          <a:bodyPr wrap="square" rtlCol="0">
            <a:spAutoFit/>
          </a:bodyPr>
          <a:lstStyle/>
          <a:p>
            <a:r>
              <a:rPr lang="en-US" sz="1000" dirty="0" smtClean="0"/>
              <a:t>Reduction in uncompensated care, 2014</a:t>
            </a:r>
            <a:endParaRPr lang="en-US" sz="1000" dirty="0" smtClean="0">
              <a:latin typeface="+mn-lt"/>
            </a:endParaRPr>
          </a:p>
        </p:txBody>
      </p:sp>
      <p:sp>
        <p:nvSpPr>
          <p:cNvPr id="32" name="Rectangle 31"/>
          <p:cNvSpPr/>
          <p:nvPr/>
        </p:nvSpPr>
        <p:spPr>
          <a:xfrm>
            <a:off x="237197" y="2876363"/>
            <a:ext cx="3544228" cy="169277"/>
          </a:xfrm>
          <a:prstGeom prst="rect">
            <a:avLst/>
          </a:prstGeom>
          <a:noFill/>
        </p:spPr>
        <p:txBody>
          <a:bodyPr wrap="square" lIns="0" tIns="0" rIns="0" bIns="0" rtlCol="0">
            <a:spAutoFit/>
          </a:bodyPr>
          <a:lstStyle/>
          <a:p>
            <a:pPr>
              <a:spcBef>
                <a:spcPts val="500"/>
              </a:spcBef>
            </a:pPr>
            <a:r>
              <a:rPr lang="en-US" sz="1100" b="1" dirty="0" smtClean="0"/>
              <a:t>A Bargain Still Unbalanced</a:t>
            </a:r>
            <a:endParaRPr lang="en-US" sz="1100" b="1" dirty="0"/>
          </a:p>
        </p:txBody>
      </p:sp>
      <p:pic>
        <p:nvPicPr>
          <p:cNvPr id="26" name="Picture 25"/>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779357" y="3191799"/>
            <a:ext cx="1064170" cy="822960"/>
          </a:xfrm>
          <a:prstGeom prst="rect">
            <a:avLst/>
          </a:prstGeom>
        </p:spPr>
      </p:pic>
      <p:sp>
        <p:nvSpPr>
          <p:cNvPr id="28" name="TextBox 27"/>
          <p:cNvSpPr txBox="1"/>
          <p:nvPr/>
        </p:nvSpPr>
        <p:spPr bwMode="gray">
          <a:xfrm>
            <a:off x="3936450" y="3191799"/>
            <a:ext cx="658835" cy="338554"/>
          </a:xfrm>
          <a:prstGeom prst="rect">
            <a:avLst/>
          </a:prstGeom>
        </p:spPr>
        <p:txBody>
          <a:bodyPr wrap="none" lIns="0" tIns="0" rIns="0" bIns="0">
            <a:spAutoFit/>
          </a:bodyPr>
          <a:lstStyle>
            <a:defPPr>
              <a:defRPr lang="en-US"/>
            </a:defPPr>
            <a:lvl1pPr algn="r">
              <a:defRPr sz="2200">
                <a:solidFill>
                  <a:schemeClr val="accent6"/>
                </a:solidFill>
              </a:defRPr>
            </a:lvl1pPr>
          </a:lstStyle>
          <a:p>
            <a:r>
              <a:rPr lang="en-US" dirty="0" smtClean="0"/>
              <a:t>$14B</a:t>
            </a:r>
            <a:endParaRPr lang="en-US" dirty="0"/>
          </a:p>
        </p:txBody>
      </p:sp>
      <p:sp>
        <p:nvSpPr>
          <p:cNvPr id="33" name="TextBox 32"/>
          <p:cNvSpPr txBox="1"/>
          <p:nvPr/>
        </p:nvSpPr>
        <p:spPr>
          <a:xfrm>
            <a:off x="3779356" y="3449669"/>
            <a:ext cx="1468415" cy="707886"/>
          </a:xfrm>
          <a:prstGeom prst="rect">
            <a:avLst/>
          </a:prstGeom>
          <a:noFill/>
        </p:spPr>
        <p:txBody>
          <a:bodyPr wrap="square" rtlCol="0">
            <a:spAutoFit/>
          </a:bodyPr>
          <a:lstStyle/>
          <a:p>
            <a:r>
              <a:rPr lang="en-US" sz="1000" dirty="0" smtClean="0"/>
              <a:t>ACA-related reductions in Medicare fee-for-service payment, 2014</a:t>
            </a:r>
            <a:endParaRPr lang="en-US" sz="1000" dirty="0" smtClean="0">
              <a:latin typeface="+mn-lt"/>
            </a:endParaRPr>
          </a:p>
        </p:txBody>
      </p:sp>
      <p:sp>
        <p:nvSpPr>
          <p:cNvPr id="9" name="TextBox 8"/>
          <p:cNvSpPr txBox="1"/>
          <p:nvPr/>
        </p:nvSpPr>
        <p:spPr bwMode="gray">
          <a:xfrm>
            <a:off x="2791838" y="3449669"/>
            <a:ext cx="817124" cy="307777"/>
          </a:xfrm>
          <a:prstGeom prst="rect">
            <a:avLst/>
          </a:prstGeom>
          <a:noFill/>
        </p:spPr>
        <p:txBody>
          <a:bodyPr wrap="square" lIns="0" tIns="0" rIns="0" bIns="0" rtlCol="0">
            <a:spAutoFit/>
          </a:bodyPr>
          <a:lstStyle/>
          <a:p>
            <a:pPr algn="ctr">
              <a:spcBef>
                <a:spcPts val="500"/>
              </a:spcBef>
            </a:pPr>
            <a:r>
              <a:rPr lang="en-US" sz="2000" dirty="0" smtClean="0"/>
              <a:t>vs.</a:t>
            </a:r>
          </a:p>
        </p:txBody>
      </p:sp>
    </p:spTree>
    <p:extLst>
      <p:ext uri="{BB962C8B-B14F-4D97-AF65-F5344CB8AC3E}">
        <p14:creationId xmlns:p14="http://schemas.microsoft.com/office/powerpoint/2010/main" val="170137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16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733432" y="3666466"/>
            <a:ext cx="914402" cy="707137"/>
          </a:xfrm>
          <a:prstGeom prst="rect">
            <a:avLst/>
          </a:prstGeom>
        </p:spPr>
      </p:pic>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27918" y="3666466"/>
            <a:ext cx="914402" cy="707137"/>
          </a:xfrm>
          <a:prstGeom prst="rect">
            <a:avLst/>
          </a:prstGeom>
        </p:spPr>
      </p:pic>
      <p:sp>
        <p:nvSpPr>
          <p:cNvPr id="2" name="Text Placeholder 1"/>
          <p:cNvSpPr>
            <a:spLocks noGrp="1"/>
          </p:cNvSpPr>
          <p:nvPr>
            <p:ph type="body" sz="quarter" idx="21"/>
          </p:nvPr>
        </p:nvSpPr>
        <p:spPr>
          <a:xfrm>
            <a:off x="320040" y="718356"/>
            <a:ext cx="5759450" cy="215444"/>
          </a:xfrm>
        </p:spPr>
        <p:txBody>
          <a:bodyPr/>
          <a:lstStyle/>
          <a:p>
            <a:r>
              <a:rPr lang="en-US" dirty="0" smtClean="0"/>
              <a:t>23 States Still Foregoing Expansion</a:t>
            </a:r>
            <a:endParaRPr lang="en-US" dirty="0"/>
          </a:p>
        </p:txBody>
      </p:sp>
      <p:sp>
        <p:nvSpPr>
          <p:cNvPr id="3" name="Text Placeholder 2"/>
          <p:cNvSpPr>
            <a:spLocks noGrp="1"/>
          </p:cNvSpPr>
          <p:nvPr>
            <p:ph type="body" sz="quarter" idx="22"/>
          </p:nvPr>
        </p:nvSpPr>
        <p:spPr>
          <a:xfrm>
            <a:off x="320039" y="45947"/>
            <a:ext cx="3711547" cy="138499"/>
          </a:xfrm>
        </p:spPr>
        <p:txBody>
          <a:bodyPr/>
          <a:lstStyle/>
          <a:p>
            <a:pPr>
              <a:spcBef>
                <a:spcPts val="500"/>
              </a:spcBef>
            </a:pPr>
            <a:r>
              <a:rPr lang="en-US" dirty="0" smtClean="0"/>
              <a:t>Medicaid Expansion</a:t>
            </a:r>
            <a:endParaRPr lang="en-US" dirty="0"/>
          </a:p>
        </p:txBody>
      </p:sp>
      <p:sp>
        <p:nvSpPr>
          <p:cNvPr id="4" name="Text Placeholder 3"/>
          <p:cNvSpPr>
            <a:spLocks noGrp="1"/>
          </p:cNvSpPr>
          <p:nvPr>
            <p:ph type="body" sz="quarter" idx="23"/>
          </p:nvPr>
        </p:nvSpPr>
        <p:spPr>
          <a:xfrm>
            <a:off x="1909108" y="4465124"/>
            <a:ext cx="4491695" cy="335476"/>
          </a:xfrm>
        </p:spPr>
        <p:txBody>
          <a:bodyPr/>
          <a:lstStyle/>
          <a:p>
            <a:r>
              <a:rPr lang="en-US" dirty="0" smtClean="0"/>
              <a:t>Source: The Advisory Board Company, “Where the States Stand on Medicaid Expansion,” September 4, 2014, available at: </a:t>
            </a:r>
            <a:r>
              <a:rPr lang="en-US" dirty="0" smtClean="0">
                <a:hlinkClick r:id="rId3"/>
              </a:rPr>
              <a:t>www.advisory.com</a:t>
            </a:r>
            <a:r>
              <a:rPr lang="en-US" dirty="0"/>
              <a:t>; </a:t>
            </a:r>
            <a:r>
              <a:rPr lang="en-US" dirty="0" smtClean="0"/>
              <a:t>CMS, “Medicaid and CHIP: July 2014 Monthly Applications, Eligibility Determinations and Enrollment Report,” September 22 2014; HHS</a:t>
            </a:r>
            <a:r>
              <a:rPr lang="en-US" dirty="0"/>
              <a:t>, “Health Insurance Marketplace: Summary Enrollment Report for the Initial Annual Open Enrollment Period,” May 1, 2014; </a:t>
            </a:r>
            <a:r>
              <a:rPr lang="en-US" dirty="0" smtClean="0"/>
              <a:t>PricewaterhouseCoopers, “Medicaid 2.0: Health System Haves and Have </a:t>
            </a:r>
            <a:r>
              <a:rPr lang="en-US" dirty="0" err="1" smtClean="0"/>
              <a:t>Nots</a:t>
            </a:r>
            <a:r>
              <a:rPr lang="en-US" dirty="0" smtClean="0"/>
              <a:t>,” Health Care Advisory Board interviews and analysis. </a:t>
            </a:r>
            <a:endParaRPr lang="en-US" dirty="0"/>
          </a:p>
        </p:txBody>
      </p:sp>
      <p:sp>
        <p:nvSpPr>
          <p:cNvPr id="5" name="Text Placeholder 4"/>
          <p:cNvSpPr>
            <a:spLocks noGrp="1"/>
          </p:cNvSpPr>
          <p:nvPr>
            <p:ph type="body" sz="quarter" idx="24"/>
          </p:nvPr>
        </p:nvSpPr>
        <p:spPr>
          <a:xfrm>
            <a:off x="0" y="4467067"/>
            <a:ext cx="1743559" cy="153888"/>
          </a:xfrm>
        </p:spPr>
        <p:txBody>
          <a:bodyPr/>
          <a:lstStyle/>
          <a:p>
            <a:r>
              <a:rPr lang="en-US" dirty="0" smtClean="0"/>
              <a:t>Estimate- does not include CT or ME.</a:t>
            </a:r>
          </a:p>
          <a:p>
            <a:r>
              <a:rPr lang="en-US" dirty="0" smtClean="0"/>
              <a:t>Children’s Health Insurance Program.</a:t>
            </a:r>
            <a:endParaRPr lang="en-US" dirty="0"/>
          </a:p>
        </p:txBody>
      </p:sp>
      <p:sp>
        <p:nvSpPr>
          <p:cNvPr id="6" name="Text Placeholder 5"/>
          <p:cNvSpPr>
            <a:spLocks noGrp="1"/>
          </p:cNvSpPr>
          <p:nvPr>
            <p:ph type="body" sz="quarter" idx="25"/>
          </p:nvPr>
        </p:nvSpPr>
        <p:spPr>
          <a:xfrm>
            <a:off x="320040" y="40904"/>
            <a:ext cx="6080760" cy="553998"/>
          </a:xfrm>
        </p:spPr>
        <p:txBody>
          <a:bodyPr/>
          <a:lstStyle/>
          <a:p>
            <a:r>
              <a:rPr lang="en-US" dirty="0" smtClean="0"/>
              <a:t>Medicaid Expansion Contentious—and Consequential</a:t>
            </a:r>
            <a:endParaRPr lang="en-US" dirty="0"/>
          </a:p>
        </p:txBody>
      </p:sp>
      <p:sp>
        <p:nvSpPr>
          <p:cNvPr id="13" name="TextBox 12"/>
          <p:cNvSpPr txBox="1"/>
          <p:nvPr/>
        </p:nvSpPr>
        <p:spPr bwMode="gray">
          <a:xfrm>
            <a:off x="327917" y="3911939"/>
            <a:ext cx="1555777" cy="461665"/>
          </a:xfrm>
          <a:prstGeom prst="rect">
            <a:avLst/>
          </a:prstGeom>
          <a:noFill/>
        </p:spPr>
        <p:txBody>
          <a:bodyPr wrap="square" lIns="0" tIns="0" rIns="0" bIns="0" rtlCol="0">
            <a:spAutoFit/>
          </a:bodyPr>
          <a:lstStyle/>
          <a:p>
            <a:r>
              <a:rPr lang="en-US" sz="1000" dirty="0" smtClean="0"/>
              <a:t>Increase in Medicaid, CHIP</a:t>
            </a:r>
            <a:r>
              <a:rPr lang="en-US" sz="1000" baseline="30000" dirty="0" smtClean="0"/>
              <a:t>2</a:t>
            </a:r>
            <a:r>
              <a:rPr lang="en-US" sz="1000" dirty="0" smtClean="0"/>
              <a:t> enrollment,</a:t>
            </a:r>
            <a:br>
              <a:rPr lang="en-US" sz="1000" dirty="0" smtClean="0"/>
            </a:br>
            <a:r>
              <a:rPr lang="en-US" sz="1000" dirty="0" smtClean="0"/>
              <a:t>October 2013-July 2014</a:t>
            </a:r>
            <a:endParaRPr lang="en-US" sz="1000" dirty="0"/>
          </a:p>
        </p:txBody>
      </p:sp>
      <p:sp>
        <p:nvSpPr>
          <p:cNvPr id="14" name="TextBox 13"/>
          <p:cNvSpPr txBox="1"/>
          <p:nvPr/>
        </p:nvSpPr>
        <p:spPr bwMode="gray">
          <a:xfrm>
            <a:off x="327917" y="3611151"/>
            <a:ext cx="573780" cy="338554"/>
          </a:xfrm>
          <a:prstGeom prst="rect">
            <a:avLst/>
          </a:prstGeom>
          <a:noFill/>
        </p:spPr>
        <p:txBody>
          <a:bodyPr wrap="square" lIns="0" tIns="0" rIns="0" bIns="0" rtlCol="0">
            <a:spAutoFit/>
          </a:bodyPr>
          <a:lstStyle/>
          <a:p>
            <a:pPr algn="ctr"/>
            <a:r>
              <a:rPr lang="en-US" sz="2200" dirty="0" smtClean="0">
                <a:solidFill>
                  <a:schemeClr val="accent6"/>
                </a:solidFill>
              </a:rPr>
              <a:t>8M</a:t>
            </a:r>
            <a:r>
              <a:rPr lang="en-US" sz="2200" baseline="30000" dirty="0" smtClean="0">
                <a:solidFill>
                  <a:schemeClr val="accent6"/>
                </a:solidFill>
              </a:rPr>
              <a:t>1</a:t>
            </a:r>
          </a:p>
        </p:txBody>
      </p:sp>
      <p:sp>
        <p:nvSpPr>
          <p:cNvPr id="23" name="TextBox 22"/>
          <p:cNvSpPr txBox="1"/>
          <p:nvPr/>
        </p:nvSpPr>
        <p:spPr bwMode="gray">
          <a:xfrm>
            <a:off x="3733431" y="3911938"/>
            <a:ext cx="2257793" cy="461665"/>
          </a:xfrm>
          <a:prstGeom prst="rect">
            <a:avLst/>
          </a:prstGeom>
          <a:noFill/>
        </p:spPr>
        <p:txBody>
          <a:bodyPr wrap="square" lIns="0" tIns="0" rIns="0" bIns="0" rtlCol="0">
            <a:spAutoFit/>
          </a:bodyPr>
          <a:lstStyle/>
          <a:p>
            <a:r>
              <a:rPr lang="en-US" sz="1000" dirty="0" smtClean="0"/>
              <a:t>Advisory Board estimate of impact of Medicaid expansion on typical hospital’s 10-year operating margin projection</a:t>
            </a:r>
            <a:endParaRPr lang="en-US" sz="1000" dirty="0"/>
          </a:p>
        </p:txBody>
      </p:sp>
      <p:sp>
        <p:nvSpPr>
          <p:cNvPr id="24" name="TextBox 23"/>
          <p:cNvSpPr txBox="1"/>
          <p:nvPr/>
        </p:nvSpPr>
        <p:spPr bwMode="gray">
          <a:xfrm>
            <a:off x="3733432" y="3612037"/>
            <a:ext cx="801714" cy="338554"/>
          </a:xfrm>
          <a:prstGeom prst="rect">
            <a:avLst/>
          </a:prstGeom>
          <a:noFill/>
        </p:spPr>
        <p:txBody>
          <a:bodyPr wrap="square" lIns="0" tIns="0" rIns="0" bIns="0" rtlCol="0">
            <a:spAutoFit/>
          </a:bodyPr>
          <a:lstStyle/>
          <a:p>
            <a:r>
              <a:rPr lang="en-US" sz="2200" dirty="0" smtClean="0">
                <a:solidFill>
                  <a:schemeClr val="accent6"/>
                </a:solidFill>
              </a:rPr>
              <a:t>2.4%</a:t>
            </a:r>
            <a:endParaRPr lang="en-US" sz="2200" dirty="0">
              <a:solidFill>
                <a:schemeClr val="accent6"/>
              </a:solidFill>
            </a:endParaRPr>
          </a:p>
        </p:txBody>
      </p:sp>
      <p:sp>
        <p:nvSpPr>
          <p:cNvPr id="91" name="Text Placeholder 7"/>
          <p:cNvSpPr txBox="1">
            <a:spLocks/>
          </p:cNvSpPr>
          <p:nvPr/>
        </p:nvSpPr>
        <p:spPr>
          <a:xfrm>
            <a:off x="320040" y="1028895"/>
            <a:ext cx="2893060" cy="169277"/>
          </a:xfrm>
          <a:prstGeom prst="rect">
            <a:avLst/>
          </a:prstGeom>
          <a:noFill/>
        </p:spPr>
        <p:txBody>
          <a:bodyPr wrap="square" lIns="0" tIns="0" rIns="0" bIns="0" rtlCol="0">
            <a:spAutoFit/>
          </a:bodyPr>
          <a:lstStyle>
            <a:defPPr>
              <a:defRPr lang="en-US"/>
            </a:defPPr>
            <a:lvl1pPr>
              <a:spcBef>
                <a:spcPts val="500"/>
              </a:spcBef>
              <a:defRPr sz="1100" b="1"/>
            </a:lvl1pPr>
          </a:lstStyle>
          <a:p>
            <a:r>
              <a:rPr lang="en-US" dirty="0"/>
              <a:t>State Participation in Medicaid Expansion</a:t>
            </a:r>
          </a:p>
        </p:txBody>
      </p:sp>
      <p:sp>
        <p:nvSpPr>
          <p:cNvPr id="92" name="Rectangle 91"/>
          <p:cNvSpPr/>
          <p:nvPr/>
        </p:nvSpPr>
        <p:spPr>
          <a:xfrm>
            <a:off x="461858" y="3386855"/>
            <a:ext cx="122830" cy="116006"/>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623825" y="3329442"/>
            <a:ext cx="1057701" cy="230832"/>
          </a:xfrm>
          <a:prstGeom prst="rect">
            <a:avLst/>
          </a:prstGeom>
          <a:noFill/>
        </p:spPr>
        <p:txBody>
          <a:bodyPr wrap="square" lIns="45720" rIns="45720" rtlCol="0">
            <a:spAutoFit/>
          </a:bodyPr>
          <a:lstStyle/>
          <a:p>
            <a:r>
              <a:rPr lang="en-US" sz="900" dirty="0" smtClean="0"/>
              <a:t>Participating</a:t>
            </a:r>
          </a:p>
        </p:txBody>
      </p:sp>
      <p:sp>
        <p:nvSpPr>
          <p:cNvPr id="94" name="Rectangle 93"/>
          <p:cNvSpPr/>
          <p:nvPr/>
        </p:nvSpPr>
        <p:spPr>
          <a:xfrm>
            <a:off x="1378177" y="3386855"/>
            <a:ext cx="122830" cy="116006"/>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540143" y="3329442"/>
            <a:ext cx="1458481" cy="230832"/>
          </a:xfrm>
          <a:prstGeom prst="rect">
            <a:avLst/>
          </a:prstGeom>
          <a:noFill/>
        </p:spPr>
        <p:txBody>
          <a:bodyPr wrap="square" lIns="45720" rIns="45720" rtlCol="0">
            <a:spAutoFit/>
          </a:bodyPr>
          <a:lstStyle/>
          <a:p>
            <a:r>
              <a:rPr lang="en-US" sz="900" dirty="0" smtClean="0"/>
              <a:t>Not Currently Participating</a:t>
            </a:r>
          </a:p>
        </p:txBody>
      </p:sp>
      <p:sp>
        <p:nvSpPr>
          <p:cNvPr id="98" name="TextBox 97"/>
          <p:cNvSpPr txBox="1"/>
          <p:nvPr/>
        </p:nvSpPr>
        <p:spPr bwMode="gray">
          <a:xfrm>
            <a:off x="320040" y="1188449"/>
            <a:ext cx="2363238" cy="256111"/>
          </a:xfrm>
          <a:prstGeom prst="rect">
            <a:avLst/>
          </a:prstGeom>
          <a:noFill/>
        </p:spPr>
        <p:txBody>
          <a:bodyPr wrap="square" lIns="45720" rIns="45720" rtlCol="0">
            <a:noAutofit/>
          </a:bodyPr>
          <a:lstStyle/>
          <a:p>
            <a:pPr>
              <a:spcBef>
                <a:spcPts val="500"/>
              </a:spcBef>
            </a:pPr>
            <a:r>
              <a:rPr lang="en-US" sz="1000" i="1" dirty="0" smtClean="0"/>
              <a:t>As of October 2014</a:t>
            </a:r>
          </a:p>
        </p:txBody>
      </p:sp>
      <p:grpSp>
        <p:nvGrpSpPr>
          <p:cNvPr id="7" name="Group 6"/>
          <p:cNvGrpSpPr/>
          <p:nvPr/>
        </p:nvGrpSpPr>
        <p:grpSpPr>
          <a:xfrm>
            <a:off x="320040" y="1526038"/>
            <a:ext cx="2748056" cy="1732398"/>
            <a:chOff x="528405" y="1515836"/>
            <a:chExt cx="3503182" cy="2208437"/>
          </a:xfrm>
        </p:grpSpPr>
        <p:sp>
          <p:nvSpPr>
            <p:cNvPr id="100" name="Freeform 20"/>
            <p:cNvSpPr>
              <a:spLocks/>
            </p:cNvSpPr>
            <p:nvPr/>
          </p:nvSpPr>
          <p:spPr bwMode="gray">
            <a:xfrm>
              <a:off x="2849888" y="2886822"/>
              <a:ext cx="254863" cy="415757"/>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01" name="Freeform 29"/>
            <p:cNvSpPr>
              <a:spLocks/>
            </p:cNvSpPr>
            <p:nvPr/>
          </p:nvSpPr>
          <p:spPr bwMode="gray">
            <a:xfrm>
              <a:off x="984048" y="2629255"/>
              <a:ext cx="458348" cy="531358"/>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02" name="Freeform 30"/>
            <p:cNvSpPr>
              <a:spLocks/>
            </p:cNvSpPr>
            <p:nvPr/>
          </p:nvSpPr>
          <p:spPr bwMode="gray">
            <a:xfrm>
              <a:off x="2406413" y="2782037"/>
              <a:ext cx="338014" cy="304213"/>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03" name="Freeform 31"/>
            <p:cNvSpPr>
              <a:spLocks/>
            </p:cNvSpPr>
            <p:nvPr/>
          </p:nvSpPr>
          <p:spPr bwMode="gray">
            <a:xfrm>
              <a:off x="528405" y="2055307"/>
              <a:ext cx="532711" cy="911962"/>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04" name="Freeform 32"/>
            <p:cNvSpPr>
              <a:spLocks/>
            </p:cNvSpPr>
            <p:nvPr/>
          </p:nvSpPr>
          <p:spPr bwMode="gray">
            <a:xfrm>
              <a:off x="1442396" y="2348703"/>
              <a:ext cx="488768" cy="386012"/>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05" name="Freeform 33"/>
            <p:cNvSpPr>
              <a:spLocks/>
            </p:cNvSpPr>
            <p:nvPr/>
          </p:nvSpPr>
          <p:spPr bwMode="gray">
            <a:xfrm>
              <a:off x="3710473" y="2139810"/>
              <a:ext cx="115601" cy="108841"/>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06" name="Freeform 34"/>
            <p:cNvSpPr>
              <a:spLocks/>
            </p:cNvSpPr>
            <p:nvPr/>
          </p:nvSpPr>
          <p:spPr bwMode="gray">
            <a:xfrm>
              <a:off x="3610421" y="2375068"/>
              <a:ext cx="70307" cy="115601"/>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07" name="Freeform 35"/>
            <p:cNvSpPr>
              <a:spLocks/>
            </p:cNvSpPr>
            <p:nvPr/>
          </p:nvSpPr>
          <p:spPr bwMode="gray">
            <a:xfrm>
              <a:off x="3538762" y="2464980"/>
              <a:ext cx="10817" cy="14196"/>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grpSp>
          <p:nvGrpSpPr>
            <p:cNvPr id="108" name="Group 111"/>
            <p:cNvGrpSpPr/>
            <p:nvPr/>
          </p:nvGrpSpPr>
          <p:grpSpPr bwMode="gray">
            <a:xfrm>
              <a:off x="2917491" y="3204555"/>
              <a:ext cx="608426" cy="517162"/>
              <a:chOff x="4014563" y="3578865"/>
              <a:chExt cx="877041" cy="745485"/>
            </a:xfrm>
            <a:solidFill>
              <a:schemeClr val="accent1"/>
            </a:solidFill>
          </p:grpSpPr>
          <p:sp>
            <p:nvSpPr>
              <p:cNvPr id="162"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63"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accent2"/>
                </a:solidFill>
                <a:round/>
                <a:headEnd/>
                <a:tailEnd/>
              </a:ln>
            </p:spPr>
            <p:txBody>
              <a:bodyPr/>
              <a:lstStyle/>
              <a:p>
                <a:endParaRPr lang="en-US" dirty="0">
                  <a:solidFill>
                    <a:prstClr val="black"/>
                  </a:solidFill>
                </a:endParaRPr>
              </a:p>
            </p:txBody>
          </p:sp>
          <p:sp>
            <p:nvSpPr>
              <p:cNvPr id="164"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accent2"/>
                </a:solidFill>
                <a:round/>
                <a:headEnd/>
                <a:tailEnd/>
              </a:ln>
            </p:spPr>
            <p:txBody>
              <a:bodyPr/>
              <a:lstStyle/>
              <a:p>
                <a:endParaRPr lang="en-US" dirty="0">
                  <a:solidFill>
                    <a:prstClr val="black"/>
                  </a:solidFill>
                </a:endParaRPr>
              </a:p>
            </p:txBody>
          </p:sp>
          <p:sp>
            <p:nvSpPr>
              <p:cNvPr id="165"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endParaRPr lang="en-US" dirty="0">
                  <a:solidFill>
                    <a:prstClr val="black"/>
                  </a:solidFill>
                </a:endParaRPr>
              </a:p>
            </p:txBody>
          </p:sp>
        </p:grpSp>
        <p:sp>
          <p:nvSpPr>
            <p:cNvPr id="109" name="Freeform 40"/>
            <p:cNvSpPr>
              <a:spLocks/>
            </p:cNvSpPr>
            <p:nvPr/>
          </p:nvSpPr>
          <p:spPr bwMode="gray">
            <a:xfrm>
              <a:off x="3027008" y="2865865"/>
              <a:ext cx="363704" cy="378576"/>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10" name="Freeform 47"/>
            <p:cNvSpPr>
              <a:spLocks/>
            </p:cNvSpPr>
            <p:nvPr/>
          </p:nvSpPr>
          <p:spPr bwMode="gray">
            <a:xfrm>
              <a:off x="1011765" y="1596960"/>
              <a:ext cx="400885" cy="648311"/>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11" name="Freeform 48"/>
            <p:cNvSpPr>
              <a:spLocks/>
            </p:cNvSpPr>
            <p:nvPr/>
          </p:nvSpPr>
          <p:spPr bwMode="gray">
            <a:xfrm>
              <a:off x="2603814" y="2262171"/>
              <a:ext cx="262975" cy="473895"/>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12" name="Freeform 49"/>
            <p:cNvSpPr>
              <a:spLocks/>
            </p:cNvSpPr>
            <p:nvPr/>
          </p:nvSpPr>
          <p:spPr bwMode="gray">
            <a:xfrm>
              <a:off x="2836367" y="2305437"/>
              <a:ext cx="208217" cy="356943"/>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13" name="Freeform 50"/>
            <p:cNvSpPr>
              <a:spLocks/>
            </p:cNvSpPr>
            <p:nvPr/>
          </p:nvSpPr>
          <p:spPr bwMode="gray">
            <a:xfrm>
              <a:off x="2280672" y="2191189"/>
              <a:ext cx="400885" cy="265679"/>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14" name="Freeform 51"/>
            <p:cNvSpPr>
              <a:spLocks/>
            </p:cNvSpPr>
            <p:nvPr/>
          </p:nvSpPr>
          <p:spPr bwMode="gray">
            <a:xfrm>
              <a:off x="1908856" y="2479177"/>
              <a:ext cx="498233" cy="269059"/>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15" name="Freeform 52"/>
            <p:cNvSpPr>
              <a:spLocks/>
            </p:cNvSpPr>
            <p:nvPr/>
          </p:nvSpPr>
          <p:spPr bwMode="gray">
            <a:xfrm>
              <a:off x="2757948" y="2529879"/>
              <a:ext cx="487416" cy="249455"/>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16" name="Freeform 53"/>
            <p:cNvSpPr>
              <a:spLocks/>
            </p:cNvSpPr>
            <p:nvPr/>
          </p:nvSpPr>
          <p:spPr bwMode="gray">
            <a:xfrm>
              <a:off x="2449679" y="3077462"/>
              <a:ext cx="376548" cy="332606"/>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17" name="Freeform 54"/>
            <p:cNvSpPr>
              <a:spLocks/>
            </p:cNvSpPr>
            <p:nvPr/>
          </p:nvSpPr>
          <p:spPr bwMode="gray">
            <a:xfrm>
              <a:off x="3786864" y="1645633"/>
              <a:ext cx="244723" cy="388716"/>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18" name="Freeform 55"/>
            <p:cNvSpPr>
              <a:spLocks/>
            </p:cNvSpPr>
            <p:nvPr/>
          </p:nvSpPr>
          <p:spPr bwMode="gray">
            <a:xfrm>
              <a:off x="3375839" y="2386561"/>
              <a:ext cx="304889" cy="150754"/>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grpSp>
          <p:nvGrpSpPr>
            <p:cNvPr id="119" name="Group 194"/>
            <p:cNvGrpSpPr/>
            <p:nvPr/>
          </p:nvGrpSpPr>
          <p:grpSpPr bwMode="gray">
            <a:xfrm>
              <a:off x="3709797" y="2054631"/>
              <a:ext cx="233230" cy="127093"/>
              <a:chOff x="5156666" y="1921257"/>
              <a:chExt cx="336199" cy="183204"/>
            </a:xfrm>
            <a:solidFill>
              <a:schemeClr val="accent1"/>
            </a:solidFill>
          </p:grpSpPr>
          <p:sp>
            <p:nvSpPr>
              <p:cNvPr id="159"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endParaRPr lang="en-US" dirty="0">
                  <a:solidFill>
                    <a:prstClr val="black"/>
                  </a:solidFill>
                </a:endParaRPr>
              </a:p>
            </p:txBody>
          </p:sp>
          <p:sp>
            <p:nvSpPr>
              <p:cNvPr id="160"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endParaRPr lang="en-US" dirty="0">
                  <a:solidFill>
                    <a:prstClr val="black"/>
                  </a:solidFill>
                </a:endParaRPr>
              </a:p>
            </p:txBody>
          </p:sp>
          <p:sp>
            <p:nvSpPr>
              <p:cNvPr id="161"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endParaRPr lang="en-US" dirty="0">
                  <a:solidFill>
                    <a:prstClr val="black"/>
                  </a:solidFill>
                </a:endParaRPr>
              </a:p>
            </p:txBody>
          </p:sp>
        </p:grpSp>
        <p:grpSp>
          <p:nvGrpSpPr>
            <p:cNvPr id="120" name="Group 193"/>
            <p:cNvGrpSpPr/>
            <p:nvPr/>
          </p:nvGrpSpPr>
          <p:grpSpPr bwMode="gray">
            <a:xfrm>
              <a:off x="2644375" y="1843710"/>
              <a:ext cx="504993" cy="475248"/>
              <a:chOff x="3620869" y="1617216"/>
              <a:chExt cx="727944" cy="685067"/>
            </a:xfrm>
            <a:solidFill>
              <a:schemeClr val="accent1"/>
            </a:solidFill>
          </p:grpSpPr>
          <p:sp>
            <p:nvSpPr>
              <p:cNvPr id="157"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endParaRPr lang="en-US" dirty="0">
                  <a:solidFill>
                    <a:prstClr val="black"/>
                  </a:solidFill>
                </a:endParaRPr>
              </a:p>
            </p:txBody>
          </p:sp>
          <p:sp>
            <p:nvSpPr>
              <p:cNvPr id="158"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grpSp>
        <p:sp>
          <p:nvSpPr>
            <p:cNvPr id="121" name="Freeform 61"/>
            <p:cNvSpPr>
              <a:spLocks/>
            </p:cNvSpPr>
            <p:nvPr/>
          </p:nvSpPr>
          <p:spPr bwMode="gray">
            <a:xfrm>
              <a:off x="2250250" y="1701068"/>
              <a:ext cx="441447" cy="496205"/>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22" name="Freeform 62"/>
            <p:cNvSpPr>
              <a:spLocks/>
            </p:cNvSpPr>
            <p:nvPr/>
          </p:nvSpPr>
          <p:spPr bwMode="gray">
            <a:xfrm>
              <a:off x="2627474" y="2895610"/>
              <a:ext cx="237962" cy="41305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23" name="Freeform 63"/>
            <p:cNvSpPr>
              <a:spLocks/>
            </p:cNvSpPr>
            <p:nvPr/>
          </p:nvSpPr>
          <p:spPr bwMode="gray">
            <a:xfrm>
              <a:off x="2331374" y="2437263"/>
              <a:ext cx="445504" cy="388041"/>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24" name="Freeform 64"/>
            <p:cNvSpPr>
              <a:spLocks/>
            </p:cNvSpPr>
            <p:nvPr/>
          </p:nvSpPr>
          <p:spPr bwMode="gray">
            <a:xfrm>
              <a:off x="1180773" y="1609128"/>
              <a:ext cx="685493" cy="436715"/>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25" name="Freeform 65"/>
            <p:cNvSpPr>
              <a:spLocks/>
            </p:cNvSpPr>
            <p:nvPr/>
          </p:nvSpPr>
          <p:spPr bwMode="gray">
            <a:xfrm>
              <a:off x="1804748" y="2214849"/>
              <a:ext cx="552991" cy="277847"/>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26" name="Freeform 66"/>
            <p:cNvSpPr>
              <a:spLocks/>
            </p:cNvSpPr>
            <p:nvPr/>
          </p:nvSpPr>
          <p:spPr bwMode="gray">
            <a:xfrm>
              <a:off x="767719" y="2126290"/>
              <a:ext cx="426574" cy="660480"/>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27" name="Freeform 67"/>
            <p:cNvSpPr>
              <a:spLocks/>
            </p:cNvSpPr>
            <p:nvPr/>
          </p:nvSpPr>
          <p:spPr bwMode="gray">
            <a:xfrm>
              <a:off x="3749006" y="1856554"/>
              <a:ext cx="108164" cy="233906"/>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28" name="Freeform 68"/>
            <p:cNvSpPr>
              <a:spLocks/>
            </p:cNvSpPr>
            <p:nvPr/>
          </p:nvSpPr>
          <p:spPr bwMode="gray">
            <a:xfrm>
              <a:off x="3628673" y="2235131"/>
              <a:ext cx="88560" cy="204836"/>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29" name="Freeform 69"/>
            <p:cNvSpPr>
              <a:spLocks/>
            </p:cNvSpPr>
            <p:nvPr/>
          </p:nvSpPr>
          <p:spPr bwMode="gray">
            <a:xfrm>
              <a:off x="1373441" y="2686041"/>
              <a:ext cx="471192" cy="482684"/>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30" name="Freeform 71"/>
            <p:cNvSpPr>
              <a:spLocks/>
            </p:cNvSpPr>
            <p:nvPr/>
          </p:nvSpPr>
          <p:spPr bwMode="gray">
            <a:xfrm>
              <a:off x="3692220" y="2285156"/>
              <a:ext cx="11492" cy="16901"/>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grpSp>
          <p:nvGrpSpPr>
            <p:cNvPr id="131" name="Group 195"/>
            <p:cNvGrpSpPr/>
            <p:nvPr/>
          </p:nvGrpSpPr>
          <p:grpSpPr bwMode="gray">
            <a:xfrm>
              <a:off x="3323108" y="1914693"/>
              <a:ext cx="506345" cy="376548"/>
              <a:chOff x="4599257" y="1719537"/>
              <a:chExt cx="729893" cy="542791"/>
            </a:xfrm>
            <a:solidFill>
              <a:schemeClr val="accent1"/>
            </a:solidFill>
          </p:grpSpPr>
          <p:sp>
            <p:nvSpPr>
              <p:cNvPr id="155" name="Freeform 154"/>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56"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endParaRPr lang="en-US" dirty="0">
                  <a:solidFill>
                    <a:prstClr val="black"/>
                  </a:solidFill>
                </a:endParaRPr>
              </a:p>
            </p:txBody>
          </p:sp>
        </p:grpSp>
        <p:sp>
          <p:nvSpPr>
            <p:cNvPr id="132" name="Freeform 73"/>
            <p:cNvSpPr>
              <a:spLocks/>
            </p:cNvSpPr>
            <p:nvPr/>
          </p:nvSpPr>
          <p:spPr bwMode="gray">
            <a:xfrm>
              <a:off x="3114215" y="2654944"/>
              <a:ext cx="572597" cy="256215"/>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33" name="Freeform 74"/>
            <p:cNvSpPr>
              <a:spLocks/>
            </p:cNvSpPr>
            <p:nvPr/>
          </p:nvSpPr>
          <p:spPr bwMode="gray">
            <a:xfrm>
              <a:off x="1843281" y="1711208"/>
              <a:ext cx="441447" cy="278524"/>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34" name="Freeform 75"/>
            <p:cNvSpPr>
              <a:spLocks/>
            </p:cNvSpPr>
            <p:nvPr/>
          </p:nvSpPr>
          <p:spPr bwMode="gray">
            <a:xfrm>
              <a:off x="3017543" y="2253383"/>
              <a:ext cx="281228" cy="317057"/>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35" name="Freeform 76"/>
            <p:cNvSpPr>
              <a:spLocks/>
            </p:cNvSpPr>
            <p:nvPr/>
          </p:nvSpPr>
          <p:spPr bwMode="gray">
            <a:xfrm>
              <a:off x="1841253" y="2729983"/>
              <a:ext cx="578681" cy="303537"/>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36" name="Freeform 77"/>
            <p:cNvSpPr>
              <a:spLocks/>
            </p:cNvSpPr>
            <p:nvPr/>
          </p:nvSpPr>
          <p:spPr bwMode="gray">
            <a:xfrm>
              <a:off x="579783" y="1715940"/>
              <a:ext cx="534063" cy="455644"/>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37" name="Freeform 78"/>
            <p:cNvSpPr>
              <a:spLocks/>
            </p:cNvSpPr>
            <p:nvPr/>
          </p:nvSpPr>
          <p:spPr bwMode="gray">
            <a:xfrm>
              <a:off x="3280518" y="2191189"/>
              <a:ext cx="389393" cy="250807"/>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38" name="Freeform 79"/>
            <p:cNvSpPr>
              <a:spLocks/>
            </p:cNvSpPr>
            <p:nvPr/>
          </p:nvSpPr>
          <p:spPr bwMode="gray">
            <a:xfrm>
              <a:off x="3814581" y="2133050"/>
              <a:ext cx="52054" cy="64899"/>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39" name="Freeform 80"/>
            <p:cNvSpPr>
              <a:spLocks/>
            </p:cNvSpPr>
            <p:nvPr/>
          </p:nvSpPr>
          <p:spPr bwMode="gray">
            <a:xfrm>
              <a:off x="3183846" y="2830712"/>
              <a:ext cx="340718" cy="260947"/>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40" name="Freeform 81"/>
            <p:cNvSpPr>
              <a:spLocks/>
            </p:cNvSpPr>
            <p:nvPr/>
          </p:nvSpPr>
          <p:spPr bwMode="gray">
            <a:xfrm>
              <a:off x="1820296" y="1967423"/>
              <a:ext cx="471192" cy="31638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41" name="Freeform 82"/>
            <p:cNvSpPr>
              <a:spLocks/>
            </p:cNvSpPr>
            <p:nvPr/>
          </p:nvSpPr>
          <p:spPr bwMode="gray">
            <a:xfrm>
              <a:off x="2706570" y="2716463"/>
              <a:ext cx="571244" cy="194020"/>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42" name="Freeform 83"/>
            <p:cNvSpPr>
              <a:spLocks/>
            </p:cNvSpPr>
            <p:nvPr/>
          </p:nvSpPr>
          <p:spPr bwMode="gray">
            <a:xfrm>
              <a:off x="1551912" y="2768516"/>
              <a:ext cx="936300" cy="909259"/>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43" name="Freeform 84"/>
            <p:cNvSpPr>
              <a:spLocks/>
            </p:cNvSpPr>
            <p:nvPr/>
          </p:nvSpPr>
          <p:spPr bwMode="gray">
            <a:xfrm>
              <a:off x="1111818" y="2210793"/>
              <a:ext cx="378576" cy="475248"/>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44" name="Freeform 85"/>
            <p:cNvSpPr>
              <a:spLocks/>
            </p:cNvSpPr>
            <p:nvPr/>
          </p:nvSpPr>
          <p:spPr bwMode="gray">
            <a:xfrm>
              <a:off x="3661123" y="1887652"/>
              <a:ext cx="107489" cy="212949"/>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grpSp>
          <p:nvGrpSpPr>
            <p:cNvPr id="145" name="Group 196"/>
            <p:cNvGrpSpPr/>
            <p:nvPr/>
          </p:nvGrpSpPr>
          <p:grpSpPr bwMode="gray">
            <a:xfrm>
              <a:off x="3143960" y="2439967"/>
              <a:ext cx="524599" cy="294749"/>
              <a:chOff x="4341017" y="2476716"/>
              <a:chExt cx="756205" cy="424878"/>
            </a:xfrm>
            <a:solidFill>
              <a:schemeClr val="accent1"/>
            </a:solidFill>
          </p:grpSpPr>
          <p:sp>
            <p:nvSpPr>
              <p:cNvPr id="153"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54"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endParaRPr lang="en-US" dirty="0">
                  <a:solidFill>
                    <a:prstClr val="black"/>
                  </a:solidFill>
                </a:endParaRPr>
              </a:p>
            </p:txBody>
          </p:sp>
        </p:grpSp>
        <p:grpSp>
          <p:nvGrpSpPr>
            <p:cNvPr id="146" name="Group 112"/>
            <p:cNvGrpSpPr/>
            <p:nvPr/>
          </p:nvGrpSpPr>
          <p:grpSpPr bwMode="gray">
            <a:xfrm>
              <a:off x="696735" y="1515836"/>
              <a:ext cx="448208" cy="327198"/>
              <a:chOff x="813361" y="1144588"/>
              <a:chExt cx="646088" cy="471653"/>
            </a:xfrm>
            <a:solidFill>
              <a:schemeClr val="accent1"/>
            </a:solidFill>
          </p:grpSpPr>
          <p:sp>
            <p:nvSpPr>
              <p:cNvPr id="150"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endParaRPr lang="en-US" dirty="0">
                  <a:solidFill>
                    <a:prstClr val="black"/>
                  </a:solidFill>
                </a:endParaRPr>
              </a:p>
            </p:txBody>
          </p:sp>
          <p:sp>
            <p:nvSpPr>
              <p:cNvPr id="151"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endParaRPr lang="en-US" dirty="0">
                  <a:solidFill>
                    <a:prstClr val="black"/>
                  </a:solidFill>
                </a:endParaRPr>
              </a:p>
            </p:txBody>
          </p:sp>
          <p:sp>
            <p:nvSpPr>
              <p:cNvPr id="152"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endParaRPr lang="en-US" dirty="0">
                  <a:solidFill>
                    <a:prstClr val="black"/>
                  </a:solidFill>
                </a:endParaRPr>
              </a:p>
            </p:txBody>
          </p:sp>
        </p:grpSp>
        <p:sp>
          <p:nvSpPr>
            <p:cNvPr id="147" name="Freeform 91"/>
            <p:cNvSpPr>
              <a:spLocks/>
            </p:cNvSpPr>
            <p:nvPr/>
          </p:nvSpPr>
          <p:spPr bwMode="gray">
            <a:xfrm>
              <a:off x="3194663" y="2364252"/>
              <a:ext cx="301509" cy="298129"/>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solidFill>
              <a:schemeClr val="accent1"/>
            </a:solidFill>
            <a:ln w="9525">
              <a:solidFill>
                <a:schemeClr val="accent2"/>
              </a:solidFill>
              <a:round/>
              <a:headEnd/>
              <a:tailEnd/>
            </a:ln>
          </p:spPr>
          <p:txBody>
            <a:bodyPr/>
            <a:lstStyle/>
            <a:p>
              <a:endParaRPr lang="en-US" dirty="0">
                <a:solidFill>
                  <a:prstClr val="black"/>
                </a:solidFill>
              </a:endParaRPr>
            </a:p>
          </p:txBody>
        </p:sp>
        <p:sp>
          <p:nvSpPr>
            <p:cNvPr id="148" name="Freeform 92"/>
            <p:cNvSpPr>
              <a:spLocks/>
            </p:cNvSpPr>
            <p:nvPr/>
          </p:nvSpPr>
          <p:spPr bwMode="gray">
            <a:xfrm>
              <a:off x="2501733" y="1899821"/>
              <a:ext cx="354239" cy="373844"/>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49" name="Freeform 93"/>
            <p:cNvSpPr>
              <a:spLocks/>
            </p:cNvSpPr>
            <p:nvPr/>
          </p:nvSpPr>
          <p:spPr bwMode="gray">
            <a:xfrm>
              <a:off x="1364652" y="1994464"/>
              <a:ext cx="471192" cy="390068"/>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accent6"/>
            </a:solidFill>
            <a:ln w="9525">
              <a:solidFill>
                <a:schemeClr val="accent2"/>
              </a:solidFill>
              <a:round/>
              <a:headEnd/>
              <a:tailEnd/>
            </a:ln>
          </p:spPr>
          <p:txBody>
            <a:bodyPr/>
            <a:lstStyle/>
            <a:p>
              <a:endParaRPr lang="en-US" dirty="0">
                <a:solidFill>
                  <a:prstClr val="black"/>
                </a:solidFill>
              </a:endParaRPr>
            </a:p>
          </p:txBody>
        </p:sp>
        <p:sp>
          <p:nvSpPr>
            <p:cNvPr id="166" name="Freeform 24"/>
            <p:cNvSpPr>
              <a:spLocks/>
            </p:cNvSpPr>
            <p:nvPr/>
          </p:nvSpPr>
          <p:spPr bwMode="gray">
            <a:xfrm>
              <a:off x="760735" y="3160612"/>
              <a:ext cx="647577" cy="546751"/>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solidFill>
              <a:schemeClr val="accent6"/>
            </a:solidFill>
            <a:ln w="9525">
              <a:solidFill>
                <a:schemeClr val="accent2"/>
              </a:solidFill>
              <a:round/>
              <a:headEnd/>
              <a:tailEnd/>
            </a:ln>
          </p:spPr>
          <p:txBody>
            <a:bodyPr/>
            <a:lstStyle/>
            <a:p>
              <a:endParaRPr lang="en-US">
                <a:latin typeface="+mj-lt"/>
              </a:endParaRPr>
            </a:p>
          </p:txBody>
        </p:sp>
        <p:sp>
          <p:nvSpPr>
            <p:cNvPr id="168" name="Freeform 41"/>
            <p:cNvSpPr>
              <a:spLocks/>
            </p:cNvSpPr>
            <p:nvPr/>
          </p:nvSpPr>
          <p:spPr bwMode="gray">
            <a:xfrm>
              <a:off x="1377186" y="3588262"/>
              <a:ext cx="39924" cy="31804"/>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solidFill>
              <a:schemeClr val="accent1"/>
            </a:solidFill>
            <a:ln w="9525">
              <a:solidFill>
                <a:schemeClr val="accent2"/>
              </a:solidFill>
              <a:round/>
              <a:headEnd/>
              <a:tailEnd/>
            </a:ln>
          </p:spPr>
          <p:txBody>
            <a:bodyPr/>
            <a:lstStyle/>
            <a:p>
              <a:endParaRPr lang="en-US">
                <a:latin typeface="+mj-lt"/>
              </a:endParaRPr>
            </a:p>
          </p:txBody>
        </p:sp>
        <p:sp>
          <p:nvSpPr>
            <p:cNvPr id="169" name="Freeform 42"/>
            <p:cNvSpPr>
              <a:spLocks/>
            </p:cNvSpPr>
            <p:nvPr/>
          </p:nvSpPr>
          <p:spPr bwMode="gray">
            <a:xfrm>
              <a:off x="1498311" y="3634276"/>
              <a:ext cx="45337" cy="38570"/>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solidFill>
              <a:schemeClr val="accent1"/>
            </a:solidFill>
            <a:ln w="9525">
              <a:solidFill>
                <a:schemeClr val="accent2"/>
              </a:solidFill>
              <a:round/>
              <a:headEnd/>
              <a:tailEnd/>
            </a:ln>
          </p:spPr>
          <p:txBody>
            <a:bodyPr/>
            <a:lstStyle/>
            <a:p>
              <a:endParaRPr lang="en-US">
                <a:latin typeface="+mj-lt"/>
              </a:endParaRPr>
            </a:p>
          </p:txBody>
        </p:sp>
        <p:sp>
          <p:nvSpPr>
            <p:cNvPr id="170" name="Freeform 43"/>
            <p:cNvSpPr>
              <a:spLocks/>
            </p:cNvSpPr>
            <p:nvPr/>
          </p:nvSpPr>
          <p:spPr bwMode="gray">
            <a:xfrm>
              <a:off x="1571391" y="3674876"/>
              <a:ext cx="46691" cy="12857"/>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solidFill>
              <a:schemeClr val="accent1"/>
            </a:solidFill>
            <a:ln w="9525">
              <a:solidFill>
                <a:schemeClr val="accent2"/>
              </a:solidFill>
              <a:round/>
              <a:headEnd/>
              <a:tailEnd/>
            </a:ln>
          </p:spPr>
          <p:txBody>
            <a:bodyPr/>
            <a:lstStyle/>
            <a:p>
              <a:endParaRPr lang="en-US">
                <a:latin typeface="+mj-lt"/>
              </a:endParaRPr>
            </a:p>
          </p:txBody>
        </p:sp>
        <p:sp>
          <p:nvSpPr>
            <p:cNvPr id="171" name="Freeform 44"/>
            <p:cNvSpPr>
              <a:spLocks/>
            </p:cNvSpPr>
            <p:nvPr/>
          </p:nvSpPr>
          <p:spPr bwMode="gray">
            <a:xfrm>
              <a:off x="1592368" y="3700590"/>
              <a:ext cx="18270" cy="13534"/>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solidFill>
              <a:schemeClr val="accent1"/>
            </a:solidFill>
            <a:ln w="9525">
              <a:solidFill>
                <a:schemeClr val="accent2"/>
              </a:solidFill>
              <a:round/>
              <a:headEnd/>
              <a:tailEnd/>
            </a:ln>
          </p:spPr>
          <p:txBody>
            <a:bodyPr/>
            <a:lstStyle/>
            <a:p>
              <a:endParaRPr lang="en-US">
                <a:latin typeface="+mj-lt"/>
              </a:endParaRPr>
            </a:p>
          </p:txBody>
        </p:sp>
        <p:sp>
          <p:nvSpPr>
            <p:cNvPr id="172" name="Freeform 45"/>
            <p:cNvSpPr>
              <a:spLocks/>
            </p:cNvSpPr>
            <p:nvPr/>
          </p:nvSpPr>
          <p:spPr bwMode="gray">
            <a:xfrm>
              <a:off x="1619435" y="3689086"/>
              <a:ext cx="58870" cy="35187"/>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solidFill>
              <a:schemeClr val="accent1"/>
            </a:solidFill>
            <a:ln w="9525">
              <a:solidFill>
                <a:schemeClr val="accent2"/>
              </a:solidFill>
              <a:round/>
              <a:headEnd/>
              <a:tailEnd/>
            </a:ln>
          </p:spPr>
          <p:txBody>
            <a:bodyPr/>
            <a:lstStyle/>
            <a:p>
              <a:endParaRPr lang="en-US">
                <a:latin typeface="+mj-lt"/>
              </a:endParaRPr>
            </a:p>
          </p:txBody>
        </p:sp>
        <p:sp>
          <p:nvSpPr>
            <p:cNvPr id="173" name="Freeform 46"/>
            <p:cNvSpPr>
              <a:spLocks/>
            </p:cNvSpPr>
            <p:nvPr/>
          </p:nvSpPr>
          <p:spPr bwMode="gray">
            <a:xfrm>
              <a:off x="1672217" y="3578796"/>
              <a:ext cx="98116" cy="110974"/>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solidFill>
              <a:schemeClr val="accent1"/>
            </a:solidFill>
            <a:ln w="9525">
              <a:solidFill>
                <a:schemeClr val="accent2"/>
              </a:solidFill>
              <a:round/>
              <a:headEnd/>
              <a:tailEnd/>
            </a:ln>
          </p:spPr>
          <p:txBody>
            <a:bodyPr/>
            <a:lstStyle/>
            <a:p>
              <a:endParaRPr lang="en-US">
                <a:latin typeface="+mj-lt"/>
              </a:endParaRPr>
            </a:p>
          </p:txBody>
        </p:sp>
      </p:grpSp>
      <p:pic>
        <p:nvPicPr>
          <p:cNvPr id="176" name="Picture 17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734371" y="3666466"/>
            <a:ext cx="914402" cy="707137"/>
          </a:xfrm>
          <a:prstGeom prst="rect">
            <a:avLst/>
          </a:prstGeom>
        </p:spPr>
      </p:pic>
      <p:sp>
        <p:nvSpPr>
          <p:cNvPr id="177" name="TextBox 176"/>
          <p:cNvSpPr txBox="1"/>
          <p:nvPr/>
        </p:nvSpPr>
        <p:spPr bwMode="gray">
          <a:xfrm>
            <a:off x="1734371" y="3612037"/>
            <a:ext cx="573780" cy="338554"/>
          </a:xfrm>
          <a:prstGeom prst="rect">
            <a:avLst/>
          </a:prstGeom>
          <a:noFill/>
        </p:spPr>
        <p:txBody>
          <a:bodyPr wrap="square" lIns="0" tIns="0" rIns="0" bIns="0" rtlCol="0">
            <a:spAutoFit/>
          </a:bodyPr>
          <a:lstStyle/>
          <a:p>
            <a:r>
              <a:rPr lang="en-US" sz="2200" dirty="0" smtClean="0">
                <a:solidFill>
                  <a:schemeClr val="accent6"/>
                </a:solidFill>
              </a:rPr>
              <a:t>5%</a:t>
            </a:r>
          </a:p>
        </p:txBody>
      </p:sp>
      <p:sp>
        <p:nvSpPr>
          <p:cNvPr id="178" name="TextBox 177"/>
          <p:cNvSpPr txBox="1"/>
          <p:nvPr/>
        </p:nvSpPr>
        <p:spPr bwMode="gray">
          <a:xfrm>
            <a:off x="1734371" y="3911938"/>
            <a:ext cx="1585141" cy="461665"/>
          </a:xfrm>
          <a:prstGeom prst="rect">
            <a:avLst/>
          </a:prstGeom>
          <a:noFill/>
        </p:spPr>
        <p:txBody>
          <a:bodyPr wrap="square" lIns="0" tIns="0" rIns="0" bIns="0" rtlCol="0">
            <a:spAutoFit/>
          </a:bodyPr>
          <a:lstStyle/>
          <a:p>
            <a:r>
              <a:rPr lang="en-US" sz="1000" dirty="0" smtClean="0"/>
              <a:t>Average Medicaid enrollment increase across non-expansion states</a:t>
            </a:r>
            <a:endParaRPr lang="en-US" sz="1000" dirty="0"/>
          </a:p>
        </p:txBody>
      </p:sp>
      <p:grpSp>
        <p:nvGrpSpPr>
          <p:cNvPr id="179" name="Group 178"/>
          <p:cNvGrpSpPr>
            <a:grpSpLocks noChangeAspect="1"/>
          </p:cNvGrpSpPr>
          <p:nvPr/>
        </p:nvGrpSpPr>
        <p:grpSpPr bwMode="gray">
          <a:xfrm>
            <a:off x="3628634" y="1450678"/>
            <a:ext cx="463327" cy="474669"/>
            <a:chOff x="3145010" y="1854051"/>
            <a:chExt cx="124957" cy="128016"/>
          </a:xfrm>
          <a:solidFill>
            <a:schemeClr val="accent1"/>
          </a:solidFill>
        </p:grpSpPr>
        <p:sp>
          <p:nvSpPr>
            <p:cNvPr id="180"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82" name="TextBox 181"/>
          <p:cNvSpPr txBox="1"/>
          <p:nvPr/>
        </p:nvSpPr>
        <p:spPr bwMode="gray">
          <a:xfrm>
            <a:off x="4247610" y="3042588"/>
            <a:ext cx="2004039" cy="304699"/>
          </a:xfrm>
          <a:prstGeom prst="rect">
            <a:avLst/>
          </a:prstGeom>
          <a:noFill/>
        </p:spPr>
        <p:txBody>
          <a:bodyPr wrap="square" lIns="0" tIns="0" rIns="182880" bIns="118872" rtlCol="0" anchor="b">
            <a:spAutoFit/>
          </a:bodyPr>
          <a:lstStyle/>
          <a:p>
            <a:pPr algn="r"/>
            <a:r>
              <a:rPr lang="en-US" sz="1200" i="1" dirty="0" smtClean="0">
                <a:solidFill>
                  <a:schemeClr val="accent3"/>
                </a:solidFill>
              </a:rPr>
              <a:t>PricewaterhouseCoopers</a:t>
            </a:r>
            <a:endParaRPr lang="en-US" sz="1200" i="1" dirty="0">
              <a:solidFill>
                <a:schemeClr val="accent3"/>
              </a:solidFill>
            </a:endParaRPr>
          </a:p>
        </p:txBody>
      </p:sp>
      <p:sp>
        <p:nvSpPr>
          <p:cNvPr id="183" name="TextBox 182"/>
          <p:cNvSpPr txBox="1"/>
          <p:nvPr/>
        </p:nvSpPr>
        <p:spPr bwMode="gray">
          <a:xfrm>
            <a:off x="3801528" y="1638281"/>
            <a:ext cx="2362569" cy="1384995"/>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dirty="0"/>
              <a:t>“For-profit health </a:t>
            </a:r>
            <a:r>
              <a:rPr lang="en-US" dirty="0" smtClean="0"/>
              <a:t>systems…report </a:t>
            </a:r>
            <a:r>
              <a:rPr lang="en-US" dirty="0"/>
              <a:t>far better financial </a:t>
            </a:r>
            <a:r>
              <a:rPr lang="en-US" dirty="0" smtClean="0"/>
              <a:t>returns through </a:t>
            </a:r>
            <a:r>
              <a:rPr lang="en-US" dirty="0"/>
              <a:t>the first half of the </a:t>
            </a:r>
            <a:r>
              <a:rPr lang="en-US" dirty="0" smtClean="0"/>
              <a:t>year than </a:t>
            </a:r>
            <a:r>
              <a:rPr lang="en-US" dirty="0"/>
              <a:t>expected, owed in large </a:t>
            </a:r>
            <a:r>
              <a:rPr lang="en-US" dirty="0" smtClean="0"/>
              <a:t>part to </a:t>
            </a:r>
            <a:r>
              <a:rPr lang="en-US" dirty="0"/>
              <a:t>expanded Medicaid”</a:t>
            </a:r>
          </a:p>
        </p:txBody>
      </p:sp>
      <p:sp>
        <p:nvSpPr>
          <p:cNvPr id="184" name="Text Placeholder 7"/>
          <p:cNvSpPr txBox="1">
            <a:spLocks/>
          </p:cNvSpPr>
          <p:nvPr/>
        </p:nvSpPr>
        <p:spPr>
          <a:xfrm>
            <a:off x="3628634" y="1028895"/>
            <a:ext cx="2893060" cy="169277"/>
          </a:xfrm>
          <a:prstGeom prst="rect">
            <a:avLst/>
          </a:prstGeom>
          <a:noFill/>
        </p:spPr>
        <p:txBody>
          <a:bodyPr wrap="square" lIns="0" tIns="0" rIns="0" bIns="0" rtlCol="0">
            <a:spAutoFit/>
          </a:bodyPr>
          <a:lstStyle>
            <a:defPPr>
              <a:defRPr lang="en-US"/>
            </a:defPPr>
            <a:lvl1pPr>
              <a:spcBef>
                <a:spcPts val="500"/>
              </a:spcBef>
              <a:defRPr sz="1100" b="1"/>
            </a:lvl1pPr>
          </a:lstStyle>
          <a:p>
            <a:r>
              <a:rPr lang="en-US" dirty="0" smtClean="0"/>
              <a:t>Financial Impact</a:t>
            </a:r>
            <a:endParaRPr lang="en-US" dirty="0"/>
          </a:p>
        </p:txBody>
      </p:sp>
    </p:spTree>
    <p:extLst>
      <p:ext uri="{BB962C8B-B14F-4D97-AF65-F5344CB8AC3E}">
        <p14:creationId xmlns:p14="http://schemas.microsoft.com/office/powerpoint/2010/main" val="746670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Responsibility Migrating to Payers, Providers, Patients</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6080760" cy="276999"/>
          </a:xfrm>
        </p:spPr>
        <p:txBody>
          <a:bodyPr/>
          <a:lstStyle/>
          <a:p>
            <a:r>
              <a:rPr lang="en-US" dirty="0" smtClean="0"/>
              <a:t>Expanding or Not, States Pushing Medicaid Innovation</a:t>
            </a:r>
            <a:endParaRPr lang="en-US" dirty="0"/>
          </a:p>
        </p:txBody>
      </p:sp>
      <p:sp>
        <p:nvSpPr>
          <p:cNvPr id="7" name="TextBox 6"/>
          <p:cNvSpPr txBox="1"/>
          <p:nvPr/>
        </p:nvSpPr>
        <p:spPr bwMode="gray">
          <a:xfrm>
            <a:off x="4103369" y="2613864"/>
            <a:ext cx="1628919" cy="679673"/>
          </a:xfrm>
          <a:prstGeom prst="rect">
            <a:avLst/>
          </a:prstGeom>
          <a:noFill/>
        </p:spPr>
        <p:txBody>
          <a:bodyPr wrap="square" lIns="0" tIns="0" rIns="0" bIns="0" rtlCol="0">
            <a:spAutoFit/>
          </a:bodyPr>
          <a:lstStyle/>
          <a:p>
            <a:pPr>
              <a:spcBef>
                <a:spcPts val="500"/>
              </a:spcBef>
            </a:pPr>
            <a:r>
              <a:rPr lang="en-US" sz="1000" b="1" dirty="0" smtClean="0"/>
              <a:t>Provider-Led Care Management</a:t>
            </a:r>
          </a:p>
          <a:p>
            <a:pPr>
              <a:spcBef>
                <a:spcPts val="500"/>
              </a:spcBef>
            </a:pPr>
            <a:r>
              <a:rPr lang="en-US" sz="1000" i="1" dirty="0" smtClean="0"/>
              <a:t>E.g., Oregon’s “Coordinated Care Organizations”</a:t>
            </a:r>
          </a:p>
        </p:txBody>
      </p:sp>
      <p:sp>
        <p:nvSpPr>
          <p:cNvPr id="8" name="TextBox 7"/>
          <p:cNvSpPr txBox="1"/>
          <p:nvPr/>
        </p:nvSpPr>
        <p:spPr bwMode="gray">
          <a:xfrm>
            <a:off x="4103370" y="3696539"/>
            <a:ext cx="1485900" cy="679673"/>
          </a:xfrm>
          <a:prstGeom prst="rect">
            <a:avLst/>
          </a:prstGeom>
          <a:noFill/>
        </p:spPr>
        <p:txBody>
          <a:bodyPr wrap="square" lIns="0" tIns="0" rIns="0" bIns="0" rtlCol="0">
            <a:spAutoFit/>
          </a:bodyPr>
          <a:lstStyle/>
          <a:p>
            <a:pPr>
              <a:spcBef>
                <a:spcPts val="500"/>
              </a:spcBef>
            </a:pPr>
            <a:r>
              <a:rPr lang="en-US" sz="1000" b="1" dirty="0" smtClean="0"/>
              <a:t>Exchange-Based Privatization</a:t>
            </a:r>
          </a:p>
          <a:p>
            <a:pPr>
              <a:spcBef>
                <a:spcPts val="500"/>
              </a:spcBef>
            </a:pPr>
            <a:r>
              <a:rPr lang="en-US" sz="1000" i="1" dirty="0" smtClean="0"/>
              <a:t>E.g., Arkansas’ “Private Option”</a:t>
            </a:r>
          </a:p>
        </p:txBody>
      </p:sp>
      <p:sp>
        <p:nvSpPr>
          <p:cNvPr id="9" name="TextBox 8"/>
          <p:cNvSpPr txBox="1"/>
          <p:nvPr/>
        </p:nvSpPr>
        <p:spPr bwMode="gray">
          <a:xfrm>
            <a:off x="4103369" y="1682877"/>
            <a:ext cx="2026921" cy="679673"/>
          </a:xfrm>
          <a:prstGeom prst="rect">
            <a:avLst/>
          </a:prstGeom>
          <a:noFill/>
        </p:spPr>
        <p:txBody>
          <a:bodyPr wrap="square" lIns="0" tIns="0" rIns="0" bIns="0" rtlCol="0">
            <a:spAutoFit/>
          </a:bodyPr>
          <a:lstStyle/>
          <a:p>
            <a:pPr>
              <a:spcBef>
                <a:spcPts val="500"/>
              </a:spcBef>
            </a:pPr>
            <a:r>
              <a:rPr lang="en-US" sz="1000" b="1" dirty="0" smtClean="0"/>
              <a:t>Full Medicaid </a:t>
            </a:r>
            <a:br>
              <a:rPr lang="en-US" sz="1000" b="1" dirty="0" smtClean="0"/>
            </a:br>
            <a:r>
              <a:rPr lang="en-US" sz="1000" b="1" dirty="0" smtClean="0"/>
              <a:t>Managed Care</a:t>
            </a:r>
          </a:p>
          <a:p>
            <a:pPr>
              <a:spcBef>
                <a:spcPts val="500"/>
              </a:spcBef>
            </a:pPr>
            <a:r>
              <a:rPr lang="en-US" sz="1000" i="1" dirty="0" smtClean="0"/>
              <a:t>E.g., Florida’s Statewide Medicaid Managed Care Program</a:t>
            </a:r>
          </a:p>
        </p:txBody>
      </p:sp>
      <p:pic>
        <p:nvPicPr>
          <p:cNvPr id="6146" name="Picture 2" descr="C:\Users\liuto\Desktop\ABC Modern Icons\Capit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67" y="2496500"/>
            <a:ext cx="396081"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bwMode="gray">
          <a:xfrm>
            <a:off x="704216" y="2991073"/>
            <a:ext cx="1048384" cy="307777"/>
          </a:xfrm>
          <a:prstGeom prst="rect">
            <a:avLst/>
          </a:prstGeom>
          <a:noFill/>
        </p:spPr>
        <p:txBody>
          <a:bodyPr wrap="square" lIns="0" tIns="0" rIns="0" bIns="0" rtlCol="0">
            <a:spAutoFit/>
          </a:bodyPr>
          <a:lstStyle/>
          <a:p>
            <a:pPr>
              <a:spcBef>
                <a:spcPts val="500"/>
              </a:spcBef>
            </a:pPr>
            <a:r>
              <a:rPr lang="en-US" sz="1000" b="1" dirty="0" smtClean="0"/>
              <a:t>Traditional State-Run Program</a:t>
            </a:r>
          </a:p>
        </p:txBody>
      </p:sp>
      <p:pic>
        <p:nvPicPr>
          <p:cNvPr id="6147" name="Picture 3" descr="C:\Users\liuto\Desktop\ABC Modern Icons\Computer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010" y="3710194"/>
            <a:ext cx="457200" cy="42941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liuto\Desktop\ABC Modern Icons\Combind_Icons_Continuum_of_C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010" y="2622196"/>
            <a:ext cx="457200" cy="44370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liuto\Desktop\ABC Modern Icons\Insurance_ca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9010" y="1684462"/>
            <a:ext cx="457200" cy="27701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bwMode="gray">
          <a:xfrm>
            <a:off x="2903220" y="2844049"/>
            <a:ext cx="457200" cy="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21" name="Straight Arrow Connector 20"/>
          <p:cNvCxnSpPr/>
          <p:nvPr/>
        </p:nvCxnSpPr>
        <p:spPr bwMode="gray">
          <a:xfrm flipH="1">
            <a:off x="1821181" y="2844049"/>
            <a:ext cx="457199" cy="0"/>
          </a:xfrm>
          <a:prstGeom prst="straightConnector1">
            <a:avLst/>
          </a:prstGeom>
          <a:solidFill>
            <a:schemeClr val="accent1"/>
          </a:solidFill>
          <a:ln w="12700" cap="flat" cmpd="sng" algn="ctr">
            <a:solidFill>
              <a:schemeClr val="tx2"/>
            </a:solidFill>
            <a:prstDash val="solid"/>
            <a:miter lim="800000"/>
            <a:headEnd type="none" w="med" len="med"/>
            <a:tailEnd type="triangle"/>
          </a:ln>
          <a:effectLst/>
        </p:spPr>
      </p:cxnSp>
      <p:cxnSp>
        <p:nvCxnSpPr>
          <p:cNvPr id="25" name="Straight Arrow Connector 24"/>
          <p:cNvCxnSpPr/>
          <p:nvPr/>
        </p:nvCxnSpPr>
        <p:spPr bwMode="gray">
          <a:xfrm flipV="1">
            <a:off x="2903220" y="1961481"/>
            <a:ext cx="457200" cy="660715"/>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27" name="Straight Arrow Connector 26"/>
          <p:cNvCxnSpPr/>
          <p:nvPr/>
        </p:nvCxnSpPr>
        <p:spPr bwMode="gray">
          <a:xfrm>
            <a:off x="2903220" y="3079634"/>
            <a:ext cx="457200" cy="658368"/>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sp>
        <p:nvSpPr>
          <p:cNvPr id="29" name="TextBox 28"/>
          <p:cNvSpPr txBox="1"/>
          <p:nvPr/>
        </p:nvSpPr>
        <p:spPr bwMode="gray">
          <a:xfrm>
            <a:off x="320040" y="1264430"/>
            <a:ext cx="3822064" cy="169277"/>
          </a:xfrm>
          <a:prstGeom prst="rect">
            <a:avLst/>
          </a:prstGeom>
          <a:noFill/>
        </p:spPr>
        <p:txBody>
          <a:bodyPr wrap="square" lIns="0" tIns="0" rIns="0" bIns="0" rtlCol="0">
            <a:spAutoFit/>
          </a:bodyPr>
          <a:lstStyle/>
          <a:p>
            <a:r>
              <a:rPr lang="en-US" sz="1100" b="1" dirty="0" smtClean="0"/>
              <a:t>Competing Philosophies on Medicaid Reform</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5055" y="2622196"/>
            <a:ext cx="457200" cy="457200"/>
          </a:xfrm>
          <a:prstGeom prst="rect">
            <a:avLst/>
          </a:prstGeom>
        </p:spPr>
      </p:pic>
    </p:spTree>
    <p:extLst>
      <p:ext uri="{BB962C8B-B14F-4D97-AF65-F5344CB8AC3E}">
        <p14:creationId xmlns:p14="http://schemas.microsoft.com/office/powerpoint/2010/main" val="2029607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dirty="0" smtClean="0"/>
              <a:t>Presentation for </a:t>
            </a:r>
            <a:r>
              <a:rPr lang="en-US" dirty="0" smtClean="0"/>
              <a:t>Carolinas Healthcare</a:t>
            </a:r>
            <a:endParaRPr lang="en-US" dirty="0"/>
          </a:p>
        </p:txBody>
      </p:sp>
      <p:sp>
        <p:nvSpPr>
          <p:cNvPr id="6" name="Text Placeholder 5"/>
          <p:cNvSpPr>
            <a:spLocks noGrp="1"/>
          </p:cNvSpPr>
          <p:nvPr>
            <p:ph type="body" sz="quarter" idx="15"/>
          </p:nvPr>
        </p:nvSpPr>
        <p:spPr/>
        <p:txBody>
          <a:bodyPr/>
          <a:lstStyle/>
          <a:p>
            <a:r>
              <a:rPr lang="en-US" dirty="0" smtClean="0"/>
              <a:t>November 6, </a:t>
            </a:r>
            <a:r>
              <a:rPr lang="en-US" dirty="0" smtClean="0"/>
              <a:t>2014</a:t>
            </a:r>
            <a:endParaRPr lang="en-US" dirty="0"/>
          </a:p>
        </p:txBody>
      </p:sp>
    </p:spTree>
    <p:extLst>
      <p:ext uri="{BB962C8B-B14F-4D97-AF65-F5344CB8AC3E}">
        <p14:creationId xmlns:p14="http://schemas.microsoft.com/office/powerpoint/2010/main" val="205599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6080760" cy="430887"/>
          </a:xfrm>
        </p:spPr>
        <p:txBody>
          <a:bodyPr/>
          <a:lstStyle/>
          <a:p>
            <a:r>
              <a:rPr lang="en-US" dirty="0" smtClean="0"/>
              <a:t>Exchange-Based Medicaid Drawing Interest, But Broader Uptake Uncertain</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2966224" y="4542068"/>
            <a:ext cx="3434575" cy="258532"/>
          </a:xfrm>
        </p:spPr>
        <p:txBody>
          <a:bodyPr/>
          <a:lstStyle/>
          <a:p>
            <a:r>
              <a:rPr lang="en-US" dirty="0" smtClean="0"/>
              <a:t>Source: Kaiser Family Foundation, “Medicaid Expansion in Arkansas,” October 8, 2014; Government Accountability Office, “Medicaid Demonstrations: HHS’s </a:t>
            </a:r>
            <a:r>
              <a:rPr lang="en-US" dirty="0"/>
              <a:t>Approval Process for Arkansas’s Medicaid </a:t>
            </a:r>
            <a:r>
              <a:rPr lang="en-US" dirty="0" smtClean="0"/>
              <a:t>Expansion Waiver </a:t>
            </a:r>
            <a:r>
              <a:rPr lang="en-US" dirty="0"/>
              <a:t>Raises Cost </a:t>
            </a:r>
            <a:r>
              <a:rPr lang="en-US" dirty="0" smtClean="0"/>
              <a:t>Concerns,” August 8, 2014; Health Care Advisory Board interviews and analysis.</a:t>
            </a:r>
            <a:endParaRPr lang="en-US" dirty="0"/>
          </a:p>
        </p:txBody>
      </p:sp>
      <p:sp>
        <p:nvSpPr>
          <p:cNvPr id="6" name="Text Placeholder 5"/>
          <p:cNvSpPr>
            <a:spLocks noGrp="1"/>
          </p:cNvSpPr>
          <p:nvPr>
            <p:ph type="body" sz="quarter" idx="25"/>
          </p:nvPr>
        </p:nvSpPr>
        <p:spPr/>
        <p:txBody>
          <a:bodyPr/>
          <a:lstStyle/>
          <a:p>
            <a:r>
              <a:rPr lang="en-US" dirty="0" smtClean="0"/>
              <a:t>Arkansas Turning to Private Market</a:t>
            </a:r>
            <a:endParaRPr lang="en-US" dirty="0"/>
          </a:p>
        </p:txBody>
      </p:sp>
      <p:sp>
        <p:nvSpPr>
          <p:cNvPr id="7" name="TextBox 6"/>
          <p:cNvSpPr txBox="1"/>
          <p:nvPr/>
        </p:nvSpPr>
        <p:spPr bwMode="gray">
          <a:xfrm>
            <a:off x="882014" y="1551829"/>
            <a:ext cx="1911896" cy="461665"/>
          </a:xfrm>
          <a:prstGeom prst="rect">
            <a:avLst/>
          </a:prstGeom>
          <a:noFill/>
        </p:spPr>
        <p:txBody>
          <a:bodyPr wrap="square" lIns="0" tIns="0" rIns="0" bIns="0" rtlCol="0">
            <a:spAutoFit/>
          </a:bodyPr>
          <a:lstStyle/>
          <a:p>
            <a:pPr>
              <a:spcBef>
                <a:spcPts val="500"/>
              </a:spcBef>
            </a:pPr>
            <a:r>
              <a:rPr lang="en-US" sz="1000" dirty="0" smtClean="0"/>
              <a:t>Arkansas residents eligible for expanded Medicaid coverage select plans on exchange</a:t>
            </a:r>
          </a:p>
        </p:txBody>
      </p:sp>
      <p:sp>
        <p:nvSpPr>
          <p:cNvPr id="105" name="TextBox 104"/>
          <p:cNvSpPr txBox="1"/>
          <p:nvPr/>
        </p:nvSpPr>
        <p:spPr bwMode="gray">
          <a:xfrm>
            <a:off x="320040" y="1068726"/>
            <a:ext cx="1965148" cy="169277"/>
          </a:xfrm>
          <a:prstGeom prst="rect">
            <a:avLst/>
          </a:prstGeom>
          <a:noFill/>
        </p:spPr>
        <p:txBody>
          <a:bodyPr wrap="square" lIns="0" tIns="0" rIns="0" bIns="0" rtlCol="0">
            <a:spAutoFit/>
          </a:bodyPr>
          <a:lstStyle/>
          <a:p>
            <a:r>
              <a:rPr lang="en-US" sz="1100" b="1" dirty="0" smtClean="0"/>
              <a:t>Arkansas’s “Private Option”</a:t>
            </a:r>
          </a:p>
        </p:txBody>
      </p:sp>
      <p:pic>
        <p:nvPicPr>
          <p:cNvPr id="106" name="Picture 3" descr="C:\Users\liuto\Desktop\ABC Modern Icons\Comput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 y="1567951"/>
            <a:ext cx="457200" cy="42941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5" descr="C:\Users\liuto\Desktop\ABC Modern Icons\Insurance_c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3785999"/>
            <a:ext cx="457200" cy="277019"/>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p:cNvSpPr txBox="1"/>
          <p:nvPr/>
        </p:nvSpPr>
        <p:spPr bwMode="gray">
          <a:xfrm>
            <a:off x="882014" y="2654427"/>
            <a:ext cx="1911896" cy="461665"/>
          </a:xfrm>
          <a:prstGeom prst="rect">
            <a:avLst/>
          </a:prstGeom>
          <a:noFill/>
        </p:spPr>
        <p:txBody>
          <a:bodyPr wrap="square" lIns="0" tIns="0" rIns="0" bIns="0" rtlCol="0">
            <a:spAutoFit/>
          </a:bodyPr>
          <a:lstStyle/>
          <a:p>
            <a:pPr>
              <a:spcBef>
                <a:spcPts val="500"/>
              </a:spcBef>
            </a:pPr>
            <a:r>
              <a:rPr lang="en-US" sz="1000" dirty="0" smtClean="0"/>
              <a:t>Using federal matching funds, State pays full cost of silver plan; beneficiary pays no premium</a:t>
            </a:r>
          </a:p>
        </p:txBody>
      </p:sp>
      <p:sp>
        <p:nvSpPr>
          <p:cNvPr id="113" name="TextBox 112"/>
          <p:cNvSpPr txBox="1"/>
          <p:nvPr/>
        </p:nvSpPr>
        <p:spPr bwMode="gray">
          <a:xfrm>
            <a:off x="882014" y="3693676"/>
            <a:ext cx="1820456" cy="461665"/>
          </a:xfrm>
          <a:prstGeom prst="rect">
            <a:avLst/>
          </a:prstGeom>
          <a:noFill/>
        </p:spPr>
        <p:txBody>
          <a:bodyPr wrap="square" lIns="0" tIns="0" rIns="0" bIns="0" rtlCol="0">
            <a:spAutoFit/>
          </a:bodyPr>
          <a:lstStyle/>
          <a:p>
            <a:pPr>
              <a:spcBef>
                <a:spcPts val="500"/>
              </a:spcBef>
            </a:pPr>
            <a:r>
              <a:rPr lang="en-US" sz="1000" dirty="0" smtClean="0"/>
              <a:t>Beneficiary holds private insurance; cost sharing based on existing Medicaid rules</a:t>
            </a:r>
          </a:p>
        </p:txBody>
      </p:sp>
      <p:sp>
        <p:nvSpPr>
          <p:cNvPr id="114" name="Freeform 30"/>
          <p:cNvSpPr>
            <a:spLocks/>
          </p:cNvSpPr>
          <p:nvPr/>
        </p:nvSpPr>
        <p:spPr bwMode="gray">
          <a:xfrm>
            <a:off x="320040" y="2654426"/>
            <a:ext cx="512964" cy="461666"/>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noFill/>
          <a:ln w="15875">
            <a:solidFill>
              <a:schemeClr val="tx1"/>
            </a:solidFill>
            <a:round/>
            <a:headEnd/>
            <a:tailEnd/>
          </a:ln>
        </p:spPr>
        <p:txBody>
          <a:bodyPr/>
          <a:lstStyle/>
          <a:p>
            <a:endParaRPr lang="en-US" dirty="0">
              <a:solidFill>
                <a:prstClr val="black"/>
              </a:solidFill>
            </a:endParaRPr>
          </a:p>
        </p:txBody>
      </p:sp>
      <p:sp>
        <p:nvSpPr>
          <p:cNvPr id="115" name="TextBox 114"/>
          <p:cNvSpPr txBox="1"/>
          <p:nvPr/>
        </p:nvSpPr>
        <p:spPr bwMode="gray">
          <a:xfrm>
            <a:off x="3266439" y="2957630"/>
            <a:ext cx="2496185" cy="169277"/>
          </a:xfrm>
          <a:prstGeom prst="rect">
            <a:avLst/>
          </a:prstGeom>
          <a:noFill/>
        </p:spPr>
        <p:txBody>
          <a:bodyPr wrap="square" lIns="0" tIns="0" rIns="0" bIns="0" rtlCol="0">
            <a:spAutoFit/>
          </a:bodyPr>
          <a:lstStyle/>
          <a:p>
            <a:r>
              <a:rPr lang="en-US" sz="1100" b="1" dirty="0" smtClean="0"/>
              <a:t>Program Likely Not Budget-Neutral</a:t>
            </a:r>
          </a:p>
        </p:txBody>
      </p:sp>
      <p:sp>
        <p:nvSpPr>
          <p:cNvPr id="116" name="TextBox 115"/>
          <p:cNvSpPr txBox="1"/>
          <p:nvPr/>
        </p:nvSpPr>
        <p:spPr bwMode="gray">
          <a:xfrm>
            <a:off x="320992" y="1336385"/>
            <a:ext cx="99386" cy="215444"/>
          </a:xfrm>
          <a:prstGeom prst="rect">
            <a:avLst/>
          </a:prstGeom>
          <a:noFill/>
        </p:spPr>
        <p:txBody>
          <a:bodyPr wrap="none" lIns="0" tIns="0" rIns="0" bIns="0" rtlCol="0">
            <a:spAutoFit/>
          </a:bodyPr>
          <a:lstStyle/>
          <a:p>
            <a:r>
              <a:rPr lang="en-US" sz="1400" b="1" dirty="0" smtClean="0">
                <a:solidFill>
                  <a:schemeClr val="accent6"/>
                </a:solidFill>
              </a:rPr>
              <a:t>1</a:t>
            </a:r>
          </a:p>
        </p:txBody>
      </p:sp>
      <p:sp>
        <p:nvSpPr>
          <p:cNvPr id="117" name="TextBox 116"/>
          <p:cNvSpPr txBox="1"/>
          <p:nvPr/>
        </p:nvSpPr>
        <p:spPr bwMode="gray">
          <a:xfrm>
            <a:off x="320040" y="2363434"/>
            <a:ext cx="99386" cy="215444"/>
          </a:xfrm>
          <a:prstGeom prst="rect">
            <a:avLst/>
          </a:prstGeom>
          <a:noFill/>
        </p:spPr>
        <p:txBody>
          <a:bodyPr wrap="none" lIns="0" tIns="0" rIns="0" bIns="0" rtlCol="0">
            <a:spAutoFit/>
          </a:bodyPr>
          <a:lstStyle/>
          <a:p>
            <a:r>
              <a:rPr lang="en-US" sz="1400" b="1" dirty="0" smtClean="0">
                <a:solidFill>
                  <a:schemeClr val="accent6"/>
                </a:solidFill>
              </a:rPr>
              <a:t>2</a:t>
            </a:r>
          </a:p>
        </p:txBody>
      </p:sp>
      <p:sp>
        <p:nvSpPr>
          <p:cNvPr id="118" name="TextBox 117"/>
          <p:cNvSpPr txBox="1"/>
          <p:nvPr/>
        </p:nvSpPr>
        <p:spPr bwMode="gray">
          <a:xfrm>
            <a:off x="320992" y="3478232"/>
            <a:ext cx="99386" cy="215444"/>
          </a:xfrm>
          <a:prstGeom prst="rect">
            <a:avLst/>
          </a:prstGeom>
          <a:noFill/>
        </p:spPr>
        <p:txBody>
          <a:bodyPr wrap="none" lIns="0" tIns="0" rIns="0" bIns="0" rtlCol="0">
            <a:spAutoFit/>
          </a:bodyPr>
          <a:lstStyle/>
          <a:p>
            <a:r>
              <a:rPr lang="en-US" sz="1400" b="1" dirty="0" smtClean="0">
                <a:solidFill>
                  <a:schemeClr val="accent6"/>
                </a:solidFill>
              </a:rPr>
              <a:t>3</a:t>
            </a:r>
          </a:p>
        </p:txBody>
      </p:sp>
      <p:pic>
        <p:nvPicPr>
          <p:cNvPr id="119" name="Picture 11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499438" y="3422917"/>
            <a:ext cx="950026" cy="731520"/>
          </a:xfrm>
          <a:prstGeom prst="rect">
            <a:avLst/>
          </a:prstGeom>
        </p:spPr>
      </p:pic>
      <p:sp>
        <p:nvSpPr>
          <p:cNvPr id="120" name="TextBox 119"/>
          <p:cNvSpPr txBox="1"/>
          <p:nvPr/>
        </p:nvSpPr>
        <p:spPr bwMode="gray">
          <a:xfrm>
            <a:off x="3215457" y="3573233"/>
            <a:ext cx="1116607" cy="430887"/>
          </a:xfrm>
          <a:prstGeom prst="rect">
            <a:avLst/>
          </a:prstGeom>
          <a:noFill/>
        </p:spPr>
        <p:txBody>
          <a:bodyPr wrap="square" rtlCol="0">
            <a:spAutoFit/>
          </a:bodyPr>
          <a:lstStyle/>
          <a:p>
            <a:r>
              <a:rPr lang="en-US" sz="2200" dirty="0" smtClean="0">
                <a:solidFill>
                  <a:schemeClr val="accent6"/>
                </a:solidFill>
              </a:rPr>
              <a:t>$778M</a:t>
            </a:r>
          </a:p>
        </p:txBody>
      </p:sp>
      <p:sp>
        <p:nvSpPr>
          <p:cNvPr id="121" name="TextBox 120"/>
          <p:cNvSpPr txBox="1"/>
          <p:nvPr/>
        </p:nvSpPr>
        <p:spPr bwMode="gray">
          <a:xfrm>
            <a:off x="4123865" y="3434734"/>
            <a:ext cx="2027792" cy="707886"/>
          </a:xfrm>
          <a:prstGeom prst="rect">
            <a:avLst/>
          </a:prstGeom>
          <a:noFill/>
        </p:spPr>
        <p:txBody>
          <a:bodyPr wrap="square" rtlCol="0">
            <a:spAutoFit/>
          </a:bodyPr>
          <a:lstStyle/>
          <a:p>
            <a:r>
              <a:rPr lang="en-US" sz="1000" dirty="0" smtClean="0"/>
              <a:t>Increase in cost of expansion under exchange system relative to GAO estimate of cost under traditional Medicaid</a:t>
            </a:r>
            <a:endParaRPr lang="en-US" sz="1000" dirty="0"/>
          </a:p>
        </p:txBody>
      </p:sp>
      <p:sp>
        <p:nvSpPr>
          <p:cNvPr id="122" name="TextBox 121"/>
          <p:cNvSpPr txBox="1"/>
          <p:nvPr/>
        </p:nvSpPr>
        <p:spPr bwMode="gray">
          <a:xfrm>
            <a:off x="3266439" y="1074270"/>
            <a:ext cx="2496185" cy="169277"/>
          </a:xfrm>
          <a:prstGeom prst="rect">
            <a:avLst/>
          </a:prstGeom>
          <a:noFill/>
        </p:spPr>
        <p:txBody>
          <a:bodyPr wrap="square" lIns="0" tIns="0" rIns="0" bIns="0" rtlCol="0">
            <a:spAutoFit/>
          </a:bodyPr>
          <a:lstStyle/>
          <a:p>
            <a:r>
              <a:rPr lang="en-US" sz="1100" b="1" dirty="0" smtClean="0"/>
              <a:t>CMS Wary of Other Modifications</a:t>
            </a:r>
          </a:p>
        </p:txBody>
      </p:sp>
      <p:sp>
        <p:nvSpPr>
          <p:cNvPr id="123" name="Freeform 78"/>
          <p:cNvSpPr>
            <a:spLocks/>
          </p:cNvSpPr>
          <p:nvPr/>
        </p:nvSpPr>
        <p:spPr bwMode="gray">
          <a:xfrm>
            <a:off x="3442920" y="1465371"/>
            <a:ext cx="649740" cy="418494"/>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noFill/>
          <a:ln w="15875">
            <a:solidFill>
              <a:schemeClr val="tx1"/>
            </a:solidFill>
            <a:round/>
            <a:headEnd/>
            <a:tailEnd/>
          </a:ln>
        </p:spPr>
        <p:txBody>
          <a:bodyPr/>
          <a:lstStyle/>
          <a:p>
            <a:endParaRPr lang="en-US" dirty="0">
              <a:solidFill>
                <a:prstClr val="black"/>
              </a:solidFill>
            </a:endParaRPr>
          </a:p>
        </p:txBody>
      </p:sp>
      <p:sp>
        <p:nvSpPr>
          <p:cNvPr id="124" name="TextBox 123"/>
          <p:cNvSpPr txBox="1"/>
          <p:nvPr/>
        </p:nvSpPr>
        <p:spPr bwMode="gray">
          <a:xfrm>
            <a:off x="4123865" y="1397619"/>
            <a:ext cx="2027792" cy="553998"/>
          </a:xfrm>
          <a:prstGeom prst="rect">
            <a:avLst/>
          </a:prstGeom>
          <a:noFill/>
        </p:spPr>
        <p:txBody>
          <a:bodyPr wrap="square" rtlCol="0">
            <a:spAutoFit/>
          </a:bodyPr>
          <a:lstStyle/>
          <a:p>
            <a:r>
              <a:rPr lang="en-US" sz="1000" dirty="0" smtClean="0"/>
              <a:t>Pennsylvania application for similar waiver denied over inclusion of work requirements</a:t>
            </a:r>
            <a:endParaRPr lang="en-US" sz="10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2920" y="2187714"/>
            <a:ext cx="649740" cy="322704"/>
          </a:xfrm>
          <a:prstGeom prst="rect">
            <a:avLst/>
          </a:prstGeom>
        </p:spPr>
      </p:pic>
      <p:sp>
        <p:nvSpPr>
          <p:cNvPr id="25" name="TextBox 24"/>
          <p:cNvSpPr txBox="1"/>
          <p:nvPr/>
        </p:nvSpPr>
        <p:spPr bwMode="gray">
          <a:xfrm>
            <a:off x="4123865" y="2105505"/>
            <a:ext cx="2027792" cy="553998"/>
          </a:xfrm>
          <a:prstGeom prst="rect">
            <a:avLst/>
          </a:prstGeom>
          <a:noFill/>
        </p:spPr>
        <p:txBody>
          <a:bodyPr wrap="square" rtlCol="0">
            <a:spAutoFit/>
          </a:bodyPr>
          <a:lstStyle/>
          <a:p>
            <a:r>
              <a:rPr lang="en-US" sz="1000" dirty="0" smtClean="0"/>
              <a:t>Arkansas proposal to require individual health savings account contributions still pending </a:t>
            </a:r>
            <a:endParaRPr lang="en-US" sz="1000" dirty="0"/>
          </a:p>
        </p:txBody>
      </p:sp>
      <p:sp>
        <p:nvSpPr>
          <p:cNvPr id="9" name="Text Placeholder 8"/>
          <p:cNvSpPr>
            <a:spLocks noGrp="1"/>
          </p:cNvSpPr>
          <p:nvPr>
            <p:ph type="body" sz="quarter" idx="24"/>
          </p:nvPr>
        </p:nvSpPr>
        <p:spPr/>
        <p:txBody>
          <a:bodyPr/>
          <a:lstStyle/>
          <a:p>
            <a:endParaRPr lang="en-US"/>
          </a:p>
        </p:txBody>
      </p:sp>
    </p:spTree>
    <p:extLst>
      <p:ext uri="{BB962C8B-B14F-4D97-AF65-F5344CB8AC3E}">
        <p14:creationId xmlns:p14="http://schemas.microsoft.com/office/powerpoint/2010/main" val="2771512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Aggregate Numbers in Line With Expectations; Enrollee Mix Older</a:t>
            </a:r>
            <a:endParaRPr lang="en-US" dirty="0"/>
          </a:p>
        </p:txBody>
      </p:sp>
      <p:sp>
        <p:nvSpPr>
          <p:cNvPr id="3" name="Text Placeholder 2"/>
          <p:cNvSpPr>
            <a:spLocks noGrp="1"/>
          </p:cNvSpPr>
          <p:nvPr>
            <p:ph type="body" sz="quarter" idx="22"/>
          </p:nvPr>
        </p:nvSpPr>
        <p:spPr>
          <a:xfrm>
            <a:off x="320040" y="45947"/>
            <a:ext cx="2926080" cy="138499"/>
          </a:xfrm>
        </p:spPr>
        <p:txBody>
          <a:bodyPr/>
          <a:lstStyle/>
          <a:p>
            <a:r>
              <a:rPr lang="en-US" dirty="0" smtClean="0"/>
              <a:t>Insurance Exchanges</a:t>
            </a:r>
            <a:endParaRPr lang="en-US" dirty="0"/>
          </a:p>
        </p:txBody>
      </p:sp>
      <p:sp>
        <p:nvSpPr>
          <p:cNvPr id="4" name="Text Placeholder 3"/>
          <p:cNvSpPr>
            <a:spLocks noGrp="1"/>
          </p:cNvSpPr>
          <p:nvPr>
            <p:ph type="body" sz="quarter" idx="23"/>
          </p:nvPr>
        </p:nvSpPr>
        <p:spPr>
          <a:xfrm>
            <a:off x="2127250" y="4542068"/>
            <a:ext cx="4273549" cy="258532"/>
          </a:xfrm>
        </p:spPr>
        <p:txBody>
          <a:bodyPr/>
          <a:lstStyle/>
          <a:p>
            <a:r>
              <a:rPr lang="en-US" dirty="0" smtClean="0"/>
              <a:t>Source: HHS</a:t>
            </a:r>
            <a:r>
              <a:rPr lang="en-US" dirty="0"/>
              <a:t>, “Health Insurance Marketplace: Summary Enrollment Report for the Initial Annual Open Enrollment Period,” May 1, </a:t>
            </a:r>
            <a:r>
              <a:rPr lang="en-US" dirty="0" smtClean="0"/>
              <a:t>2014; Cheney K and </a:t>
            </a:r>
            <a:r>
              <a:rPr lang="en-US" dirty="0" err="1" smtClean="0"/>
              <a:t>Haberkorn</a:t>
            </a:r>
            <a:r>
              <a:rPr lang="en-US" dirty="0" smtClean="0"/>
              <a:t> J, “Obama: 8 Million Enrolled Under ACA,” Politico, April 17, 2014, available at: </a:t>
            </a:r>
            <a:r>
              <a:rPr lang="en-US" dirty="0" smtClean="0">
                <a:hlinkClick r:id="rId2"/>
              </a:rPr>
              <a:t>www.politico.com</a:t>
            </a:r>
            <a:r>
              <a:rPr lang="en-US" dirty="0" smtClean="0"/>
              <a:t>; </a:t>
            </a:r>
            <a:r>
              <a:rPr lang="en-US" dirty="0"/>
              <a:t>Cheney K and Norman B, “Insurers See Brighter Obamacare Skies,” Politico, April 15, 2014, available at: </a:t>
            </a:r>
            <a:r>
              <a:rPr lang="en-US" dirty="0">
                <a:hlinkClick r:id="rId2"/>
              </a:rPr>
              <a:t>www.politico.com</a:t>
            </a:r>
            <a:r>
              <a:rPr lang="en-US" dirty="0"/>
              <a:t>; Health </a:t>
            </a:r>
            <a:r>
              <a:rPr lang="en-US" dirty="0" smtClean="0"/>
              <a:t>Care Advisory Board interviews and analysis.</a:t>
            </a:r>
            <a:endParaRPr lang="en-US" dirty="0"/>
          </a:p>
        </p:txBody>
      </p:sp>
      <p:sp>
        <p:nvSpPr>
          <p:cNvPr id="5" name="Text Placeholder 4"/>
          <p:cNvSpPr>
            <a:spLocks noGrp="1"/>
          </p:cNvSpPr>
          <p:nvPr>
            <p:ph type="body" sz="quarter" idx="24"/>
          </p:nvPr>
        </p:nvSpPr>
        <p:spPr>
          <a:xfrm>
            <a:off x="0" y="4544011"/>
            <a:ext cx="1743559" cy="76944"/>
          </a:xfrm>
        </p:spPr>
        <p:txBody>
          <a:bodyPr/>
          <a:lstStyle/>
          <a:p>
            <a:r>
              <a:rPr lang="en-US" dirty="0" smtClean="0"/>
              <a:t>Numbers do not add precisely due to rounding.</a:t>
            </a:r>
            <a:endParaRPr lang="en-US" dirty="0"/>
          </a:p>
        </p:txBody>
      </p:sp>
      <p:sp>
        <p:nvSpPr>
          <p:cNvPr id="6" name="Text Placeholder 5"/>
          <p:cNvSpPr>
            <a:spLocks noGrp="1"/>
          </p:cNvSpPr>
          <p:nvPr>
            <p:ph type="body" sz="quarter" idx="25"/>
          </p:nvPr>
        </p:nvSpPr>
        <p:spPr>
          <a:xfrm>
            <a:off x="320040" y="317903"/>
            <a:ext cx="6080760" cy="276999"/>
          </a:xfrm>
        </p:spPr>
        <p:txBody>
          <a:bodyPr/>
          <a:lstStyle/>
          <a:p>
            <a:r>
              <a:rPr lang="en-US" dirty="0" smtClean="0"/>
              <a:t>One Year In, Insurance Exchanges Generally on Track</a:t>
            </a:r>
            <a:endParaRPr lang="en-US" dirty="0"/>
          </a:p>
        </p:txBody>
      </p:sp>
      <p:graphicFrame>
        <p:nvGraphicFramePr>
          <p:cNvPr id="7" name="Chart 6"/>
          <p:cNvGraphicFramePr/>
          <p:nvPr>
            <p:extLst>
              <p:ext uri="{D42A27DB-BD31-4B8C-83A1-F6EECF244321}">
                <p14:modId xmlns:p14="http://schemas.microsoft.com/office/powerpoint/2010/main" val="758790004"/>
              </p:ext>
            </p:extLst>
          </p:nvPr>
        </p:nvGraphicFramePr>
        <p:xfrm>
          <a:off x="296650" y="1414874"/>
          <a:ext cx="3142876" cy="25457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bwMode="gray">
          <a:xfrm>
            <a:off x="320040" y="1060978"/>
            <a:ext cx="3875500" cy="169277"/>
          </a:xfrm>
          <a:prstGeom prst="rect">
            <a:avLst/>
          </a:prstGeom>
          <a:noFill/>
        </p:spPr>
        <p:txBody>
          <a:bodyPr wrap="square" lIns="0" tIns="0" rIns="0" bIns="0" rtlCol="0">
            <a:spAutoFit/>
          </a:bodyPr>
          <a:lstStyle/>
          <a:p>
            <a:r>
              <a:rPr lang="en-US" sz="1100" b="1" dirty="0" smtClean="0"/>
              <a:t>Initial Public Exchange Enrollment</a:t>
            </a:r>
            <a:r>
              <a:rPr lang="en-US" sz="1100" b="1" baseline="30000" dirty="0" smtClean="0"/>
              <a:t>1</a:t>
            </a:r>
            <a:endParaRPr lang="en-US" sz="1100" b="1" baseline="30000" dirty="0"/>
          </a:p>
        </p:txBody>
      </p:sp>
      <p:sp>
        <p:nvSpPr>
          <p:cNvPr id="9" name="TextBox 8"/>
          <p:cNvSpPr txBox="1"/>
          <p:nvPr/>
        </p:nvSpPr>
        <p:spPr bwMode="gray">
          <a:xfrm>
            <a:off x="320040" y="1310649"/>
            <a:ext cx="2927170" cy="153888"/>
          </a:xfrm>
          <a:prstGeom prst="rect">
            <a:avLst/>
          </a:prstGeom>
          <a:noFill/>
        </p:spPr>
        <p:txBody>
          <a:bodyPr wrap="square" lIns="0" tIns="0" rIns="0" bIns="0" rtlCol="0">
            <a:spAutoFit/>
          </a:bodyPr>
          <a:lstStyle/>
          <a:p>
            <a:r>
              <a:rPr lang="en-US" sz="1000" i="1" dirty="0" smtClean="0"/>
              <a:t>2013-2014</a:t>
            </a:r>
            <a:endParaRPr lang="en-US" sz="1000" i="1" dirty="0"/>
          </a:p>
        </p:txBody>
      </p:sp>
      <p:cxnSp>
        <p:nvCxnSpPr>
          <p:cNvPr id="18" name="Straight Connector 17"/>
          <p:cNvCxnSpPr/>
          <p:nvPr/>
        </p:nvCxnSpPr>
        <p:spPr bwMode="gray">
          <a:xfrm>
            <a:off x="811317" y="1887707"/>
            <a:ext cx="2527975"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sp>
        <p:nvSpPr>
          <p:cNvPr id="20" name="TextBox 19"/>
          <p:cNvSpPr txBox="1"/>
          <p:nvPr/>
        </p:nvSpPr>
        <p:spPr bwMode="gray">
          <a:xfrm>
            <a:off x="155441" y="1811477"/>
            <a:ext cx="978853" cy="415498"/>
          </a:xfrm>
          <a:prstGeom prst="rect">
            <a:avLst/>
          </a:prstGeom>
          <a:noFill/>
        </p:spPr>
        <p:txBody>
          <a:bodyPr wrap="square" lIns="0" tIns="0" rIns="0" bIns="0" rtlCol="0">
            <a:spAutoFit/>
          </a:bodyPr>
          <a:lstStyle/>
          <a:p>
            <a:pPr algn="ctr">
              <a:spcBef>
                <a:spcPts val="500"/>
              </a:spcBef>
            </a:pPr>
            <a:r>
              <a:rPr lang="en-US" sz="900" b="1" dirty="0" smtClean="0"/>
              <a:t>7.0M</a:t>
            </a:r>
            <a:br>
              <a:rPr lang="en-US" sz="900" b="1" dirty="0" smtClean="0"/>
            </a:br>
            <a:r>
              <a:rPr lang="en-US" sz="900" dirty="0" smtClean="0"/>
              <a:t>(Original CBO Projection)</a:t>
            </a:r>
          </a:p>
        </p:txBody>
      </p:sp>
      <p:graphicFrame>
        <p:nvGraphicFramePr>
          <p:cNvPr id="13" name="Chart 12"/>
          <p:cNvGraphicFramePr/>
          <p:nvPr>
            <p:extLst>
              <p:ext uri="{D42A27DB-BD31-4B8C-83A1-F6EECF244321}">
                <p14:modId xmlns:p14="http://schemas.microsoft.com/office/powerpoint/2010/main" val="2663391316"/>
              </p:ext>
            </p:extLst>
          </p:nvPr>
        </p:nvGraphicFramePr>
        <p:xfrm>
          <a:off x="3346989" y="1060978"/>
          <a:ext cx="2012061" cy="134137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bwMode="gray">
          <a:xfrm>
            <a:off x="4065898" y="1472061"/>
            <a:ext cx="574243" cy="338554"/>
          </a:xfrm>
          <a:prstGeom prst="rect">
            <a:avLst/>
          </a:prstGeom>
        </p:spPr>
        <p:txBody>
          <a:bodyPr wrap="none" lIns="0" tIns="0" rIns="0" bIns="0">
            <a:spAutoFit/>
          </a:bodyPr>
          <a:lstStyle>
            <a:defPPr>
              <a:defRPr lang="en-US"/>
            </a:defPPr>
            <a:lvl1pPr algn="r">
              <a:defRPr sz="2200">
                <a:solidFill>
                  <a:schemeClr val="accent6"/>
                </a:solidFill>
              </a:defRPr>
            </a:lvl1pPr>
          </a:lstStyle>
          <a:p>
            <a:r>
              <a:rPr lang="en-US" dirty="0"/>
              <a:t>91%</a:t>
            </a:r>
          </a:p>
        </p:txBody>
      </p:sp>
      <p:sp>
        <p:nvSpPr>
          <p:cNvPr id="15" name="TextBox 14"/>
          <p:cNvSpPr txBox="1"/>
          <p:nvPr/>
        </p:nvSpPr>
        <p:spPr bwMode="gray">
          <a:xfrm>
            <a:off x="4161786" y="1796269"/>
            <a:ext cx="1393303" cy="307777"/>
          </a:xfrm>
          <a:prstGeom prst="rect">
            <a:avLst/>
          </a:prstGeom>
          <a:noFill/>
        </p:spPr>
        <p:txBody>
          <a:bodyPr wrap="square" lIns="0" tIns="0" rIns="0" bIns="0" rtlCol="0">
            <a:spAutoFit/>
          </a:bodyPr>
          <a:lstStyle>
            <a:defPPr>
              <a:defRPr lang="en-US"/>
            </a:defPPr>
            <a:lvl1pPr>
              <a:spcBef>
                <a:spcPts val="500"/>
              </a:spcBef>
              <a:defRPr sz="1000"/>
            </a:lvl1pPr>
          </a:lstStyle>
          <a:p>
            <a:r>
              <a:rPr lang="en-US" dirty="0" smtClean="0"/>
              <a:t>Of enrollees still enrolled as of September 2014</a:t>
            </a:r>
            <a:endParaRPr lang="en-US" dirty="0"/>
          </a:p>
        </p:txBody>
      </p:sp>
      <p:pic>
        <p:nvPicPr>
          <p:cNvPr id="16" name="Picture 3" descr="C:\Users\liuto\Desktop\ABC Modern Icons\Group_2.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3894805" y="2432442"/>
            <a:ext cx="914400" cy="5889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bwMode="gray">
          <a:xfrm>
            <a:off x="3773290" y="2600178"/>
            <a:ext cx="549831" cy="338554"/>
          </a:xfrm>
          <a:prstGeom prst="rect">
            <a:avLst/>
          </a:prstGeom>
        </p:spPr>
        <p:txBody>
          <a:bodyPr wrap="none" lIns="0" tIns="0" rIns="0" bIns="0">
            <a:spAutoFit/>
          </a:bodyPr>
          <a:lstStyle>
            <a:defPPr>
              <a:defRPr lang="en-US"/>
            </a:defPPr>
            <a:lvl1pPr algn="r">
              <a:defRPr sz="2200">
                <a:solidFill>
                  <a:schemeClr val="accent6"/>
                </a:solidFill>
              </a:defRPr>
            </a:lvl1pPr>
          </a:lstStyle>
          <a:p>
            <a:r>
              <a:rPr lang="en-US" dirty="0" smtClean="0"/>
              <a:t>25M</a:t>
            </a:r>
            <a:endParaRPr lang="en-US" dirty="0"/>
          </a:p>
        </p:txBody>
      </p:sp>
      <p:sp>
        <p:nvSpPr>
          <p:cNvPr id="10" name="TextBox 9"/>
          <p:cNvSpPr txBox="1"/>
          <p:nvPr/>
        </p:nvSpPr>
        <p:spPr bwMode="gray">
          <a:xfrm>
            <a:off x="4363915" y="2615567"/>
            <a:ext cx="1191174" cy="307777"/>
          </a:xfrm>
          <a:prstGeom prst="rect">
            <a:avLst/>
          </a:prstGeom>
          <a:noFill/>
        </p:spPr>
        <p:txBody>
          <a:bodyPr wrap="square" lIns="0" tIns="0" rIns="0" bIns="0" rtlCol="0">
            <a:spAutoFit/>
          </a:bodyPr>
          <a:lstStyle/>
          <a:p>
            <a:pPr>
              <a:spcBef>
                <a:spcPts val="500"/>
              </a:spcBef>
            </a:pPr>
            <a:r>
              <a:rPr lang="en-US" sz="1000" dirty="0" smtClean="0"/>
              <a:t>Projected exchange enrollment by </a:t>
            </a:r>
            <a:r>
              <a:rPr lang="en-US" sz="1000" dirty="0" smtClean="0">
                <a:solidFill>
                  <a:schemeClr val="accent6"/>
                </a:solidFill>
              </a:rPr>
              <a:t>2018</a:t>
            </a:r>
          </a:p>
        </p:txBody>
      </p:sp>
      <p:pic>
        <p:nvPicPr>
          <p:cNvPr id="27" name="Picture 3" descr="C:\Users\liuto\Desktop\ABC Modern Icons\Group_2.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3894805" y="3346842"/>
            <a:ext cx="914400" cy="5889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liuto\Desktop\ABC Modern Icons\Group_2.png"/>
          <p:cNvPicPr>
            <a:picLocks noChangeAspect="1" noChangeArrowheads="1"/>
          </p:cNvPicPr>
          <p:nvPr/>
        </p:nvPicPr>
        <p:blipFill rotWithShape="1">
          <a:blip r:embed="rId5">
            <a:extLst>
              <a:ext uri="{28A0092B-C50C-407E-A947-70E740481C1C}">
                <a14:useLocalDpi xmlns:a14="http://schemas.microsoft.com/office/drawing/2010/main" val="0"/>
              </a:ext>
            </a:extLst>
          </a:blip>
          <a:srcRect t="68465"/>
          <a:stretch/>
        </p:blipFill>
        <p:spPr bwMode="auto">
          <a:xfrm>
            <a:off x="3894805" y="3737112"/>
            <a:ext cx="914400" cy="198692"/>
          </a:xfrm>
          <a:prstGeom prst="rect">
            <a:avLst/>
          </a:prstGeom>
          <a:noFill/>
          <a:extLst>
            <a:ext uri="{909E8E84-426E-40DD-AFC4-6F175D3DCCD1}">
              <a14:hiddenFill xmlns:a14="http://schemas.microsoft.com/office/drawing/2010/main">
                <a:solidFill>
                  <a:srgbClr val="FFFFFF"/>
                </a:solidFill>
              </a14:hiddenFill>
            </a:ext>
          </a:extLst>
        </p:spPr>
      </p:pic>
      <p:sp>
        <p:nvSpPr>
          <p:cNvPr id="29" name="Isosceles Triangle 28"/>
          <p:cNvSpPr/>
          <p:nvPr/>
        </p:nvSpPr>
        <p:spPr bwMode="gray">
          <a:xfrm rot="16200000" flipH="1">
            <a:off x="4800208" y="3680881"/>
            <a:ext cx="130455" cy="112461"/>
          </a:xfrm>
          <a:prstGeom prst="triangle">
            <a:avLst/>
          </a:pr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p:cNvSpPr txBox="1"/>
          <p:nvPr/>
        </p:nvSpPr>
        <p:spPr bwMode="gray">
          <a:xfrm>
            <a:off x="4959502" y="3628027"/>
            <a:ext cx="755498" cy="307777"/>
          </a:xfrm>
          <a:prstGeom prst="rect">
            <a:avLst/>
          </a:prstGeom>
          <a:noFill/>
        </p:spPr>
        <p:txBody>
          <a:bodyPr wrap="square" lIns="0" tIns="0" rIns="0" bIns="0" rtlCol="0">
            <a:spAutoFit/>
          </a:bodyPr>
          <a:lstStyle/>
          <a:p>
            <a:pPr>
              <a:spcBef>
                <a:spcPts val="500"/>
              </a:spcBef>
            </a:pPr>
            <a:r>
              <a:rPr lang="en-US" sz="1000" dirty="0" smtClean="0"/>
              <a:t>Enrollees aged 18-34</a:t>
            </a:r>
            <a:endParaRPr lang="en-US" sz="1000" dirty="0" smtClean="0">
              <a:solidFill>
                <a:schemeClr val="accent6"/>
              </a:solidFill>
            </a:endParaRPr>
          </a:p>
        </p:txBody>
      </p:sp>
      <p:sp>
        <p:nvSpPr>
          <p:cNvPr id="31" name="TextBox 30"/>
          <p:cNvSpPr txBox="1"/>
          <p:nvPr/>
        </p:nvSpPr>
        <p:spPr bwMode="gray">
          <a:xfrm>
            <a:off x="4959502" y="3316559"/>
            <a:ext cx="564257" cy="338554"/>
          </a:xfrm>
          <a:prstGeom prst="rect">
            <a:avLst/>
          </a:prstGeom>
        </p:spPr>
        <p:txBody>
          <a:bodyPr wrap="none" lIns="0" tIns="0" rIns="0" bIns="0">
            <a:spAutoFit/>
          </a:bodyPr>
          <a:lstStyle>
            <a:defPPr>
              <a:defRPr lang="en-US"/>
            </a:defPPr>
            <a:lvl1pPr algn="r">
              <a:defRPr sz="2200">
                <a:solidFill>
                  <a:schemeClr val="accent6"/>
                </a:solidFill>
              </a:defRPr>
            </a:lvl1pPr>
          </a:lstStyle>
          <a:p>
            <a:r>
              <a:rPr lang="en-US" dirty="0" smtClean="0"/>
              <a:t>28%</a:t>
            </a:r>
            <a:endParaRPr lang="en-US" dirty="0"/>
          </a:p>
        </p:txBody>
      </p:sp>
    </p:spTree>
    <p:extLst>
      <p:ext uri="{BB962C8B-B14F-4D97-AF65-F5344CB8AC3E}">
        <p14:creationId xmlns:p14="http://schemas.microsoft.com/office/powerpoint/2010/main" val="2351155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3748092" y="4542068"/>
            <a:ext cx="2652707" cy="258532"/>
          </a:xfrm>
        </p:spPr>
        <p:txBody>
          <a:bodyPr/>
          <a:lstStyle/>
          <a:p>
            <a:r>
              <a:rPr lang="en-US" dirty="0" smtClean="0"/>
              <a:t>Source: </a:t>
            </a:r>
            <a:r>
              <a:rPr lang="en-US" dirty="0"/>
              <a:t>HHS, “Health Insurance Marketplace: Summary Enrollment Report for the Initial Annual Open Enrollment Period,” May 1, </a:t>
            </a:r>
            <a:r>
              <a:rPr lang="en-US" dirty="0" smtClean="0"/>
              <a:t>2014; Health Care Advisory Board interviews and analysis.</a:t>
            </a:r>
            <a:endParaRPr lang="en-US" dirty="0"/>
          </a:p>
        </p:txBody>
      </p:sp>
      <p:sp>
        <p:nvSpPr>
          <p:cNvPr id="5" name="Text Placeholder 4"/>
          <p:cNvSpPr>
            <a:spLocks noGrp="1"/>
          </p:cNvSpPr>
          <p:nvPr>
            <p:ph type="body" sz="quarter" idx="24"/>
          </p:nvPr>
        </p:nvSpPr>
        <p:spPr>
          <a:xfrm>
            <a:off x="0" y="4544011"/>
            <a:ext cx="1743559" cy="76944"/>
          </a:xfrm>
        </p:spPr>
        <p:txBody>
          <a:bodyPr/>
          <a:lstStyle/>
          <a:p>
            <a:r>
              <a:rPr lang="en-US" dirty="0" smtClean="0"/>
              <a:t>Data from federally-facilitated </a:t>
            </a:r>
            <a:r>
              <a:rPr lang="en-US" dirty="0"/>
              <a:t>e</a:t>
            </a:r>
            <a:r>
              <a:rPr lang="en-US" dirty="0" smtClean="0"/>
              <a:t>xchanges only.</a:t>
            </a:r>
            <a:endParaRPr lang="en-US" dirty="0"/>
          </a:p>
        </p:txBody>
      </p:sp>
      <p:sp>
        <p:nvSpPr>
          <p:cNvPr id="6" name="Text Placeholder 5"/>
          <p:cNvSpPr>
            <a:spLocks noGrp="1"/>
          </p:cNvSpPr>
          <p:nvPr>
            <p:ph type="body" sz="quarter" idx="25"/>
          </p:nvPr>
        </p:nvSpPr>
        <p:spPr>
          <a:xfrm>
            <a:off x="320040" y="317903"/>
            <a:ext cx="6080760" cy="276999"/>
          </a:xfrm>
        </p:spPr>
        <p:txBody>
          <a:bodyPr/>
          <a:lstStyle/>
          <a:p>
            <a:r>
              <a:rPr lang="en-US" dirty="0" smtClean="0"/>
              <a:t>Individuals Gravitating Toward Leaner Plans</a:t>
            </a:r>
            <a:endParaRPr lang="en-US" dirty="0"/>
          </a:p>
        </p:txBody>
      </p:sp>
      <p:graphicFrame>
        <p:nvGraphicFramePr>
          <p:cNvPr id="7" name="Chart 6"/>
          <p:cNvGraphicFramePr/>
          <p:nvPr>
            <p:extLst>
              <p:ext uri="{D42A27DB-BD31-4B8C-83A1-F6EECF244321}">
                <p14:modId xmlns:p14="http://schemas.microsoft.com/office/powerpoint/2010/main" val="3608148618"/>
              </p:ext>
            </p:extLst>
          </p:nvPr>
        </p:nvGraphicFramePr>
        <p:xfrm>
          <a:off x="571500" y="1459746"/>
          <a:ext cx="1921840" cy="1371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bwMode="gray">
          <a:xfrm>
            <a:off x="2075928" y="2100015"/>
            <a:ext cx="626488" cy="138499"/>
          </a:xfrm>
          <a:prstGeom prst="rect">
            <a:avLst/>
          </a:prstGeom>
          <a:noFill/>
        </p:spPr>
        <p:txBody>
          <a:bodyPr wrap="square" lIns="0" tIns="0" rIns="0" bIns="0" rtlCol="0">
            <a:spAutoFit/>
          </a:bodyPr>
          <a:lstStyle/>
          <a:p>
            <a:pPr algn="ctr"/>
            <a:r>
              <a:rPr lang="en-US" sz="900" i="1" dirty="0" smtClean="0"/>
              <a:t>Bronze</a:t>
            </a:r>
          </a:p>
        </p:txBody>
      </p:sp>
      <p:sp>
        <p:nvSpPr>
          <p:cNvPr id="9" name="TextBox 8"/>
          <p:cNvSpPr txBox="1"/>
          <p:nvPr/>
        </p:nvSpPr>
        <p:spPr bwMode="gray">
          <a:xfrm>
            <a:off x="296153" y="1103147"/>
            <a:ext cx="2072270" cy="169277"/>
          </a:xfrm>
          <a:prstGeom prst="rect">
            <a:avLst/>
          </a:prstGeom>
          <a:noFill/>
        </p:spPr>
        <p:txBody>
          <a:bodyPr wrap="square" lIns="0" tIns="0" rIns="0" bIns="0" rtlCol="0">
            <a:spAutoFit/>
          </a:bodyPr>
          <a:lstStyle/>
          <a:p>
            <a:r>
              <a:rPr lang="en-US" sz="1100" b="1" dirty="0" smtClean="0"/>
              <a:t>Level 1: Choice of Metal Tier</a:t>
            </a:r>
          </a:p>
        </p:txBody>
      </p:sp>
      <p:sp>
        <p:nvSpPr>
          <p:cNvPr id="12" name="TextBox 11"/>
          <p:cNvSpPr txBox="1"/>
          <p:nvPr/>
        </p:nvSpPr>
        <p:spPr bwMode="gray">
          <a:xfrm>
            <a:off x="1449440" y="1403972"/>
            <a:ext cx="626488" cy="138499"/>
          </a:xfrm>
          <a:prstGeom prst="rect">
            <a:avLst/>
          </a:prstGeom>
          <a:noFill/>
        </p:spPr>
        <p:txBody>
          <a:bodyPr wrap="square" lIns="0" tIns="0" rIns="0" bIns="0" rtlCol="0">
            <a:spAutoFit/>
          </a:bodyPr>
          <a:lstStyle/>
          <a:p>
            <a:pPr algn="ctr"/>
            <a:r>
              <a:rPr lang="en-US" sz="900" i="1" dirty="0" smtClean="0"/>
              <a:t>Gold</a:t>
            </a:r>
          </a:p>
        </p:txBody>
      </p:sp>
      <p:sp>
        <p:nvSpPr>
          <p:cNvPr id="13" name="TextBox 12"/>
          <p:cNvSpPr txBox="1"/>
          <p:nvPr/>
        </p:nvSpPr>
        <p:spPr bwMode="gray">
          <a:xfrm>
            <a:off x="2017282" y="1473221"/>
            <a:ext cx="626488" cy="138499"/>
          </a:xfrm>
          <a:prstGeom prst="rect">
            <a:avLst/>
          </a:prstGeom>
          <a:noFill/>
        </p:spPr>
        <p:txBody>
          <a:bodyPr wrap="square" lIns="0" tIns="0" rIns="0" bIns="0" rtlCol="0">
            <a:spAutoFit/>
          </a:bodyPr>
          <a:lstStyle/>
          <a:p>
            <a:pPr algn="ctr"/>
            <a:r>
              <a:rPr lang="en-US" sz="900" i="1" dirty="0" smtClean="0"/>
              <a:t>Platinum</a:t>
            </a:r>
          </a:p>
        </p:txBody>
      </p:sp>
      <p:sp>
        <p:nvSpPr>
          <p:cNvPr id="14" name="TextBox 13"/>
          <p:cNvSpPr txBox="1"/>
          <p:nvPr/>
        </p:nvSpPr>
        <p:spPr bwMode="gray">
          <a:xfrm>
            <a:off x="2201006" y="1671632"/>
            <a:ext cx="720904" cy="138499"/>
          </a:xfrm>
          <a:prstGeom prst="rect">
            <a:avLst/>
          </a:prstGeom>
          <a:noFill/>
        </p:spPr>
        <p:txBody>
          <a:bodyPr wrap="square" lIns="0" tIns="0" rIns="0" bIns="0" rtlCol="0">
            <a:spAutoFit/>
          </a:bodyPr>
          <a:lstStyle/>
          <a:p>
            <a:pPr algn="ctr"/>
            <a:r>
              <a:rPr lang="en-US" sz="900" i="1" dirty="0" smtClean="0"/>
              <a:t>Catastrophic</a:t>
            </a:r>
          </a:p>
        </p:txBody>
      </p:sp>
      <p:sp>
        <p:nvSpPr>
          <p:cNvPr id="20" name="TextBox 19"/>
          <p:cNvSpPr txBox="1"/>
          <p:nvPr/>
        </p:nvSpPr>
        <p:spPr bwMode="gray">
          <a:xfrm>
            <a:off x="571500" y="2550108"/>
            <a:ext cx="626488" cy="138499"/>
          </a:xfrm>
          <a:prstGeom prst="rect">
            <a:avLst/>
          </a:prstGeom>
          <a:noFill/>
        </p:spPr>
        <p:txBody>
          <a:bodyPr wrap="square" lIns="0" tIns="0" rIns="0" bIns="0" rtlCol="0">
            <a:spAutoFit/>
          </a:bodyPr>
          <a:lstStyle/>
          <a:p>
            <a:pPr algn="ctr"/>
            <a:r>
              <a:rPr lang="en-US" sz="900" i="1" dirty="0" smtClean="0"/>
              <a:t>Silver</a:t>
            </a:r>
          </a:p>
        </p:txBody>
      </p:sp>
      <p:sp>
        <p:nvSpPr>
          <p:cNvPr id="35" name="Text Placeholder 1"/>
          <p:cNvSpPr>
            <a:spLocks noGrp="1"/>
          </p:cNvSpPr>
          <p:nvPr>
            <p:ph type="body" sz="quarter" idx="21"/>
          </p:nvPr>
        </p:nvSpPr>
        <p:spPr>
          <a:xfrm>
            <a:off x="320040" y="718356"/>
            <a:ext cx="5759450" cy="215444"/>
          </a:xfrm>
        </p:spPr>
        <p:txBody>
          <a:bodyPr/>
          <a:lstStyle/>
          <a:p>
            <a:r>
              <a:rPr lang="en-US" dirty="0" smtClean="0"/>
              <a:t>Premium Sensitivity Manifest at Two Levels</a:t>
            </a:r>
            <a:endParaRPr lang="en-US" dirty="0"/>
          </a:p>
        </p:txBody>
      </p:sp>
      <p:sp>
        <p:nvSpPr>
          <p:cNvPr id="36" name="TextBox 35"/>
          <p:cNvSpPr txBox="1"/>
          <p:nvPr/>
        </p:nvSpPr>
        <p:spPr bwMode="gray">
          <a:xfrm>
            <a:off x="296153" y="3071012"/>
            <a:ext cx="2510160" cy="169277"/>
          </a:xfrm>
          <a:prstGeom prst="rect">
            <a:avLst/>
          </a:prstGeom>
          <a:noFill/>
        </p:spPr>
        <p:txBody>
          <a:bodyPr wrap="square" lIns="0" tIns="0" rIns="0" bIns="0" rtlCol="0">
            <a:spAutoFit/>
          </a:bodyPr>
          <a:lstStyle/>
          <a:p>
            <a:r>
              <a:rPr lang="en-US" sz="1100" b="1" dirty="0" smtClean="0"/>
              <a:t>Factors Influencing Metal Level</a:t>
            </a:r>
          </a:p>
        </p:txBody>
      </p:sp>
      <p:sp>
        <p:nvSpPr>
          <p:cNvPr id="2" name="TextBox 1"/>
          <p:cNvSpPr txBox="1"/>
          <p:nvPr/>
        </p:nvSpPr>
        <p:spPr bwMode="gray">
          <a:xfrm>
            <a:off x="622326" y="3460834"/>
            <a:ext cx="1429966" cy="153888"/>
          </a:xfrm>
          <a:prstGeom prst="rect">
            <a:avLst/>
          </a:prstGeom>
          <a:noFill/>
        </p:spPr>
        <p:txBody>
          <a:bodyPr wrap="square" lIns="0" tIns="0" rIns="0" bIns="0" rtlCol="0">
            <a:spAutoFit/>
          </a:bodyPr>
          <a:lstStyle/>
          <a:p>
            <a:pPr>
              <a:spcBef>
                <a:spcPts val="500"/>
              </a:spcBef>
            </a:pPr>
            <a:r>
              <a:rPr lang="en-US" sz="1000" dirty="0" smtClean="0"/>
              <a:t>Deductible</a:t>
            </a:r>
          </a:p>
        </p:txBody>
      </p:sp>
      <p:sp>
        <p:nvSpPr>
          <p:cNvPr id="37" name="TextBox 36"/>
          <p:cNvSpPr txBox="1"/>
          <p:nvPr/>
        </p:nvSpPr>
        <p:spPr bwMode="gray">
          <a:xfrm>
            <a:off x="622326" y="3823200"/>
            <a:ext cx="1429966" cy="153888"/>
          </a:xfrm>
          <a:prstGeom prst="rect">
            <a:avLst/>
          </a:prstGeom>
          <a:noFill/>
        </p:spPr>
        <p:txBody>
          <a:bodyPr wrap="square" lIns="0" tIns="0" rIns="0" bIns="0" rtlCol="0">
            <a:spAutoFit/>
          </a:bodyPr>
          <a:lstStyle/>
          <a:p>
            <a:pPr>
              <a:spcBef>
                <a:spcPts val="500"/>
              </a:spcBef>
            </a:pPr>
            <a:r>
              <a:rPr lang="en-US" sz="1000" dirty="0" smtClean="0"/>
              <a:t>Copays</a:t>
            </a:r>
          </a:p>
        </p:txBody>
      </p:sp>
      <p:sp>
        <p:nvSpPr>
          <p:cNvPr id="38" name="TextBox 37"/>
          <p:cNvSpPr txBox="1"/>
          <p:nvPr/>
        </p:nvSpPr>
        <p:spPr bwMode="gray">
          <a:xfrm>
            <a:off x="622326" y="4111371"/>
            <a:ext cx="1270292" cy="307777"/>
          </a:xfrm>
          <a:prstGeom prst="rect">
            <a:avLst/>
          </a:prstGeom>
          <a:noFill/>
        </p:spPr>
        <p:txBody>
          <a:bodyPr wrap="square" lIns="0" tIns="0" rIns="0" bIns="0" rtlCol="0">
            <a:spAutoFit/>
          </a:bodyPr>
          <a:lstStyle/>
          <a:p>
            <a:pPr>
              <a:spcBef>
                <a:spcPts val="500"/>
              </a:spcBef>
            </a:pPr>
            <a:r>
              <a:rPr lang="en-US" sz="1000" dirty="0" smtClean="0"/>
              <a:t>Out-of-Pocket Maximum</a:t>
            </a:r>
          </a:p>
        </p:txBody>
      </p:sp>
      <p:sp>
        <p:nvSpPr>
          <p:cNvPr id="42" name="TextBox 41"/>
          <p:cNvSpPr txBox="1"/>
          <p:nvPr/>
        </p:nvSpPr>
        <p:spPr bwMode="gray">
          <a:xfrm>
            <a:off x="1736524" y="3439814"/>
            <a:ext cx="1235412" cy="307777"/>
          </a:xfrm>
          <a:prstGeom prst="rect">
            <a:avLst/>
          </a:prstGeom>
          <a:noFill/>
        </p:spPr>
        <p:txBody>
          <a:bodyPr wrap="square" lIns="0" tIns="0" rIns="0" bIns="0" rtlCol="0">
            <a:spAutoFit/>
          </a:bodyPr>
          <a:lstStyle/>
          <a:p>
            <a:pPr>
              <a:spcBef>
                <a:spcPts val="500"/>
              </a:spcBef>
            </a:pPr>
            <a:r>
              <a:rPr lang="en-US" sz="1000" dirty="0" smtClean="0"/>
              <a:t>Non-Essential Services Covered</a:t>
            </a:r>
          </a:p>
        </p:txBody>
      </p:sp>
      <p:sp>
        <p:nvSpPr>
          <p:cNvPr id="43" name="TextBox 42"/>
          <p:cNvSpPr txBox="1"/>
          <p:nvPr/>
        </p:nvSpPr>
        <p:spPr bwMode="gray">
          <a:xfrm>
            <a:off x="1736523" y="3823200"/>
            <a:ext cx="1321001" cy="153888"/>
          </a:xfrm>
          <a:prstGeom prst="rect">
            <a:avLst/>
          </a:prstGeom>
          <a:noFill/>
        </p:spPr>
        <p:txBody>
          <a:bodyPr wrap="square" lIns="0" tIns="0" rIns="0" bIns="0" rtlCol="0">
            <a:spAutoFit/>
          </a:bodyPr>
          <a:lstStyle/>
          <a:p>
            <a:pPr>
              <a:spcBef>
                <a:spcPts val="500"/>
              </a:spcBef>
            </a:pPr>
            <a:r>
              <a:rPr lang="en-US" sz="1000" dirty="0" smtClean="0"/>
              <a:t>Network Composition</a:t>
            </a:r>
          </a:p>
        </p:txBody>
      </p:sp>
      <p:sp>
        <p:nvSpPr>
          <p:cNvPr id="44" name="L-Shape 43"/>
          <p:cNvSpPr/>
          <p:nvPr/>
        </p:nvSpPr>
        <p:spPr bwMode="gray">
          <a:xfrm rot="18900000">
            <a:off x="306633" y="3475446"/>
            <a:ext cx="229408" cy="124665"/>
          </a:xfrm>
          <a:prstGeom prst="corner">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45" name="Multiply 44"/>
          <p:cNvSpPr/>
          <p:nvPr/>
        </p:nvSpPr>
        <p:spPr bwMode="gray">
          <a:xfrm>
            <a:off x="1440831" y="3401479"/>
            <a:ext cx="274320" cy="274320"/>
          </a:xfrm>
          <a:prstGeom prst="mathMultiply">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46" name="Multiply 45"/>
          <p:cNvSpPr/>
          <p:nvPr/>
        </p:nvSpPr>
        <p:spPr bwMode="gray">
          <a:xfrm>
            <a:off x="1440831" y="3762984"/>
            <a:ext cx="274320" cy="274320"/>
          </a:xfrm>
          <a:prstGeom prst="mathMultiply">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47" name="L-Shape 46"/>
          <p:cNvSpPr/>
          <p:nvPr/>
        </p:nvSpPr>
        <p:spPr bwMode="gray">
          <a:xfrm rot="18900000">
            <a:off x="306633" y="3837812"/>
            <a:ext cx="229408" cy="124665"/>
          </a:xfrm>
          <a:prstGeom prst="corner">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48" name="L-Shape 47"/>
          <p:cNvSpPr/>
          <p:nvPr/>
        </p:nvSpPr>
        <p:spPr bwMode="gray">
          <a:xfrm rot="18900000">
            <a:off x="306633" y="4202927"/>
            <a:ext cx="229408" cy="124665"/>
          </a:xfrm>
          <a:prstGeom prst="corner">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28" name="TextBox 27"/>
          <p:cNvSpPr txBox="1"/>
          <p:nvPr/>
        </p:nvSpPr>
        <p:spPr bwMode="gray">
          <a:xfrm>
            <a:off x="3410855" y="1103147"/>
            <a:ext cx="2727298" cy="169277"/>
          </a:xfrm>
          <a:prstGeom prst="rect">
            <a:avLst/>
          </a:prstGeom>
          <a:noFill/>
        </p:spPr>
        <p:txBody>
          <a:bodyPr wrap="square" lIns="0" tIns="0" rIns="0" bIns="0" rtlCol="0">
            <a:spAutoFit/>
          </a:bodyPr>
          <a:lstStyle/>
          <a:p>
            <a:r>
              <a:rPr lang="en-US" sz="1100" b="1" dirty="0" smtClean="0"/>
              <a:t>Level 2: Plan Choice Within Metal Tier</a:t>
            </a:r>
          </a:p>
        </p:txBody>
      </p:sp>
      <p:graphicFrame>
        <p:nvGraphicFramePr>
          <p:cNvPr id="29" name="Chart 28"/>
          <p:cNvGraphicFramePr/>
          <p:nvPr>
            <p:extLst>
              <p:ext uri="{D42A27DB-BD31-4B8C-83A1-F6EECF244321}">
                <p14:modId xmlns:p14="http://schemas.microsoft.com/office/powerpoint/2010/main" val="3267859608"/>
              </p:ext>
            </p:extLst>
          </p:nvPr>
        </p:nvGraphicFramePr>
        <p:xfrm>
          <a:off x="3774354" y="1459746"/>
          <a:ext cx="1920240"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p:nvPr/>
        </p:nvSpPr>
        <p:spPr bwMode="gray">
          <a:xfrm>
            <a:off x="3481689" y="1823016"/>
            <a:ext cx="626488" cy="276999"/>
          </a:xfrm>
          <a:prstGeom prst="rect">
            <a:avLst/>
          </a:prstGeom>
          <a:noFill/>
        </p:spPr>
        <p:txBody>
          <a:bodyPr wrap="square" lIns="0" tIns="0" rIns="0" bIns="0" rtlCol="0">
            <a:spAutoFit/>
          </a:bodyPr>
          <a:lstStyle/>
          <a:p>
            <a:r>
              <a:rPr lang="en-US" sz="900" i="1" dirty="0" smtClean="0"/>
              <a:t>Any Other Plan</a:t>
            </a:r>
          </a:p>
        </p:txBody>
      </p:sp>
      <p:sp>
        <p:nvSpPr>
          <p:cNvPr id="31" name="TextBox 30"/>
          <p:cNvSpPr txBox="1"/>
          <p:nvPr/>
        </p:nvSpPr>
        <p:spPr bwMode="gray">
          <a:xfrm>
            <a:off x="5268964" y="1749771"/>
            <a:ext cx="626488" cy="276999"/>
          </a:xfrm>
          <a:prstGeom prst="rect">
            <a:avLst/>
          </a:prstGeom>
          <a:noFill/>
        </p:spPr>
        <p:txBody>
          <a:bodyPr wrap="square" lIns="0" tIns="0" rIns="0" bIns="0" rtlCol="0">
            <a:spAutoFit/>
          </a:bodyPr>
          <a:lstStyle/>
          <a:p>
            <a:pPr algn="ctr"/>
            <a:r>
              <a:rPr lang="en-US" sz="900" i="1" dirty="0" smtClean="0"/>
              <a:t>Lowest-Cost Plan</a:t>
            </a:r>
          </a:p>
        </p:txBody>
      </p:sp>
      <p:sp>
        <p:nvSpPr>
          <p:cNvPr id="32" name="TextBox 31"/>
          <p:cNvSpPr txBox="1"/>
          <p:nvPr/>
        </p:nvSpPr>
        <p:spPr bwMode="gray">
          <a:xfrm>
            <a:off x="3853722" y="2712014"/>
            <a:ext cx="1350749" cy="138499"/>
          </a:xfrm>
          <a:prstGeom prst="rect">
            <a:avLst/>
          </a:prstGeom>
          <a:noFill/>
        </p:spPr>
        <p:txBody>
          <a:bodyPr wrap="square" lIns="0" tIns="0" rIns="0" bIns="0" rtlCol="0">
            <a:spAutoFit/>
          </a:bodyPr>
          <a:lstStyle/>
          <a:p>
            <a:r>
              <a:rPr lang="en-US" sz="900" i="1" dirty="0" smtClean="0"/>
              <a:t>Second-Lowest-Cost Plan</a:t>
            </a:r>
          </a:p>
        </p:txBody>
      </p:sp>
      <p:sp>
        <p:nvSpPr>
          <p:cNvPr id="33" name="TextBox 32"/>
          <p:cNvSpPr txBox="1"/>
          <p:nvPr/>
        </p:nvSpPr>
        <p:spPr bwMode="gray">
          <a:xfrm>
            <a:off x="3410855" y="1300999"/>
            <a:ext cx="2525486" cy="153888"/>
          </a:xfrm>
          <a:prstGeom prst="rect">
            <a:avLst/>
          </a:prstGeom>
          <a:noFill/>
        </p:spPr>
        <p:txBody>
          <a:bodyPr wrap="square" lIns="0" tIns="0" rIns="0" bIns="0" rtlCol="0">
            <a:spAutoFit/>
          </a:bodyPr>
          <a:lstStyle/>
          <a:p>
            <a:r>
              <a:rPr lang="en-US" sz="1000" i="1" dirty="0" smtClean="0"/>
              <a:t>All Metal Levels</a:t>
            </a:r>
            <a:r>
              <a:rPr lang="en-US" sz="1000" i="1" baseline="30000" dirty="0" smtClean="0"/>
              <a:t>1</a:t>
            </a:r>
            <a:endParaRPr lang="en-US" sz="1000" i="1" dirty="0"/>
          </a:p>
        </p:txBody>
      </p:sp>
      <p:sp>
        <p:nvSpPr>
          <p:cNvPr id="34" name="TextBox 33"/>
          <p:cNvSpPr txBox="1"/>
          <p:nvPr/>
        </p:nvSpPr>
        <p:spPr bwMode="gray">
          <a:xfrm>
            <a:off x="3801574" y="3461694"/>
            <a:ext cx="2134767" cy="153888"/>
          </a:xfrm>
          <a:prstGeom prst="rect">
            <a:avLst/>
          </a:prstGeom>
          <a:noFill/>
        </p:spPr>
        <p:txBody>
          <a:bodyPr wrap="square" lIns="0" tIns="0" rIns="0" bIns="0" rtlCol="0">
            <a:spAutoFit/>
          </a:bodyPr>
          <a:lstStyle/>
          <a:p>
            <a:pPr>
              <a:spcBef>
                <a:spcPts val="500"/>
              </a:spcBef>
            </a:pPr>
            <a:r>
              <a:rPr lang="en-US" sz="1000" dirty="0" smtClean="0"/>
              <a:t>Scope of Non-Essential Benefits</a:t>
            </a:r>
          </a:p>
        </p:txBody>
      </p:sp>
      <p:sp>
        <p:nvSpPr>
          <p:cNvPr id="49" name="TextBox 48"/>
          <p:cNvSpPr txBox="1"/>
          <p:nvPr/>
        </p:nvSpPr>
        <p:spPr bwMode="gray">
          <a:xfrm>
            <a:off x="3801575" y="3871569"/>
            <a:ext cx="2246800" cy="153888"/>
          </a:xfrm>
          <a:prstGeom prst="rect">
            <a:avLst/>
          </a:prstGeom>
          <a:noFill/>
        </p:spPr>
        <p:txBody>
          <a:bodyPr wrap="square" lIns="0" tIns="0" rIns="0" bIns="0" rtlCol="0">
            <a:spAutoFit/>
          </a:bodyPr>
          <a:lstStyle/>
          <a:p>
            <a:pPr>
              <a:spcBef>
                <a:spcPts val="500"/>
              </a:spcBef>
            </a:pPr>
            <a:r>
              <a:rPr lang="en-US" sz="1000" dirty="0" smtClean="0"/>
              <a:t>Negotiated Payment Rates to Providers</a:t>
            </a:r>
          </a:p>
        </p:txBody>
      </p:sp>
      <p:sp>
        <p:nvSpPr>
          <p:cNvPr id="50" name="TextBox 49"/>
          <p:cNvSpPr txBox="1"/>
          <p:nvPr/>
        </p:nvSpPr>
        <p:spPr bwMode="gray">
          <a:xfrm>
            <a:off x="3801574" y="4223146"/>
            <a:ext cx="1865801" cy="153888"/>
          </a:xfrm>
          <a:prstGeom prst="rect">
            <a:avLst/>
          </a:prstGeom>
          <a:noFill/>
        </p:spPr>
        <p:txBody>
          <a:bodyPr wrap="square" lIns="0" tIns="0" rIns="0" bIns="0" rtlCol="0">
            <a:spAutoFit/>
          </a:bodyPr>
          <a:lstStyle/>
          <a:p>
            <a:pPr>
              <a:spcBef>
                <a:spcPts val="500"/>
              </a:spcBef>
            </a:pPr>
            <a:r>
              <a:rPr lang="en-US" sz="1000" dirty="0" smtClean="0"/>
              <a:t>Utilization Patterns, Trends</a:t>
            </a:r>
          </a:p>
        </p:txBody>
      </p:sp>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946" y="3363097"/>
            <a:ext cx="365760" cy="351083"/>
          </a:xfrm>
          <a:prstGeom prst="rect">
            <a:avLst/>
          </a:prstGeom>
        </p:spPr>
      </p:pic>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8852" y="3765633"/>
            <a:ext cx="199948" cy="365760"/>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5946" y="4152307"/>
            <a:ext cx="365760" cy="282854"/>
          </a:xfrm>
          <a:prstGeom prst="rect">
            <a:avLst/>
          </a:prstGeom>
        </p:spPr>
      </p:pic>
      <p:sp>
        <p:nvSpPr>
          <p:cNvPr id="54" name="TextBox 53"/>
          <p:cNvSpPr txBox="1"/>
          <p:nvPr/>
        </p:nvSpPr>
        <p:spPr bwMode="gray">
          <a:xfrm>
            <a:off x="3326510" y="3071012"/>
            <a:ext cx="3074290" cy="169277"/>
          </a:xfrm>
          <a:prstGeom prst="rect">
            <a:avLst/>
          </a:prstGeom>
          <a:noFill/>
        </p:spPr>
        <p:txBody>
          <a:bodyPr wrap="square" lIns="0" tIns="0" rIns="0" bIns="0" rtlCol="0">
            <a:spAutoFit/>
          </a:bodyPr>
          <a:lstStyle/>
          <a:p>
            <a:r>
              <a:rPr lang="en-US" sz="1100" b="1" dirty="0"/>
              <a:t>Premium Levers Beyond Benefit Design</a:t>
            </a:r>
          </a:p>
        </p:txBody>
      </p:sp>
      <p:sp>
        <p:nvSpPr>
          <p:cNvPr id="39" name="TextBox 38"/>
          <p:cNvSpPr txBox="1"/>
          <p:nvPr/>
        </p:nvSpPr>
        <p:spPr bwMode="gray">
          <a:xfrm>
            <a:off x="1736524" y="4188315"/>
            <a:ext cx="1146694" cy="153888"/>
          </a:xfrm>
          <a:prstGeom prst="rect">
            <a:avLst/>
          </a:prstGeom>
          <a:noFill/>
        </p:spPr>
        <p:txBody>
          <a:bodyPr wrap="square" lIns="0" tIns="0" rIns="0" bIns="0" rtlCol="0">
            <a:spAutoFit/>
          </a:bodyPr>
          <a:lstStyle/>
          <a:p>
            <a:pPr>
              <a:spcBef>
                <a:spcPts val="500"/>
              </a:spcBef>
            </a:pPr>
            <a:r>
              <a:rPr lang="en-US" sz="1000" dirty="0" smtClean="0"/>
              <a:t>Negotiated Rates</a:t>
            </a:r>
          </a:p>
        </p:txBody>
      </p:sp>
      <p:sp>
        <p:nvSpPr>
          <p:cNvPr id="40" name="Multiply 39"/>
          <p:cNvSpPr/>
          <p:nvPr/>
        </p:nvSpPr>
        <p:spPr bwMode="gray">
          <a:xfrm>
            <a:off x="1440831" y="4128099"/>
            <a:ext cx="274320" cy="274320"/>
          </a:xfrm>
          <a:prstGeom prst="mathMultiply">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Tree>
    <p:extLst>
      <p:ext uri="{BB962C8B-B14F-4D97-AF65-F5344CB8AC3E}">
        <p14:creationId xmlns:p14="http://schemas.microsoft.com/office/powerpoint/2010/main" val="9039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Aggressive Cost Sharing Potentially Troublesome for Provider Strategy</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3128689" y="4465124"/>
            <a:ext cx="3272111" cy="335476"/>
          </a:xfrm>
        </p:spPr>
        <p:txBody>
          <a:bodyPr/>
          <a:lstStyle/>
          <a:p>
            <a:r>
              <a:rPr lang="en-US" dirty="0"/>
              <a:t>Source: </a:t>
            </a:r>
            <a:r>
              <a:rPr lang="en-US" dirty="0" smtClean="0"/>
              <a:t>Breakaway Policy Strategies, </a:t>
            </a:r>
            <a:r>
              <a:rPr lang="en-US" dirty="0"/>
              <a:t>“Eight Million and Counting: A </a:t>
            </a:r>
            <a:r>
              <a:rPr lang="en-US" dirty="0" smtClean="0"/>
              <a:t>Deeper Look </a:t>
            </a:r>
            <a:r>
              <a:rPr lang="en-US" dirty="0"/>
              <a:t>at Premiums, Cost Sharing and </a:t>
            </a:r>
            <a:r>
              <a:rPr lang="en-US" dirty="0" smtClean="0"/>
              <a:t>Benefit Design </a:t>
            </a:r>
            <a:r>
              <a:rPr lang="en-US" dirty="0"/>
              <a:t>in the New Health Insurance </a:t>
            </a:r>
            <a:r>
              <a:rPr lang="en-US" dirty="0" smtClean="0"/>
              <a:t>Marketplaces,” May 2014; </a:t>
            </a:r>
            <a:r>
              <a:rPr lang="en-US" dirty="0" err="1" smtClean="0"/>
              <a:t>eHealth</a:t>
            </a:r>
            <a:r>
              <a:rPr lang="en-US" dirty="0"/>
              <a:t>, “Health Insurance Price Index Report for Open Enrollment and Q1 2014,” May 2014; </a:t>
            </a:r>
            <a:r>
              <a:rPr lang="en-US" dirty="0" smtClean="0"/>
              <a:t>Health Care Advisory Board interviews and analysis.</a:t>
            </a:r>
            <a:endParaRPr lang="en-US" dirty="0"/>
          </a:p>
        </p:txBody>
      </p:sp>
      <p:sp>
        <p:nvSpPr>
          <p:cNvPr id="6" name="Text Placeholder 5"/>
          <p:cNvSpPr>
            <a:spLocks noGrp="1"/>
          </p:cNvSpPr>
          <p:nvPr>
            <p:ph type="body" sz="quarter" idx="25"/>
          </p:nvPr>
        </p:nvSpPr>
        <p:spPr/>
        <p:txBody>
          <a:bodyPr/>
          <a:lstStyle/>
          <a:p>
            <a:r>
              <a:rPr lang="en-US" dirty="0" smtClean="0"/>
              <a:t>High Deductibles Dominating Exchange Markets</a:t>
            </a:r>
            <a:endParaRPr lang="en-US" dirty="0"/>
          </a:p>
        </p:txBody>
      </p:sp>
      <p:sp>
        <p:nvSpPr>
          <p:cNvPr id="10" name="TextBox 9"/>
          <p:cNvSpPr txBox="1"/>
          <p:nvPr/>
        </p:nvSpPr>
        <p:spPr bwMode="gray">
          <a:xfrm>
            <a:off x="2111823" y="3347956"/>
            <a:ext cx="513902" cy="138499"/>
          </a:xfrm>
          <a:prstGeom prst="rect">
            <a:avLst/>
          </a:prstGeom>
          <a:noFill/>
        </p:spPr>
        <p:txBody>
          <a:bodyPr wrap="square" lIns="0" tIns="0" rIns="0" bIns="0" rtlCol="0">
            <a:spAutoFit/>
          </a:bodyPr>
          <a:lstStyle/>
          <a:p>
            <a:pPr algn="ctr"/>
            <a:r>
              <a:rPr lang="en-US" sz="900" i="1" dirty="0" smtClean="0"/>
              <a:t>$6,000+</a:t>
            </a:r>
          </a:p>
        </p:txBody>
      </p:sp>
      <p:sp>
        <p:nvSpPr>
          <p:cNvPr id="11" name="TextBox 10"/>
          <p:cNvSpPr txBox="1"/>
          <p:nvPr/>
        </p:nvSpPr>
        <p:spPr bwMode="gray">
          <a:xfrm>
            <a:off x="869455" y="4315903"/>
            <a:ext cx="801666" cy="138499"/>
          </a:xfrm>
          <a:prstGeom prst="rect">
            <a:avLst/>
          </a:prstGeom>
          <a:noFill/>
        </p:spPr>
        <p:txBody>
          <a:bodyPr wrap="square" lIns="0" tIns="0" rIns="0" bIns="0" rtlCol="0">
            <a:spAutoFit/>
          </a:bodyPr>
          <a:lstStyle/>
          <a:p>
            <a:pPr algn="ctr"/>
            <a:r>
              <a:rPr lang="en-US" sz="900" i="1" dirty="0" smtClean="0"/>
              <a:t>$3,000-$5,999</a:t>
            </a:r>
          </a:p>
        </p:txBody>
      </p:sp>
      <p:sp>
        <p:nvSpPr>
          <p:cNvPr id="19" name="TextBox 18"/>
          <p:cNvSpPr txBox="1"/>
          <p:nvPr/>
        </p:nvSpPr>
        <p:spPr bwMode="gray">
          <a:xfrm>
            <a:off x="331429" y="1144034"/>
            <a:ext cx="2427012" cy="338554"/>
          </a:xfrm>
          <a:prstGeom prst="rect">
            <a:avLst/>
          </a:prstGeom>
          <a:noFill/>
        </p:spPr>
        <p:txBody>
          <a:bodyPr wrap="square" lIns="0" tIns="0" rIns="0" bIns="0" rtlCol="0">
            <a:spAutoFit/>
          </a:bodyPr>
          <a:lstStyle/>
          <a:p>
            <a:r>
              <a:rPr lang="en-US" sz="1100" b="1" dirty="0" smtClean="0"/>
              <a:t>Individual Deductibles Offered On Public Exchanges</a:t>
            </a:r>
          </a:p>
        </p:txBody>
      </p:sp>
      <p:sp>
        <p:nvSpPr>
          <p:cNvPr id="20" name="TextBox 19"/>
          <p:cNvSpPr txBox="1"/>
          <p:nvPr/>
        </p:nvSpPr>
        <p:spPr bwMode="gray">
          <a:xfrm>
            <a:off x="331429" y="1510594"/>
            <a:ext cx="2525486" cy="153888"/>
          </a:xfrm>
          <a:prstGeom prst="rect">
            <a:avLst/>
          </a:prstGeom>
          <a:noFill/>
        </p:spPr>
        <p:txBody>
          <a:bodyPr wrap="square" lIns="0" tIns="0" rIns="0" bIns="0" rtlCol="0">
            <a:spAutoFit/>
          </a:bodyPr>
          <a:lstStyle/>
          <a:p>
            <a:r>
              <a:rPr lang="en-US" sz="1000" i="1" dirty="0" smtClean="0"/>
              <a:t>2014</a:t>
            </a:r>
            <a:endParaRPr lang="en-US" sz="1000" i="1" dirty="0"/>
          </a:p>
        </p:txBody>
      </p:sp>
      <p:sp>
        <p:nvSpPr>
          <p:cNvPr id="7" name="TextBox 6"/>
          <p:cNvSpPr txBox="1"/>
          <p:nvPr/>
        </p:nvSpPr>
        <p:spPr bwMode="gray">
          <a:xfrm>
            <a:off x="331429" y="2041229"/>
            <a:ext cx="441960" cy="153888"/>
          </a:xfrm>
          <a:prstGeom prst="rect">
            <a:avLst/>
          </a:prstGeom>
          <a:noFill/>
        </p:spPr>
        <p:txBody>
          <a:bodyPr wrap="square" lIns="0" tIns="0" rIns="0" bIns="0" rtlCol="0">
            <a:spAutoFit/>
          </a:bodyPr>
          <a:lstStyle/>
          <a:p>
            <a:pPr algn="ctr">
              <a:spcBef>
                <a:spcPts val="500"/>
              </a:spcBef>
            </a:pPr>
            <a:r>
              <a:rPr lang="en-US" sz="1000" dirty="0" smtClean="0"/>
              <a:t>Median</a:t>
            </a:r>
          </a:p>
        </p:txBody>
      </p:sp>
      <p:graphicFrame>
        <p:nvGraphicFramePr>
          <p:cNvPr id="27" name="Chart 26"/>
          <p:cNvGraphicFramePr/>
          <p:nvPr>
            <p:extLst>
              <p:ext uri="{D42A27DB-BD31-4B8C-83A1-F6EECF244321}">
                <p14:modId xmlns:p14="http://schemas.microsoft.com/office/powerpoint/2010/main" val="2181621182"/>
              </p:ext>
            </p:extLst>
          </p:nvPr>
        </p:nvGraphicFramePr>
        <p:xfrm>
          <a:off x="-66098" y="2756037"/>
          <a:ext cx="3044266" cy="1813449"/>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Placeholder 16"/>
          <p:cNvSpPr>
            <a:spLocks noGrp="1"/>
          </p:cNvSpPr>
          <p:nvPr>
            <p:ph type="body" sz="quarter" idx="24"/>
          </p:nvPr>
        </p:nvSpPr>
        <p:spPr/>
        <p:txBody>
          <a:bodyPr/>
          <a:lstStyle/>
          <a:p>
            <a:endParaRPr lang="en-US" dirty="0"/>
          </a:p>
        </p:txBody>
      </p:sp>
      <p:sp>
        <p:nvSpPr>
          <p:cNvPr id="28" name="TextBox 27"/>
          <p:cNvSpPr txBox="1"/>
          <p:nvPr/>
        </p:nvSpPr>
        <p:spPr bwMode="gray">
          <a:xfrm>
            <a:off x="227815" y="3430681"/>
            <a:ext cx="630976" cy="276999"/>
          </a:xfrm>
          <a:prstGeom prst="rect">
            <a:avLst/>
          </a:prstGeom>
          <a:noFill/>
        </p:spPr>
        <p:txBody>
          <a:bodyPr wrap="square" lIns="0" tIns="0" rIns="0" bIns="0" rtlCol="0">
            <a:spAutoFit/>
          </a:bodyPr>
          <a:lstStyle/>
          <a:p>
            <a:pPr algn="ctr"/>
            <a:r>
              <a:rPr lang="en-US" sz="900" i="1" dirty="0" smtClean="0"/>
              <a:t>$1,000-$2,999</a:t>
            </a:r>
          </a:p>
        </p:txBody>
      </p:sp>
      <p:sp>
        <p:nvSpPr>
          <p:cNvPr id="29" name="TextBox 28"/>
          <p:cNvSpPr txBox="1"/>
          <p:nvPr/>
        </p:nvSpPr>
        <p:spPr bwMode="gray">
          <a:xfrm>
            <a:off x="543303" y="2896442"/>
            <a:ext cx="801666" cy="138499"/>
          </a:xfrm>
          <a:prstGeom prst="rect">
            <a:avLst/>
          </a:prstGeom>
          <a:noFill/>
        </p:spPr>
        <p:txBody>
          <a:bodyPr wrap="square" lIns="0" tIns="0" rIns="0" bIns="0" rtlCol="0">
            <a:spAutoFit/>
          </a:bodyPr>
          <a:lstStyle/>
          <a:p>
            <a:pPr algn="ctr"/>
            <a:r>
              <a:rPr lang="en-US" sz="900" i="1" dirty="0" smtClean="0"/>
              <a:t>&lt;$1,000</a:t>
            </a:r>
          </a:p>
        </p:txBody>
      </p:sp>
      <p:sp>
        <p:nvSpPr>
          <p:cNvPr id="30" name="TextBox 29"/>
          <p:cNvSpPr txBox="1"/>
          <p:nvPr/>
        </p:nvSpPr>
        <p:spPr bwMode="gray">
          <a:xfrm>
            <a:off x="331429" y="2444903"/>
            <a:ext cx="2427012" cy="338554"/>
          </a:xfrm>
          <a:prstGeom prst="rect">
            <a:avLst/>
          </a:prstGeom>
          <a:noFill/>
        </p:spPr>
        <p:txBody>
          <a:bodyPr wrap="square" lIns="0" tIns="0" rIns="0" bIns="0" rtlCol="0">
            <a:spAutoFit/>
          </a:bodyPr>
          <a:lstStyle/>
          <a:p>
            <a:r>
              <a:rPr lang="en-US" sz="1100" b="1" dirty="0" smtClean="0"/>
              <a:t>Individual Deductibles Chosen on </a:t>
            </a:r>
            <a:r>
              <a:rPr lang="en-US" sz="1100" b="1" dirty="0" err="1" smtClean="0"/>
              <a:t>eHealth</a:t>
            </a:r>
            <a:r>
              <a:rPr lang="en-US" sz="1100" b="1" dirty="0" smtClean="0"/>
              <a:t> Individual Marketplace</a:t>
            </a:r>
          </a:p>
        </p:txBody>
      </p:sp>
      <p:sp>
        <p:nvSpPr>
          <p:cNvPr id="31" name="TextBox 30"/>
          <p:cNvSpPr txBox="1"/>
          <p:nvPr/>
        </p:nvSpPr>
        <p:spPr bwMode="gray">
          <a:xfrm>
            <a:off x="331429" y="1702675"/>
            <a:ext cx="864018" cy="338554"/>
          </a:xfrm>
          <a:prstGeom prst="rect">
            <a:avLst/>
          </a:prstGeom>
        </p:spPr>
        <p:txBody>
          <a:bodyPr wrap="none" lIns="0" tIns="0" rIns="0" bIns="0">
            <a:spAutoFit/>
          </a:bodyPr>
          <a:lstStyle>
            <a:defPPr>
              <a:defRPr lang="en-US"/>
            </a:defPPr>
            <a:lvl1pPr algn="r">
              <a:defRPr sz="2200">
                <a:solidFill>
                  <a:schemeClr val="accent6"/>
                </a:solidFill>
              </a:defRPr>
            </a:lvl1pPr>
          </a:lstStyle>
          <a:p>
            <a:r>
              <a:rPr lang="en-US" dirty="0" smtClean="0"/>
              <a:t>$2,500</a:t>
            </a:r>
            <a:endParaRPr lang="en-US" dirty="0"/>
          </a:p>
        </p:txBody>
      </p:sp>
      <p:sp>
        <p:nvSpPr>
          <p:cNvPr id="32" name="TextBox 31"/>
          <p:cNvSpPr txBox="1"/>
          <p:nvPr/>
        </p:nvSpPr>
        <p:spPr bwMode="gray">
          <a:xfrm>
            <a:off x="1405547" y="1702675"/>
            <a:ext cx="864019" cy="338554"/>
          </a:xfrm>
          <a:prstGeom prst="rect">
            <a:avLst/>
          </a:prstGeom>
        </p:spPr>
        <p:txBody>
          <a:bodyPr wrap="none" lIns="0" tIns="0" rIns="0" bIns="0">
            <a:spAutoFit/>
          </a:bodyPr>
          <a:lstStyle>
            <a:defPPr>
              <a:defRPr lang="en-US"/>
            </a:defPPr>
            <a:lvl1pPr algn="r">
              <a:defRPr sz="2200">
                <a:solidFill>
                  <a:schemeClr val="accent6"/>
                </a:solidFill>
              </a:defRPr>
            </a:lvl1pPr>
          </a:lstStyle>
          <a:p>
            <a:r>
              <a:rPr lang="en-US" dirty="0" smtClean="0"/>
              <a:t>$6,250</a:t>
            </a:r>
            <a:endParaRPr lang="en-US" dirty="0"/>
          </a:p>
        </p:txBody>
      </p:sp>
      <p:sp>
        <p:nvSpPr>
          <p:cNvPr id="33" name="TextBox 32"/>
          <p:cNvSpPr txBox="1"/>
          <p:nvPr/>
        </p:nvSpPr>
        <p:spPr bwMode="gray">
          <a:xfrm>
            <a:off x="1405547" y="2041229"/>
            <a:ext cx="652990" cy="153888"/>
          </a:xfrm>
          <a:prstGeom prst="rect">
            <a:avLst/>
          </a:prstGeom>
          <a:noFill/>
        </p:spPr>
        <p:txBody>
          <a:bodyPr wrap="square" lIns="0" tIns="0" rIns="0" bIns="0" rtlCol="0">
            <a:spAutoFit/>
          </a:bodyPr>
          <a:lstStyle/>
          <a:p>
            <a:pPr algn="ctr">
              <a:spcBef>
                <a:spcPts val="500"/>
              </a:spcBef>
            </a:pPr>
            <a:r>
              <a:rPr lang="en-US" sz="1000" dirty="0" smtClean="0"/>
              <a:t>Maximum</a:t>
            </a:r>
          </a:p>
        </p:txBody>
      </p:sp>
      <p:sp>
        <p:nvSpPr>
          <p:cNvPr id="34" name="TextBox 33"/>
          <p:cNvSpPr txBox="1"/>
          <p:nvPr/>
        </p:nvSpPr>
        <p:spPr bwMode="gray">
          <a:xfrm>
            <a:off x="4124325" y="1597797"/>
            <a:ext cx="1238250" cy="461665"/>
          </a:xfrm>
          <a:prstGeom prst="rect">
            <a:avLst/>
          </a:prstGeom>
          <a:noFill/>
        </p:spPr>
        <p:txBody>
          <a:bodyPr wrap="square" lIns="0" tIns="0" rIns="0" bIns="0" rtlCol="0">
            <a:spAutoFit/>
          </a:bodyPr>
          <a:lstStyle/>
          <a:p>
            <a:pPr>
              <a:spcBef>
                <a:spcPts val="500"/>
              </a:spcBef>
            </a:pPr>
            <a:r>
              <a:rPr lang="en-US" sz="1000" dirty="0" smtClean="0"/>
              <a:t>High out-of-pocket costs discourage appropriate utilization</a:t>
            </a:r>
          </a:p>
        </p:txBody>
      </p:sp>
      <p:sp>
        <p:nvSpPr>
          <p:cNvPr id="21" name="TextBox 20"/>
          <p:cNvSpPr txBox="1"/>
          <p:nvPr/>
        </p:nvSpPr>
        <p:spPr bwMode="gray">
          <a:xfrm>
            <a:off x="3529944" y="1144034"/>
            <a:ext cx="2427012" cy="169277"/>
          </a:xfrm>
          <a:prstGeom prst="rect">
            <a:avLst/>
          </a:prstGeom>
          <a:noFill/>
        </p:spPr>
        <p:txBody>
          <a:bodyPr wrap="square" lIns="0" tIns="0" rIns="0" bIns="0" rtlCol="0">
            <a:spAutoFit/>
          </a:bodyPr>
          <a:lstStyle/>
          <a:p>
            <a:r>
              <a:rPr lang="en-US" sz="1100" b="1" dirty="0" smtClean="0"/>
              <a:t>Challenges for Providers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943" y="1616032"/>
            <a:ext cx="457200" cy="4251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943" y="2614180"/>
            <a:ext cx="457200" cy="35204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944" y="3616259"/>
            <a:ext cx="457200" cy="373100"/>
          </a:xfrm>
          <a:prstGeom prst="rect">
            <a:avLst/>
          </a:prstGeom>
        </p:spPr>
      </p:pic>
      <p:sp>
        <p:nvSpPr>
          <p:cNvPr id="24" name="TextBox 23"/>
          <p:cNvSpPr txBox="1"/>
          <p:nvPr/>
        </p:nvSpPr>
        <p:spPr bwMode="gray">
          <a:xfrm>
            <a:off x="4124324" y="2559368"/>
            <a:ext cx="1438275" cy="461665"/>
          </a:xfrm>
          <a:prstGeom prst="rect">
            <a:avLst/>
          </a:prstGeom>
          <a:noFill/>
        </p:spPr>
        <p:txBody>
          <a:bodyPr wrap="square" lIns="0" tIns="0" rIns="0" bIns="0" rtlCol="0">
            <a:spAutoFit/>
          </a:bodyPr>
          <a:lstStyle/>
          <a:p>
            <a:pPr>
              <a:spcBef>
                <a:spcPts val="500"/>
              </a:spcBef>
            </a:pPr>
            <a:r>
              <a:rPr lang="en-US" sz="1000" dirty="0" smtClean="0"/>
              <a:t>Large patient obligations lead to more bad debt, charity care</a:t>
            </a:r>
          </a:p>
        </p:txBody>
      </p:sp>
      <p:sp>
        <p:nvSpPr>
          <p:cNvPr id="25" name="TextBox 24"/>
          <p:cNvSpPr txBox="1"/>
          <p:nvPr/>
        </p:nvSpPr>
        <p:spPr bwMode="gray">
          <a:xfrm>
            <a:off x="4124325" y="3571976"/>
            <a:ext cx="1438274" cy="461665"/>
          </a:xfrm>
          <a:prstGeom prst="rect">
            <a:avLst/>
          </a:prstGeom>
          <a:noFill/>
        </p:spPr>
        <p:txBody>
          <a:bodyPr wrap="square" lIns="0" tIns="0" rIns="0" bIns="0" rtlCol="0">
            <a:spAutoFit/>
          </a:bodyPr>
          <a:lstStyle/>
          <a:p>
            <a:pPr>
              <a:spcBef>
                <a:spcPts val="500"/>
              </a:spcBef>
            </a:pPr>
            <a:r>
              <a:rPr lang="en-US" sz="1000" dirty="0" smtClean="0"/>
              <a:t>Price-sensitive patients more likely to seek lower-cost options</a:t>
            </a:r>
          </a:p>
        </p:txBody>
      </p:sp>
    </p:spTree>
    <p:extLst>
      <p:ext uri="{BB962C8B-B14F-4D97-AF65-F5344CB8AC3E}">
        <p14:creationId xmlns:p14="http://schemas.microsoft.com/office/powerpoint/2010/main" val="230723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905499" y="3580157"/>
            <a:ext cx="1064170" cy="822960"/>
          </a:xfrm>
          <a:prstGeom prst="rect">
            <a:avLst/>
          </a:prstGeom>
        </p:spPr>
      </p:pic>
      <p:sp>
        <p:nvSpPr>
          <p:cNvPr id="2" name="Text Placeholder 1"/>
          <p:cNvSpPr>
            <a:spLocks noGrp="1"/>
          </p:cNvSpPr>
          <p:nvPr>
            <p:ph type="body" sz="quarter" idx="21"/>
          </p:nvPr>
        </p:nvSpPr>
        <p:spPr>
          <a:xfrm>
            <a:off x="320040" y="718356"/>
            <a:ext cx="6080760" cy="430887"/>
          </a:xfrm>
        </p:spPr>
        <p:txBody>
          <a:bodyPr/>
          <a:lstStyle/>
          <a:p>
            <a:r>
              <a:rPr lang="en-US" dirty="0" smtClean="0"/>
              <a:t>Payers Betting Individual Consumers Value Affordability Over Broad Choice</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3189110" y="4311235"/>
            <a:ext cx="3211689" cy="489365"/>
          </a:xfrm>
        </p:spPr>
        <p:txBody>
          <a:bodyPr/>
          <a:lstStyle/>
          <a:p>
            <a:r>
              <a:rPr lang="en-US" dirty="0"/>
              <a:t>Source: </a:t>
            </a:r>
            <a:r>
              <a:rPr lang="en-US" dirty="0" err="1" smtClean="0"/>
              <a:t>Gottleib</a:t>
            </a:r>
            <a:r>
              <a:rPr lang="en-US" dirty="0" smtClean="0"/>
              <a:t> S, “Hard Data On Trouble You’ll Have Finding Doctors in Obamacare,” Forbes, March 8, 2014, available at: </a:t>
            </a:r>
            <a:r>
              <a:rPr lang="en-US" dirty="0" smtClean="0">
                <a:hlinkClick r:id="rId3"/>
              </a:rPr>
              <a:t>www.forbes.com</a:t>
            </a:r>
            <a:r>
              <a:rPr lang="en-US" dirty="0" smtClean="0"/>
              <a:t>; McKinsey &amp; Company, “Hospital Networks: Configurations on the Exchange and Their Impact on Premiums,” December 2013; Health Care Advisory Board interviews and analysis.</a:t>
            </a:r>
            <a:endParaRPr lang="en-US" dirty="0"/>
          </a:p>
        </p:txBody>
      </p:sp>
      <p:sp>
        <p:nvSpPr>
          <p:cNvPr id="5" name="Text Placeholder 4"/>
          <p:cNvSpPr>
            <a:spLocks noGrp="1"/>
          </p:cNvSpPr>
          <p:nvPr>
            <p:ph type="body" sz="quarter" idx="24"/>
          </p:nvPr>
        </p:nvSpPr>
        <p:spPr>
          <a:xfrm>
            <a:off x="0" y="4313178"/>
            <a:ext cx="2628900" cy="307777"/>
          </a:xfrm>
        </p:spPr>
        <p:txBody>
          <a:bodyPr/>
          <a:lstStyle/>
          <a:p>
            <a:r>
              <a:rPr lang="en-US" dirty="0" smtClean="0"/>
              <a:t>“Pathway X” bronze plans compared to leading PPO plan offering across nine states.</a:t>
            </a:r>
          </a:p>
          <a:p>
            <a:r>
              <a:rPr lang="en-US" dirty="0" smtClean="0"/>
              <a:t>Comparing products by the same carrier of the same tier, across 7 carriers.</a:t>
            </a:r>
            <a:endParaRPr lang="en-US" dirty="0"/>
          </a:p>
        </p:txBody>
      </p:sp>
      <p:sp>
        <p:nvSpPr>
          <p:cNvPr id="6" name="Text Placeholder 5"/>
          <p:cNvSpPr>
            <a:spLocks noGrp="1"/>
          </p:cNvSpPr>
          <p:nvPr>
            <p:ph type="body" sz="quarter" idx="25"/>
          </p:nvPr>
        </p:nvSpPr>
        <p:spPr/>
        <p:txBody>
          <a:bodyPr/>
          <a:lstStyle/>
          <a:p>
            <a:r>
              <a:rPr lang="en-US" dirty="0" smtClean="0"/>
              <a:t>Premium Sensitivity Supporting Narrow Networks  </a:t>
            </a:r>
            <a:endParaRPr lang="en-US" dirty="0"/>
          </a:p>
        </p:txBody>
      </p:sp>
      <p:sp>
        <p:nvSpPr>
          <p:cNvPr id="11" name="TextBox 10"/>
          <p:cNvSpPr txBox="1"/>
          <p:nvPr/>
        </p:nvSpPr>
        <p:spPr bwMode="gray">
          <a:xfrm>
            <a:off x="3905499" y="3991637"/>
            <a:ext cx="2027114" cy="307777"/>
          </a:xfrm>
          <a:prstGeom prst="rect">
            <a:avLst/>
          </a:prstGeom>
          <a:noFill/>
        </p:spPr>
        <p:txBody>
          <a:bodyPr wrap="square" lIns="0" tIns="0" rIns="0" bIns="0" rtlCol="0">
            <a:spAutoFit/>
          </a:bodyPr>
          <a:lstStyle/>
          <a:p>
            <a:r>
              <a:rPr lang="en-US" sz="1000" dirty="0" smtClean="0"/>
              <a:t>Median premium reduction directly attributable to network narrowing</a:t>
            </a:r>
            <a:r>
              <a:rPr lang="en-US" sz="1000" baseline="30000" dirty="0" smtClean="0"/>
              <a:t>2</a:t>
            </a:r>
            <a:endParaRPr lang="en-US" sz="1000" baseline="30000" dirty="0"/>
          </a:p>
        </p:txBody>
      </p:sp>
      <p:sp>
        <p:nvSpPr>
          <p:cNvPr id="12" name="TextBox 11"/>
          <p:cNvSpPr txBox="1"/>
          <p:nvPr/>
        </p:nvSpPr>
        <p:spPr bwMode="gray">
          <a:xfrm>
            <a:off x="3905499" y="3653083"/>
            <a:ext cx="611757" cy="338554"/>
          </a:xfrm>
          <a:prstGeom prst="rect">
            <a:avLst/>
          </a:prstGeom>
          <a:noFill/>
        </p:spPr>
        <p:txBody>
          <a:bodyPr wrap="square" lIns="0" tIns="0" rIns="0" bIns="0" rtlCol="0">
            <a:spAutoFit/>
          </a:bodyPr>
          <a:lstStyle/>
          <a:p>
            <a:r>
              <a:rPr lang="en-US" sz="2200" dirty="0" smtClean="0">
                <a:solidFill>
                  <a:schemeClr val="accent6"/>
                </a:solidFill>
              </a:rPr>
              <a:t>26%</a:t>
            </a:r>
          </a:p>
        </p:txBody>
      </p:sp>
      <p:sp>
        <p:nvSpPr>
          <p:cNvPr id="16" name="TextBox 15"/>
          <p:cNvSpPr txBox="1"/>
          <p:nvPr/>
        </p:nvSpPr>
        <p:spPr bwMode="gray">
          <a:xfrm>
            <a:off x="3548853" y="986397"/>
            <a:ext cx="2558698" cy="338554"/>
          </a:xfrm>
          <a:prstGeom prst="rect">
            <a:avLst/>
          </a:prstGeom>
          <a:noFill/>
        </p:spPr>
        <p:txBody>
          <a:bodyPr wrap="square" lIns="0" tIns="0" rIns="0" bIns="0" rtlCol="0">
            <a:spAutoFit/>
          </a:bodyPr>
          <a:lstStyle/>
          <a:p>
            <a:r>
              <a:rPr lang="en-US" sz="1100" b="1" dirty="0" smtClean="0"/>
              <a:t>Breadth of Hospital Networks in Exchange Plans</a:t>
            </a:r>
          </a:p>
        </p:txBody>
      </p:sp>
      <p:sp>
        <p:nvSpPr>
          <p:cNvPr id="17" name="TextBox 16"/>
          <p:cNvSpPr txBox="1"/>
          <p:nvPr/>
        </p:nvSpPr>
        <p:spPr bwMode="gray">
          <a:xfrm>
            <a:off x="3548853" y="1360123"/>
            <a:ext cx="2231176" cy="153888"/>
          </a:xfrm>
          <a:prstGeom prst="rect">
            <a:avLst/>
          </a:prstGeom>
          <a:noFill/>
        </p:spPr>
        <p:txBody>
          <a:bodyPr wrap="square" lIns="0" tIns="0" rIns="0" bIns="0" rtlCol="0">
            <a:spAutoFit/>
          </a:bodyPr>
          <a:lstStyle/>
          <a:p>
            <a:r>
              <a:rPr lang="en-US" sz="1000" i="1" dirty="0" smtClean="0"/>
              <a:t>20 Urban Markets, December 2013</a:t>
            </a:r>
            <a:endParaRPr lang="en-US" sz="1000" i="1" dirty="0"/>
          </a:p>
        </p:txBody>
      </p:sp>
      <p:sp>
        <p:nvSpPr>
          <p:cNvPr id="18" name="Line Callout 1 17"/>
          <p:cNvSpPr/>
          <p:nvPr/>
        </p:nvSpPr>
        <p:spPr bwMode="gray">
          <a:xfrm>
            <a:off x="3523193" y="2871462"/>
            <a:ext cx="1250858" cy="369332"/>
          </a:xfrm>
          <a:prstGeom prst="borderCallout1">
            <a:avLst>
              <a:gd name="adj1" fmla="val -2454"/>
              <a:gd name="adj2" fmla="val 37108"/>
              <a:gd name="adj3" fmla="val -44921"/>
              <a:gd name="adj4" fmla="val 37326"/>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t>Exclude 30% of </a:t>
            </a:r>
            <a:br>
              <a:rPr lang="en-US" sz="900" dirty="0" smtClean="0"/>
            </a:br>
            <a:r>
              <a:rPr lang="en-US" sz="900" dirty="0" smtClean="0"/>
              <a:t>20 largest hospitals</a:t>
            </a:r>
          </a:p>
        </p:txBody>
      </p:sp>
      <p:sp>
        <p:nvSpPr>
          <p:cNvPr id="25" name="TextBox 24"/>
          <p:cNvSpPr txBox="1"/>
          <p:nvPr/>
        </p:nvSpPr>
        <p:spPr bwMode="gray">
          <a:xfrm>
            <a:off x="320040" y="986397"/>
            <a:ext cx="3002392" cy="338554"/>
          </a:xfrm>
          <a:prstGeom prst="rect">
            <a:avLst/>
          </a:prstGeom>
          <a:noFill/>
        </p:spPr>
        <p:txBody>
          <a:bodyPr wrap="square" lIns="0" tIns="0" rIns="0" bIns="0" rtlCol="0">
            <a:spAutoFit/>
          </a:bodyPr>
          <a:lstStyle/>
          <a:p>
            <a:r>
              <a:rPr lang="en-US" sz="1100" b="1" dirty="0" smtClean="0"/>
              <a:t>Average Percent of PPO Network Specialists Included in Exchange Plan Networks</a:t>
            </a:r>
            <a:r>
              <a:rPr lang="en-US" sz="1100" b="1" baseline="30000" dirty="0" smtClean="0"/>
              <a:t>1</a:t>
            </a:r>
          </a:p>
        </p:txBody>
      </p:sp>
      <p:sp>
        <p:nvSpPr>
          <p:cNvPr id="28" name="TextBox 27"/>
          <p:cNvSpPr txBox="1"/>
          <p:nvPr/>
        </p:nvSpPr>
        <p:spPr bwMode="gray">
          <a:xfrm>
            <a:off x="320040" y="1360123"/>
            <a:ext cx="2231176" cy="153888"/>
          </a:xfrm>
          <a:prstGeom prst="rect">
            <a:avLst/>
          </a:prstGeom>
          <a:noFill/>
        </p:spPr>
        <p:txBody>
          <a:bodyPr wrap="square" lIns="0" tIns="0" rIns="0" bIns="0" rtlCol="0">
            <a:spAutoFit/>
          </a:bodyPr>
          <a:lstStyle/>
          <a:p>
            <a:r>
              <a:rPr lang="en-US" sz="1000" i="1" dirty="0" smtClean="0"/>
              <a:t>Anthem BlueCross BlueShield, 2014</a:t>
            </a:r>
            <a:endParaRPr lang="en-US" sz="1000" i="1" dirty="0"/>
          </a:p>
        </p:txBody>
      </p:sp>
      <p:graphicFrame>
        <p:nvGraphicFramePr>
          <p:cNvPr id="29" name="Chart 28"/>
          <p:cNvGraphicFramePr/>
          <p:nvPr>
            <p:extLst>
              <p:ext uri="{D42A27DB-BD31-4B8C-83A1-F6EECF244321}">
                <p14:modId xmlns:p14="http://schemas.microsoft.com/office/powerpoint/2010/main" val="282070339"/>
              </p:ext>
            </p:extLst>
          </p:nvPr>
        </p:nvGraphicFramePr>
        <p:xfrm>
          <a:off x="320040" y="1514012"/>
          <a:ext cx="2890274" cy="26303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p:cNvGraphicFramePr/>
          <p:nvPr>
            <p:extLst>
              <p:ext uri="{D42A27DB-BD31-4B8C-83A1-F6EECF244321}">
                <p14:modId xmlns:p14="http://schemas.microsoft.com/office/powerpoint/2010/main" val="2920641266"/>
              </p:ext>
            </p:extLst>
          </p:nvPr>
        </p:nvGraphicFramePr>
        <p:xfrm>
          <a:off x="4015402" y="1537265"/>
          <a:ext cx="1625600" cy="1389252"/>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p:cNvSpPr txBox="1"/>
          <p:nvPr/>
        </p:nvSpPr>
        <p:spPr bwMode="gray">
          <a:xfrm>
            <a:off x="5422762" y="2166079"/>
            <a:ext cx="759396" cy="138499"/>
          </a:xfrm>
          <a:prstGeom prst="rect">
            <a:avLst/>
          </a:prstGeom>
          <a:noFill/>
        </p:spPr>
        <p:txBody>
          <a:bodyPr wrap="square" lIns="0" tIns="0" rIns="0" bIns="0" rtlCol="0">
            <a:spAutoFit/>
          </a:bodyPr>
          <a:lstStyle/>
          <a:p>
            <a:pPr>
              <a:spcBef>
                <a:spcPts val="500"/>
              </a:spcBef>
            </a:pPr>
            <a:r>
              <a:rPr lang="en-US" sz="900" i="1" dirty="0" smtClean="0"/>
              <a:t>“Ultra-Narrow”</a:t>
            </a:r>
          </a:p>
        </p:txBody>
      </p:sp>
      <p:sp>
        <p:nvSpPr>
          <p:cNvPr id="32" name="TextBox 31"/>
          <p:cNvSpPr txBox="1"/>
          <p:nvPr/>
        </p:nvSpPr>
        <p:spPr bwMode="gray">
          <a:xfrm>
            <a:off x="3817306" y="2511502"/>
            <a:ext cx="620278" cy="138499"/>
          </a:xfrm>
          <a:prstGeom prst="rect">
            <a:avLst/>
          </a:prstGeom>
          <a:noFill/>
        </p:spPr>
        <p:txBody>
          <a:bodyPr wrap="square" lIns="0" tIns="0" rIns="0" bIns="0" rtlCol="0">
            <a:spAutoFit/>
          </a:bodyPr>
          <a:lstStyle/>
          <a:p>
            <a:pPr>
              <a:spcBef>
                <a:spcPts val="500"/>
              </a:spcBef>
            </a:pPr>
            <a:r>
              <a:rPr lang="en-US" sz="900" i="1" dirty="0" smtClean="0"/>
              <a:t>“Narrow”</a:t>
            </a:r>
            <a:endParaRPr lang="en-US" sz="900" i="1" baseline="30000" dirty="0" smtClean="0"/>
          </a:p>
        </p:txBody>
      </p:sp>
      <p:sp>
        <p:nvSpPr>
          <p:cNvPr id="33" name="TextBox 32"/>
          <p:cNvSpPr txBox="1"/>
          <p:nvPr/>
        </p:nvSpPr>
        <p:spPr bwMode="gray">
          <a:xfrm>
            <a:off x="3904399" y="1679640"/>
            <a:ext cx="605436" cy="138499"/>
          </a:xfrm>
          <a:prstGeom prst="rect">
            <a:avLst/>
          </a:prstGeom>
          <a:noFill/>
        </p:spPr>
        <p:txBody>
          <a:bodyPr wrap="square" lIns="0" tIns="0" rIns="0" bIns="0" rtlCol="0">
            <a:spAutoFit/>
          </a:bodyPr>
          <a:lstStyle/>
          <a:p>
            <a:pPr algn="ctr">
              <a:spcBef>
                <a:spcPts val="500"/>
              </a:spcBef>
            </a:pPr>
            <a:r>
              <a:rPr lang="en-US" sz="900" i="1" dirty="0" smtClean="0"/>
              <a:t>Broad</a:t>
            </a:r>
          </a:p>
        </p:txBody>
      </p:sp>
      <p:sp>
        <p:nvSpPr>
          <p:cNvPr id="34" name="Line Callout 1 33"/>
          <p:cNvSpPr/>
          <p:nvPr/>
        </p:nvSpPr>
        <p:spPr bwMode="gray">
          <a:xfrm>
            <a:off x="4875743" y="2871462"/>
            <a:ext cx="1250858" cy="369332"/>
          </a:xfrm>
          <a:prstGeom prst="borderCallout1">
            <a:avLst>
              <a:gd name="adj1" fmla="val -735"/>
              <a:gd name="adj2" fmla="val 69598"/>
              <a:gd name="adj3" fmla="val -140916"/>
              <a:gd name="adj4" fmla="val 69054"/>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t>Exclude 70% of </a:t>
            </a:r>
            <a:br>
              <a:rPr lang="en-US" sz="900" dirty="0" smtClean="0"/>
            </a:br>
            <a:r>
              <a:rPr lang="en-US" sz="900" dirty="0" smtClean="0"/>
              <a:t>20 largest hospitals</a:t>
            </a:r>
          </a:p>
        </p:txBody>
      </p:sp>
      <p:cxnSp>
        <p:nvCxnSpPr>
          <p:cNvPr id="35" name="Straight Connector 34"/>
          <p:cNvCxnSpPr/>
          <p:nvPr/>
        </p:nvCxnSpPr>
        <p:spPr bwMode="gray">
          <a:xfrm>
            <a:off x="514350" y="1905611"/>
            <a:ext cx="2495919"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sp>
        <p:nvSpPr>
          <p:cNvPr id="36" name="TextBox 35"/>
          <p:cNvSpPr txBox="1"/>
          <p:nvPr/>
        </p:nvSpPr>
        <p:spPr bwMode="gray">
          <a:xfrm>
            <a:off x="1503734" y="1731050"/>
            <a:ext cx="1506535" cy="138499"/>
          </a:xfrm>
          <a:prstGeom prst="rect">
            <a:avLst/>
          </a:prstGeom>
          <a:noFill/>
        </p:spPr>
        <p:txBody>
          <a:bodyPr wrap="square" lIns="0" tIns="0" rIns="0" bIns="0" rtlCol="0">
            <a:spAutoFit/>
          </a:bodyPr>
          <a:lstStyle/>
          <a:p>
            <a:pPr algn="ctr">
              <a:spcBef>
                <a:spcPts val="500"/>
              </a:spcBef>
            </a:pPr>
            <a:r>
              <a:rPr lang="en-US" sz="900" i="1" dirty="0" smtClean="0"/>
              <a:t>100% PPO Network Breadth</a:t>
            </a:r>
          </a:p>
        </p:txBody>
      </p:sp>
    </p:spTree>
    <p:extLst>
      <p:ext uri="{BB962C8B-B14F-4D97-AF65-F5344CB8AC3E}">
        <p14:creationId xmlns:p14="http://schemas.microsoft.com/office/powerpoint/2010/main" val="2784794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Is It Worth Winning Share With Unsustainable Premiums?</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3473450" y="4542068"/>
            <a:ext cx="2927349" cy="258532"/>
          </a:xfrm>
        </p:spPr>
        <p:txBody>
          <a:bodyPr/>
          <a:lstStyle/>
          <a:p>
            <a:r>
              <a:rPr lang="en-US" dirty="0" smtClean="0"/>
              <a:t>Source: </a:t>
            </a:r>
            <a:r>
              <a:rPr lang="en-US" dirty="0" err="1" smtClean="0"/>
              <a:t>Crostby</a:t>
            </a:r>
            <a:r>
              <a:rPr lang="en-US" dirty="0" smtClean="0"/>
              <a:t> J, “Top Selling Insurer on </a:t>
            </a:r>
            <a:r>
              <a:rPr lang="en-US" dirty="0" err="1" smtClean="0"/>
              <a:t>MNsure</a:t>
            </a:r>
            <a:r>
              <a:rPr lang="en-US" dirty="0" smtClean="0"/>
              <a:t> Won’t Be Back This Year,” Minneapolis Star Tribune, September 16, 2014; Health Care Advisory Board interviews and analysis.</a:t>
            </a:r>
            <a:endParaRPr lang="en-US" dirty="0"/>
          </a:p>
        </p:txBody>
      </p:sp>
      <p:sp>
        <p:nvSpPr>
          <p:cNvPr id="5" name="Text Placeholder 4"/>
          <p:cNvSpPr>
            <a:spLocks noGrp="1"/>
          </p:cNvSpPr>
          <p:nvPr>
            <p:ph type="body" sz="quarter" idx="24"/>
          </p:nvPr>
        </p:nvSpPr>
        <p:spPr>
          <a:xfrm>
            <a:off x="0" y="4544011"/>
            <a:ext cx="1743559" cy="76944"/>
          </a:xfrm>
        </p:spPr>
        <p:txBody>
          <a:bodyPr/>
          <a:lstStyle/>
          <a:p>
            <a:r>
              <a:rPr lang="en-US" dirty="0" smtClean="0"/>
              <a:t>Pre-exchange individual market</a:t>
            </a:r>
            <a:endParaRPr lang="en-US" dirty="0"/>
          </a:p>
        </p:txBody>
      </p:sp>
      <p:sp>
        <p:nvSpPr>
          <p:cNvPr id="6" name="Text Placeholder 5"/>
          <p:cNvSpPr>
            <a:spLocks noGrp="1"/>
          </p:cNvSpPr>
          <p:nvPr>
            <p:ph type="body" sz="quarter" idx="25"/>
          </p:nvPr>
        </p:nvSpPr>
        <p:spPr/>
        <p:txBody>
          <a:bodyPr/>
          <a:lstStyle/>
          <a:p>
            <a:r>
              <a:rPr lang="en-US" dirty="0" smtClean="0"/>
              <a:t>Proper Risk Pricing Still Essential</a:t>
            </a:r>
            <a:endParaRPr lang="en-US" dirty="0"/>
          </a:p>
        </p:txBody>
      </p:sp>
      <p:sp>
        <p:nvSpPr>
          <p:cNvPr id="8" name="TextBox 7"/>
          <p:cNvSpPr txBox="1"/>
          <p:nvPr/>
        </p:nvSpPr>
        <p:spPr bwMode="gray">
          <a:xfrm>
            <a:off x="320040" y="1191601"/>
            <a:ext cx="3002392" cy="169277"/>
          </a:xfrm>
          <a:prstGeom prst="rect">
            <a:avLst/>
          </a:prstGeom>
          <a:noFill/>
        </p:spPr>
        <p:txBody>
          <a:bodyPr wrap="square" lIns="0" tIns="0" rIns="0" bIns="0" rtlCol="0">
            <a:spAutoFit/>
          </a:bodyPr>
          <a:lstStyle/>
          <a:p>
            <a:r>
              <a:rPr lang="en-US" sz="1100" b="1" dirty="0" smtClean="0"/>
              <a:t>Low Premiums Moving the Market…</a:t>
            </a:r>
            <a:endParaRPr lang="en-US" sz="1100" b="1" baseline="30000" dirty="0" smtClean="0"/>
          </a:p>
        </p:txBody>
      </p:sp>
      <p:sp>
        <p:nvSpPr>
          <p:cNvPr id="9" name="TextBox 8"/>
          <p:cNvSpPr txBox="1"/>
          <p:nvPr/>
        </p:nvSpPr>
        <p:spPr bwMode="gray">
          <a:xfrm>
            <a:off x="3559377" y="1191601"/>
            <a:ext cx="2699002" cy="169277"/>
          </a:xfrm>
          <a:prstGeom prst="rect">
            <a:avLst/>
          </a:prstGeom>
          <a:noFill/>
        </p:spPr>
        <p:txBody>
          <a:bodyPr wrap="square" lIns="0" tIns="0" rIns="0" bIns="0" rtlCol="0">
            <a:spAutoFit/>
          </a:bodyPr>
          <a:lstStyle/>
          <a:p>
            <a:r>
              <a:rPr lang="en-US" sz="1100" b="1" dirty="0" smtClean="0"/>
              <a:t>…but Perhaps Not the Right One</a:t>
            </a:r>
            <a:endParaRPr lang="en-US" sz="1100" b="1" baseline="30000" dirty="0" smtClean="0"/>
          </a:p>
        </p:txBody>
      </p:sp>
      <p:graphicFrame>
        <p:nvGraphicFramePr>
          <p:cNvPr id="14" name="Chart 13"/>
          <p:cNvGraphicFramePr/>
          <p:nvPr>
            <p:extLst>
              <p:ext uri="{D42A27DB-BD31-4B8C-83A1-F6EECF244321}">
                <p14:modId xmlns:p14="http://schemas.microsoft.com/office/powerpoint/2010/main" val="2744401660"/>
              </p:ext>
            </p:extLst>
          </p:nvPr>
        </p:nvGraphicFramePr>
        <p:xfrm>
          <a:off x="-241935" y="2859374"/>
          <a:ext cx="2012061" cy="134137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bwMode="gray">
          <a:xfrm>
            <a:off x="423615" y="3201144"/>
            <a:ext cx="574243" cy="338554"/>
          </a:xfrm>
          <a:prstGeom prst="rect">
            <a:avLst/>
          </a:prstGeom>
          <a:noFill/>
        </p:spPr>
        <p:txBody>
          <a:bodyPr wrap="square" lIns="0" tIns="0" rIns="0" bIns="0" rtlCol="0">
            <a:spAutoFit/>
          </a:bodyPr>
          <a:lstStyle/>
          <a:p>
            <a:pPr>
              <a:spcBef>
                <a:spcPts val="500"/>
              </a:spcBef>
            </a:pPr>
            <a:r>
              <a:rPr lang="en-US" sz="2200" dirty="0"/>
              <a:t>2</a:t>
            </a:r>
            <a:r>
              <a:rPr lang="en-US" sz="2200" dirty="0" smtClean="0"/>
              <a:t>%</a:t>
            </a:r>
          </a:p>
        </p:txBody>
      </p:sp>
      <p:sp>
        <p:nvSpPr>
          <p:cNvPr id="16" name="TextBox 15"/>
          <p:cNvSpPr txBox="1"/>
          <p:nvPr/>
        </p:nvSpPr>
        <p:spPr bwMode="gray">
          <a:xfrm>
            <a:off x="572863" y="3525352"/>
            <a:ext cx="748940" cy="307777"/>
          </a:xfrm>
          <a:prstGeom prst="rect">
            <a:avLst/>
          </a:prstGeom>
          <a:noFill/>
        </p:spPr>
        <p:txBody>
          <a:bodyPr wrap="square" lIns="0" tIns="0" rIns="0" bIns="0" rtlCol="0">
            <a:spAutoFit/>
          </a:bodyPr>
          <a:lstStyle/>
          <a:p>
            <a:pPr>
              <a:spcBef>
                <a:spcPts val="500"/>
              </a:spcBef>
            </a:pPr>
            <a:r>
              <a:rPr lang="en-US" sz="1000" dirty="0" smtClean="0"/>
              <a:t>Market share in </a:t>
            </a:r>
            <a:r>
              <a:rPr lang="en-US" sz="1000" dirty="0" smtClean="0">
                <a:solidFill>
                  <a:schemeClr val="accent6"/>
                </a:solidFill>
              </a:rPr>
              <a:t>2012</a:t>
            </a:r>
            <a:r>
              <a:rPr lang="en-US" sz="1000" baseline="30000" dirty="0" smtClean="0">
                <a:solidFill>
                  <a:schemeClr val="accent6"/>
                </a:solidFill>
              </a:rPr>
              <a:t>1</a:t>
            </a:r>
            <a:endParaRPr lang="en-US" sz="1000" dirty="0" smtClean="0"/>
          </a:p>
        </p:txBody>
      </p:sp>
      <p:graphicFrame>
        <p:nvGraphicFramePr>
          <p:cNvPr id="17" name="Chart 16"/>
          <p:cNvGraphicFramePr/>
          <p:nvPr>
            <p:extLst>
              <p:ext uri="{D42A27DB-BD31-4B8C-83A1-F6EECF244321}">
                <p14:modId xmlns:p14="http://schemas.microsoft.com/office/powerpoint/2010/main" val="3885081834"/>
              </p:ext>
            </p:extLst>
          </p:nvPr>
        </p:nvGraphicFramePr>
        <p:xfrm>
          <a:off x="1036968" y="2859374"/>
          <a:ext cx="2012061" cy="1341374"/>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bwMode="gray">
          <a:xfrm>
            <a:off x="1702518" y="3201144"/>
            <a:ext cx="574243" cy="338554"/>
          </a:xfrm>
          <a:prstGeom prst="rect">
            <a:avLst/>
          </a:prstGeom>
          <a:noFill/>
        </p:spPr>
        <p:txBody>
          <a:bodyPr wrap="square" lIns="0" tIns="0" rIns="0" bIns="0" rtlCol="0">
            <a:spAutoFit/>
          </a:bodyPr>
          <a:lstStyle/>
          <a:p>
            <a:pPr>
              <a:spcBef>
                <a:spcPts val="500"/>
              </a:spcBef>
            </a:pPr>
            <a:r>
              <a:rPr lang="en-US" sz="2200" dirty="0" smtClean="0"/>
              <a:t>58%</a:t>
            </a:r>
          </a:p>
        </p:txBody>
      </p:sp>
      <p:sp>
        <p:nvSpPr>
          <p:cNvPr id="19" name="TextBox 18"/>
          <p:cNvSpPr txBox="1"/>
          <p:nvPr/>
        </p:nvSpPr>
        <p:spPr bwMode="gray">
          <a:xfrm>
            <a:off x="1851766" y="3525352"/>
            <a:ext cx="803878" cy="307777"/>
          </a:xfrm>
          <a:prstGeom prst="rect">
            <a:avLst/>
          </a:prstGeom>
          <a:noFill/>
        </p:spPr>
        <p:txBody>
          <a:bodyPr wrap="square" lIns="0" tIns="0" rIns="0" bIns="0" rtlCol="0">
            <a:spAutoFit/>
          </a:bodyPr>
          <a:lstStyle/>
          <a:p>
            <a:pPr>
              <a:spcBef>
                <a:spcPts val="500"/>
              </a:spcBef>
            </a:pPr>
            <a:r>
              <a:rPr lang="en-US" sz="1000" dirty="0" smtClean="0"/>
              <a:t>Market share in </a:t>
            </a:r>
            <a:r>
              <a:rPr lang="en-US" sz="1000" dirty="0" smtClean="0">
                <a:solidFill>
                  <a:schemeClr val="accent6"/>
                </a:solidFill>
              </a:rPr>
              <a:t>2014</a:t>
            </a:r>
            <a:endParaRPr lang="en-US" sz="1000" dirty="0" smtClean="0"/>
          </a:p>
        </p:txBody>
      </p:sp>
      <p:sp>
        <p:nvSpPr>
          <p:cNvPr id="20" name="TextBox 19"/>
          <p:cNvSpPr txBox="1"/>
          <p:nvPr/>
        </p:nvSpPr>
        <p:spPr bwMode="gray">
          <a:xfrm>
            <a:off x="1230363" y="1671582"/>
            <a:ext cx="1619840" cy="987450"/>
          </a:xfrm>
          <a:prstGeom prst="rect">
            <a:avLst/>
          </a:prstGeom>
          <a:noFill/>
        </p:spPr>
        <p:txBody>
          <a:bodyPr wrap="square" lIns="0" tIns="0" rIns="0" bIns="0" rtlCol="0">
            <a:spAutoFit/>
          </a:bodyPr>
          <a:lstStyle/>
          <a:p>
            <a:pPr marL="117475" indent="-117475">
              <a:spcBef>
                <a:spcPts val="500"/>
              </a:spcBef>
              <a:buFont typeface="Arial" panose="020B0604020202020204" pitchFamily="34" charset="0"/>
              <a:buChar char="•"/>
            </a:pPr>
            <a:r>
              <a:rPr lang="en-US" sz="1000" dirty="0" err="1" smtClean="0"/>
              <a:t>PreferredOne</a:t>
            </a:r>
            <a:r>
              <a:rPr lang="en-US" sz="1000" dirty="0" smtClean="0"/>
              <a:t> offers lowest Silver plan premium in country;</a:t>
            </a:r>
          </a:p>
          <a:p>
            <a:pPr marL="117475" indent="-117475">
              <a:spcBef>
                <a:spcPts val="500"/>
              </a:spcBef>
              <a:buFont typeface="Arial" panose="020B0604020202020204" pitchFamily="34" charset="0"/>
              <a:buChar char="•"/>
            </a:pPr>
            <a:r>
              <a:rPr lang="en-US" sz="1000" dirty="0" smtClean="0"/>
              <a:t>wins massive market share on Minnesota exchange (</a:t>
            </a:r>
            <a:r>
              <a:rPr lang="en-US" sz="1000" dirty="0" err="1" smtClean="0"/>
              <a:t>MNsure</a:t>
            </a:r>
            <a:r>
              <a:rPr lang="en-US" sz="1000" dirty="0" smtClean="0"/>
              <a:t>) </a:t>
            </a:r>
          </a:p>
        </p:txBody>
      </p:sp>
      <p:sp>
        <p:nvSpPr>
          <p:cNvPr id="21" name="Right Arrow 20"/>
          <p:cNvSpPr/>
          <p:nvPr/>
        </p:nvSpPr>
        <p:spPr bwMode="gray">
          <a:xfrm>
            <a:off x="1127243" y="3278981"/>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23" name="TextBox 22"/>
          <p:cNvSpPr txBox="1"/>
          <p:nvPr/>
        </p:nvSpPr>
        <p:spPr bwMode="gray">
          <a:xfrm>
            <a:off x="4315837" y="1671582"/>
            <a:ext cx="1760708" cy="833562"/>
          </a:xfrm>
          <a:prstGeom prst="rect">
            <a:avLst/>
          </a:prstGeom>
          <a:noFill/>
        </p:spPr>
        <p:txBody>
          <a:bodyPr wrap="square" lIns="0" tIns="0" rIns="0" bIns="0" rtlCol="0">
            <a:spAutoFit/>
          </a:bodyPr>
          <a:lstStyle/>
          <a:p>
            <a:pPr marL="114300" indent="-114300">
              <a:spcBef>
                <a:spcPts val="500"/>
              </a:spcBef>
              <a:buFont typeface="Arial" panose="020B0604020202020204" pitchFamily="34" charset="0"/>
              <a:buChar char="•"/>
            </a:pPr>
            <a:r>
              <a:rPr lang="en-US" sz="1000" dirty="0" err="1" smtClean="0"/>
              <a:t>PreferredOne</a:t>
            </a:r>
            <a:r>
              <a:rPr lang="en-US" sz="1000" dirty="0" smtClean="0"/>
              <a:t> exits exchange</a:t>
            </a:r>
          </a:p>
          <a:p>
            <a:pPr marL="114300" indent="-114300">
              <a:spcBef>
                <a:spcPts val="500"/>
              </a:spcBef>
              <a:buFont typeface="Arial" panose="020B0604020202020204" pitchFamily="34" charset="0"/>
              <a:buChar char="•"/>
            </a:pPr>
            <a:r>
              <a:rPr lang="en-US" sz="1000" dirty="0" smtClean="0"/>
              <a:t>Will still offer individual coverage through other successful channels with different risk profile</a:t>
            </a:r>
          </a:p>
        </p:txBody>
      </p:sp>
      <p:sp>
        <p:nvSpPr>
          <p:cNvPr id="30" name="TextBox 29"/>
          <p:cNvSpPr txBox="1"/>
          <p:nvPr/>
        </p:nvSpPr>
        <p:spPr bwMode="gray">
          <a:xfrm>
            <a:off x="3559377" y="1485634"/>
            <a:ext cx="556263" cy="153888"/>
          </a:xfrm>
          <a:prstGeom prst="rect">
            <a:avLst/>
          </a:prstGeom>
          <a:noFill/>
        </p:spPr>
        <p:txBody>
          <a:bodyPr wrap="square" lIns="0" tIns="0" rIns="0" bIns="0" rtlCol="0">
            <a:spAutoFit/>
          </a:bodyPr>
          <a:lstStyle/>
          <a:p>
            <a:pPr>
              <a:spcBef>
                <a:spcPts val="500"/>
              </a:spcBef>
            </a:pPr>
            <a:r>
              <a:rPr lang="en-US" sz="1000" i="1" dirty="0" smtClean="0"/>
              <a:t>2014</a:t>
            </a:r>
            <a:r>
              <a:rPr lang="en-US" sz="1000" b="1" dirty="0" smtClean="0"/>
              <a:t>:</a:t>
            </a:r>
          </a:p>
        </p:txBody>
      </p:sp>
      <p:sp>
        <p:nvSpPr>
          <p:cNvPr id="32" name="TextBox 31"/>
          <p:cNvSpPr txBox="1"/>
          <p:nvPr/>
        </p:nvSpPr>
        <p:spPr bwMode="gray">
          <a:xfrm>
            <a:off x="4535636" y="3893641"/>
            <a:ext cx="1722743" cy="489365"/>
          </a:xfrm>
          <a:prstGeom prst="rect">
            <a:avLst/>
          </a:prstGeom>
          <a:noFill/>
        </p:spPr>
        <p:txBody>
          <a:bodyPr wrap="square" lIns="0" tIns="0" rIns="182880" bIns="118872" rtlCol="0" anchor="b">
            <a:spAutoFit/>
          </a:bodyPr>
          <a:lstStyle/>
          <a:p>
            <a:pPr algn="r"/>
            <a:r>
              <a:rPr lang="en-US" sz="1200" i="1" dirty="0" smtClean="0">
                <a:solidFill>
                  <a:schemeClr val="accent3"/>
                </a:solidFill>
              </a:rPr>
              <a:t>Marcus </a:t>
            </a:r>
            <a:r>
              <a:rPr lang="en-US" sz="1200" i="1" dirty="0" err="1" smtClean="0">
                <a:solidFill>
                  <a:schemeClr val="accent3"/>
                </a:solidFill>
              </a:rPr>
              <a:t>Merz</a:t>
            </a:r>
            <a:endParaRPr lang="en-US" sz="1200" i="1" dirty="0" smtClean="0">
              <a:solidFill>
                <a:schemeClr val="accent3"/>
              </a:solidFill>
            </a:endParaRPr>
          </a:p>
          <a:p>
            <a:pPr algn="r"/>
            <a:r>
              <a:rPr lang="en-US" sz="1200" i="1" dirty="0" smtClean="0">
                <a:solidFill>
                  <a:schemeClr val="accent3"/>
                </a:solidFill>
              </a:rPr>
              <a:t>CEO, </a:t>
            </a:r>
            <a:r>
              <a:rPr lang="en-US" sz="1200" i="1" dirty="0" err="1" smtClean="0">
                <a:solidFill>
                  <a:schemeClr val="accent3"/>
                </a:solidFill>
              </a:rPr>
              <a:t>PreferredOne</a:t>
            </a:r>
            <a:endParaRPr lang="en-US" sz="1200" i="1" dirty="0">
              <a:solidFill>
                <a:schemeClr val="accent3"/>
              </a:solidFill>
            </a:endParaRPr>
          </a:p>
        </p:txBody>
      </p:sp>
      <p:grpSp>
        <p:nvGrpSpPr>
          <p:cNvPr id="33" name="Group 32"/>
          <p:cNvGrpSpPr>
            <a:grpSpLocks noChangeAspect="1"/>
          </p:cNvGrpSpPr>
          <p:nvPr/>
        </p:nvGrpSpPr>
        <p:grpSpPr bwMode="gray">
          <a:xfrm>
            <a:off x="3559377" y="3013992"/>
            <a:ext cx="463327" cy="474669"/>
            <a:chOff x="3145010" y="1854051"/>
            <a:chExt cx="124957" cy="128016"/>
          </a:xfrm>
          <a:solidFill>
            <a:schemeClr val="accent1"/>
          </a:solidFill>
        </p:grpSpPr>
        <p:sp>
          <p:nvSpPr>
            <p:cNvPr id="34"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bwMode="gray">
          <a:xfrm>
            <a:off x="3740692" y="3201144"/>
            <a:ext cx="2335853" cy="692497"/>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dirty="0" smtClean="0"/>
              <a:t>“Continuing </a:t>
            </a:r>
            <a:r>
              <a:rPr lang="en-US" dirty="0"/>
              <a:t>to provide this coverage through </a:t>
            </a:r>
            <a:r>
              <a:rPr lang="en-US" dirty="0" err="1"/>
              <a:t>MNsure</a:t>
            </a:r>
            <a:r>
              <a:rPr lang="en-US" dirty="0"/>
              <a:t> is not sustainable.”</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682" y="1786260"/>
            <a:ext cx="648108" cy="501203"/>
          </a:xfrm>
          <a:prstGeom prst="rect">
            <a:avLst/>
          </a:prstGeom>
        </p:spPr>
      </p:pic>
      <p:sp>
        <p:nvSpPr>
          <p:cNvPr id="11" name="TextBox 10"/>
          <p:cNvSpPr txBox="1"/>
          <p:nvPr/>
        </p:nvSpPr>
        <p:spPr bwMode="gray">
          <a:xfrm>
            <a:off x="320040" y="1485634"/>
            <a:ext cx="324054" cy="153888"/>
          </a:xfrm>
          <a:prstGeom prst="rect">
            <a:avLst/>
          </a:prstGeom>
          <a:noFill/>
        </p:spPr>
        <p:txBody>
          <a:bodyPr wrap="square" lIns="0" tIns="0" rIns="0" bIns="0" rtlCol="0">
            <a:spAutoFit/>
          </a:bodyPr>
          <a:lstStyle/>
          <a:p>
            <a:pPr>
              <a:spcBef>
                <a:spcPts val="500"/>
              </a:spcBef>
            </a:pPr>
            <a:r>
              <a:rPr lang="en-US" sz="1000" i="1" dirty="0" smtClean="0"/>
              <a:t>2013:</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8289" y="1786260"/>
            <a:ext cx="579233" cy="579233"/>
          </a:xfrm>
          <a:prstGeom prst="rect">
            <a:avLst/>
          </a:prstGeom>
        </p:spPr>
      </p:pic>
    </p:spTree>
    <p:extLst>
      <p:ext uri="{BB962C8B-B14F-4D97-AF65-F5344CB8AC3E}">
        <p14:creationId xmlns:p14="http://schemas.microsoft.com/office/powerpoint/2010/main" val="2408260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971155" y="3529824"/>
            <a:ext cx="945929" cy="731520"/>
          </a:xfrm>
          <a:prstGeom prst="rect">
            <a:avLst/>
          </a:prstGeom>
        </p:spPr>
      </p:pic>
      <p:sp>
        <p:nvSpPr>
          <p:cNvPr id="2" name="Text Placeholder 1"/>
          <p:cNvSpPr>
            <a:spLocks noGrp="1"/>
          </p:cNvSpPr>
          <p:nvPr>
            <p:ph type="body" sz="quarter" idx="21"/>
          </p:nvPr>
        </p:nvSpPr>
        <p:spPr/>
        <p:txBody>
          <a:bodyPr/>
          <a:lstStyle/>
          <a:p>
            <a:r>
              <a:rPr lang="en-US" dirty="0" smtClean="0"/>
              <a:t>Robust Marketplaces Beginning to Develop</a:t>
            </a:r>
            <a:endParaRPr lang="en-US" dirty="0"/>
          </a:p>
        </p:txBody>
      </p:sp>
      <p:sp>
        <p:nvSpPr>
          <p:cNvPr id="3" name="Text Placeholder 2"/>
          <p:cNvSpPr>
            <a:spLocks noGrp="1"/>
          </p:cNvSpPr>
          <p:nvPr>
            <p:ph type="body" sz="quarter" idx="22"/>
          </p:nvPr>
        </p:nvSpPr>
        <p:spPr>
          <a:xfrm>
            <a:off x="320040" y="45947"/>
            <a:ext cx="2926080" cy="138499"/>
          </a:xfrm>
        </p:spPr>
        <p:txBody>
          <a:bodyPr/>
          <a:lstStyle/>
          <a:p>
            <a:r>
              <a:rPr lang="en-US" dirty="0"/>
              <a:t>What Next for the Exchanges</a:t>
            </a:r>
            <a:r>
              <a:rPr lang="en-US" dirty="0" smtClean="0"/>
              <a:t>?</a:t>
            </a:r>
            <a:endParaRPr lang="en-US" dirty="0"/>
          </a:p>
        </p:txBody>
      </p:sp>
      <p:sp>
        <p:nvSpPr>
          <p:cNvPr id="4" name="Text Placeholder 3"/>
          <p:cNvSpPr>
            <a:spLocks noGrp="1"/>
          </p:cNvSpPr>
          <p:nvPr>
            <p:ph type="body" sz="quarter" idx="23"/>
          </p:nvPr>
        </p:nvSpPr>
        <p:spPr>
          <a:xfrm>
            <a:off x="3422651" y="4465124"/>
            <a:ext cx="2978149" cy="335476"/>
          </a:xfrm>
        </p:spPr>
        <p:txBody>
          <a:bodyPr/>
          <a:lstStyle/>
          <a:p>
            <a:r>
              <a:rPr lang="en-US" dirty="0" smtClean="0"/>
              <a:t>Source: “UnitedHealth </a:t>
            </a:r>
            <a:r>
              <a:rPr lang="en-US" dirty="0"/>
              <a:t>to Expand Exchange Presence as Profits Dip,” </a:t>
            </a:r>
            <a:r>
              <a:rPr lang="en-US" dirty="0" err="1"/>
              <a:t>ModernHealthcare</a:t>
            </a:r>
            <a:r>
              <a:rPr lang="en-US" dirty="0"/>
              <a:t>, April 17, </a:t>
            </a:r>
            <a:r>
              <a:rPr lang="en-US" dirty="0" smtClean="0"/>
              <a:t>2014</a:t>
            </a:r>
            <a:r>
              <a:rPr lang="en-US" dirty="0"/>
              <a:t>; Department of Health And Human Services, “</a:t>
            </a:r>
            <a:r>
              <a:rPr lang="en-US" dirty="0" smtClean="0"/>
              <a:t>Health Insurance Marketplace Will Have 25 Percent More Issuers in 2015,” September 23, 2014;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Increased Insurer Participation Driving Competition</a:t>
            </a:r>
            <a:endParaRPr lang="en-US" dirty="0"/>
          </a:p>
        </p:txBody>
      </p:sp>
      <p:graphicFrame>
        <p:nvGraphicFramePr>
          <p:cNvPr id="8" name="Chart 7"/>
          <p:cNvGraphicFramePr/>
          <p:nvPr>
            <p:extLst>
              <p:ext uri="{D42A27DB-BD31-4B8C-83A1-F6EECF244321}">
                <p14:modId xmlns:p14="http://schemas.microsoft.com/office/powerpoint/2010/main" val="1588208438"/>
              </p:ext>
            </p:extLst>
          </p:nvPr>
        </p:nvGraphicFramePr>
        <p:xfrm>
          <a:off x="468752" y="1606377"/>
          <a:ext cx="3003497" cy="230839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bwMode="gray">
          <a:xfrm>
            <a:off x="417513" y="1353078"/>
            <a:ext cx="3005138" cy="169277"/>
          </a:xfrm>
          <a:prstGeom prst="rect">
            <a:avLst/>
          </a:prstGeom>
          <a:noFill/>
        </p:spPr>
        <p:txBody>
          <a:bodyPr wrap="square" lIns="0" tIns="0" rIns="0" bIns="0" rtlCol="0">
            <a:spAutoFit/>
          </a:bodyPr>
          <a:lstStyle/>
          <a:p>
            <a:pPr algn="ctr"/>
            <a:r>
              <a:rPr lang="en-US" sz="1100" b="1" dirty="0" smtClean="0"/>
              <a:t>Issuers Offering Qualified Health Plans</a:t>
            </a:r>
            <a:endParaRPr lang="en-US" sz="1100" b="1" baseline="30000" dirty="0"/>
          </a:p>
        </p:txBody>
      </p:sp>
      <p:sp>
        <p:nvSpPr>
          <p:cNvPr id="11" name="TextBox 10"/>
          <p:cNvSpPr txBox="1"/>
          <p:nvPr/>
        </p:nvSpPr>
        <p:spPr bwMode="gray">
          <a:xfrm>
            <a:off x="4475202" y="3529824"/>
            <a:ext cx="1585579" cy="615553"/>
          </a:xfrm>
          <a:prstGeom prst="rect">
            <a:avLst/>
          </a:prstGeom>
          <a:noFill/>
        </p:spPr>
        <p:txBody>
          <a:bodyPr wrap="square" lIns="0" tIns="0" rIns="0" bIns="0" rtlCol="0">
            <a:spAutoFit/>
          </a:bodyPr>
          <a:lstStyle/>
          <a:p>
            <a:r>
              <a:rPr lang="en-US" sz="1000" dirty="0" smtClean="0"/>
              <a:t>Estimated reduction in second-lowest-cost silver premium of </a:t>
            </a:r>
            <a:r>
              <a:rPr lang="en-US" sz="1000" b="1" dirty="0" smtClean="0">
                <a:solidFill>
                  <a:schemeClr val="accent6"/>
                </a:solidFill>
              </a:rPr>
              <a:t>one new issuer </a:t>
            </a:r>
            <a:r>
              <a:rPr lang="en-US" sz="1000" dirty="0" smtClean="0"/>
              <a:t>entering market </a:t>
            </a:r>
            <a:endParaRPr lang="en-US" sz="1000" baseline="30000" dirty="0"/>
          </a:p>
        </p:txBody>
      </p:sp>
      <p:sp>
        <p:nvSpPr>
          <p:cNvPr id="19" name="TextBox 18"/>
          <p:cNvSpPr txBox="1"/>
          <p:nvPr/>
        </p:nvSpPr>
        <p:spPr bwMode="gray">
          <a:xfrm>
            <a:off x="4678057" y="2672444"/>
            <a:ext cx="1722743" cy="489365"/>
          </a:xfrm>
          <a:prstGeom prst="rect">
            <a:avLst/>
          </a:prstGeom>
          <a:noFill/>
        </p:spPr>
        <p:txBody>
          <a:bodyPr wrap="square" lIns="0" tIns="0" rIns="182880" bIns="118872" rtlCol="0" anchor="b">
            <a:spAutoFit/>
          </a:bodyPr>
          <a:lstStyle/>
          <a:p>
            <a:pPr algn="r"/>
            <a:r>
              <a:rPr lang="en-US" sz="1200" i="1" dirty="0">
                <a:solidFill>
                  <a:schemeClr val="accent3"/>
                </a:solidFill>
              </a:rPr>
              <a:t>Gail </a:t>
            </a:r>
            <a:r>
              <a:rPr lang="en-US" sz="1200" i="1" dirty="0" smtClean="0">
                <a:solidFill>
                  <a:schemeClr val="accent3"/>
                </a:solidFill>
              </a:rPr>
              <a:t>Boudreaux, EVP</a:t>
            </a:r>
          </a:p>
          <a:p>
            <a:pPr algn="r"/>
            <a:r>
              <a:rPr lang="en-US" sz="1200" i="1" dirty="0" smtClean="0">
                <a:solidFill>
                  <a:schemeClr val="accent3"/>
                </a:solidFill>
              </a:rPr>
              <a:t>UnitedHealth Group</a:t>
            </a:r>
            <a:endParaRPr lang="en-US" sz="1200" i="1" dirty="0">
              <a:solidFill>
                <a:schemeClr val="accent3"/>
              </a:solidFill>
            </a:endParaRPr>
          </a:p>
        </p:txBody>
      </p:sp>
      <p:grpSp>
        <p:nvGrpSpPr>
          <p:cNvPr id="33" name="Group 32"/>
          <p:cNvGrpSpPr>
            <a:grpSpLocks noChangeAspect="1"/>
          </p:cNvGrpSpPr>
          <p:nvPr/>
        </p:nvGrpSpPr>
        <p:grpSpPr bwMode="gray">
          <a:xfrm>
            <a:off x="3647822" y="1089288"/>
            <a:ext cx="463327" cy="474669"/>
            <a:chOff x="3145010" y="1854051"/>
            <a:chExt cx="124957" cy="128016"/>
          </a:xfrm>
          <a:solidFill>
            <a:schemeClr val="accent1"/>
          </a:solidFill>
        </p:grpSpPr>
        <p:sp>
          <p:nvSpPr>
            <p:cNvPr id="34"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bwMode="gray">
          <a:xfrm>
            <a:off x="3828234" y="1276440"/>
            <a:ext cx="2080772" cy="1615827"/>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dirty="0"/>
              <a:t>“We had a very modest footprint in 2014. We do have a bias to increase that participation in 2015. […] The size of the overall market is positive.”</a:t>
            </a:r>
          </a:p>
        </p:txBody>
      </p:sp>
      <p:sp>
        <p:nvSpPr>
          <p:cNvPr id="26" name="TextBox 25"/>
          <p:cNvSpPr txBox="1"/>
          <p:nvPr/>
        </p:nvSpPr>
        <p:spPr bwMode="gray">
          <a:xfrm>
            <a:off x="3828234" y="3296976"/>
            <a:ext cx="1866899" cy="169277"/>
          </a:xfrm>
          <a:prstGeom prst="rect">
            <a:avLst/>
          </a:prstGeom>
          <a:noFill/>
        </p:spPr>
        <p:txBody>
          <a:bodyPr wrap="square" lIns="0" tIns="0" rIns="0" bIns="0" rtlCol="0">
            <a:spAutoFit/>
          </a:bodyPr>
          <a:lstStyle/>
          <a:p>
            <a:r>
              <a:rPr lang="en-US" sz="1100" b="1" dirty="0" smtClean="0"/>
              <a:t>Competition At Work</a:t>
            </a:r>
            <a:endParaRPr lang="en-US" sz="1100" b="1" baseline="30000" dirty="0"/>
          </a:p>
        </p:txBody>
      </p:sp>
      <p:sp>
        <p:nvSpPr>
          <p:cNvPr id="25" name="Rectangle 24"/>
          <p:cNvSpPr/>
          <p:nvPr/>
        </p:nvSpPr>
        <p:spPr bwMode="gray">
          <a:xfrm>
            <a:off x="3969711" y="3529824"/>
            <a:ext cx="407163" cy="338554"/>
          </a:xfrm>
          <a:prstGeom prst="rect">
            <a:avLst/>
          </a:prstGeom>
        </p:spPr>
        <p:txBody>
          <a:bodyPr wrap="none" lIns="0" tIns="0" rIns="0" bIns="0">
            <a:spAutoFit/>
          </a:bodyPr>
          <a:lstStyle/>
          <a:p>
            <a:pPr algn="r"/>
            <a:r>
              <a:rPr lang="en-US" sz="2200" dirty="0" smtClean="0">
                <a:solidFill>
                  <a:schemeClr val="accent6"/>
                </a:solidFill>
              </a:rPr>
              <a:t>4%</a:t>
            </a:r>
            <a:endParaRPr lang="en-US" sz="750" cap="all" dirty="0"/>
          </a:p>
        </p:txBody>
      </p:sp>
    </p:spTree>
    <p:extLst>
      <p:ext uri="{BB962C8B-B14F-4D97-AF65-F5344CB8AC3E}">
        <p14:creationId xmlns:p14="http://schemas.microsoft.com/office/powerpoint/2010/main" val="1879365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Second Round of Open Enrollment Will Reveal True Dynamics</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p:txBody>
          <a:bodyPr/>
          <a:lstStyle/>
          <a:p>
            <a:endParaRPr lang="en-US"/>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What to Watch for on the Exchanges</a:t>
            </a:r>
            <a:endParaRPr lang="en-US" dirty="0"/>
          </a:p>
        </p:txBody>
      </p:sp>
      <p:sp>
        <p:nvSpPr>
          <p:cNvPr id="14" name="TextBox 13"/>
          <p:cNvSpPr txBox="1"/>
          <p:nvPr/>
        </p:nvSpPr>
        <p:spPr bwMode="gray">
          <a:xfrm>
            <a:off x="320040" y="1240824"/>
            <a:ext cx="2879725" cy="169277"/>
          </a:xfrm>
          <a:prstGeom prst="rect">
            <a:avLst/>
          </a:prstGeom>
          <a:noFill/>
        </p:spPr>
        <p:txBody>
          <a:bodyPr wrap="square" lIns="0" tIns="0" rIns="0" bIns="0" rtlCol="0">
            <a:spAutoFit/>
          </a:bodyPr>
          <a:lstStyle/>
          <a:p>
            <a:r>
              <a:rPr lang="en-US" sz="1100" b="1" dirty="0" smtClean="0"/>
              <a:t>Trends We’ll Be Watching:</a:t>
            </a:r>
            <a:endParaRPr lang="en-US" sz="1100" b="1" dirty="0"/>
          </a:p>
        </p:txBody>
      </p:sp>
      <p:sp>
        <p:nvSpPr>
          <p:cNvPr id="15" name="TextBox 14"/>
          <p:cNvSpPr txBox="1"/>
          <p:nvPr/>
        </p:nvSpPr>
        <p:spPr bwMode="gray">
          <a:xfrm>
            <a:off x="2265635" y="1566985"/>
            <a:ext cx="3940770" cy="807913"/>
          </a:xfrm>
          <a:prstGeom prst="rect">
            <a:avLst/>
          </a:prstGeom>
          <a:noFill/>
        </p:spPr>
        <p:txBody>
          <a:bodyPr wrap="square" lIns="0" tIns="0" rIns="0" bIns="0" rtlCol="0">
            <a:spAutoFit/>
          </a:bodyPr>
          <a:lstStyle/>
          <a:p>
            <a:pPr>
              <a:spcBef>
                <a:spcPts val="500"/>
              </a:spcBef>
            </a:pPr>
            <a:r>
              <a:rPr lang="en-US" sz="1000" b="1" dirty="0" smtClean="0">
                <a:latin typeface="+mj-lt"/>
              </a:rPr>
              <a:t>Enrollment:</a:t>
            </a:r>
          </a:p>
          <a:p>
            <a:pPr marL="114300" indent="-114300">
              <a:spcBef>
                <a:spcPts val="500"/>
              </a:spcBef>
              <a:buFont typeface="Arial" panose="020B0604020202020204" pitchFamily="34" charset="0"/>
              <a:buChar char="•"/>
            </a:pPr>
            <a:r>
              <a:rPr lang="en-US" sz="1000" dirty="0" smtClean="0">
                <a:latin typeface="+mj-lt"/>
              </a:rPr>
              <a:t>Are the technical glitches really fixed?</a:t>
            </a:r>
          </a:p>
          <a:p>
            <a:pPr marL="114300" indent="-114300">
              <a:spcBef>
                <a:spcPts val="500"/>
              </a:spcBef>
              <a:buFont typeface="Arial" panose="020B0604020202020204" pitchFamily="34" charset="0"/>
              <a:buChar char="•"/>
            </a:pPr>
            <a:r>
              <a:rPr lang="en-US" sz="1000" dirty="0" smtClean="0">
                <a:latin typeface="+mj-lt"/>
              </a:rPr>
              <a:t>Will higher individual mandate penalties change anyone’s mind?</a:t>
            </a:r>
          </a:p>
          <a:p>
            <a:pPr marL="114300" indent="-114300">
              <a:spcBef>
                <a:spcPts val="500"/>
              </a:spcBef>
              <a:buFont typeface="Arial" panose="020B0604020202020204" pitchFamily="34" charset="0"/>
              <a:buChar char="•"/>
            </a:pPr>
            <a:r>
              <a:rPr lang="en-US" sz="1000" dirty="0" smtClean="0">
                <a:latin typeface="+mj-lt"/>
              </a:rPr>
              <a:t>Will the young and healthy turn out in force?</a:t>
            </a:r>
          </a:p>
        </p:txBody>
      </p:sp>
      <p:sp>
        <p:nvSpPr>
          <p:cNvPr id="16" name="TextBox 15"/>
          <p:cNvSpPr txBox="1"/>
          <p:nvPr/>
        </p:nvSpPr>
        <p:spPr bwMode="gray">
          <a:xfrm>
            <a:off x="2265636" y="2486244"/>
            <a:ext cx="3794334" cy="961802"/>
          </a:xfrm>
          <a:prstGeom prst="rect">
            <a:avLst/>
          </a:prstGeom>
          <a:noFill/>
        </p:spPr>
        <p:txBody>
          <a:bodyPr wrap="square" lIns="0" tIns="0" rIns="0" bIns="0" rtlCol="0">
            <a:spAutoFit/>
          </a:bodyPr>
          <a:lstStyle/>
          <a:p>
            <a:pPr>
              <a:spcBef>
                <a:spcPts val="500"/>
              </a:spcBef>
            </a:pPr>
            <a:r>
              <a:rPr lang="en-US" sz="1000" b="1" dirty="0" smtClean="0">
                <a:latin typeface="+mj-lt"/>
              </a:rPr>
              <a:t>Choice and Mobility</a:t>
            </a:r>
            <a:r>
              <a:rPr lang="en-US" sz="1000" dirty="0" smtClean="0">
                <a:latin typeface="+mj-lt"/>
              </a:rPr>
              <a:t>:</a:t>
            </a:r>
          </a:p>
          <a:p>
            <a:pPr marL="171450" indent="-171450">
              <a:spcBef>
                <a:spcPts val="500"/>
              </a:spcBef>
              <a:buFont typeface="Arial" panose="020B0604020202020204" pitchFamily="34" charset="0"/>
              <a:buChar char="•"/>
            </a:pPr>
            <a:r>
              <a:rPr lang="en-US" sz="1000" dirty="0" smtClean="0">
                <a:latin typeface="+mj-lt"/>
              </a:rPr>
              <a:t>How will automatic reenrollment affect consumer behavior?</a:t>
            </a:r>
          </a:p>
          <a:p>
            <a:pPr marL="171450" indent="-171450">
              <a:spcBef>
                <a:spcPts val="500"/>
              </a:spcBef>
              <a:buFont typeface="Arial" panose="020B0604020202020204" pitchFamily="34" charset="0"/>
              <a:buChar char="•"/>
            </a:pPr>
            <a:r>
              <a:rPr lang="en-US" sz="1000" dirty="0" smtClean="0">
                <a:latin typeface="+mj-lt"/>
              </a:rPr>
              <a:t>Will last year’s bargain hunters regret choosing high deductibles and narrow networks?</a:t>
            </a:r>
          </a:p>
          <a:p>
            <a:pPr marL="171450" indent="-171450">
              <a:spcBef>
                <a:spcPts val="500"/>
              </a:spcBef>
              <a:buFont typeface="Arial" panose="020B0604020202020204" pitchFamily="34" charset="0"/>
              <a:buChar char="•"/>
            </a:pPr>
            <a:r>
              <a:rPr lang="en-US" sz="1000" dirty="0" smtClean="0">
                <a:latin typeface="+mj-lt"/>
              </a:rPr>
              <a:t>Can plans that raise premiums maintain market share?</a:t>
            </a:r>
            <a:endParaRPr lang="en-US" sz="1000" dirty="0">
              <a:latin typeface="+mj-lt"/>
            </a:endParaRPr>
          </a:p>
        </p:txBody>
      </p:sp>
      <p:sp>
        <p:nvSpPr>
          <p:cNvPr id="17" name="TextBox 16"/>
          <p:cNvSpPr txBox="1"/>
          <p:nvPr/>
        </p:nvSpPr>
        <p:spPr bwMode="gray">
          <a:xfrm>
            <a:off x="2265635" y="3563117"/>
            <a:ext cx="3794335" cy="807913"/>
          </a:xfrm>
          <a:prstGeom prst="rect">
            <a:avLst/>
          </a:prstGeom>
          <a:noFill/>
        </p:spPr>
        <p:txBody>
          <a:bodyPr wrap="square" lIns="0" tIns="0" rIns="0" bIns="0" rtlCol="0">
            <a:spAutoFit/>
          </a:bodyPr>
          <a:lstStyle/>
          <a:p>
            <a:pPr>
              <a:spcBef>
                <a:spcPts val="500"/>
              </a:spcBef>
            </a:pPr>
            <a:r>
              <a:rPr lang="en-US" sz="1000" b="1" dirty="0" smtClean="0">
                <a:latin typeface="+mj-lt"/>
              </a:rPr>
              <a:t>Market Reaction:</a:t>
            </a:r>
          </a:p>
          <a:p>
            <a:pPr marL="171450" indent="-171450">
              <a:spcBef>
                <a:spcPts val="500"/>
              </a:spcBef>
              <a:buFont typeface="Arial" panose="020B0604020202020204" pitchFamily="34" charset="0"/>
              <a:buChar char="•"/>
            </a:pPr>
            <a:r>
              <a:rPr lang="en-US" sz="1000" dirty="0" smtClean="0">
                <a:latin typeface="+mj-lt"/>
              </a:rPr>
              <a:t>How aggressively will providers court the newly insured?</a:t>
            </a:r>
          </a:p>
          <a:p>
            <a:pPr marL="171450" indent="-171450">
              <a:spcBef>
                <a:spcPts val="500"/>
              </a:spcBef>
              <a:buFont typeface="Arial" panose="020B0604020202020204" pitchFamily="34" charset="0"/>
              <a:buChar char="•"/>
            </a:pPr>
            <a:r>
              <a:rPr lang="en-US" sz="1000" dirty="0" smtClean="0">
                <a:latin typeface="+mj-lt"/>
              </a:rPr>
              <a:t>Will employers dump workers onto the exchanges?</a:t>
            </a:r>
          </a:p>
          <a:p>
            <a:pPr marL="171450" indent="-171450">
              <a:spcBef>
                <a:spcPts val="500"/>
              </a:spcBef>
              <a:buFont typeface="Arial" panose="020B0604020202020204" pitchFamily="34" charset="0"/>
              <a:buChar char="•"/>
            </a:pPr>
            <a:endParaRPr lang="en-US" sz="1000" b="1" dirty="0">
              <a:latin typeface="+mj-lt"/>
            </a:endParaRPr>
          </a:p>
        </p:txBody>
      </p:sp>
      <p:sp>
        <p:nvSpPr>
          <p:cNvPr id="18" name="TextBox 17"/>
          <p:cNvSpPr txBox="1"/>
          <p:nvPr/>
        </p:nvSpPr>
        <p:spPr bwMode="gray">
          <a:xfrm>
            <a:off x="2059220" y="1566985"/>
            <a:ext cx="99386" cy="215444"/>
          </a:xfrm>
          <a:prstGeom prst="rect">
            <a:avLst/>
          </a:prstGeom>
          <a:noFill/>
        </p:spPr>
        <p:txBody>
          <a:bodyPr wrap="none" lIns="0" tIns="0" rIns="0" bIns="0" rtlCol="0">
            <a:spAutoFit/>
          </a:bodyPr>
          <a:lstStyle/>
          <a:p>
            <a:r>
              <a:rPr lang="en-US" sz="1400" b="1" dirty="0" smtClean="0">
                <a:solidFill>
                  <a:schemeClr val="accent6"/>
                </a:solidFill>
              </a:rPr>
              <a:t>1</a:t>
            </a:r>
          </a:p>
        </p:txBody>
      </p:sp>
      <p:sp>
        <p:nvSpPr>
          <p:cNvPr id="19" name="TextBox 18"/>
          <p:cNvSpPr txBox="1"/>
          <p:nvPr/>
        </p:nvSpPr>
        <p:spPr bwMode="gray">
          <a:xfrm>
            <a:off x="2059220" y="2486244"/>
            <a:ext cx="99386" cy="215444"/>
          </a:xfrm>
          <a:prstGeom prst="rect">
            <a:avLst/>
          </a:prstGeom>
          <a:noFill/>
        </p:spPr>
        <p:txBody>
          <a:bodyPr wrap="none" lIns="0" tIns="0" rIns="0" bIns="0" rtlCol="0">
            <a:spAutoFit/>
          </a:bodyPr>
          <a:lstStyle/>
          <a:p>
            <a:r>
              <a:rPr lang="en-US" sz="1400" b="1" dirty="0" smtClean="0">
                <a:solidFill>
                  <a:schemeClr val="accent6"/>
                </a:solidFill>
              </a:rPr>
              <a:t>2</a:t>
            </a:r>
          </a:p>
        </p:txBody>
      </p:sp>
      <p:sp>
        <p:nvSpPr>
          <p:cNvPr id="20" name="TextBox 19"/>
          <p:cNvSpPr txBox="1"/>
          <p:nvPr/>
        </p:nvSpPr>
        <p:spPr bwMode="gray">
          <a:xfrm>
            <a:off x="2059220" y="3563117"/>
            <a:ext cx="99386" cy="215444"/>
          </a:xfrm>
          <a:prstGeom prst="rect">
            <a:avLst/>
          </a:prstGeom>
          <a:noFill/>
        </p:spPr>
        <p:txBody>
          <a:bodyPr wrap="none" lIns="0" tIns="0" rIns="0" bIns="0" rtlCol="0">
            <a:spAutoFit/>
          </a:bodyPr>
          <a:lstStyle/>
          <a:p>
            <a:r>
              <a:rPr lang="en-US" sz="1400" b="1" dirty="0" smtClean="0">
                <a:solidFill>
                  <a:schemeClr val="accent6"/>
                </a:solidFill>
              </a:rPr>
              <a:t>3</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1908166"/>
            <a:ext cx="1371600" cy="1371600"/>
          </a:xfrm>
          <a:prstGeom prst="rect">
            <a:avLst/>
          </a:prstGeom>
        </p:spPr>
      </p:pic>
    </p:spTree>
    <p:extLst>
      <p:ext uri="{BB962C8B-B14F-4D97-AF65-F5344CB8AC3E}">
        <p14:creationId xmlns:p14="http://schemas.microsoft.com/office/powerpoint/2010/main" val="362969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a:t>Will Employers Maintain Coverage, and How?</a:t>
            </a:r>
          </a:p>
        </p:txBody>
      </p:sp>
      <p:sp>
        <p:nvSpPr>
          <p:cNvPr id="3" name="Text Placeholder 2"/>
          <p:cNvSpPr>
            <a:spLocks noGrp="1"/>
          </p:cNvSpPr>
          <p:nvPr>
            <p:ph type="body" sz="quarter" idx="22"/>
          </p:nvPr>
        </p:nvSpPr>
        <p:spPr>
          <a:xfrm>
            <a:off x="320040" y="45947"/>
            <a:ext cx="2926080" cy="138499"/>
          </a:xfrm>
        </p:spPr>
        <p:txBody>
          <a:bodyPr/>
          <a:lstStyle/>
          <a:p>
            <a:r>
              <a:rPr lang="en-US" dirty="0"/>
              <a:t>Activist Employers and the Primacy of </a:t>
            </a:r>
            <a:r>
              <a:rPr lang="en-US" dirty="0" smtClean="0"/>
              <a:t>Value</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a:t>Employer-Sponsored Insurance at a Crossroads</a:t>
            </a:r>
          </a:p>
        </p:txBody>
      </p:sp>
      <p:cxnSp>
        <p:nvCxnSpPr>
          <p:cNvPr id="27" name="Straight Connector 26"/>
          <p:cNvCxnSpPr/>
          <p:nvPr/>
        </p:nvCxnSpPr>
        <p:spPr bwMode="auto">
          <a:xfrm>
            <a:off x="1254427" y="1809961"/>
            <a:ext cx="0" cy="211576"/>
          </a:xfrm>
          <a:prstGeom prst="line">
            <a:avLst/>
          </a:prstGeom>
          <a:solidFill>
            <a:schemeClr val="accent1"/>
          </a:solidFill>
          <a:ln w="12700" cap="flat" cmpd="sng" algn="ctr">
            <a:solidFill>
              <a:schemeClr val="accent3"/>
            </a:solidFill>
            <a:prstDash val="solid"/>
            <a:round/>
            <a:headEnd type="none" w="med" len="med"/>
            <a:tailEnd type="none"/>
          </a:ln>
          <a:effectLst/>
        </p:spPr>
      </p:cxnSp>
      <p:cxnSp>
        <p:nvCxnSpPr>
          <p:cNvPr id="28" name="Straight Connector 27"/>
          <p:cNvCxnSpPr/>
          <p:nvPr/>
        </p:nvCxnSpPr>
        <p:spPr bwMode="auto">
          <a:xfrm>
            <a:off x="5156974" y="1809961"/>
            <a:ext cx="0" cy="211576"/>
          </a:xfrm>
          <a:prstGeom prst="line">
            <a:avLst/>
          </a:prstGeom>
          <a:solidFill>
            <a:schemeClr val="accent1"/>
          </a:solidFill>
          <a:ln w="12700" cap="flat" cmpd="sng" algn="ctr">
            <a:solidFill>
              <a:schemeClr val="accent3"/>
            </a:solidFill>
            <a:prstDash val="solid"/>
            <a:round/>
            <a:headEnd type="none" w="med" len="med"/>
            <a:tailEnd type="none"/>
          </a:ln>
          <a:effectLst/>
        </p:spPr>
      </p:cxnSp>
      <p:cxnSp>
        <p:nvCxnSpPr>
          <p:cNvPr id="29" name="Straight Arrow Connector 28"/>
          <p:cNvCxnSpPr/>
          <p:nvPr/>
        </p:nvCxnSpPr>
        <p:spPr bwMode="gray">
          <a:xfrm>
            <a:off x="252413" y="1809961"/>
            <a:ext cx="5895975" cy="0"/>
          </a:xfrm>
          <a:prstGeom prst="straightConnector1">
            <a:avLst/>
          </a:prstGeom>
          <a:solidFill>
            <a:schemeClr val="accent1"/>
          </a:solidFill>
          <a:ln w="57150" cap="flat" cmpd="sng" algn="ctr">
            <a:solidFill>
              <a:schemeClr val="accent6"/>
            </a:solidFill>
            <a:prstDash val="solid"/>
            <a:miter lim="800000"/>
            <a:headEnd type="triangle" w="med" len="med"/>
            <a:tailEnd type="triangle"/>
          </a:ln>
          <a:effectLst/>
        </p:spPr>
      </p:cxnSp>
      <p:sp>
        <p:nvSpPr>
          <p:cNvPr id="30" name="TextBox 29"/>
          <p:cNvSpPr txBox="1"/>
          <p:nvPr/>
        </p:nvSpPr>
        <p:spPr bwMode="gray">
          <a:xfrm>
            <a:off x="5295048" y="1431004"/>
            <a:ext cx="819150" cy="246221"/>
          </a:xfrm>
          <a:prstGeom prst="rect">
            <a:avLst/>
          </a:prstGeom>
          <a:noFill/>
        </p:spPr>
        <p:txBody>
          <a:bodyPr wrap="square" lIns="45720" rIns="45720" rtlCol="0">
            <a:spAutoFit/>
          </a:bodyPr>
          <a:lstStyle/>
          <a:p>
            <a:pPr algn="ctr">
              <a:spcBef>
                <a:spcPts val="500"/>
              </a:spcBef>
            </a:pPr>
            <a:r>
              <a:rPr lang="en-US" sz="1000" i="1" dirty="0" smtClean="0"/>
              <a:t>“Activation”</a:t>
            </a:r>
            <a:endParaRPr lang="en-US" sz="1000" i="1" dirty="0"/>
          </a:p>
        </p:txBody>
      </p:sp>
      <p:sp>
        <p:nvSpPr>
          <p:cNvPr id="31" name="TextBox 30"/>
          <p:cNvSpPr txBox="1"/>
          <p:nvPr/>
        </p:nvSpPr>
        <p:spPr bwMode="gray">
          <a:xfrm>
            <a:off x="248602" y="1431003"/>
            <a:ext cx="819150" cy="246221"/>
          </a:xfrm>
          <a:prstGeom prst="rect">
            <a:avLst/>
          </a:prstGeom>
          <a:noFill/>
        </p:spPr>
        <p:txBody>
          <a:bodyPr wrap="square" lIns="45720" rIns="45720" rtlCol="0">
            <a:spAutoFit/>
          </a:bodyPr>
          <a:lstStyle/>
          <a:p>
            <a:pPr algn="ctr">
              <a:spcBef>
                <a:spcPts val="500"/>
              </a:spcBef>
            </a:pPr>
            <a:r>
              <a:rPr lang="en-US" sz="1000" i="1" dirty="0" smtClean="0"/>
              <a:t>“Abdication”</a:t>
            </a:r>
            <a:endParaRPr lang="en-US" sz="1000" i="1" dirty="0"/>
          </a:p>
        </p:txBody>
      </p:sp>
      <p:sp>
        <p:nvSpPr>
          <p:cNvPr id="32" name="TextBox 31"/>
          <p:cNvSpPr txBox="1"/>
          <p:nvPr/>
        </p:nvSpPr>
        <p:spPr bwMode="gray">
          <a:xfrm>
            <a:off x="4292527" y="2011675"/>
            <a:ext cx="1728894" cy="246221"/>
          </a:xfrm>
          <a:prstGeom prst="rect">
            <a:avLst/>
          </a:prstGeom>
          <a:noFill/>
        </p:spPr>
        <p:txBody>
          <a:bodyPr wrap="square" lIns="45720" rIns="45720" rtlCol="0">
            <a:spAutoFit/>
          </a:bodyPr>
          <a:lstStyle/>
          <a:p>
            <a:pPr algn="ctr">
              <a:spcBef>
                <a:spcPts val="500"/>
              </a:spcBef>
            </a:pPr>
            <a:r>
              <a:rPr lang="en-US" sz="1000" b="1" dirty="0" smtClean="0"/>
              <a:t>Convert to Self-Funding</a:t>
            </a:r>
            <a:endParaRPr lang="en-US" sz="1000" b="1" dirty="0"/>
          </a:p>
        </p:txBody>
      </p:sp>
      <p:sp>
        <p:nvSpPr>
          <p:cNvPr id="34" name="TextBox 33"/>
          <p:cNvSpPr txBox="1"/>
          <p:nvPr/>
        </p:nvSpPr>
        <p:spPr bwMode="gray">
          <a:xfrm>
            <a:off x="4458157" y="2459910"/>
            <a:ext cx="1397634" cy="1797928"/>
          </a:xfrm>
          <a:prstGeom prst="rect">
            <a:avLst/>
          </a:prstGeom>
          <a:noFill/>
        </p:spPr>
        <p:txBody>
          <a:bodyPr wrap="square" lIns="45720" rIns="45720" rtlCol="0">
            <a:spAutoFit/>
          </a:bodyPr>
          <a:lstStyle/>
          <a:p>
            <a:pPr>
              <a:spcBef>
                <a:spcPts val="500"/>
              </a:spcBef>
            </a:pPr>
            <a:r>
              <a:rPr lang="en-US" sz="900" dirty="0" smtClean="0"/>
              <a:t>Pros:</a:t>
            </a:r>
          </a:p>
          <a:p>
            <a:pPr marL="114300" indent="-114300">
              <a:spcBef>
                <a:spcPts val="500"/>
              </a:spcBef>
              <a:buFont typeface="Arial" panose="020B0604020202020204" pitchFamily="34" charset="0"/>
              <a:buChar char="•"/>
            </a:pPr>
            <a:r>
              <a:rPr lang="en-US" sz="900" dirty="0" smtClean="0"/>
              <a:t>Close control over network design</a:t>
            </a:r>
          </a:p>
          <a:p>
            <a:pPr marL="114300" indent="-114300">
              <a:spcBef>
                <a:spcPts val="500"/>
              </a:spcBef>
              <a:buFont typeface="Arial" panose="020B0604020202020204" pitchFamily="34" charset="0"/>
              <a:buChar char="•"/>
            </a:pPr>
            <a:r>
              <a:rPr lang="en-US" sz="900" dirty="0" smtClean="0"/>
              <a:t>Exemption from minimum benefits requirements</a:t>
            </a:r>
          </a:p>
          <a:p>
            <a:pPr>
              <a:spcBef>
                <a:spcPts val="500"/>
              </a:spcBef>
            </a:pPr>
            <a:r>
              <a:rPr lang="en-US" sz="900" dirty="0" smtClean="0"/>
              <a:t>Cons:</a:t>
            </a:r>
          </a:p>
          <a:p>
            <a:pPr marL="114300" indent="-114300">
              <a:spcBef>
                <a:spcPts val="500"/>
              </a:spcBef>
              <a:buFont typeface="Arial" panose="020B0604020202020204" pitchFamily="34" charset="0"/>
              <a:buChar char="•"/>
            </a:pPr>
            <a:r>
              <a:rPr lang="en-US" sz="900" dirty="0" smtClean="0"/>
              <a:t>Greater financial risk</a:t>
            </a:r>
          </a:p>
          <a:p>
            <a:pPr marL="114300" indent="-114300">
              <a:spcBef>
                <a:spcPts val="500"/>
              </a:spcBef>
              <a:buFont typeface="Arial" panose="020B0604020202020204" pitchFamily="34" charset="0"/>
              <a:buChar char="•"/>
            </a:pPr>
            <a:r>
              <a:rPr lang="en-US" sz="900" dirty="0" smtClean="0"/>
              <a:t>Network assembly challenging</a:t>
            </a:r>
            <a:endParaRPr lang="en-US" sz="900" dirty="0"/>
          </a:p>
        </p:txBody>
      </p:sp>
      <p:cxnSp>
        <p:nvCxnSpPr>
          <p:cNvPr id="35" name="Straight Connector 34"/>
          <p:cNvCxnSpPr/>
          <p:nvPr/>
        </p:nvCxnSpPr>
        <p:spPr bwMode="auto">
          <a:xfrm>
            <a:off x="3200400" y="1809961"/>
            <a:ext cx="0" cy="211576"/>
          </a:xfrm>
          <a:prstGeom prst="line">
            <a:avLst/>
          </a:prstGeom>
          <a:solidFill>
            <a:schemeClr val="accent1"/>
          </a:solidFill>
          <a:ln w="12700" cap="flat" cmpd="sng" algn="ctr">
            <a:solidFill>
              <a:schemeClr val="accent3"/>
            </a:solidFill>
            <a:prstDash val="solid"/>
            <a:round/>
            <a:headEnd type="none" w="med" len="med"/>
            <a:tailEnd type="none"/>
          </a:ln>
          <a:effectLst/>
        </p:spPr>
      </p:cxnSp>
      <p:sp>
        <p:nvSpPr>
          <p:cNvPr id="36" name="TextBox 35"/>
          <p:cNvSpPr txBox="1"/>
          <p:nvPr/>
        </p:nvSpPr>
        <p:spPr bwMode="gray">
          <a:xfrm>
            <a:off x="2355692" y="2011675"/>
            <a:ext cx="1689416" cy="246221"/>
          </a:xfrm>
          <a:prstGeom prst="rect">
            <a:avLst/>
          </a:prstGeom>
          <a:noFill/>
        </p:spPr>
        <p:txBody>
          <a:bodyPr wrap="square" lIns="45720" rIns="45720" rtlCol="0">
            <a:spAutoFit/>
          </a:bodyPr>
          <a:lstStyle/>
          <a:p>
            <a:pPr algn="ctr">
              <a:spcBef>
                <a:spcPts val="500"/>
              </a:spcBef>
            </a:pPr>
            <a:r>
              <a:rPr lang="en-US" sz="1000" b="1" dirty="0" smtClean="0"/>
              <a:t>Shift to Private Exchange</a:t>
            </a:r>
            <a:endParaRPr lang="en-US" sz="1000" b="1" dirty="0"/>
          </a:p>
        </p:txBody>
      </p:sp>
      <p:sp>
        <p:nvSpPr>
          <p:cNvPr id="37" name="TextBox 36"/>
          <p:cNvSpPr txBox="1"/>
          <p:nvPr/>
        </p:nvSpPr>
        <p:spPr bwMode="gray">
          <a:xfrm>
            <a:off x="2471303" y="2459910"/>
            <a:ext cx="1458194" cy="1797928"/>
          </a:xfrm>
          <a:prstGeom prst="rect">
            <a:avLst/>
          </a:prstGeom>
          <a:noFill/>
        </p:spPr>
        <p:txBody>
          <a:bodyPr wrap="square" lIns="45720" rIns="45720" rtlCol="0">
            <a:spAutoFit/>
          </a:bodyPr>
          <a:lstStyle/>
          <a:p>
            <a:pPr>
              <a:spcBef>
                <a:spcPts val="500"/>
              </a:spcBef>
            </a:pPr>
            <a:r>
              <a:rPr lang="en-US" sz="900" dirty="0" smtClean="0"/>
              <a:t>Pros:</a:t>
            </a:r>
          </a:p>
          <a:p>
            <a:pPr marL="114300" indent="-114300">
              <a:spcBef>
                <a:spcPts val="500"/>
              </a:spcBef>
              <a:buFont typeface="Arial" panose="020B0604020202020204" pitchFamily="34" charset="0"/>
              <a:buChar char="•"/>
            </a:pPr>
            <a:r>
              <a:rPr lang="en-US" sz="900" dirty="0" smtClean="0"/>
              <a:t>Responsiveness to employee preference</a:t>
            </a:r>
          </a:p>
          <a:p>
            <a:pPr marL="114300" indent="-114300">
              <a:spcBef>
                <a:spcPts val="500"/>
              </a:spcBef>
              <a:buFont typeface="Arial" panose="020B0604020202020204" pitchFamily="34" charset="0"/>
              <a:buChar char="•"/>
            </a:pPr>
            <a:r>
              <a:rPr lang="en-US" sz="900" dirty="0" smtClean="0"/>
              <a:t>Predictable, defined contributions</a:t>
            </a:r>
          </a:p>
          <a:p>
            <a:pPr>
              <a:spcBef>
                <a:spcPts val="500"/>
              </a:spcBef>
            </a:pPr>
            <a:r>
              <a:rPr lang="en-US" sz="900" dirty="0" smtClean="0"/>
              <a:t>Cons:</a:t>
            </a:r>
          </a:p>
          <a:p>
            <a:pPr marL="114300" indent="-114300">
              <a:spcBef>
                <a:spcPts val="500"/>
              </a:spcBef>
              <a:buFont typeface="Arial" panose="020B0604020202020204" pitchFamily="34" charset="0"/>
              <a:buChar char="•"/>
            </a:pPr>
            <a:r>
              <a:rPr lang="en-US" sz="900" dirty="0" smtClean="0"/>
              <a:t>Disruption to benefit design</a:t>
            </a:r>
          </a:p>
          <a:p>
            <a:pPr marL="114300" indent="-114300">
              <a:spcBef>
                <a:spcPts val="500"/>
              </a:spcBef>
              <a:buFont typeface="Arial" panose="020B0604020202020204" pitchFamily="34" charset="0"/>
              <a:buChar char="•"/>
            </a:pPr>
            <a:r>
              <a:rPr lang="en-US" sz="900" dirty="0" smtClean="0"/>
              <a:t>Risk employees may underinsure</a:t>
            </a:r>
            <a:endParaRPr lang="en-US" sz="900" dirty="0"/>
          </a:p>
        </p:txBody>
      </p:sp>
      <p:sp>
        <p:nvSpPr>
          <p:cNvPr id="38" name="TextBox 37"/>
          <p:cNvSpPr txBox="1"/>
          <p:nvPr/>
        </p:nvSpPr>
        <p:spPr bwMode="gray">
          <a:xfrm>
            <a:off x="320040" y="1069313"/>
            <a:ext cx="4324350" cy="377735"/>
          </a:xfrm>
          <a:prstGeom prst="rect">
            <a:avLst/>
          </a:prstGeom>
          <a:noFill/>
        </p:spPr>
        <p:txBody>
          <a:bodyPr wrap="square" lIns="45720" rIns="45720" rtlCol="0">
            <a:noAutofit/>
          </a:bodyPr>
          <a:lstStyle/>
          <a:p>
            <a:pPr>
              <a:spcBef>
                <a:spcPts val="500"/>
              </a:spcBef>
            </a:pPr>
            <a:r>
              <a:rPr lang="en-US" sz="1100" b="1" dirty="0" smtClean="0"/>
              <a:t>Spectrum of Options for Controlling Health Benefits Expense</a:t>
            </a:r>
            <a:endParaRPr lang="en-US" sz="1100" i="1" dirty="0"/>
          </a:p>
        </p:txBody>
      </p:sp>
      <p:sp>
        <p:nvSpPr>
          <p:cNvPr id="39" name="TextBox 38"/>
          <p:cNvSpPr txBox="1"/>
          <p:nvPr/>
        </p:nvSpPr>
        <p:spPr bwMode="gray">
          <a:xfrm>
            <a:off x="608903" y="2011675"/>
            <a:ext cx="1297718" cy="246221"/>
          </a:xfrm>
          <a:prstGeom prst="rect">
            <a:avLst/>
          </a:prstGeom>
          <a:noFill/>
        </p:spPr>
        <p:txBody>
          <a:bodyPr wrap="square" lIns="45720" rIns="45720" rtlCol="0">
            <a:spAutoFit/>
          </a:bodyPr>
          <a:lstStyle/>
          <a:p>
            <a:pPr algn="ctr">
              <a:spcBef>
                <a:spcPts val="500"/>
              </a:spcBef>
            </a:pPr>
            <a:r>
              <a:rPr lang="en-US" sz="1000" b="1" dirty="0" smtClean="0"/>
              <a:t>Drop Coverage</a:t>
            </a:r>
            <a:endParaRPr lang="en-US" sz="1000" b="1" dirty="0"/>
          </a:p>
        </p:txBody>
      </p:sp>
      <p:sp>
        <p:nvSpPr>
          <p:cNvPr id="40" name="TextBox 39"/>
          <p:cNvSpPr txBox="1"/>
          <p:nvPr/>
        </p:nvSpPr>
        <p:spPr bwMode="gray">
          <a:xfrm>
            <a:off x="540809" y="2459910"/>
            <a:ext cx="1433906" cy="1456809"/>
          </a:xfrm>
          <a:prstGeom prst="rect">
            <a:avLst/>
          </a:prstGeom>
          <a:noFill/>
        </p:spPr>
        <p:txBody>
          <a:bodyPr wrap="square" lIns="45720" rIns="45720" rtlCol="0">
            <a:spAutoFit/>
          </a:bodyPr>
          <a:lstStyle/>
          <a:p>
            <a:pPr>
              <a:spcBef>
                <a:spcPts val="500"/>
              </a:spcBef>
            </a:pPr>
            <a:r>
              <a:rPr lang="en-US" sz="900" dirty="0" smtClean="0"/>
              <a:t>Pros:</a:t>
            </a:r>
          </a:p>
          <a:p>
            <a:pPr marL="114300" indent="-114300">
              <a:spcBef>
                <a:spcPts val="500"/>
              </a:spcBef>
              <a:buFont typeface="Arial" panose="020B0604020202020204" pitchFamily="34" charset="0"/>
              <a:buChar char="•"/>
            </a:pPr>
            <a:r>
              <a:rPr lang="en-US" sz="900" dirty="0" smtClean="0"/>
              <a:t>Escape from cycle of rising premium costs</a:t>
            </a:r>
          </a:p>
          <a:p>
            <a:pPr>
              <a:spcBef>
                <a:spcPts val="500"/>
              </a:spcBef>
            </a:pPr>
            <a:r>
              <a:rPr lang="en-US" sz="900" dirty="0" smtClean="0"/>
              <a:t>Cons:</a:t>
            </a:r>
          </a:p>
          <a:p>
            <a:pPr marL="114300" indent="-114300">
              <a:spcBef>
                <a:spcPts val="500"/>
              </a:spcBef>
              <a:buFont typeface="Arial" panose="020B0604020202020204" pitchFamily="34" charset="0"/>
              <a:buChar char="•"/>
            </a:pPr>
            <a:r>
              <a:rPr lang="en-US" sz="900" dirty="0" smtClean="0"/>
              <a:t>Employer mandate penalty</a:t>
            </a:r>
          </a:p>
          <a:p>
            <a:pPr marL="114300" indent="-114300">
              <a:spcBef>
                <a:spcPts val="500"/>
              </a:spcBef>
              <a:buFont typeface="Arial" panose="020B0604020202020204" pitchFamily="34" charset="0"/>
              <a:buChar char="•"/>
            </a:pPr>
            <a:r>
              <a:rPr lang="en-US" sz="900" dirty="0" smtClean="0"/>
              <a:t>Labor market disadvantage</a:t>
            </a:r>
            <a:endParaRPr lang="en-US" sz="900" dirty="0"/>
          </a:p>
        </p:txBody>
      </p:sp>
      <p:sp>
        <p:nvSpPr>
          <p:cNvPr id="20" name="Text Placeholder 3"/>
          <p:cNvSpPr>
            <a:spLocks noGrp="1"/>
          </p:cNvSpPr>
          <p:nvPr>
            <p:ph type="body" sz="quarter" idx="23"/>
          </p:nvPr>
        </p:nvSpPr>
        <p:spPr/>
        <p:txBody>
          <a:bodyPr/>
          <a:lstStyle/>
          <a:p>
            <a:r>
              <a:rPr lang="en-US" dirty="0" smtClean="0"/>
              <a:t>Source: Health Care Advisory Board interviews and analysis.</a:t>
            </a:r>
            <a:endParaRPr lang="en-US" dirty="0"/>
          </a:p>
        </p:txBody>
      </p:sp>
    </p:spTree>
    <p:extLst>
      <p:ext uri="{BB962C8B-B14F-4D97-AF65-F5344CB8AC3E}">
        <p14:creationId xmlns:p14="http://schemas.microsoft.com/office/powerpoint/2010/main" val="4117032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65885" y="1667934"/>
            <a:ext cx="1024204" cy="932028"/>
          </a:xfrm>
          <a:prstGeom prst="rect">
            <a:avLst/>
          </a:prstGeom>
        </p:spPr>
      </p:pic>
      <p:sp>
        <p:nvSpPr>
          <p:cNvPr id="2" name="Text Placeholder 1"/>
          <p:cNvSpPr>
            <a:spLocks noGrp="1"/>
          </p:cNvSpPr>
          <p:nvPr>
            <p:ph type="body" sz="quarter" idx="21"/>
          </p:nvPr>
        </p:nvSpPr>
        <p:spPr>
          <a:xfrm>
            <a:off x="320040" y="718356"/>
            <a:ext cx="6080760" cy="215444"/>
          </a:xfrm>
        </p:spPr>
        <p:txBody>
          <a:bodyPr/>
          <a:lstStyle/>
          <a:p>
            <a:r>
              <a:rPr lang="en-US" dirty="0" smtClean="0"/>
              <a:t>Low-Wage Employers Most Active Today, but Skilled Industries in the Wings</a:t>
            </a:r>
            <a:endParaRPr lang="en-US" dirty="0"/>
          </a:p>
        </p:txBody>
      </p:sp>
      <p:sp>
        <p:nvSpPr>
          <p:cNvPr id="3" name="Text Placeholder 2"/>
          <p:cNvSpPr>
            <a:spLocks noGrp="1"/>
          </p:cNvSpPr>
          <p:nvPr>
            <p:ph type="body" sz="quarter" idx="22"/>
          </p:nvPr>
        </p:nvSpPr>
        <p:spPr>
          <a:xfrm>
            <a:off x="320040" y="45947"/>
            <a:ext cx="2926080" cy="138499"/>
          </a:xfrm>
        </p:spPr>
        <p:txBody>
          <a:bodyPr/>
          <a:lstStyle/>
          <a:p>
            <a:endParaRPr lang="en-US" dirty="0"/>
          </a:p>
        </p:txBody>
      </p:sp>
      <p:sp>
        <p:nvSpPr>
          <p:cNvPr id="4" name="Text Placeholder 3"/>
          <p:cNvSpPr>
            <a:spLocks noGrp="1"/>
          </p:cNvSpPr>
          <p:nvPr>
            <p:ph type="body" sz="quarter" idx="23"/>
          </p:nvPr>
        </p:nvSpPr>
        <p:spPr>
          <a:xfrm>
            <a:off x="3729159" y="4619012"/>
            <a:ext cx="2671639" cy="181588"/>
          </a:xfrm>
        </p:spPr>
        <p:txBody>
          <a:bodyPr/>
          <a:lstStyle/>
          <a:p>
            <a:r>
              <a:rPr lang="en-US" dirty="0" smtClean="0"/>
              <a:t>Source: Accenture, “Are You Ready? Private Health Insurance Exchanges are Looming;” privatehealthexchange.com; Health Care Advisory Board interviews and analysis.</a:t>
            </a:r>
            <a:endParaRPr lang="en-US" dirty="0"/>
          </a:p>
        </p:txBody>
      </p:sp>
      <p:sp>
        <p:nvSpPr>
          <p:cNvPr id="6" name="Text Placeholder 5"/>
          <p:cNvSpPr>
            <a:spLocks noGrp="1"/>
          </p:cNvSpPr>
          <p:nvPr>
            <p:ph type="body" sz="quarter" idx="25"/>
          </p:nvPr>
        </p:nvSpPr>
        <p:spPr/>
        <p:txBody>
          <a:bodyPr/>
          <a:lstStyle/>
          <a:p>
            <a:r>
              <a:rPr lang="en-US" dirty="0" smtClean="0"/>
              <a:t>Huge Growth Forecast for Private Exchanges</a:t>
            </a:r>
            <a:endParaRPr lang="en-US" dirty="0"/>
          </a:p>
        </p:txBody>
      </p:sp>
      <p:graphicFrame>
        <p:nvGraphicFramePr>
          <p:cNvPr id="10" name="Chart 9"/>
          <p:cNvGraphicFramePr/>
          <p:nvPr>
            <p:extLst>
              <p:ext uri="{D42A27DB-BD31-4B8C-83A1-F6EECF244321}">
                <p14:modId xmlns:p14="http://schemas.microsoft.com/office/powerpoint/2010/main" val="4208670758"/>
              </p:ext>
            </p:extLst>
          </p:nvPr>
        </p:nvGraphicFramePr>
        <p:xfrm>
          <a:off x="313056" y="1602396"/>
          <a:ext cx="2789373" cy="1478693"/>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bwMode="gray">
          <a:xfrm>
            <a:off x="313056" y="1184069"/>
            <a:ext cx="4157427" cy="169277"/>
          </a:xfrm>
          <a:prstGeom prst="rect">
            <a:avLst/>
          </a:prstGeom>
          <a:noFill/>
        </p:spPr>
        <p:txBody>
          <a:bodyPr wrap="square" lIns="0" tIns="0" rIns="0" bIns="0" rtlCol="0">
            <a:spAutoFit/>
          </a:bodyPr>
          <a:lstStyle/>
          <a:p>
            <a:r>
              <a:rPr lang="en-US" sz="1100" b="1" dirty="0" smtClean="0"/>
              <a:t>Potential Growth Path for Private Exchange Enrollment</a:t>
            </a:r>
            <a:endParaRPr lang="en-US" sz="1100" b="1" dirty="0"/>
          </a:p>
        </p:txBody>
      </p:sp>
      <p:sp>
        <p:nvSpPr>
          <p:cNvPr id="24" name="TextBox 23"/>
          <p:cNvSpPr txBox="1"/>
          <p:nvPr/>
        </p:nvSpPr>
        <p:spPr bwMode="gray">
          <a:xfrm>
            <a:off x="4165885" y="2184464"/>
            <a:ext cx="1188547" cy="415498"/>
          </a:xfrm>
          <a:prstGeom prst="rect">
            <a:avLst/>
          </a:prstGeom>
          <a:noFill/>
        </p:spPr>
        <p:txBody>
          <a:bodyPr wrap="square" lIns="0" tIns="0" rIns="0" bIns="0" rtlCol="0">
            <a:spAutoFit/>
          </a:bodyPr>
          <a:lstStyle/>
          <a:p>
            <a:pPr>
              <a:spcBef>
                <a:spcPts val="300"/>
              </a:spcBef>
            </a:pPr>
            <a:r>
              <a:rPr lang="en-US" sz="900" dirty="0" smtClean="0"/>
              <a:t>Private exchange operators as of October, 2014</a:t>
            </a:r>
            <a:endParaRPr lang="en-US" sz="900" dirty="0"/>
          </a:p>
        </p:txBody>
      </p:sp>
      <p:sp>
        <p:nvSpPr>
          <p:cNvPr id="25" name="Rectangle 24"/>
          <p:cNvSpPr/>
          <p:nvPr/>
        </p:nvSpPr>
        <p:spPr bwMode="gray">
          <a:xfrm>
            <a:off x="4165885" y="1845910"/>
            <a:ext cx="471283" cy="338554"/>
          </a:xfrm>
          <a:prstGeom prst="rect">
            <a:avLst/>
          </a:prstGeom>
        </p:spPr>
        <p:txBody>
          <a:bodyPr wrap="none" lIns="0" tIns="0" rIns="0" bIns="0">
            <a:spAutoFit/>
          </a:bodyPr>
          <a:lstStyle/>
          <a:p>
            <a:r>
              <a:rPr lang="en-US" sz="2200" dirty="0" smtClean="0">
                <a:solidFill>
                  <a:schemeClr val="accent6"/>
                </a:solidFill>
              </a:rPr>
              <a:t>172</a:t>
            </a:r>
            <a:endParaRPr lang="en-US" sz="750" cap="all" dirty="0"/>
          </a:p>
        </p:txBody>
      </p:sp>
      <p:sp>
        <p:nvSpPr>
          <p:cNvPr id="32" name="TextBox 31"/>
          <p:cNvSpPr txBox="1"/>
          <p:nvPr/>
        </p:nvSpPr>
        <p:spPr bwMode="gray">
          <a:xfrm>
            <a:off x="313056" y="3067795"/>
            <a:ext cx="4157427" cy="169277"/>
          </a:xfrm>
          <a:prstGeom prst="rect">
            <a:avLst/>
          </a:prstGeom>
          <a:noFill/>
        </p:spPr>
        <p:txBody>
          <a:bodyPr wrap="square" lIns="0" tIns="0" rIns="0" bIns="0" rtlCol="0">
            <a:spAutoFit/>
          </a:bodyPr>
          <a:lstStyle/>
          <a:p>
            <a:r>
              <a:rPr lang="en-US" sz="1100" b="1" dirty="0" smtClean="0"/>
              <a:t>Prominent Employers Using Private Exchanges</a:t>
            </a:r>
            <a:endParaRPr lang="en-US" sz="1100" b="1" dirty="0"/>
          </a:p>
        </p:txBody>
      </p:sp>
      <p:sp>
        <p:nvSpPr>
          <p:cNvPr id="33" name="TextBox 32"/>
          <p:cNvSpPr txBox="1"/>
          <p:nvPr/>
        </p:nvSpPr>
        <p:spPr bwMode="gray">
          <a:xfrm>
            <a:off x="313056" y="3347662"/>
            <a:ext cx="2525486" cy="153888"/>
          </a:xfrm>
          <a:prstGeom prst="rect">
            <a:avLst/>
          </a:prstGeom>
          <a:noFill/>
        </p:spPr>
        <p:txBody>
          <a:bodyPr wrap="square" lIns="0" tIns="0" rIns="0" bIns="0" rtlCol="0">
            <a:spAutoFit/>
          </a:bodyPr>
          <a:lstStyle/>
          <a:p>
            <a:r>
              <a:rPr lang="en-US" sz="1000" i="1" dirty="0" smtClean="0"/>
              <a:t>For Active Employees:</a:t>
            </a:r>
            <a:endParaRPr lang="en-US" sz="1000" i="1" dirty="0"/>
          </a:p>
        </p:txBody>
      </p:sp>
      <p:sp>
        <p:nvSpPr>
          <p:cNvPr id="34" name="TextBox 33"/>
          <p:cNvSpPr txBox="1"/>
          <p:nvPr/>
        </p:nvSpPr>
        <p:spPr bwMode="gray">
          <a:xfrm>
            <a:off x="3420094" y="3347662"/>
            <a:ext cx="3007088" cy="307777"/>
          </a:xfrm>
          <a:prstGeom prst="rect">
            <a:avLst/>
          </a:prstGeom>
          <a:noFill/>
        </p:spPr>
        <p:txBody>
          <a:bodyPr wrap="square" lIns="0" tIns="0" rIns="0" bIns="0" rtlCol="0">
            <a:spAutoFit/>
          </a:bodyPr>
          <a:lstStyle/>
          <a:p>
            <a:r>
              <a:rPr lang="en-US" sz="1000" i="1" dirty="0" smtClean="0"/>
              <a:t>For Retirees: </a:t>
            </a:r>
            <a:br>
              <a:rPr lang="en-US" sz="1000" i="1" dirty="0" smtClean="0"/>
            </a:br>
            <a:r>
              <a:rPr lang="en-US" sz="1000" i="1" dirty="0" smtClean="0"/>
              <a:t>(Medicare Advantage, </a:t>
            </a:r>
            <a:r>
              <a:rPr lang="en-US" sz="1000" i="1" dirty="0" err="1" smtClean="0"/>
              <a:t>Medigap</a:t>
            </a:r>
            <a:r>
              <a:rPr lang="en-US" sz="1000" i="1" dirty="0" smtClean="0"/>
              <a:t> plans)</a:t>
            </a:r>
            <a:endParaRPr lang="en-US" sz="1000" i="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056" y="3611159"/>
            <a:ext cx="1145133" cy="2743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5800" y="3601674"/>
            <a:ext cx="984327" cy="274320"/>
          </a:xfrm>
          <a:prstGeom prst="rect">
            <a:avLst/>
          </a:prstGeom>
        </p:spPr>
      </p:pic>
      <p:sp>
        <p:nvSpPr>
          <p:cNvPr id="12" name="Text Placeholder 11"/>
          <p:cNvSpPr>
            <a:spLocks noGrp="1"/>
          </p:cNvSpPr>
          <p:nvPr>
            <p:ph type="body" sz="quarter" idx="24"/>
          </p:nvPr>
        </p:nvSpPr>
        <p:spPr/>
        <p:txBody>
          <a:bodyPr/>
          <a:lstStyle/>
          <a:p>
            <a:endParaRPr lang="en-US"/>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654" y="3981068"/>
            <a:ext cx="1230327" cy="274320"/>
          </a:xfrm>
          <a:prstGeom prst="rect">
            <a:avLst/>
          </a:prstGeom>
        </p:spPr>
      </p:pic>
      <p:pic>
        <p:nvPicPr>
          <p:cNvPr id="23" name="Picture 3" descr="L:\public\share\National_Meetings\HCAB\HCAB_2012\25631_HCAB_101512_DC\25631_HCAB_101512_DC_Art\Olive_Garden_Logo.png"/>
          <p:cNvPicPr>
            <a:picLocks noChangeAspect="1" noChangeArrowheads="1"/>
          </p:cNvPicPr>
          <p:nvPr/>
        </p:nvPicPr>
        <p:blipFill>
          <a:blip r:embed="rId7" cstate="print"/>
          <a:srcRect/>
          <a:stretch>
            <a:fillRect/>
          </a:stretch>
        </p:blipFill>
        <p:spPr bwMode="auto">
          <a:xfrm>
            <a:off x="1664975" y="3889628"/>
            <a:ext cx="751084" cy="365760"/>
          </a:xfrm>
          <a:prstGeom prst="rect">
            <a:avLst/>
          </a:prstGeom>
          <a:noFill/>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5170" y="3843908"/>
            <a:ext cx="674826" cy="27432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7603" y="3798188"/>
            <a:ext cx="365760" cy="365760"/>
          </a:xfrm>
          <a:prstGeom prst="rect">
            <a:avLst/>
          </a:prstGeom>
        </p:spPr>
      </p:pic>
      <p:pic>
        <p:nvPicPr>
          <p:cNvPr id="2050" name="Picture 2" descr="http://www.datazenengineering.com/wp-content/uploads/2014/01/Caterpillar-logo.jpg"/>
          <p:cNvPicPr>
            <a:picLocks noChangeAspect="1" noChangeArrowheads="1"/>
          </p:cNvPicPr>
          <p:nvPr/>
        </p:nvPicPr>
        <p:blipFill rotWithShape="1">
          <a:blip r:embed="rId10">
            <a:extLst>
              <a:ext uri="{28A0092B-C50C-407E-A947-70E740481C1C}">
                <a14:useLocalDpi xmlns:a14="http://schemas.microsoft.com/office/drawing/2010/main" val="0"/>
              </a:ext>
            </a:extLst>
          </a:blip>
          <a:srcRect t="35593" b="37403"/>
          <a:stretch/>
        </p:blipFill>
        <p:spPr bwMode="auto">
          <a:xfrm>
            <a:off x="4863127" y="3843908"/>
            <a:ext cx="1354428"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9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Health Care Advisory Board</a:t>
            </a:r>
            <a:endParaRPr lang="en-US" dirty="0"/>
          </a:p>
        </p:txBody>
      </p:sp>
      <p:sp>
        <p:nvSpPr>
          <p:cNvPr id="3" name="Text Placeholder 2"/>
          <p:cNvSpPr>
            <a:spLocks noGrp="1"/>
          </p:cNvSpPr>
          <p:nvPr>
            <p:ph type="body" sz="quarter" idx="22"/>
          </p:nvPr>
        </p:nvSpPr>
        <p:spPr>
          <a:xfrm>
            <a:off x="804794" y="994636"/>
            <a:ext cx="3495811" cy="184666"/>
          </a:xfrm>
        </p:spPr>
        <p:txBody>
          <a:bodyPr/>
          <a:lstStyle/>
          <a:p>
            <a:r>
              <a:rPr lang="en-US" dirty="0" smtClean="0"/>
              <a:t>Project Director	</a:t>
            </a:r>
            <a:endParaRPr lang="en-US" dirty="0"/>
          </a:p>
        </p:txBody>
      </p:sp>
      <p:sp>
        <p:nvSpPr>
          <p:cNvPr id="4" name="Text Placeholder 3"/>
          <p:cNvSpPr>
            <a:spLocks noGrp="1"/>
          </p:cNvSpPr>
          <p:nvPr>
            <p:ph type="body" sz="quarter" idx="23"/>
          </p:nvPr>
        </p:nvSpPr>
        <p:spPr>
          <a:xfrm>
            <a:off x="804794" y="1208645"/>
            <a:ext cx="3495811" cy="153888"/>
          </a:xfrm>
        </p:spPr>
        <p:txBody>
          <a:bodyPr/>
          <a:lstStyle/>
          <a:p>
            <a:r>
              <a:rPr lang="en-US" dirty="0" smtClean="0"/>
              <a:t>Ben Umansky</a:t>
            </a:r>
            <a:endParaRPr lang="en-US" dirty="0"/>
          </a:p>
        </p:txBody>
      </p:sp>
      <p:sp>
        <p:nvSpPr>
          <p:cNvPr id="5" name="Text Placeholder 4"/>
          <p:cNvSpPr>
            <a:spLocks noGrp="1"/>
          </p:cNvSpPr>
          <p:nvPr>
            <p:ph type="body" sz="quarter" idx="24"/>
          </p:nvPr>
        </p:nvSpPr>
        <p:spPr>
          <a:xfrm>
            <a:off x="804794" y="1581750"/>
            <a:ext cx="3495811" cy="184666"/>
          </a:xfrm>
        </p:spPr>
        <p:txBody>
          <a:bodyPr/>
          <a:lstStyle/>
          <a:p>
            <a:r>
              <a:rPr lang="en-US" dirty="0" smtClean="0"/>
              <a:t>Contributing Consultants </a:t>
            </a:r>
            <a:endParaRPr lang="en-US" dirty="0"/>
          </a:p>
        </p:txBody>
      </p:sp>
      <p:sp>
        <p:nvSpPr>
          <p:cNvPr id="6" name="Text Placeholder 5"/>
          <p:cNvSpPr>
            <a:spLocks noGrp="1"/>
          </p:cNvSpPr>
          <p:nvPr>
            <p:ph type="body" sz="quarter" idx="25"/>
          </p:nvPr>
        </p:nvSpPr>
        <p:spPr>
          <a:xfrm>
            <a:off x="804794" y="1795759"/>
            <a:ext cx="3495811" cy="589905"/>
          </a:xfrm>
        </p:spPr>
        <p:txBody>
          <a:bodyPr/>
          <a:lstStyle/>
          <a:p>
            <a:r>
              <a:rPr lang="en-US" dirty="0" smtClean="0"/>
              <a:t>Yulan Egan</a:t>
            </a:r>
          </a:p>
          <a:p>
            <a:r>
              <a:rPr lang="en-US" dirty="0" smtClean="0"/>
              <a:t>Nick Bartz</a:t>
            </a:r>
          </a:p>
          <a:p>
            <a:r>
              <a:rPr lang="en-US" dirty="0" smtClean="0"/>
              <a:t>Tom Liu</a:t>
            </a:r>
            <a:endParaRPr lang="en-US" dirty="0"/>
          </a:p>
        </p:txBody>
      </p:sp>
      <p:sp>
        <p:nvSpPr>
          <p:cNvPr id="7" name="Text Placeholder 6"/>
          <p:cNvSpPr>
            <a:spLocks noGrp="1"/>
          </p:cNvSpPr>
          <p:nvPr>
            <p:ph type="body" sz="quarter" idx="26"/>
          </p:nvPr>
        </p:nvSpPr>
        <p:spPr>
          <a:xfrm>
            <a:off x="804794" y="2577463"/>
            <a:ext cx="3495811" cy="184666"/>
          </a:xfrm>
        </p:spPr>
        <p:txBody>
          <a:bodyPr/>
          <a:lstStyle/>
          <a:p>
            <a:r>
              <a:rPr lang="en-US" dirty="0" smtClean="0"/>
              <a:t>Design Consultant </a:t>
            </a:r>
            <a:endParaRPr lang="en-US" dirty="0"/>
          </a:p>
        </p:txBody>
      </p:sp>
      <p:sp>
        <p:nvSpPr>
          <p:cNvPr id="8" name="Text Placeholder 7"/>
          <p:cNvSpPr>
            <a:spLocks noGrp="1"/>
          </p:cNvSpPr>
          <p:nvPr>
            <p:ph type="body" sz="quarter" idx="27"/>
          </p:nvPr>
        </p:nvSpPr>
        <p:spPr>
          <a:xfrm>
            <a:off x="804794" y="2791472"/>
            <a:ext cx="3495811" cy="371897"/>
          </a:xfrm>
        </p:spPr>
        <p:txBody>
          <a:bodyPr/>
          <a:lstStyle/>
          <a:p>
            <a:r>
              <a:rPr lang="en-US" dirty="0"/>
              <a:t>Kevin Reardon</a:t>
            </a:r>
          </a:p>
          <a:p>
            <a:endParaRPr lang="en-US" dirty="0"/>
          </a:p>
        </p:txBody>
      </p:sp>
    </p:spTree>
    <p:extLst>
      <p:ext uri="{BB962C8B-B14F-4D97-AF65-F5344CB8AC3E}">
        <p14:creationId xmlns:p14="http://schemas.microsoft.com/office/powerpoint/2010/main" val="195751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Understanding Why Private Exchanges Matter</a:t>
            </a:r>
            <a:endParaRPr lang="en-US" dirty="0"/>
          </a:p>
        </p:txBody>
      </p:sp>
      <p:sp>
        <p:nvSpPr>
          <p:cNvPr id="3" name="Text Placeholder 2"/>
          <p:cNvSpPr>
            <a:spLocks noGrp="1"/>
          </p:cNvSpPr>
          <p:nvPr>
            <p:ph type="body" sz="quarter" idx="22"/>
          </p:nvPr>
        </p:nvSpPr>
        <p:spPr/>
        <p:txBody>
          <a:bodyPr/>
          <a:lstStyle/>
          <a:p>
            <a:endParaRPr lang="en-US"/>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Beyond the Buzzword</a:t>
            </a:r>
            <a:endParaRPr lang="en-US" dirty="0"/>
          </a:p>
        </p:txBody>
      </p:sp>
      <p:sp>
        <p:nvSpPr>
          <p:cNvPr id="9" name="TextBox 8"/>
          <p:cNvSpPr txBox="1"/>
          <p:nvPr/>
        </p:nvSpPr>
        <p:spPr bwMode="gray">
          <a:xfrm>
            <a:off x="320040" y="1184069"/>
            <a:ext cx="5463540" cy="169277"/>
          </a:xfrm>
          <a:prstGeom prst="rect">
            <a:avLst/>
          </a:prstGeom>
          <a:noFill/>
        </p:spPr>
        <p:txBody>
          <a:bodyPr wrap="square" lIns="0" tIns="0" rIns="0" bIns="0" rtlCol="0">
            <a:spAutoFit/>
          </a:bodyPr>
          <a:lstStyle/>
          <a:p>
            <a:r>
              <a:rPr lang="en-US" sz="1100" b="1" dirty="0" smtClean="0"/>
              <a:t>Crucial Differences Between Private Exchanges, Traditional Group Markets</a:t>
            </a:r>
            <a:endParaRPr lang="en-US" sz="1100" b="1" dirty="0"/>
          </a:p>
        </p:txBody>
      </p:sp>
      <p:grpSp>
        <p:nvGrpSpPr>
          <p:cNvPr id="20" name="Group 19"/>
          <p:cNvGrpSpPr/>
          <p:nvPr/>
        </p:nvGrpSpPr>
        <p:grpSpPr>
          <a:xfrm>
            <a:off x="185908" y="1770162"/>
            <a:ext cx="6028985" cy="1906450"/>
            <a:chOff x="0" y="1770162"/>
            <a:chExt cx="6028985" cy="1906450"/>
          </a:xfrm>
        </p:grpSpPr>
        <p:sp>
          <p:nvSpPr>
            <p:cNvPr id="7" name="TextBox 6"/>
            <p:cNvSpPr txBox="1"/>
            <p:nvPr/>
          </p:nvSpPr>
          <p:spPr bwMode="gray">
            <a:xfrm>
              <a:off x="3503499" y="2021571"/>
              <a:ext cx="1919288" cy="307777"/>
            </a:xfrm>
            <a:prstGeom prst="rect">
              <a:avLst/>
            </a:prstGeom>
            <a:noFill/>
          </p:spPr>
          <p:txBody>
            <a:bodyPr wrap="square" lIns="0" tIns="0" rIns="0" bIns="0" rtlCol="0">
              <a:spAutoFit/>
            </a:bodyPr>
            <a:lstStyle/>
            <a:p>
              <a:pPr>
                <a:spcBef>
                  <a:spcPts val="500"/>
                </a:spcBef>
              </a:pPr>
              <a:r>
                <a:rPr lang="en-US" sz="1000" dirty="0" smtClean="0"/>
                <a:t>Individuals can switch networks, insurance carriers on their own</a:t>
              </a:r>
            </a:p>
          </p:txBody>
        </p:sp>
        <p:sp>
          <p:nvSpPr>
            <p:cNvPr id="10" name="TextBox 9"/>
            <p:cNvSpPr txBox="1"/>
            <p:nvPr/>
          </p:nvSpPr>
          <p:spPr bwMode="gray">
            <a:xfrm>
              <a:off x="3503499" y="1770162"/>
              <a:ext cx="2525486" cy="153888"/>
            </a:xfrm>
            <a:prstGeom prst="rect">
              <a:avLst/>
            </a:prstGeom>
            <a:noFill/>
          </p:spPr>
          <p:txBody>
            <a:bodyPr wrap="square" lIns="0" tIns="0" rIns="0" bIns="0" rtlCol="0">
              <a:spAutoFit/>
            </a:bodyPr>
            <a:lstStyle/>
            <a:p>
              <a:r>
                <a:rPr lang="en-US" sz="1000" i="1" dirty="0" smtClean="0"/>
                <a:t>On a private exchange, </a:t>
              </a:r>
              <a:endParaRPr lang="en-US" sz="1000" i="1" dirty="0"/>
            </a:p>
          </p:txBody>
        </p:sp>
        <p:sp>
          <p:nvSpPr>
            <p:cNvPr id="11" name="TextBox 10"/>
            <p:cNvSpPr txBox="1"/>
            <p:nvPr/>
          </p:nvSpPr>
          <p:spPr bwMode="gray">
            <a:xfrm>
              <a:off x="0" y="1770162"/>
              <a:ext cx="2525486" cy="153888"/>
            </a:xfrm>
            <a:prstGeom prst="rect">
              <a:avLst/>
            </a:prstGeom>
            <a:noFill/>
          </p:spPr>
          <p:txBody>
            <a:bodyPr wrap="square" lIns="0" tIns="0" rIns="0" bIns="0" rtlCol="0">
              <a:spAutoFit/>
            </a:bodyPr>
            <a:lstStyle/>
            <a:p>
              <a:pPr algn="r"/>
              <a:r>
                <a:rPr lang="en-US" sz="1000" i="1" dirty="0" smtClean="0"/>
                <a:t>In the group market,</a:t>
              </a:r>
              <a:endParaRPr lang="en-US" sz="1000" i="1" dirty="0"/>
            </a:p>
          </p:txBody>
        </p:sp>
        <p:sp>
          <p:nvSpPr>
            <p:cNvPr id="12" name="TextBox 11"/>
            <p:cNvSpPr txBox="1"/>
            <p:nvPr/>
          </p:nvSpPr>
          <p:spPr bwMode="gray">
            <a:xfrm>
              <a:off x="472440" y="2021571"/>
              <a:ext cx="2053046" cy="307777"/>
            </a:xfrm>
            <a:prstGeom prst="rect">
              <a:avLst/>
            </a:prstGeom>
            <a:noFill/>
          </p:spPr>
          <p:txBody>
            <a:bodyPr wrap="square" lIns="0" tIns="0" rIns="0" bIns="0" rtlCol="0">
              <a:spAutoFit/>
            </a:bodyPr>
            <a:lstStyle/>
            <a:p>
              <a:pPr algn="r">
                <a:spcBef>
                  <a:spcPts val="500"/>
                </a:spcBef>
              </a:pPr>
              <a:r>
                <a:rPr lang="en-US" sz="1000" dirty="0" smtClean="0"/>
                <a:t>Changes in network or carrier may require employer-level decisions</a:t>
              </a:r>
            </a:p>
          </p:txBody>
        </p:sp>
        <p:sp>
          <p:nvSpPr>
            <p:cNvPr id="13" name="TextBox 12"/>
            <p:cNvSpPr txBox="1"/>
            <p:nvPr/>
          </p:nvSpPr>
          <p:spPr bwMode="gray">
            <a:xfrm>
              <a:off x="472440" y="2671554"/>
              <a:ext cx="2053046" cy="307777"/>
            </a:xfrm>
            <a:prstGeom prst="rect">
              <a:avLst/>
            </a:prstGeom>
            <a:noFill/>
          </p:spPr>
          <p:txBody>
            <a:bodyPr wrap="square" lIns="0" tIns="0" rIns="0" bIns="0" rtlCol="0">
              <a:spAutoFit/>
            </a:bodyPr>
            <a:lstStyle/>
            <a:p>
              <a:pPr algn="r">
                <a:spcBef>
                  <a:spcPts val="500"/>
                </a:spcBef>
              </a:pPr>
              <a:r>
                <a:rPr lang="en-US" sz="1000" dirty="0" smtClean="0"/>
                <a:t>Provider networks must be broad enough to serve entire workforce</a:t>
              </a:r>
            </a:p>
          </p:txBody>
        </p:sp>
        <p:sp>
          <p:nvSpPr>
            <p:cNvPr id="14" name="TextBox 13"/>
            <p:cNvSpPr txBox="1"/>
            <p:nvPr/>
          </p:nvSpPr>
          <p:spPr bwMode="gray">
            <a:xfrm>
              <a:off x="472440" y="3336174"/>
              <a:ext cx="2053046" cy="307777"/>
            </a:xfrm>
            <a:prstGeom prst="rect">
              <a:avLst/>
            </a:prstGeom>
            <a:noFill/>
          </p:spPr>
          <p:txBody>
            <a:bodyPr wrap="square" lIns="0" tIns="0" rIns="0" bIns="0" rtlCol="0">
              <a:spAutoFit/>
            </a:bodyPr>
            <a:lstStyle/>
            <a:p>
              <a:pPr algn="r">
                <a:spcBef>
                  <a:spcPts val="500"/>
                </a:spcBef>
              </a:pPr>
              <a:r>
                <a:rPr lang="en-US" sz="1000" dirty="0" smtClean="0"/>
                <a:t>Defined benefit plans insulate employees from differences in cost</a:t>
              </a:r>
            </a:p>
          </p:txBody>
        </p:sp>
        <p:sp>
          <p:nvSpPr>
            <p:cNvPr id="15" name="TextBox 14"/>
            <p:cNvSpPr txBox="1"/>
            <p:nvPr/>
          </p:nvSpPr>
          <p:spPr bwMode="gray">
            <a:xfrm>
              <a:off x="3503499" y="2671554"/>
              <a:ext cx="1919288" cy="307777"/>
            </a:xfrm>
            <a:prstGeom prst="rect">
              <a:avLst/>
            </a:prstGeom>
            <a:noFill/>
          </p:spPr>
          <p:txBody>
            <a:bodyPr wrap="square" lIns="0" tIns="0" rIns="0" bIns="0" rtlCol="0">
              <a:spAutoFit/>
            </a:bodyPr>
            <a:lstStyle/>
            <a:p>
              <a:pPr>
                <a:spcBef>
                  <a:spcPts val="500"/>
                </a:spcBef>
              </a:pPr>
              <a:r>
                <a:rPr lang="en-US" sz="1000" dirty="0" smtClean="0"/>
                <a:t>Narrow networks can appeal to specific employee segments</a:t>
              </a:r>
            </a:p>
          </p:txBody>
        </p:sp>
        <p:sp>
          <p:nvSpPr>
            <p:cNvPr id="16" name="TextBox 15"/>
            <p:cNvSpPr txBox="1"/>
            <p:nvPr/>
          </p:nvSpPr>
          <p:spPr bwMode="gray">
            <a:xfrm>
              <a:off x="3503499" y="3336174"/>
              <a:ext cx="1919288" cy="307777"/>
            </a:xfrm>
            <a:prstGeom prst="rect">
              <a:avLst/>
            </a:prstGeom>
            <a:noFill/>
          </p:spPr>
          <p:txBody>
            <a:bodyPr wrap="square" lIns="0" tIns="0" rIns="0" bIns="0" rtlCol="0">
              <a:spAutoFit/>
            </a:bodyPr>
            <a:lstStyle/>
            <a:p>
              <a:pPr>
                <a:spcBef>
                  <a:spcPts val="500"/>
                </a:spcBef>
              </a:pPr>
              <a:r>
                <a:rPr lang="en-US" sz="1000" dirty="0" smtClean="0"/>
                <a:t>Defined contribution plans expose employees to cost differences</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975" y="1958328"/>
              <a:ext cx="457200" cy="434263"/>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975" y="3303512"/>
              <a:ext cx="457200" cy="3731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7975" y="2596842"/>
              <a:ext cx="457200" cy="457200"/>
            </a:xfrm>
            <a:prstGeom prst="rect">
              <a:avLst/>
            </a:prstGeom>
          </p:spPr>
        </p:pic>
      </p:grpSp>
      <p:sp>
        <p:nvSpPr>
          <p:cNvPr id="22" name="Text Placeholder 3"/>
          <p:cNvSpPr>
            <a:spLocks noGrp="1"/>
          </p:cNvSpPr>
          <p:nvPr>
            <p:ph type="body" sz="quarter" idx="23"/>
          </p:nvPr>
        </p:nvSpPr>
        <p:spPr/>
        <p:txBody>
          <a:bodyPr/>
          <a:lstStyle/>
          <a:p>
            <a:r>
              <a:rPr lang="en-US" dirty="0" smtClean="0"/>
              <a:t>Source: Health Care Advisory Board interviews and analysis.</a:t>
            </a:r>
            <a:endParaRPr lang="en-US" dirty="0"/>
          </a:p>
        </p:txBody>
      </p:sp>
    </p:spTree>
    <p:extLst>
      <p:ext uri="{BB962C8B-B14F-4D97-AF65-F5344CB8AC3E}">
        <p14:creationId xmlns:p14="http://schemas.microsoft.com/office/powerpoint/2010/main" val="2434958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Small Employers Also Beginning to Show Interest </a:t>
            </a:r>
            <a:endParaRPr lang="en-US" dirty="0"/>
          </a:p>
        </p:txBody>
      </p:sp>
      <p:sp>
        <p:nvSpPr>
          <p:cNvPr id="3" name="Text Placeholder 2"/>
          <p:cNvSpPr>
            <a:spLocks noGrp="1"/>
          </p:cNvSpPr>
          <p:nvPr>
            <p:ph type="body" sz="quarter" idx="22"/>
          </p:nvPr>
        </p:nvSpPr>
        <p:spPr>
          <a:xfrm>
            <a:off x="320040" y="45947"/>
            <a:ext cx="2926080" cy="138499"/>
          </a:xfrm>
        </p:spPr>
        <p:txBody>
          <a:bodyPr/>
          <a:lstStyle/>
          <a:p>
            <a:endParaRPr lang="en-US" dirty="0"/>
          </a:p>
        </p:txBody>
      </p:sp>
      <p:sp>
        <p:nvSpPr>
          <p:cNvPr id="4" name="Text Placeholder 3"/>
          <p:cNvSpPr>
            <a:spLocks noGrp="1"/>
          </p:cNvSpPr>
          <p:nvPr>
            <p:ph type="body" sz="quarter" idx="23"/>
          </p:nvPr>
        </p:nvSpPr>
        <p:spPr>
          <a:xfrm>
            <a:off x="4165600" y="4465124"/>
            <a:ext cx="2235200" cy="335476"/>
          </a:xfrm>
        </p:spPr>
        <p:txBody>
          <a:bodyPr/>
          <a:lstStyle/>
          <a:p>
            <a:r>
              <a:rPr lang="en-US" dirty="0"/>
              <a:t>Source: Gabel JR et al., “Small Employer Perspectives On The Affordable Care Act’s Premiums, SHOP Exchanges, And </a:t>
            </a:r>
            <a:r>
              <a:rPr lang="en-US" dirty="0" smtClean="0"/>
              <a:t>Self-Insurance,” </a:t>
            </a:r>
            <a:r>
              <a:rPr lang="en-US" i="1" dirty="0" smtClean="0"/>
              <a:t>Health Affairs</a:t>
            </a:r>
            <a:r>
              <a:rPr lang="en-US" dirty="0" smtClean="0"/>
              <a:t>, 32(11): 2032-39; Health Care Advisory Board interviews and analysis.</a:t>
            </a:r>
            <a:endParaRPr lang="en-US" dirty="0"/>
          </a:p>
        </p:txBody>
      </p:sp>
      <p:sp>
        <p:nvSpPr>
          <p:cNvPr id="5" name="Text Placeholder 4"/>
          <p:cNvSpPr>
            <a:spLocks noGrp="1"/>
          </p:cNvSpPr>
          <p:nvPr>
            <p:ph type="body" sz="quarter" idx="24"/>
          </p:nvPr>
        </p:nvSpPr>
        <p:spPr>
          <a:xfrm>
            <a:off x="0" y="4544011"/>
            <a:ext cx="1743559" cy="76944"/>
          </a:xfrm>
        </p:spPr>
        <p:txBody>
          <a:bodyPr/>
          <a:lstStyle/>
          <a:p>
            <a:r>
              <a:rPr lang="en-US" dirty="0" smtClean="0"/>
              <a:t>3 to 50 FTEs.</a:t>
            </a:r>
            <a:endParaRPr lang="en-US" dirty="0"/>
          </a:p>
        </p:txBody>
      </p:sp>
      <p:sp>
        <p:nvSpPr>
          <p:cNvPr id="6" name="Text Placeholder 5"/>
          <p:cNvSpPr>
            <a:spLocks noGrp="1"/>
          </p:cNvSpPr>
          <p:nvPr>
            <p:ph type="body" sz="quarter" idx="25"/>
          </p:nvPr>
        </p:nvSpPr>
        <p:spPr/>
        <p:txBody>
          <a:bodyPr/>
          <a:lstStyle/>
          <a:p>
            <a:r>
              <a:rPr lang="en-US" dirty="0" smtClean="0"/>
              <a:t>Self-Funded Strategies Steadily Gaining Ground</a:t>
            </a:r>
            <a:endParaRPr lang="en-US" dirty="0"/>
          </a:p>
        </p:txBody>
      </p:sp>
      <p:sp>
        <p:nvSpPr>
          <p:cNvPr id="37" name="TextBox 36"/>
          <p:cNvSpPr txBox="1"/>
          <p:nvPr/>
        </p:nvSpPr>
        <p:spPr bwMode="gray">
          <a:xfrm>
            <a:off x="3682365" y="1166372"/>
            <a:ext cx="2423704" cy="338554"/>
          </a:xfrm>
          <a:prstGeom prst="rect">
            <a:avLst/>
          </a:prstGeom>
          <a:noFill/>
        </p:spPr>
        <p:txBody>
          <a:bodyPr wrap="square" lIns="0" tIns="0" rIns="0" bIns="0" rtlCol="0">
            <a:spAutoFit/>
          </a:bodyPr>
          <a:lstStyle/>
          <a:p>
            <a:r>
              <a:rPr lang="en-US" sz="1100" b="1" dirty="0" smtClean="0"/>
              <a:t>ACA Benefits Standards Avoidable Through Self-Funding</a:t>
            </a:r>
            <a:endParaRPr lang="en-US" sz="1100" b="1" dirty="0"/>
          </a:p>
        </p:txBody>
      </p:sp>
      <p:sp>
        <p:nvSpPr>
          <p:cNvPr id="12" name="TextBox 11"/>
          <p:cNvSpPr txBox="1"/>
          <p:nvPr/>
        </p:nvSpPr>
        <p:spPr bwMode="gray">
          <a:xfrm>
            <a:off x="3682365" y="3165779"/>
            <a:ext cx="1092240" cy="307777"/>
          </a:xfrm>
          <a:prstGeom prst="rect">
            <a:avLst/>
          </a:prstGeom>
          <a:noFill/>
        </p:spPr>
        <p:txBody>
          <a:bodyPr wrap="square" lIns="0" tIns="0" rIns="0" bIns="0" rtlCol="0">
            <a:spAutoFit/>
          </a:bodyPr>
          <a:lstStyle/>
          <a:p>
            <a:pPr>
              <a:spcBef>
                <a:spcPts val="500"/>
              </a:spcBef>
            </a:pPr>
            <a:r>
              <a:rPr lang="en-US" sz="1000" dirty="0" smtClean="0"/>
              <a:t>Modified Community Rating</a:t>
            </a:r>
          </a:p>
        </p:txBody>
      </p:sp>
      <p:sp>
        <p:nvSpPr>
          <p:cNvPr id="38" name="TextBox 37"/>
          <p:cNvSpPr txBox="1"/>
          <p:nvPr/>
        </p:nvSpPr>
        <p:spPr bwMode="gray">
          <a:xfrm>
            <a:off x="3682365" y="2183799"/>
            <a:ext cx="1092240" cy="307777"/>
          </a:xfrm>
          <a:prstGeom prst="rect">
            <a:avLst/>
          </a:prstGeom>
          <a:noFill/>
        </p:spPr>
        <p:txBody>
          <a:bodyPr wrap="square" lIns="0" tIns="0" rIns="0" bIns="0" rtlCol="0">
            <a:spAutoFit/>
          </a:bodyPr>
          <a:lstStyle/>
          <a:p>
            <a:pPr>
              <a:spcBef>
                <a:spcPts val="500"/>
              </a:spcBef>
            </a:pPr>
            <a:r>
              <a:rPr lang="en-US" sz="1000" dirty="0" smtClean="0"/>
              <a:t>Essential Health Benefits</a:t>
            </a:r>
          </a:p>
        </p:txBody>
      </p:sp>
      <p:sp>
        <p:nvSpPr>
          <p:cNvPr id="39" name="TextBox 38"/>
          <p:cNvSpPr txBox="1"/>
          <p:nvPr/>
        </p:nvSpPr>
        <p:spPr bwMode="gray">
          <a:xfrm>
            <a:off x="4928298" y="2183799"/>
            <a:ext cx="1092240" cy="307777"/>
          </a:xfrm>
          <a:prstGeom prst="rect">
            <a:avLst/>
          </a:prstGeom>
          <a:noFill/>
        </p:spPr>
        <p:txBody>
          <a:bodyPr wrap="square" lIns="0" tIns="0" rIns="0" bIns="0" rtlCol="0">
            <a:spAutoFit/>
          </a:bodyPr>
          <a:lstStyle/>
          <a:p>
            <a:pPr>
              <a:spcBef>
                <a:spcPts val="500"/>
              </a:spcBef>
            </a:pPr>
            <a:r>
              <a:rPr lang="en-US" sz="1000" dirty="0" smtClean="0"/>
              <a:t>Guaranteed Issue </a:t>
            </a:r>
            <a:r>
              <a:rPr lang="en-US" sz="1000" smtClean="0"/>
              <a:t>and Renewability</a:t>
            </a:r>
            <a:endParaRPr lang="en-US" sz="1000" dirty="0" smtClean="0"/>
          </a:p>
        </p:txBody>
      </p:sp>
      <p:sp>
        <p:nvSpPr>
          <p:cNvPr id="40" name="TextBox 39"/>
          <p:cNvSpPr txBox="1"/>
          <p:nvPr/>
        </p:nvSpPr>
        <p:spPr bwMode="gray">
          <a:xfrm>
            <a:off x="4928298" y="3165779"/>
            <a:ext cx="1092240" cy="307777"/>
          </a:xfrm>
          <a:prstGeom prst="rect">
            <a:avLst/>
          </a:prstGeom>
          <a:noFill/>
        </p:spPr>
        <p:txBody>
          <a:bodyPr wrap="square" lIns="0" tIns="0" rIns="0" bIns="0" rtlCol="0">
            <a:spAutoFit/>
          </a:bodyPr>
          <a:lstStyle/>
          <a:p>
            <a:pPr>
              <a:spcBef>
                <a:spcPts val="500"/>
              </a:spcBef>
            </a:pPr>
            <a:r>
              <a:rPr lang="en-US" sz="1000" dirty="0" smtClean="0"/>
              <a:t>Medical Loss Ratio Requirements</a:t>
            </a:r>
          </a:p>
        </p:txBody>
      </p:sp>
      <p:pic>
        <p:nvPicPr>
          <p:cNvPr id="1026" name="Picture 2" descr="L:\public\share\ABC Templates and Resources\ABC Art Icons Logos\ABC Modern Icons\Check_b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365" y="1656837"/>
            <a:ext cx="457200" cy="4008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ABC Art Icons Logos\ABC Modern Icons\Data_analy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298" y="2725616"/>
            <a:ext cx="457200" cy="3182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ABC Art Icons Logos\ABC Modern Icons\Send_subm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8298" y="1628659"/>
            <a:ext cx="3905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public\share\ABC Templates and Resources\ABC Art Icons Logos\ABC Modern Icons\Mone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2365" y="2656163"/>
            <a:ext cx="250032"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Chart 22"/>
          <p:cNvGraphicFramePr/>
          <p:nvPr>
            <p:extLst>
              <p:ext uri="{D42A27DB-BD31-4B8C-83A1-F6EECF244321}">
                <p14:modId xmlns:p14="http://schemas.microsoft.com/office/powerpoint/2010/main" val="1866482385"/>
              </p:ext>
            </p:extLst>
          </p:nvPr>
        </p:nvGraphicFramePr>
        <p:xfrm>
          <a:off x="0" y="3408479"/>
          <a:ext cx="2012061" cy="1341374"/>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p:cNvSpPr txBox="1"/>
          <p:nvPr/>
        </p:nvSpPr>
        <p:spPr bwMode="gray">
          <a:xfrm>
            <a:off x="615171" y="3819760"/>
            <a:ext cx="574243" cy="338554"/>
          </a:xfrm>
          <a:prstGeom prst="rect">
            <a:avLst/>
          </a:prstGeom>
          <a:noFill/>
        </p:spPr>
        <p:txBody>
          <a:bodyPr wrap="square" lIns="0" tIns="0" rIns="0" bIns="0" rtlCol="0">
            <a:spAutoFit/>
          </a:bodyPr>
          <a:lstStyle/>
          <a:p>
            <a:pPr>
              <a:spcBef>
                <a:spcPts val="500"/>
              </a:spcBef>
            </a:pPr>
            <a:r>
              <a:rPr lang="en-US" sz="2200" dirty="0" smtClean="0"/>
              <a:t>26%</a:t>
            </a:r>
          </a:p>
        </p:txBody>
      </p:sp>
      <p:sp>
        <p:nvSpPr>
          <p:cNvPr id="26" name="TextBox 25"/>
          <p:cNvSpPr txBox="1"/>
          <p:nvPr/>
        </p:nvSpPr>
        <p:spPr bwMode="gray">
          <a:xfrm>
            <a:off x="1189414" y="3819760"/>
            <a:ext cx="1748352" cy="461665"/>
          </a:xfrm>
          <a:prstGeom prst="rect">
            <a:avLst/>
          </a:prstGeom>
          <a:noFill/>
        </p:spPr>
        <p:txBody>
          <a:bodyPr wrap="square" lIns="0" tIns="0" rIns="0" bIns="0" rtlCol="0">
            <a:spAutoFit/>
          </a:bodyPr>
          <a:lstStyle/>
          <a:p>
            <a:pPr>
              <a:spcBef>
                <a:spcPts val="500"/>
              </a:spcBef>
            </a:pPr>
            <a:r>
              <a:rPr lang="en-US" sz="1000" dirty="0" smtClean="0"/>
              <a:t>of </a:t>
            </a:r>
            <a:r>
              <a:rPr lang="en-US" sz="1000" dirty="0" smtClean="0">
                <a:solidFill>
                  <a:schemeClr val="accent6"/>
                </a:solidFill>
              </a:rPr>
              <a:t>small employers’</a:t>
            </a:r>
            <a:r>
              <a:rPr lang="en-US" sz="1000" baseline="30000" dirty="0" smtClean="0"/>
              <a:t>1</a:t>
            </a:r>
            <a:r>
              <a:rPr lang="en-US" sz="1000" dirty="0" smtClean="0"/>
              <a:t> brokers have discussed with them the possibility of self-insurance</a:t>
            </a:r>
          </a:p>
        </p:txBody>
      </p:sp>
      <p:graphicFrame>
        <p:nvGraphicFramePr>
          <p:cNvPr id="28" name="Chart 27"/>
          <p:cNvGraphicFramePr/>
          <p:nvPr>
            <p:extLst>
              <p:ext uri="{D42A27DB-BD31-4B8C-83A1-F6EECF244321}">
                <p14:modId xmlns:p14="http://schemas.microsoft.com/office/powerpoint/2010/main" val="1778598425"/>
              </p:ext>
            </p:extLst>
          </p:nvPr>
        </p:nvGraphicFramePr>
        <p:xfrm>
          <a:off x="170522" y="1714036"/>
          <a:ext cx="2848903" cy="1759520"/>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p:nvSpPr>
        <p:spPr bwMode="gray">
          <a:xfrm>
            <a:off x="320040" y="1166372"/>
            <a:ext cx="2423704" cy="338554"/>
          </a:xfrm>
          <a:prstGeom prst="rect">
            <a:avLst/>
          </a:prstGeom>
          <a:noFill/>
        </p:spPr>
        <p:txBody>
          <a:bodyPr wrap="square" lIns="0" tIns="0" rIns="0" bIns="0" rtlCol="0">
            <a:spAutoFit/>
          </a:bodyPr>
          <a:lstStyle/>
          <a:p>
            <a:r>
              <a:rPr lang="en-US" sz="1100" b="1" dirty="0" smtClean="0"/>
              <a:t>Percentage of Covered Workers in Self-Funded Plans</a:t>
            </a:r>
            <a:endParaRPr lang="en-US" sz="1100" b="1" dirty="0"/>
          </a:p>
        </p:txBody>
      </p:sp>
    </p:spTree>
    <p:extLst>
      <p:ext uri="{BB962C8B-B14F-4D97-AF65-F5344CB8AC3E}">
        <p14:creationId xmlns:p14="http://schemas.microsoft.com/office/powerpoint/2010/main" val="3605037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Custom Network Builders Offering Local Solutions</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208681" y="4619012"/>
            <a:ext cx="2192119" cy="181588"/>
          </a:xfrm>
        </p:spPr>
        <p:txBody>
          <a:bodyPr/>
          <a:lstStyle/>
          <a:p>
            <a:r>
              <a:rPr lang="en-US" dirty="0"/>
              <a:t>Source: </a:t>
            </a:r>
            <a:r>
              <a:rPr lang="en-US" dirty="0" smtClean="0"/>
              <a:t>Innovative </a:t>
            </a:r>
            <a:r>
              <a:rPr lang="en-US" dirty="0" err="1" smtClean="0"/>
              <a:t>Healthware</a:t>
            </a:r>
            <a:r>
              <a:rPr lang="en-US" dirty="0" smtClean="0"/>
              <a:t> Services, Inc., Arnold, MD; Health Care Advisory Board interviews and analysis.</a:t>
            </a:r>
            <a:endParaRPr lang="en-US" dirty="0"/>
          </a:p>
        </p:txBody>
      </p:sp>
      <p:sp>
        <p:nvSpPr>
          <p:cNvPr id="6" name="Text Placeholder 5"/>
          <p:cNvSpPr>
            <a:spLocks noGrp="1"/>
          </p:cNvSpPr>
          <p:nvPr>
            <p:ph type="body" sz="quarter" idx="25"/>
          </p:nvPr>
        </p:nvSpPr>
        <p:spPr>
          <a:xfrm>
            <a:off x="320040" y="40904"/>
            <a:ext cx="6080760" cy="553998"/>
          </a:xfrm>
        </p:spPr>
        <p:txBody>
          <a:bodyPr/>
          <a:lstStyle/>
          <a:p>
            <a:r>
              <a:rPr lang="en-US" dirty="0" smtClean="0"/>
              <a:t>Hands-On Network Management Increasingly Feasible</a:t>
            </a:r>
            <a:endParaRPr lang="en-US" dirty="0"/>
          </a:p>
        </p:txBody>
      </p:sp>
      <p:sp>
        <p:nvSpPr>
          <p:cNvPr id="12" name="TextBox 11"/>
          <p:cNvSpPr txBox="1"/>
          <p:nvPr/>
        </p:nvSpPr>
        <p:spPr bwMode="gray">
          <a:xfrm>
            <a:off x="2974349" y="2798272"/>
            <a:ext cx="3105775" cy="1773727"/>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t>Case in Brief: </a:t>
            </a:r>
            <a:r>
              <a:rPr lang="en-US" sz="1100" b="1" dirty="0" smtClean="0"/>
              <a:t/>
            </a:r>
            <a:br>
              <a:rPr lang="en-US" sz="1100" b="1" dirty="0" smtClean="0"/>
            </a:br>
            <a:r>
              <a:rPr lang="en-US" sz="1100" b="1" dirty="0" smtClean="0"/>
              <a:t>Innovative </a:t>
            </a:r>
            <a:r>
              <a:rPr lang="en-US" sz="1100" b="1" dirty="0" err="1" smtClean="0"/>
              <a:t>Healthware</a:t>
            </a:r>
            <a:r>
              <a:rPr lang="en-US" sz="1100" b="1" dirty="0" smtClean="0"/>
              <a:t> Services</a:t>
            </a:r>
            <a:endParaRPr lang="en-US" sz="1100" b="1" dirty="0"/>
          </a:p>
        </p:txBody>
      </p:sp>
      <p:grpSp>
        <p:nvGrpSpPr>
          <p:cNvPr id="13" name="Group 12"/>
          <p:cNvGrpSpPr/>
          <p:nvPr/>
        </p:nvGrpSpPr>
        <p:grpSpPr bwMode="gray">
          <a:xfrm>
            <a:off x="2974349" y="2805797"/>
            <a:ext cx="319390" cy="218673"/>
            <a:chOff x="2833829" y="1401109"/>
            <a:chExt cx="319390" cy="218673"/>
          </a:xfrm>
        </p:grpSpPr>
        <p:sp>
          <p:nvSpPr>
            <p:cNvPr id="14" name="Freeform 13"/>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 name="Plus 14"/>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16" name="Text Placeholder 1"/>
          <p:cNvSpPr txBox="1">
            <a:spLocks/>
          </p:cNvSpPr>
          <p:nvPr/>
        </p:nvSpPr>
        <p:spPr bwMode="gray">
          <a:xfrm>
            <a:off x="2933889" y="3385127"/>
            <a:ext cx="3146236" cy="1079783"/>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Private company based in Arnold, Maryland that markets software solutions for PPOs, TPAs, providers, and payers</a:t>
            </a:r>
          </a:p>
          <a:p>
            <a:r>
              <a:rPr lang="en-US" dirty="0" smtClean="0"/>
              <a:t>“Custom Provider Network” limits a self-funded employer’s network to selected list of hospitals, physicians, and ancillary care</a:t>
            </a:r>
            <a:endParaRPr lang="en-US" dirty="0"/>
          </a:p>
        </p:txBody>
      </p:sp>
      <p:sp>
        <p:nvSpPr>
          <p:cNvPr id="8" name="TextBox 7"/>
          <p:cNvSpPr txBox="1"/>
          <p:nvPr/>
        </p:nvSpPr>
        <p:spPr bwMode="gray">
          <a:xfrm>
            <a:off x="3450731" y="1476254"/>
            <a:ext cx="2467748" cy="307777"/>
          </a:xfrm>
          <a:prstGeom prst="rect">
            <a:avLst/>
          </a:prstGeom>
          <a:noFill/>
        </p:spPr>
        <p:txBody>
          <a:bodyPr wrap="square" lIns="0" tIns="0" rIns="0" bIns="0" rtlCol="0">
            <a:spAutoFit/>
          </a:bodyPr>
          <a:lstStyle/>
          <a:p>
            <a:pPr>
              <a:spcBef>
                <a:spcPts val="500"/>
              </a:spcBef>
            </a:pPr>
            <a:r>
              <a:rPr lang="en-US" sz="1000" dirty="0" smtClean="0"/>
              <a:t>Self-funded employer submits list of physicians, hospitals, and ancillary care</a:t>
            </a:r>
          </a:p>
        </p:txBody>
      </p:sp>
      <p:sp>
        <p:nvSpPr>
          <p:cNvPr id="25" name="TextBox 24"/>
          <p:cNvSpPr txBox="1"/>
          <p:nvPr/>
        </p:nvSpPr>
        <p:spPr bwMode="gray">
          <a:xfrm>
            <a:off x="3450731" y="1931503"/>
            <a:ext cx="2467748" cy="307777"/>
          </a:xfrm>
          <a:prstGeom prst="rect">
            <a:avLst/>
          </a:prstGeom>
          <a:noFill/>
        </p:spPr>
        <p:txBody>
          <a:bodyPr wrap="square" lIns="0" tIns="0" rIns="0" bIns="0" rtlCol="0">
            <a:spAutoFit/>
          </a:bodyPr>
          <a:lstStyle/>
          <a:p>
            <a:pPr>
              <a:spcBef>
                <a:spcPts val="500"/>
              </a:spcBef>
            </a:pPr>
            <a:r>
              <a:rPr lang="en-US" sz="1000" dirty="0" smtClean="0"/>
              <a:t>IHS negotiates cost-effective provider agreements using Medicare-based pricing</a:t>
            </a:r>
          </a:p>
        </p:txBody>
      </p:sp>
      <p:sp>
        <p:nvSpPr>
          <p:cNvPr id="26" name="TextBox 25"/>
          <p:cNvSpPr txBox="1"/>
          <p:nvPr/>
        </p:nvSpPr>
        <p:spPr bwMode="gray">
          <a:xfrm>
            <a:off x="3450730" y="2360629"/>
            <a:ext cx="2467749" cy="307777"/>
          </a:xfrm>
          <a:prstGeom prst="rect">
            <a:avLst/>
          </a:prstGeom>
          <a:noFill/>
        </p:spPr>
        <p:txBody>
          <a:bodyPr wrap="square" lIns="0" tIns="0" rIns="0" bIns="0" rtlCol="0">
            <a:spAutoFit/>
          </a:bodyPr>
          <a:lstStyle/>
          <a:p>
            <a:pPr>
              <a:spcBef>
                <a:spcPts val="500"/>
              </a:spcBef>
            </a:pPr>
            <a:r>
              <a:rPr lang="en-US" sz="1000" dirty="0" smtClean="0"/>
              <a:t>IHS continually evaluates network providers to “ensure competitive price contracts”</a:t>
            </a:r>
          </a:p>
        </p:txBody>
      </p:sp>
      <p:pic>
        <p:nvPicPr>
          <p:cNvPr id="1026" name="Picture 2" descr="C:\Users\liuto\Desktop\ABC Modern Icons\Send_subm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325" y="1401542"/>
            <a:ext cx="3905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iuto\Desktop\ABC Modern Icons\Arrow_circul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707" y="2340878"/>
            <a:ext cx="365760" cy="34728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bwMode="gray">
          <a:xfrm>
            <a:off x="320040" y="1186330"/>
            <a:ext cx="3106784" cy="169277"/>
          </a:xfrm>
          <a:prstGeom prst="rect">
            <a:avLst/>
          </a:prstGeom>
          <a:noFill/>
        </p:spPr>
        <p:txBody>
          <a:bodyPr wrap="square" lIns="0" tIns="0" rIns="0" bIns="0" rtlCol="0">
            <a:spAutoFit/>
          </a:bodyPr>
          <a:lstStyle/>
          <a:p>
            <a:r>
              <a:rPr lang="en-US" sz="1100" b="1" dirty="0" smtClean="0"/>
              <a:t>IHS</a:t>
            </a:r>
            <a:r>
              <a:rPr lang="en-US" sz="1100" b="1" baseline="30000" dirty="0" smtClean="0"/>
              <a:t>1</a:t>
            </a:r>
            <a:r>
              <a:rPr lang="en-US" sz="1100" b="1" dirty="0" smtClean="0"/>
              <a:t> “Custom Provider Network” Solution</a:t>
            </a:r>
            <a:endParaRPr lang="en-US" sz="1100" b="1" dirty="0"/>
          </a:p>
        </p:txBody>
      </p:sp>
      <p:sp>
        <p:nvSpPr>
          <p:cNvPr id="28" name="TextBox 27"/>
          <p:cNvSpPr txBox="1"/>
          <p:nvPr/>
        </p:nvSpPr>
        <p:spPr bwMode="gray">
          <a:xfrm>
            <a:off x="1002345" y="4090470"/>
            <a:ext cx="1722743" cy="489365"/>
          </a:xfrm>
          <a:prstGeom prst="rect">
            <a:avLst/>
          </a:prstGeom>
          <a:noFill/>
        </p:spPr>
        <p:txBody>
          <a:bodyPr wrap="square" lIns="0" tIns="0" rIns="182880" bIns="118872" rtlCol="0" anchor="b">
            <a:spAutoFit/>
          </a:bodyPr>
          <a:lstStyle/>
          <a:p>
            <a:pPr algn="r"/>
            <a:r>
              <a:rPr lang="en-US" sz="1200" i="1" dirty="0" smtClean="0">
                <a:solidFill>
                  <a:schemeClr val="accent3"/>
                </a:solidFill>
              </a:rPr>
              <a:t>Innovative </a:t>
            </a:r>
            <a:r>
              <a:rPr lang="en-US" sz="1200" i="1" dirty="0" err="1" smtClean="0">
                <a:solidFill>
                  <a:schemeClr val="accent3"/>
                </a:solidFill>
              </a:rPr>
              <a:t>Healthware</a:t>
            </a:r>
            <a:r>
              <a:rPr lang="en-US" sz="1200" i="1" dirty="0" smtClean="0">
                <a:solidFill>
                  <a:schemeClr val="accent3"/>
                </a:solidFill>
              </a:rPr>
              <a:t> Services</a:t>
            </a:r>
            <a:endParaRPr lang="en-US" sz="1200" i="1" dirty="0">
              <a:solidFill>
                <a:schemeClr val="accent3"/>
              </a:solidFill>
            </a:endParaRPr>
          </a:p>
        </p:txBody>
      </p:sp>
      <p:grpSp>
        <p:nvGrpSpPr>
          <p:cNvPr id="29" name="Group 28"/>
          <p:cNvGrpSpPr>
            <a:grpSpLocks noChangeAspect="1"/>
          </p:cNvGrpSpPr>
          <p:nvPr/>
        </p:nvGrpSpPr>
        <p:grpSpPr bwMode="gray">
          <a:xfrm>
            <a:off x="323910" y="1450832"/>
            <a:ext cx="463327" cy="474669"/>
            <a:chOff x="3145010" y="1854051"/>
            <a:chExt cx="124957" cy="128016"/>
          </a:xfrm>
          <a:solidFill>
            <a:schemeClr val="accent1"/>
          </a:solidFill>
        </p:grpSpPr>
        <p:sp>
          <p:nvSpPr>
            <p:cNvPr id="33"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5" name="TextBox 34"/>
          <p:cNvSpPr txBox="1"/>
          <p:nvPr/>
        </p:nvSpPr>
        <p:spPr bwMode="gray">
          <a:xfrm>
            <a:off x="533506" y="1628257"/>
            <a:ext cx="2080772" cy="2462213"/>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dirty="0" smtClean="0"/>
              <a:t>“</a:t>
            </a:r>
            <a:r>
              <a:rPr lang="en-US" sz="1600" dirty="0"/>
              <a:t>Working with the TPA and employer, we replace the ‘one size fits all’ network with a cost-effective customized network created around the needs of your business and your employees</a:t>
            </a:r>
            <a:r>
              <a:rPr lang="en-US" dirty="0" smtClean="0"/>
              <a:t>.”</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987" y="1950066"/>
            <a:ext cx="457200" cy="270650"/>
          </a:xfrm>
          <a:prstGeom prst="rect">
            <a:avLst/>
          </a:prstGeom>
        </p:spPr>
      </p:pic>
      <p:sp>
        <p:nvSpPr>
          <p:cNvPr id="9" name="Text Placeholder 8"/>
          <p:cNvSpPr>
            <a:spLocks noGrp="1"/>
          </p:cNvSpPr>
          <p:nvPr>
            <p:ph type="body" sz="quarter" idx="24"/>
          </p:nvPr>
        </p:nvSpPr>
        <p:spPr/>
        <p:txBody>
          <a:bodyPr/>
          <a:lstStyle/>
          <a:p>
            <a:endParaRPr lang="en-US"/>
          </a:p>
        </p:txBody>
      </p:sp>
    </p:spTree>
    <p:extLst>
      <p:ext uri="{BB962C8B-B14F-4D97-AF65-F5344CB8AC3E}">
        <p14:creationId xmlns:p14="http://schemas.microsoft.com/office/powerpoint/2010/main" val="1767009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Exporting Walmart’s Centers of Excellence Program</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2906026" y="4311235"/>
            <a:ext cx="3494774" cy="489365"/>
          </a:xfrm>
        </p:spPr>
        <p:txBody>
          <a:bodyPr/>
          <a:lstStyle/>
          <a:p>
            <a:r>
              <a:rPr lang="en-US" dirty="0"/>
              <a:t>Source: Walmart, </a:t>
            </a:r>
            <a:r>
              <a:rPr lang="en-US" dirty="0" smtClean="0"/>
              <a:t>“Walmart</a:t>
            </a:r>
            <a:r>
              <a:rPr lang="en-US" dirty="0"/>
              <a:t>, Lowe’s And Pacific Business Group On Health Announce A First Of Its Kind National Employers Centers Of Excellence </a:t>
            </a:r>
            <a:r>
              <a:rPr lang="en-US" dirty="0" smtClean="0"/>
              <a:t>Network,” October 8, 2013; Health Design Plus, “Health Design Plus &amp; Employers Health Announce National Centers of Excellence Initiative,” June 11, 2013; Chen C, “Providers Using Bundled Payments, Quality to Entice Employers</a:t>
            </a:r>
            <a:r>
              <a:rPr lang="en-US" dirty="0"/>
              <a:t>,” Health Data Management, March </a:t>
            </a:r>
            <a:r>
              <a:rPr lang="en-US" dirty="0" smtClean="0"/>
              <a:t>11, 2014,;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5759450" cy="276999"/>
          </a:xfrm>
        </p:spPr>
        <p:txBody>
          <a:bodyPr/>
          <a:lstStyle/>
          <a:p>
            <a:r>
              <a:rPr lang="en-US" dirty="0" smtClean="0"/>
              <a:t>Aggregators Pooling Employers, Providers</a:t>
            </a:r>
            <a:endParaRPr lang="en-US" dirty="0"/>
          </a:p>
        </p:txBody>
      </p:sp>
      <p:sp>
        <p:nvSpPr>
          <p:cNvPr id="7" name="TextBox 6"/>
          <p:cNvSpPr txBox="1"/>
          <p:nvPr/>
        </p:nvSpPr>
        <p:spPr bwMode="gray">
          <a:xfrm>
            <a:off x="320040" y="1104047"/>
            <a:ext cx="2826565" cy="1491388"/>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t>Case in </a:t>
            </a:r>
            <a:r>
              <a:rPr lang="en-US" sz="1100" b="1" dirty="0" smtClean="0"/>
              <a:t>Brief: Health Design Plus</a:t>
            </a:r>
            <a:endParaRPr lang="en-US" sz="1100" b="1" dirty="0"/>
          </a:p>
        </p:txBody>
      </p:sp>
      <p:grpSp>
        <p:nvGrpSpPr>
          <p:cNvPr id="8" name="Group 7"/>
          <p:cNvGrpSpPr/>
          <p:nvPr/>
        </p:nvGrpSpPr>
        <p:grpSpPr bwMode="gray">
          <a:xfrm>
            <a:off x="320040" y="1104046"/>
            <a:ext cx="319390" cy="218673"/>
            <a:chOff x="2833829" y="1401109"/>
            <a:chExt cx="319390" cy="218673"/>
          </a:xfrm>
        </p:grpSpPr>
        <p:sp>
          <p:nvSpPr>
            <p:cNvPr id="9" name="Freeform 8"/>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Plus 9"/>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11" name="Text Placeholder 1"/>
          <p:cNvSpPr txBox="1">
            <a:spLocks/>
          </p:cNvSpPr>
          <p:nvPr/>
        </p:nvSpPr>
        <p:spPr bwMode="gray">
          <a:xfrm>
            <a:off x="320040" y="1485172"/>
            <a:ext cx="2826566" cy="1079783"/>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Third-party administrator based in Hudson, Ohio that creates Centers of Excellence (COE) programs for self-funded employers</a:t>
            </a:r>
          </a:p>
          <a:p>
            <a:r>
              <a:rPr lang="en-US" dirty="0" smtClean="0"/>
              <a:t>Assembled Walmart’s centers of excellence bundled payment network</a:t>
            </a:r>
          </a:p>
        </p:txBody>
      </p:sp>
      <p:sp>
        <p:nvSpPr>
          <p:cNvPr id="19" name="TextBox 18"/>
          <p:cNvSpPr txBox="1"/>
          <p:nvPr/>
        </p:nvSpPr>
        <p:spPr bwMode="gray">
          <a:xfrm>
            <a:off x="320038" y="2734866"/>
            <a:ext cx="3054407" cy="169277"/>
          </a:xfrm>
          <a:prstGeom prst="rect">
            <a:avLst/>
          </a:prstGeom>
          <a:noFill/>
        </p:spPr>
        <p:txBody>
          <a:bodyPr wrap="square" lIns="0" tIns="0" rIns="0" bIns="0" rtlCol="0">
            <a:spAutoFit/>
          </a:bodyPr>
          <a:lstStyle/>
          <a:p>
            <a:pPr>
              <a:spcBef>
                <a:spcPts val="500"/>
              </a:spcBef>
            </a:pPr>
            <a:r>
              <a:rPr lang="en-US" sz="1100" b="1" dirty="0" smtClean="0"/>
              <a:t>Two New Employer Coalition Partnerships</a:t>
            </a:r>
          </a:p>
        </p:txBody>
      </p:sp>
      <p:grpSp>
        <p:nvGrpSpPr>
          <p:cNvPr id="103" name="Group 197"/>
          <p:cNvGrpSpPr/>
          <p:nvPr/>
        </p:nvGrpSpPr>
        <p:grpSpPr bwMode="gray">
          <a:xfrm>
            <a:off x="2281108" y="3112501"/>
            <a:ext cx="1601550" cy="1008464"/>
            <a:chOff x="570714" y="1144588"/>
            <a:chExt cx="5049810" cy="3179762"/>
          </a:xfrm>
          <a:solidFill>
            <a:schemeClr val="accent1"/>
          </a:solidFill>
        </p:grpSpPr>
        <p:sp>
          <p:nvSpPr>
            <p:cNvPr id="104"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accent2"/>
              </a:solidFill>
              <a:round/>
              <a:headEnd/>
              <a:tailEnd/>
            </a:ln>
          </p:spPr>
          <p:txBody>
            <a:bodyPr/>
            <a:lstStyle/>
            <a:p>
              <a:endParaRPr lang="en-US">
                <a:latin typeface="+mj-lt"/>
              </a:endParaRPr>
            </a:p>
          </p:txBody>
        </p:sp>
        <p:grpSp>
          <p:nvGrpSpPr>
            <p:cNvPr id="105" name="Group 110"/>
            <p:cNvGrpSpPr/>
            <p:nvPr/>
          </p:nvGrpSpPr>
          <p:grpSpPr bwMode="gray">
            <a:xfrm>
              <a:off x="753918" y="3464849"/>
              <a:ext cx="1112868" cy="802007"/>
              <a:chOff x="753918" y="3464849"/>
              <a:chExt cx="1112868" cy="802007"/>
            </a:xfrm>
            <a:grpFill/>
          </p:grpSpPr>
          <p:sp>
            <p:nvSpPr>
              <p:cNvPr id="178"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accent2"/>
                </a:solidFill>
                <a:round/>
                <a:headEnd/>
                <a:tailEnd/>
              </a:ln>
            </p:spPr>
            <p:txBody>
              <a:bodyPr/>
              <a:lstStyle/>
              <a:p>
                <a:endParaRPr lang="en-US">
                  <a:latin typeface="+mj-lt"/>
                </a:endParaRPr>
              </a:p>
            </p:txBody>
          </p:sp>
          <p:sp>
            <p:nvSpPr>
              <p:cNvPr id="179"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accent2"/>
                </a:solidFill>
                <a:round/>
                <a:headEnd/>
                <a:tailEnd/>
              </a:ln>
            </p:spPr>
            <p:txBody>
              <a:bodyPr/>
              <a:lstStyle/>
              <a:p>
                <a:endParaRPr lang="en-US">
                  <a:latin typeface="+mj-lt"/>
                </a:endParaRPr>
              </a:p>
            </p:txBody>
          </p:sp>
          <p:sp>
            <p:nvSpPr>
              <p:cNvPr id="180"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accent2"/>
                </a:solidFill>
                <a:round/>
                <a:headEnd/>
                <a:tailEnd/>
              </a:ln>
            </p:spPr>
            <p:txBody>
              <a:bodyPr/>
              <a:lstStyle/>
              <a:p>
                <a:endParaRPr lang="en-US">
                  <a:latin typeface="+mj-lt"/>
                </a:endParaRPr>
              </a:p>
            </p:txBody>
          </p:sp>
          <p:sp>
            <p:nvSpPr>
              <p:cNvPr id="181" name="Freeform 24"/>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9525">
                <a:solidFill>
                  <a:schemeClr val="accent2"/>
                </a:solidFill>
                <a:round/>
                <a:headEnd/>
                <a:tailEnd/>
              </a:ln>
            </p:spPr>
            <p:txBody>
              <a:bodyPr/>
              <a:lstStyle/>
              <a:p>
                <a:endParaRPr lang="en-US">
                  <a:latin typeface="+mj-lt"/>
                </a:endParaRPr>
              </a:p>
            </p:txBody>
          </p:sp>
          <p:sp>
            <p:nvSpPr>
              <p:cNvPr id="182"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9525">
                <a:solidFill>
                  <a:schemeClr val="accent2"/>
                </a:solidFill>
                <a:round/>
                <a:headEnd/>
                <a:tailEnd/>
              </a:ln>
            </p:spPr>
            <p:txBody>
              <a:bodyPr/>
              <a:lstStyle/>
              <a:p>
                <a:endParaRPr lang="en-US">
                  <a:latin typeface="+mj-lt"/>
                </a:endParaRPr>
              </a:p>
            </p:txBody>
          </p:sp>
          <p:sp>
            <p:nvSpPr>
              <p:cNvPr id="183"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9525">
                <a:solidFill>
                  <a:schemeClr val="accent2"/>
                </a:solidFill>
                <a:round/>
                <a:headEnd/>
                <a:tailEnd/>
              </a:ln>
            </p:spPr>
            <p:txBody>
              <a:bodyPr/>
              <a:lstStyle/>
              <a:p>
                <a:endParaRPr lang="en-US">
                  <a:latin typeface="+mj-lt"/>
                </a:endParaRPr>
              </a:p>
            </p:txBody>
          </p:sp>
          <p:sp>
            <p:nvSpPr>
              <p:cNvPr id="184"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9525">
                <a:solidFill>
                  <a:schemeClr val="accent2"/>
                </a:solidFill>
                <a:round/>
                <a:headEnd/>
                <a:tailEnd/>
              </a:ln>
            </p:spPr>
            <p:txBody>
              <a:bodyPr/>
              <a:lstStyle/>
              <a:p>
                <a:endParaRPr lang="en-US">
                  <a:latin typeface="+mj-lt"/>
                </a:endParaRPr>
              </a:p>
            </p:txBody>
          </p:sp>
          <p:sp>
            <p:nvSpPr>
              <p:cNvPr id="185"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accent2"/>
                </a:solidFill>
                <a:round/>
                <a:headEnd/>
                <a:tailEnd/>
              </a:ln>
            </p:spPr>
            <p:txBody>
              <a:bodyPr/>
              <a:lstStyle/>
              <a:p>
                <a:endParaRPr lang="en-US">
                  <a:latin typeface="+mj-lt"/>
                </a:endParaRPr>
              </a:p>
            </p:txBody>
          </p:sp>
        </p:grpSp>
        <p:sp>
          <p:nvSpPr>
            <p:cNvPr id="106"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accent2"/>
              </a:solidFill>
              <a:round/>
              <a:headEnd/>
              <a:tailEnd/>
            </a:ln>
          </p:spPr>
          <p:txBody>
            <a:bodyPr/>
            <a:lstStyle/>
            <a:p>
              <a:endParaRPr lang="en-US">
                <a:latin typeface="+mj-lt"/>
              </a:endParaRPr>
            </a:p>
          </p:txBody>
        </p:sp>
        <p:sp>
          <p:nvSpPr>
            <p:cNvPr id="107"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accent2"/>
              </a:solidFill>
              <a:round/>
              <a:headEnd/>
              <a:tailEnd/>
            </a:ln>
          </p:spPr>
          <p:txBody>
            <a:bodyPr/>
            <a:lstStyle/>
            <a:p>
              <a:endParaRPr lang="en-US">
                <a:latin typeface="+mj-lt"/>
              </a:endParaRPr>
            </a:p>
          </p:txBody>
        </p:sp>
        <p:sp>
          <p:nvSpPr>
            <p:cNvPr id="108"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solidFill>
              <a:schemeClr val="accent3"/>
            </a:solidFill>
            <a:ln w="9525">
              <a:solidFill>
                <a:schemeClr val="accent2"/>
              </a:solidFill>
              <a:round/>
              <a:headEnd/>
              <a:tailEnd/>
            </a:ln>
          </p:spPr>
          <p:txBody>
            <a:bodyPr/>
            <a:lstStyle/>
            <a:p>
              <a:endParaRPr lang="en-US">
                <a:latin typeface="+mj-lt"/>
              </a:endParaRPr>
            </a:p>
          </p:txBody>
        </p:sp>
        <p:sp>
          <p:nvSpPr>
            <p:cNvPr id="109"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accent2"/>
              </a:solidFill>
              <a:round/>
              <a:headEnd/>
              <a:tailEnd/>
            </a:ln>
          </p:spPr>
          <p:txBody>
            <a:bodyPr/>
            <a:lstStyle/>
            <a:p>
              <a:endParaRPr lang="en-US">
                <a:latin typeface="+mj-lt"/>
              </a:endParaRPr>
            </a:p>
          </p:txBody>
        </p:sp>
        <p:sp>
          <p:nvSpPr>
            <p:cNvPr id="110"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accent2"/>
              </a:solidFill>
              <a:round/>
              <a:headEnd/>
              <a:tailEnd/>
            </a:ln>
          </p:spPr>
          <p:txBody>
            <a:bodyPr/>
            <a:lstStyle/>
            <a:p>
              <a:endParaRPr lang="en-US">
                <a:latin typeface="+mj-lt"/>
              </a:endParaRPr>
            </a:p>
          </p:txBody>
        </p:sp>
        <p:sp>
          <p:nvSpPr>
            <p:cNvPr id="111"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accent2"/>
              </a:solidFill>
              <a:round/>
              <a:headEnd/>
              <a:tailEnd/>
            </a:ln>
          </p:spPr>
          <p:txBody>
            <a:bodyPr/>
            <a:lstStyle/>
            <a:p>
              <a:endParaRPr lang="en-US">
                <a:latin typeface="+mj-lt"/>
              </a:endParaRPr>
            </a:p>
          </p:txBody>
        </p:sp>
        <p:sp>
          <p:nvSpPr>
            <p:cNvPr id="112"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accent2"/>
              </a:solidFill>
              <a:round/>
              <a:headEnd/>
              <a:tailEnd/>
            </a:ln>
          </p:spPr>
          <p:txBody>
            <a:bodyPr/>
            <a:lstStyle/>
            <a:p>
              <a:endParaRPr lang="en-US">
                <a:latin typeface="+mj-lt"/>
              </a:endParaRPr>
            </a:p>
          </p:txBody>
        </p:sp>
        <p:grpSp>
          <p:nvGrpSpPr>
            <p:cNvPr id="113" name="Group 111"/>
            <p:cNvGrpSpPr/>
            <p:nvPr/>
          </p:nvGrpSpPr>
          <p:grpSpPr bwMode="gray">
            <a:xfrm>
              <a:off x="4014563" y="3578865"/>
              <a:ext cx="877041" cy="745485"/>
              <a:chOff x="4014563" y="3578865"/>
              <a:chExt cx="877041" cy="745485"/>
            </a:xfrm>
            <a:grpFill/>
          </p:grpSpPr>
          <p:sp>
            <p:nvSpPr>
              <p:cNvPr id="174"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accent2"/>
                </a:solidFill>
                <a:round/>
                <a:headEnd/>
                <a:tailEnd/>
              </a:ln>
            </p:spPr>
            <p:txBody>
              <a:bodyPr/>
              <a:lstStyle/>
              <a:p>
                <a:endParaRPr lang="en-US">
                  <a:latin typeface="+mj-lt"/>
                </a:endParaRPr>
              </a:p>
            </p:txBody>
          </p:sp>
          <p:sp>
            <p:nvSpPr>
              <p:cNvPr id="175"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accent2"/>
                </a:solidFill>
                <a:round/>
                <a:headEnd/>
                <a:tailEnd/>
              </a:ln>
            </p:spPr>
            <p:txBody>
              <a:bodyPr/>
              <a:lstStyle/>
              <a:p>
                <a:endParaRPr lang="en-US">
                  <a:latin typeface="+mj-lt"/>
                </a:endParaRPr>
              </a:p>
            </p:txBody>
          </p:sp>
          <p:sp>
            <p:nvSpPr>
              <p:cNvPr id="176"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accent2"/>
                </a:solidFill>
                <a:round/>
                <a:headEnd/>
                <a:tailEnd/>
              </a:ln>
            </p:spPr>
            <p:txBody>
              <a:bodyPr/>
              <a:lstStyle/>
              <a:p>
                <a:endParaRPr lang="en-US">
                  <a:latin typeface="+mj-lt"/>
                </a:endParaRPr>
              </a:p>
            </p:txBody>
          </p:sp>
          <p:sp>
            <p:nvSpPr>
              <p:cNvPr id="177"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endParaRPr lang="en-US">
                  <a:latin typeface="+mj-lt"/>
                </a:endParaRPr>
              </a:p>
            </p:txBody>
          </p:sp>
        </p:grpSp>
        <p:sp>
          <p:nvSpPr>
            <p:cNvPr id="114"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1"/>
            </a:solidFill>
            <a:ln w="9525">
              <a:solidFill>
                <a:schemeClr val="accent2"/>
              </a:solidFill>
              <a:round/>
              <a:headEnd/>
              <a:tailEnd/>
            </a:ln>
          </p:spPr>
          <p:txBody>
            <a:bodyPr/>
            <a:lstStyle/>
            <a:p>
              <a:endParaRPr lang="en-US">
                <a:latin typeface="+mj-lt"/>
              </a:endParaRPr>
            </a:p>
          </p:txBody>
        </p:sp>
        <p:grpSp>
          <p:nvGrpSpPr>
            <p:cNvPr id="115" name="Group 109"/>
            <p:cNvGrpSpPr/>
            <p:nvPr/>
          </p:nvGrpSpPr>
          <p:grpSpPr bwMode="gray">
            <a:xfrm>
              <a:off x="1821959" y="3830284"/>
              <a:ext cx="566179" cy="396617"/>
              <a:chOff x="1821959" y="3830284"/>
              <a:chExt cx="566179" cy="396617"/>
            </a:xfrm>
            <a:grpFill/>
          </p:grpSpPr>
          <p:sp>
            <p:nvSpPr>
              <p:cNvPr id="168"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9525">
                <a:solidFill>
                  <a:schemeClr val="accent2"/>
                </a:solidFill>
                <a:round/>
                <a:headEnd/>
                <a:tailEnd/>
              </a:ln>
            </p:spPr>
            <p:txBody>
              <a:bodyPr/>
              <a:lstStyle/>
              <a:p>
                <a:endParaRPr lang="en-US">
                  <a:latin typeface="+mj-lt"/>
                </a:endParaRPr>
              </a:p>
            </p:txBody>
          </p:sp>
          <p:sp>
            <p:nvSpPr>
              <p:cNvPr id="169"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9525">
                <a:solidFill>
                  <a:schemeClr val="accent2"/>
                </a:solidFill>
                <a:round/>
                <a:headEnd/>
                <a:tailEnd/>
              </a:ln>
            </p:spPr>
            <p:txBody>
              <a:bodyPr/>
              <a:lstStyle/>
              <a:p>
                <a:endParaRPr lang="en-US">
                  <a:latin typeface="+mj-lt"/>
                </a:endParaRPr>
              </a:p>
            </p:txBody>
          </p:sp>
          <p:sp>
            <p:nvSpPr>
              <p:cNvPr id="170"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accent2"/>
                </a:solidFill>
                <a:round/>
                <a:headEnd/>
                <a:tailEnd/>
              </a:ln>
            </p:spPr>
            <p:txBody>
              <a:bodyPr/>
              <a:lstStyle/>
              <a:p>
                <a:endParaRPr lang="en-US">
                  <a:latin typeface="+mj-lt"/>
                </a:endParaRPr>
              </a:p>
            </p:txBody>
          </p:sp>
          <p:sp>
            <p:nvSpPr>
              <p:cNvPr id="171"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accent2"/>
                </a:solidFill>
                <a:round/>
                <a:headEnd/>
                <a:tailEnd/>
              </a:ln>
            </p:spPr>
            <p:txBody>
              <a:bodyPr/>
              <a:lstStyle/>
              <a:p>
                <a:endParaRPr lang="en-US">
                  <a:latin typeface="+mj-lt"/>
                </a:endParaRPr>
              </a:p>
            </p:txBody>
          </p:sp>
          <p:sp>
            <p:nvSpPr>
              <p:cNvPr id="172"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9525">
                <a:solidFill>
                  <a:schemeClr val="accent2"/>
                </a:solidFill>
                <a:round/>
                <a:headEnd/>
                <a:tailEnd/>
              </a:ln>
            </p:spPr>
            <p:txBody>
              <a:bodyPr/>
              <a:lstStyle/>
              <a:p>
                <a:endParaRPr lang="en-US">
                  <a:latin typeface="+mj-lt"/>
                </a:endParaRPr>
              </a:p>
            </p:txBody>
          </p:sp>
          <p:sp>
            <p:nvSpPr>
              <p:cNvPr id="173"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9525">
                <a:solidFill>
                  <a:schemeClr val="accent2"/>
                </a:solidFill>
                <a:round/>
                <a:headEnd/>
                <a:tailEnd/>
              </a:ln>
            </p:spPr>
            <p:txBody>
              <a:bodyPr/>
              <a:lstStyle/>
              <a:p>
                <a:endParaRPr lang="en-US">
                  <a:latin typeface="+mj-lt"/>
                </a:endParaRPr>
              </a:p>
            </p:txBody>
          </p:sp>
        </p:grpSp>
        <p:sp>
          <p:nvSpPr>
            <p:cNvPr id="116"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accent2"/>
              </a:solidFill>
              <a:round/>
              <a:headEnd/>
              <a:tailEnd/>
            </a:ln>
          </p:spPr>
          <p:txBody>
            <a:bodyPr/>
            <a:lstStyle/>
            <a:p>
              <a:endParaRPr lang="en-US">
                <a:latin typeface="+mj-lt"/>
              </a:endParaRPr>
            </a:p>
          </p:txBody>
        </p:sp>
        <p:sp>
          <p:nvSpPr>
            <p:cNvPr id="117"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accent2"/>
              </a:solidFill>
              <a:round/>
              <a:headEnd/>
              <a:tailEnd/>
            </a:ln>
          </p:spPr>
          <p:txBody>
            <a:bodyPr/>
            <a:lstStyle/>
            <a:p>
              <a:endParaRPr lang="en-US">
                <a:latin typeface="+mj-lt"/>
              </a:endParaRPr>
            </a:p>
          </p:txBody>
        </p:sp>
        <p:sp>
          <p:nvSpPr>
            <p:cNvPr id="118"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accent2"/>
              </a:solidFill>
              <a:round/>
              <a:headEnd/>
              <a:tailEnd/>
            </a:ln>
          </p:spPr>
          <p:txBody>
            <a:bodyPr/>
            <a:lstStyle/>
            <a:p>
              <a:endParaRPr lang="en-US">
                <a:latin typeface="+mj-lt"/>
              </a:endParaRPr>
            </a:p>
          </p:txBody>
        </p:sp>
        <p:sp>
          <p:nvSpPr>
            <p:cNvPr id="119"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accent2"/>
              </a:solidFill>
              <a:round/>
              <a:headEnd/>
              <a:tailEnd/>
            </a:ln>
          </p:spPr>
          <p:txBody>
            <a:bodyPr/>
            <a:lstStyle/>
            <a:p>
              <a:endParaRPr lang="en-US">
                <a:latin typeface="+mj-lt"/>
              </a:endParaRPr>
            </a:p>
          </p:txBody>
        </p:sp>
        <p:sp>
          <p:nvSpPr>
            <p:cNvPr id="120"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accent2"/>
              </a:solidFill>
              <a:round/>
              <a:headEnd/>
              <a:tailEnd/>
            </a:ln>
          </p:spPr>
          <p:txBody>
            <a:bodyPr/>
            <a:lstStyle/>
            <a:p>
              <a:endParaRPr lang="en-US">
                <a:latin typeface="+mj-lt"/>
              </a:endParaRPr>
            </a:p>
          </p:txBody>
        </p:sp>
        <p:sp>
          <p:nvSpPr>
            <p:cNvPr id="121"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accent2"/>
              </a:solidFill>
              <a:round/>
              <a:headEnd/>
              <a:tailEnd/>
            </a:ln>
          </p:spPr>
          <p:txBody>
            <a:bodyPr/>
            <a:lstStyle/>
            <a:p>
              <a:endParaRPr lang="en-US">
                <a:latin typeface="+mj-lt"/>
              </a:endParaRPr>
            </a:p>
          </p:txBody>
        </p:sp>
        <p:sp>
          <p:nvSpPr>
            <p:cNvPr id="122"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accent2"/>
              </a:solidFill>
              <a:round/>
              <a:headEnd/>
              <a:tailEnd/>
            </a:ln>
          </p:spPr>
          <p:txBody>
            <a:bodyPr/>
            <a:lstStyle/>
            <a:p>
              <a:endParaRPr lang="en-US">
                <a:latin typeface="+mj-lt"/>
              </a:endParaRPr>
            </a:p>
          </p:txBody>
        </p:sp>
        <p:sp>
          <p:nvSpPr>
            <p:cNvPr id="123"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accent2"/>
              </a:solidFill>
              <a:round/>
              <a:headEnd/>
              <a:tailEnd/>
            </a:ln>
          </p:spPr>
          <p:txBody>
            <a:bodyPr/>
            <a:lstStyle/>
            <a:p>
              <a:endParaRPr lang="en-US">
                <a:latin typeface="+mj-lt"/>
              </a:endParaRPr>
            </a:p>
          </p:txBody>
        </p:sp>
        <p:sp>
          <p:nvSpPr>
            <p:cNvPr id="124"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accent2"/>
              </a:solidFill>
              <a:round/>
              <a:headEnd/>
              <a:tailEnd/>
            </a:ln>
          </p:spPr>
          <p:txBody>
            <a:bodyPr/>
            <a:lstStyle/>
            <a:p>
              <a:endParaRPr lang="en-US">
                <a:latin typeface="+mj-lt"/>
              </a:endParaRPr>
            </a:p>
          </p:txBody>
        </p:sp>
        <p:grpSp>
          <p:nvGrpSpPr>
            <p:cNvPr id="125" name="Group 194"/>
            <p:cNvGrpSpPr/>
            <p:nvPr/>
          </p:nvGrpSpPr>
          <p:grpSpPr bwMode="gray">
            <a:xfrm>
              <a:off x="5156666" y="1921257"/>
              <a:ext cx="336199" cy="183204"/>
              <a:chOff x="5156666" y="1921257"/>
              <a:chExt cx="336199" cy="183204"/>
            </a:xfrm>
            <a:grpFill/>
          </p:grpSpPr>
          <p:sp>
            <p:nvSpPr>
              <p:cNvPr id="165"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endParaRPr lang="en-US">
                  <a:latin typeface="+mj-lt"/>
                </a:endParaRPr>
              </a:p>
            </p:txBody>
          </p:sp>
          <p:sp>
            <p:nvSpPr>
              <p:cNvPr id="166"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endParaRPr lang="en-US">
                  <a:latin typeface="+mj-lt"/>
                </a:endParaRPr>
              </a:p>
            </p:txBody>
          </p:sp>
          <p:sp>
            <p:nvSpPr>
              <p:cNvPr id="167"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endParaRPr lang="en-US">
                  <a:latin typeface="+mj-lt"/>
                </a:endParaRPr>
              </a:p>
            </p:txBody>
          </p:sp>
        </p:grpSp>
        <p:grpSp>
          <p:nvGrpSpPr>
            <p:cNvPr id="126" name="Group 193"/>
            <p:cNvGrpSpPr/>
            <p:nvPr/>
          </p:nvGrpSpPr>
          <p:grpSpPr bwMode="gray">
            <a:xfrm>
              <a:off x="3620869" y="1617216"/>
              <a:ext cx="727944" cy="685067"/>
              <a:chOff x="3620869" y="1617216"/>
              <a:chExt cx="727944" cy="685067"/>
            </a:xfrm>
            <a:grpFill/>
          </p:grpSpPr>
          <p:sp>
            <p:nvSpPr>
              <p:cNvPr id="163"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endParaRPr lang="en-US">
                  <a:latin typeface="+mj-lt"/>
                </a:endParaRPr>
              </a:p>
            </p:txBody>
          </p:sp>
          <p:sp>
            <p:nvSpPr>
              <p:cNvPr id="164"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accent2"/>
                </a:solidFill>
                <a:round/>
                <a:headEnd/>
                <a:tailEnd/>
              </a:ln>
            </p:spPr>
            <p:txBody>
              <a:bodyPr/>
              <a:lstStyle/>
              <a:p>
                <a:endParaRPr lang="en-US">
                  <a:latin typeface="+mj-lt"/>
                </a:endParaRPr>
              </a:p>
            </p:txBody>
          </p:sp>
        </p:grpSp>
        <p:sp>
          <p:nvSpPr>
            <p:cNvPr id="127"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accent2"/>
              </a:solidFill>
              <a:round/>
              <a:headEnd/>
              <a:tailEnd/>
            </a:ln>
          </p:spPr>
          <p:txBody>
            <a:bodyPr/>
            <a:lstStyle/>
            <a:p>
              <a:endParaRPr lang="en-US">
                <a:latin typeface="+mj-lt"/>
              </a:endParaRPr>
            </a:p>
          </p:txBody>
        </p:sp>
        <p:sp>
          <p:nvSpPr>
            <p:cNvPr id="128"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accent2"/>
              </a:solidFill>
              <a:round/>
              <a:headEnd/>
              <a:tailEnd/>
            </a:ln>
          </p:spPr>
          <p:txBody>
            <a:bodyPr/>
            <a:lstStyle/>
            <a:p>
              <a:endParaRPr lang="en-US">
                <a:latin typeface="+mj-lt"/>
              </a:endParaRPr>
            </a:p>
          </p:txBody>
        </p:sp>
        <p:sp>
          <p:nvSpPr>
            <p:cNvPr id="129"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accent2"/>
              </a:solidFill>
              <a:round/>
              <a:headEnd/>
              <a:tailEnd/>
            </a:ln>
          </p:spPr>
          <p:txBody>
            <a:bodyPr/>
            <a:lstStyle/>
            <a:p>
              <a:endParaRPr lang="en-US">
                <a:latin typeface="+mj-lt"/>
              </a:endParaRPr>
            </a:p>
          </p:txBody>
        </p:sp>
        <p:sp>
          <p:nvSpPr>
            <p:cNvPr id="130"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accent2"/>
              </a:solidFill>
              <a:round/>
              <a:headEnd/>
              <a:tailEnd/>
            </a:ln>
          </p:spPr>
          <p:txBody>
            <a:bodyPr/>
            <a:lstStyle/>
            <a:p>
              <a:endParaRPr lang="en-US">
                <a:latin typeface="+mj-lt"/>
              </a:endParaRPr>
            </a:p>
          </p:txBody>
        </p:sp>
        <p:sp>
          <p:nvSpPr>
            <p:cNvPr id="131"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accent2"/>
              </a:solidFill>
              <a:round/>
              <a:headEnd/>
              <a:tailEnd/>
            </a:ln>
          </p:spPr>
          <p:txBody>
            <a:bodyPr/>
            <a:lstStyle/>
            <a:p>
              <a:endParaRPr lang="en-US">
                <a:latin typeface="+mj-lt"/>
              </a:endParaRPr>
            </a:p>
          </p:txBody>
        </p:sp>
        <p:sp>
          <p:nvSpPr>
            <p:cNvPr id="132"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accent2"/>
              </a:solidFill>
              <a:round/>
              <a:headEnd/>
              <a:tailEnd/>
            </a:ln>
          </p:spPr>
          <p:txBody>
            <a:bodyPr/>
            <a:lstStyle/>
            <a:p>
              <a:endParaRPr lang="en-US">
                <a:latin typeface="+mj-lt"/>
              </a:endParaRPr>
            </a:p>
          </p:txBody>
        </p:sp>
        <p:sp>
          <p:nvSpPr>
            <p:cNvPr id="133"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accent2"/>
              </a:solidFill>
              <a:round/>
              <a:headEnd/>
              <a:tailEnd/>
            </a:ln>
          </p:spPr>
          <p:txBody>
            <a:bodyPr/>
            <a:lstStyle/>
            <a:p>
              <a:endParaRPr lang="en-US">
                <a:latin typeface="+mj-lt"/>
              </a:endParaRPr>
            </a:p>
          </p:txBody>
        </p:sp>
        <p:sp>
          <p:nvSpPr>
            <p:cNvPr id="134"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accent2"/>
              </a:solidFill>
              <a:round/>
              <a:headEnd/>
              <a:tailEnd/>
            </a:ln>
          </p:spPr>
          <p:txBody>
            <a:bodyPr/>
            <a:lstStyle/>
            <a:p>
              <a:endParaRPr lang="en-US">
                <a:latin typeface="+mj-lt"/>
              </a:endParaRPr>
            </a:p>
          </p:txBody>
        </p:sp>
        <p:sp>
          <p:nvSpPr>
            <p:cNvPr id="135"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accent2"/>
              </a:solidFill>
              <a:round/>
              <a:headEnd/>
              <a:tailEnd/>
            </a:ln>
          </p:spPr>
          <p:txBody>
            <a:bodyPr/>
            <a:lstStyle/>
            <a:p>
              <a:endParaRPr lang="en-US">
                <a:latin typeface="+mj-lt"/>
              </a:endParaRPr>
            </a:p>
          </p:txBody>
        </p:sp>
        <p:sp>
          <p:nvSpPr>
            <p:cNvPr id="136"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accent2"/>
              </a:solidFill>
              <a:round/>
              <a:headEnd/>
              <a:tailEnd/>
            </a:ln>
          </p:spPr>
          <p:txBody>
            <a:bodyPr/>
            <a:lstStyle/>
            <a:p>
              <a:endParaRPr lang="en-US">
                <a:latin typeface="+mj-lt"/>
              </a:endParaRPr>
            </a:p>
          </p:txBody>
        </p:sp>
        <p:grpSp>
          <p:nvGrpSpPr>
            <p:cNvPr id="137" name="Group 195"/>
            <p:cNvGrpSpPr/>
            <p:nvPr/>
          </p:nvGrpSpPr>
          <p:grpSpPr bwMode="gray">
            <a:xfrm>
              <a:off x="4599257" y="1719537"/>
              <a:ext cx="729893" cy="542791"/>
              <a:chOff x="4599257" y="1719537"/>
              <a:chExt cx="729893" cy="542791"/>
            </a:xfrm>
            <a:grpFill/>
          </p:grpSpPr>
          <p:sp>
            <p:nvSpPr>
              <p:cNvPr id="161"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accent2"/>
                </a:solidFill>
                <a:round/>
                <a:headEnd/>
                <a:tailEnd/>
              </a:ln>
            </p:spPr>
            <p:txBody>
              <a:bodyPr/>
              <a:lstStyle/>
              <a:p>
                <a:endParaRPr lang="en-US">
                  <a:latin typeface="+mj-lt"/>
                </a:endParaRPr>
              </a:p>
            </p:txBody>
          </p:sp>
          <p:sp>
            <p:nvSpPr>
              <p:cNvPr id="162"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endParaRPr lang="en-US">
                  <a:latin typeface="+mj-lt"/>
                </a:endParaRPr>
              </a:p>
            </p:txBody>
          </p:sp>
        </p:grpSp>
        <p:sp>
          <p:nvSpPr>
            <p:cNvPr id="138"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accent2"/>
              </a:solidFill>
              <a:round/>
              <a:headEnd/>
              <a:tailEnd/>
            </a:ln>
          </p:spPr>
          <p:txBody>
            <a:bodyPr/>
            <a:lstStyle/>
            <a:p>
              <a:endParaRPr lang="en-US">
                <a:latin typeface="+mj-lt"/>
              </a:endParaRPr>
            </a:p>
          </p:txBody>
        </p:sp>
        <p:sp>
          <p:nvSpPr>
            <p:cNvPr id="139"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accent2"/>
              </a:solidFill>
              <a:round/>
              <a:headEnd/>
              <a:tailEnd/>
            </a:ln>
          </p:spPr>
          <p:txBody>
            <a:bodyPr/>
            <a:lstStyle/>
            <a:p>
              <a:endParaRPr lang="en-US">
                <a:latin typeface="+mj-lt"/>
              </a:endParaRPr>
            </a:p>
          </p:txBody>
        </p:sp>
        <p:sp>
          <p:nvSpPr>
            <p:cNvPr id="140"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solidFill>
              <a:schemeClr val="accent3"/>
            </a:solidFill>
            <a:ln w="9525">
              <a:solidFill>
                <a:schemeClr val="accent2"/>
              </a:solidFill>
              <a:round/>
              <a:headEnd/>
              <a:tailEnd/>
            </a:ln>
          </p:spPr>
          <p:txBody>
            <a:bodyPr/>
            <a:lstStyle/>
            <a:p>
              <a:endParaRPr lang="en-US">
                <a:latin typeface="+mj-lt"/>
              </a:endParaRPr>
            </a:p>
          </p:txBody>
        </p:sp>
        <p:sp>
          <p:nvSpPr>
            <p:cNvPr id="141"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accent2"/>
              </a:solidFill>
              <a:round/>
              <a:headEnd/>
              <a:tailEnd/>
            </a:ln>
          </p:spPr>
          <p:txBody>
            <a:bodyPr/>
            <a:lstStyle/>
            <a:p>
              <a:endParaRPr lang="en-US">
                <a:latin typeface="+mj-lt"/>
              </a:endParaRPr>
            </a:p>
          </p:txBody>
        </p:sp>
        <p:sp>
          <p:nvSpPr>
            <p:cNvPr id="142"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accent2"/>
              </a:solidFill>
              <a:round/>
              <a:headEnd/>
              <a:tailEnd/>
            </a:ln>
          </p:spPr>
          <p:txBody>
            <a:bodyPr/>
            <a:lstStyle/>
            <a:p>
              <a:endParaRPr lang="en-US">
                <a:latin typeface="+mj-lt"/>
              </a:endParaRPr>
            </a:p>
          </p:txBody>
        </p:sp>
        <p:sp>
          <p:nvSpPr>
            <p:cNvPr id="143"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accent2"/>
              </a:solidFill>
              <a:round/>
              <a:headEnd/>
              <a:tailEnd/>
            </a:ln>
          </p:spPr>
          <p:txBody>
            <a:bodyPr/>
            <a:lstStyle/>
            <a:p>
              <a:endParaRPr lang="en-US">
                <a:latin typeface="+mj-lt"/>
              </a:endParaRPr>
            </a:p>
          </p:txBody>
        </p:sp>
        <p:sp>
          <p:nvSpPr>
            <p:cNvPr id="144"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accent2"/>
              </a:solidFill>
              <a:round/>
              <a:headEnd/>
              <a:tailEnd/>
            </a:ln>
          </p:spPr>
          <p:txBody>
            <a:bodyPr/>
            <a:lstStyle/>
            <a:p>
              <a:endParaRPr lang="en-US">
                <a:latin typeface="+mj-lt"/>
              </a:endParaRPr>
            </a:p>
          </p:txBody>
        </p:sp>
        <p:sp>
          <p:nvSpPr>
            <p:cNvPr id="145"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accent2"/>
              </a:solidFill>
              <a:round/>
              <a:headEnd/>
              <a:tailEnd/>
            </a:ln>
          </p:spPr>
          <p:txBody>
            <a:bodyPr/>
            <a:lstStyle/>
            <a:p>
              <a:endParaRPr lang="en-US">
                <a:latin typeface="+mj-lt"/>
              </a:endParaRPr>
            </a:p>
          </p:txBody>
        </p:sp>
        <p:sp>
          <p:nvSpPr>
            <p:cNvPr id="146"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accent2"/>
              </a:solidFill>
              <a:round/>
              <a:headEnd/>
              <a:tailEnd/>
            </a:ln>
          </p:spPr>
          <p:txBody>
            <a:bodyPr/>
            <a:lstStyle/>
            <a:p>
              <a:endParaRPr lang="en-US">
                <a:latin typeface="+mj-lt"/>
              </a:endParaRPr>
            </a:p>
          </p:txBody>
        </p:sp>
        <p:sp>
          <p:nvSpPr>
            <p:cNvPr id="147"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accent2"/>
              </a:solidFill>
              <a:round/>
              <a:headEnd/>
              <a:tailEnd/>
            </a:ln>
          </p:spPr>
          <p:txBody>
            <a:bodyPr/>
            <a:lstStyle/>
            <a:p>
              <a:endParaRPr lang="en-US">
                <a:latin typeface="+mj-lt"/>
              </a:endParaRPr>
            </a:p>
          </p:txBody>
        </p:sp>
        <p:sp>
          <p:nvSpPr>
            <p:cNvPr id="148"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accent2"/>
              </a:solidFill>
              <a:round/>
              <a:headEnd/>
              <a:tailEnd/>
            </a:ln>
          </p:spPr>
          <p:txBody>
            <a:bodyPr/>
            <a:lstStyle/>
            <a:p>
              <a:endParaRPr lang="en-US">
                <a:latin typeface="+mj-lt"/>
              </a:endParaRPr>
            </a:p>
          </p:txBody>
        </p:sp>
        <p:sp>
          <p:nvSpPr>
            <p:cNvPr id="149"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accent2"/>
              </a:solidFill>
              <a:round/>
              <a:headEnd/>
              <a:tailEnd/>
            </a:ln>
          </p:spPr>
          <p:txBody>
            <a:bodyPr/>
            <a:lstStyle/>
            <a:p>
              <a:endParaRPr lang="en-US">
                <a:latin typeface="+mj-lt"/>
              </a:endParaRPr>
            </a:p>
          </p:txBody>
        </p:sp>
        <p:sp>
          <p:nvSpPr>
            <p:cNvPr id="150"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accent2"/>
              </a:solidFill>
              <a:round/>
              <a:headEnd/>
              <a:tailEnd/>
            </a:ln>
          </p:spPr>
          <p:txBody>
            <a:bodyPr/>
            <a:lstStyle/>
            <a:p>
              <a:endParaRPr lang="en-US">
                <a:latin typeface="+mj-lt"/>
              </a:endParaRPr>
            </a:p>
          </p:txBody>
        </p:sp>
        <p:grpSp>
          <p:nvGrpSpPr>
            <p:cNvPr id="151" name="Group 196"/>
            <p:cNvGrpSpPr/>
            <p:nvPr/>
          </p:nvGrpSpPr>
          <p:grpSpPr bwMode="gray">
            <a:xfrm>
              <a:off x="4341017" y="2476716"/>
              <a:ext cx="756205" cy="424878"/>
              <a:chOff x="4341017" y="2476716"/>
              <a:chExt cx="756205" cy="424878"/>
            </a:xfrm>
            <a:grpFill/>
          </p:grpSpPr>
          <p:sp>
            <p:nvSpPr>
              <p:cNvPr id="159"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accent2"/>
                </a:solidFill>
                <a:round/>
                <a:headEnd/>
                <a:tailEnd/>
              </a:ln>
            </p:spPr>
            <p:txBody>
              <a:bodyPr/>
              <a:lstStyle/>
              <a:p>
                <a:endParaRPr lang="en-US">
                  <a:latin typeface="+mj-lt"/>
                </a:endParaRPr>
              </a:p>
            </p:txBody>
          </p:sp>
          <p:sp>
            <p:nvSpPr>
              <p:cNvPr id="160"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endParaRPr lang="en-US">
                  <a:latin typeface="+mj-lt"/>
                </a:endParaRPr>
              </a:p>
            </p:txBody>
          </p:sp>
        </p:grpSp>
        <p:grpSp>
          <p:nvGrpSpPr>
            <p:cNvPr id="152" name="Group 112"/>
            <p:cNvGrpSpPr/>
            <p:nvPr/>
          </p:nvGrpSpPr>
          <p:grpSpPr bwMode="gray">
            <a:xfrm>
              <a:off x="813361" y="1144588"/>
              <a:ext cx="646088" cy="471653"/>
              <a:chOff x="813361" y="1144588"/>
              <a:chExt cx="646088" cy="471653"/>
            </a:xfrm>
            <a:grpFill/>
          </p:grpSpPr>
          <p:sp>
            <p:nvSpPr>
              <p:cNvPr id="156"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endParaRPr lang="en-US">
                  <a:latin typeface="+mj-lt"/>
                </a:endParaRPr>
              </a:p>
            </p:txBody>
          </p:sp>
          <p:sp>
            <p:nvSpPr>
              <p:cNvPr id="157"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endParaRPr lang="en-US">
                  <a:latin typeface="+mj-lt"/>
                </a:endParaRPr>
              </a:p>
            </p:txBody>
          </p:sp>
          <p:sp>
            <p:nvSpPr>
              <p:cNvPr id="158"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endParaRPr lang="en-US">
                  <a:latin typeface="+mj-lt"/>
                </a:endParaRPr>
              </a:p>
            </p:txBody>
          </p:sp>
        </p:grpSp>
        <p:sp>
          <p:nvSpPr>
            <p:cNvPr id="153"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accent2"/>
              </a:solidFill>
              <a:round/>
              <a:headEnd/>
              <a:tailEnd/>
            </a:ln>
          </p:spPr>
          <p:txBody>
            <a:bodyPr/>
            <a:lstStyle/>
            <a:p>
              <a:endParaRPr lang="en-US">
                <a:latin typeface="+mj-lt"/>
              </a:endParaRPr>
            </a:p>
          </p:txBody>
        </p:sp>
        <p:sp>
          <p:nvSpPr>
            <p:cNvPr id="154"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accent2"/>
              </a:solidFill>
              <a:round/>
              <a:headEnd/>
              <a:tailEnd/>
            </a:ln>
          </p:spPr>
          <p:txBody>
            <a:bodyPr/>
            <a:lstStyle/>
            <a:p>
              <a:endParaRPr lang="en-US">
                <a:latin typeface="+mj-lt"/>
              </a:endParaRPr>
            </a:p>
          </p:txBody>
        </p:sp>
        <p:sp>
          <p:nvSpPr>
            <p:cNvPr id="155"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accent1"/>
            </a:solidFill>
            <a:ln w="9525">
              <a:solidFill>
                <a:schemeClr val="accent2"/>
              </a:solidFill>
              <a:round/>
              <a:headEnd/>
              <a:tailEnd/>
            </a:ln>
          </p:spPr>
          <p:txBody>
            <a:bodyPr/>
            <a:lstStyle/>
            <a:p>
              <a:endParaRPr lang="en-US">
                <a:latin typeface="+mj-lt"/>
              </a:endParaRPr>
            </a:p>
          </p:txBody>
        </p:sp>
      </p:grpSp>
      <p:sp>
        <p:nvSpPr>
          <p:cNvPr id="186" name="Line Callout 1 185"/>
          <p:cNvSpPr/>
          <p:nvPr/>
        </p:nvSpPr>
        <p:spPr bwMode="gray">
          <a:xfrm>
            <a:off x="320039" y="2983839"/>
            <a:ext cx="1610478" cy="1315745"/>
          </a:xfrm>
          <a:prstGeom prst="borderCallout1">
            <a:avLst>
              <a:gd name="adj1" fmla="val 30985"/>
              <a:gd name="adj2" fmla="val 99923"/>
              <a:gd name="adj3" fmla="val 39625"/>
              <a:gd name="adj4" fmla="val 125079"/>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b="1" dirty="0" smtClean="0"/>
              <a:t>Pacific Business Group on Health</a:t>
            </a:r>
            <a:br>
              <a:rPr lang="en-US" sz="900" b="1" dirty="0" smtClean="0"/>
            </a:br>
            <a:r>
              <a:rPr lang="en-US" sz="900" b="1" dirty="0" smtClean="0"/>
              <a:t>(San Francisco, California)</a:t>
            </a:r>
          </a:p>
          <a:p>
            <a:pPr marL="91440" indent="-91440">
              <a:spcBef>
                <a:spcPts val="300"/>
              </a:spcBef>
              <a:buFont typeface="Arial" panose="020B0604020202020204" pitchFamily="34" charset="0"/>
              <a:buChar char="•"/>
            </a:pPr>
            <a:r>
              <a:rPr lang="en-US" sz="900" dirty="0" smtClean="0"/>
              <a:t>60 large employer members</a:t>
            </a:r>
          </a:p>
          <a:p>
            <a:pPr marL="91440" indent="-91440">
              <a:spcBef>
                <a:spcPts val="300"/>
              </a:spcBef>
              <a:buFont typeface="Arial" panose="020B0604020202020204" pitchFamily="34" charset="0"/>
              <a:buChar char="•"/>
            </a:pPr>
            <a:r>
              <a:rPr lang="en-US" sz="900" dirty="0" smtClean="0"/>
              <a:t>Employees in all 50 states</a:t>
            </a:r>
          </a:p>
          <a:p>
            <a:pPr marL="91440" indent="-91440">
              <a:spcBef>
                <a:spcPts val="300"/>
              </a:spcBef>
              <a:buFont typeface="Arial" panose="020B0604020202020204" pitchFamily="34" charset="0"/>
              <a:buChar char="•"/>
            </a:pPr>
            <a:r>
              <a:rPr lang="en-US" sz="900" dirty="0" smtClean="0"/>
              <a:t>10M covered lives</a:t>
            </a:r>
          </a:p>
        </p:txBody>
      </p:sp>
      <p:sp>
        <p:nvSpPr>
          <p:cNvPr id="187" name="Line Callout 1 186"/>
          <p:cNvSpPr/>
          <p:nvPr/>
        </p:nvSpPr>
        <p:spPr bwMode="gray">
          <a:xfrm>
            <a:off x="4140721" y="3437810"/>
            <a:ext cx="2018376" cy="861774"/>
          </a:xfrm>
          <a:prstGeom prst="borderCallout1">
            <a:avLst>
              <a:gd name="adj1" fmla="val 50415"/>
              <a:gd name="adj2" fmla="val 0"/>
              <a:gd name="adj3" fmla="val 11228"/>
              <a:gd name="adj4" fmla="val -31116"/>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b="1" dirty="0" smtClean="0"/>
              <a:t>Employers Health Coalition</a:t>
            </a:r>
            <a:br>
              <a:rPr lang="en-US" sz="900" b="1" dirty="0" smtClean="0"/>
            </a:br>
            <a:r>
              <a:rPr lang="en-US" sz="900" b="1" dirty="0" smtClean="0"/>
              <a:t>(Canton, Ohio)</a:t>
            </a:r>
          </a:p>
          <a:p>
            <a:pPr marL="91440" indent="-91440">
              <a:spcBef>
                <a:spcPts val="300"/>
              </a:spcBef>
              <a:buFont typeface="Arial" panose="020B0604020202020204" pitchFamily="34" charset="0"/>
              <a:buChar char="•"/>
            </a:pPr>
            <a:r>
              <a:rPr lang="en-US" sz="900" dirty="0" smtClean="0"/>
              <a:t>300+ employer members with employees in all 50 states</a:t>
            </a:r>
          </a:p>
          <a:p>
            <a:pPr marL="91440" indent="-91440">
              <a:spcBef>
                <a:spcPts val="300"/>
              </a:spcBef>
              <a:buFont typeface="Arial" panose="020B0604020202020204" pitchFamily="34" charset="0"/>
              <a:buChar char="•"/>
            </a:pPr>
            <a:r>
              <a:rPr lang="en-US" sz="900" dirty="0" smtClean="0"/>
              <a:t>3M covered lives</a:t>
            </a:r>
          </a:p>
        </p:txBody>
      </p:sp>
      <p:sp>
        <p:nvSpPr>
          <p:cNvPr id="190" name="TextBox 189"/>
          <p:cNvSpPr txBox="1"/>
          <p:nvPr/>
        </p:nvSpPr>
        <p:spPr bwMode="gray">
          <a:xfrm>
            <a:off x="4102433" y="2529452"/>
            <a:ext cx="2073276" cy="674031"/>
          </a:xfrm>
          <a:prstGeom prst="rect">
            <a:avLst/>
          </a:prstGeom>
          <a:noFill/>
        </p:spPr>
        <p:txBody>
          <a:bodyPr wrap="square" lIns="0" tIns="0" rIns="182880" bIns="118872" rtlCol="0" anchor="b">
            <a:spAutoFit/>
          </a:bodyPr>
          <a:lstStyle/>
          <a:p>
            <a:pPr algn="r"/>
            <a:r>
              <a:rPr lang="en-US" sz="1200" i="1" dirty="0">
                <a:solidFill>
                  <a:schemeClr val="accent3"/>
                </a:solidFill>
              </a:rPr>
              <a:t>Bruce Sherman</a:t>
            </a:r>
          </a:p>
          <a:p>
            <a:pPr algn="r"/>
            <a:r>
              <a:rPr lang="en-US" sz="1200" i="1" dirty="0">
                <a:solidFill>
                  <a:schemeClr val="accent3"/>
                </a:solidFill>
              </a:rPr>
              <a:t>Medical Director, Employers Health Coalition</a:t>
            </a:r>
          </a:p>
        </p:txBody>
      </p:sp>
      <p:grpSp>
        <p:nvGrpSpPr>
          <p:cNvPr id="191" name="Group 190"/>
          <p:cNvGrpSpPr>
            <a:grpSpLocks noChangeAspect="1"/>
          </p:cNvGrpSpPr>
          <p:nvPr/>
        </p:nvGrpSpPr>
        <p:grpSpPr bwMode="gray">
          <a:xfrm>
            <a:off x="3400607" y="1131427"/>
            <a:ext cx="463327" cy="474669"/>
            <a:chOff x="3145010" y="1854051"/>
            <a:chExt cx="124957" cy="128016"/>
          </a:xfrm>
          <a:solidFill>
            <a:schemeClr val="accent1"/>
          </a:solidFill>
        </p:grpSpPr>
        <p:sp>
          <p:nvSpPr>
            <p:cNvPr id="192"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94" name="TextBox 193"/>
          <p:cNvSpPr txBox="1"/>
          <p:nvPr/>
        </p:nvSpPr>
        <p:spPr bwMode="gray">
          <a:xfrm>
            <a:off x="3584820" y="1299124"/>
            <a:ext cx="2590888" cy="1477328"/>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sz="1600" dirty="0" smtClean="0"/>
              <a:t>“</a:t>
            </a:r>
            <a:r>
              <a:rPr lang="en-US" sz="1600" dirty="0"/>
              <a:t>It would be prohibitive for a small </a:t>
            </a:r>
            <a:r>
              <a:rPr lang="en-US" sz="1600" dirty="0" smtClean="0"/>
              <a:t>employer…When </a:t>
            </a:r>
            <a:r>
              <a:rPr lang="en-US" sz="1600" dirty="0"/>
              <a:t>you spread the administrative costs over a number of employers, it becomes more attractive</a:t>
            </a:r>
            <a:r>
              <a:rPr lang="en-US" dirty="0" smtClean="0"/>
              <a:t>.”</a:t>
            </a:r>
            <a:endParaRPr lang="en-US" dirty="0"/>
          </a:p>
        </p:txBody>
      </p:sp>
    </p:spTree>
    <p:extLst>
      <p:ext uri="{BB962C8B-B14F-4D97-AF65-F5344CB8AC3E}">
        <p14:creationId xmlns:p14="http://schemas.microsoft.com/office/powerpoint/2010/main" val="3221769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632020" y="1158144"/>
            <a:ext cx="914402" cy="588265"/>
          </a:xfrm>
          <a:prstGeom prst="rect">
            <a:avLst/>
          </a:prstGeom>
        </p:spPr>
      </p:pic>
      <p:pic>
        <p:nvPicPr>
          <p:cNvPr id="41" name="Picture 4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626564" y="1862706"/>
            <a:ext cx="950027" cy="731520"/>
          </a:xfrm>
          <a:prstGeom prst="rect">
            <a:avLst/>
          </a:prstGeom>
        </p:spPr>
      </p:pic>
      <p:sp>
        <p:nvSpPr>
          <p:cNvPr id="2" name="Text Placeholder 1"/>
          <p:cNvSpPr>
            <a:spLocks noGrp="1"/>
          </p:cNvSpPr>
          <p:nvPr>
            <p:ph type="body" sz="quarter" idx="21"/>
          </p:nvPr>
        </p:nvSpPr>
        <p:spPr/>
        <p:txBody>
          <a:bodyPr/>
          <a:lstStyle/>
          <a:p>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3108960" y="4542068"/>
            <a:ext cx="3291839" cy="258532"/>
          </a:xfrm>
        </p:spPr>
        <p:txBody>
          <a:bodyPr/>
          <a:lstStyle/>
          <a:p>
            <a:r>
              <a:rPr lang="en-US" dirty="0"/>
              <a:t>Source: Intel Corporation, “Employer-Led Innovation for Healthcare Delivery and Payment Reform: Intel Corporation and Presbyterian Healthcare </a:t>
            </a:r>
            <a:r>
              <a:rPr lang="en-US" dirty="0" smtClean="0"/>
              <a:t>Services</a:t>
            </a:r>
            <a:r>
              <a:rPr lang="en-US" dirty="0"/>
              <a:t>,</a:t>
            </a:r>
            <a:r>
              <a:rPr lang="en-US" dirty="0" smtClean="0"/>
              <a:t>” </a:t>
            </a:r>
            <a:r>
              <a:rPr lang="en-US" dirty="0"/>
              <a:t>Santa Clara, California; Evans M, “Slimming Options,” Modern Healthcare, July 13, 2013, available at: www.modernhealthcare.com; Health Care Advisory Board interviews and analysis.</a:t>
            </a:r>
          </a:p>
        </p:txBody>
      </p:sp>
      <p:sp>
        <p:nvSpPr>
          <p:cNvPr id="5" name="Text Placeholder 4"/>
          <p:cNvSpPr>
            <a:spLocks noGrp="1"/>
          </p:cNvSpPr>
          <p:nvPr>
            <p:ph type="body" sz="quarter" idx="24"/>
          </p:nvPr>
        </p:nvSpPr>
        <p:spPr>
          <a:xfrm>
            <a:off x="0" y="4544011"/>
            <a:ext cx="1743559" cy="76944"/>
          </a:xfrm>
        </p:spPr>
        <p:txBody>
          <a:bodyPr/>
          <a:lstStyle/>
          <a:p>
            <a:r>
              <a:rPr lang="en-US" dirty="0" smtClean="0"/>
              <a:t>Presbyterian Healthcare Services.</a:t>
            </a:r>
            <a:endParaRPr lang="en-US" dirty="0"/>
          </a:p>
        </p:txBody>
      </p:sp>
      <p:sp>
        <p:nvSpPr>
          <p:cNvPr id="6" name="Text Placeholder 5"/>
          <p:cNvSpPr>
            <a:spLocks noGrp="1"/>
          </p:cNvSpPr>
          <p:nvPr>
            <p:ph type="body" sz="quarter" idx="25"/>
          </p:nvPr>
        </p:nvSpPr>
        <p:spPr>
          <a:xfrm>
            <a:off x="320040" y="317903"/>
            <a:ext cx="6080760" cy="276999"/>
          </a:xfrm>
        </p:spPr>
        <p:txBody>
          <a:bodyPr/>
          <a:lstStyle/>
          <a:p>
            <a:r>
              <a:rPr lang="en-US" dirty="0" smtClean="0"/>
              <a:t>Some Providers Taking Lead in Network Assembly</a:t>
            </a:r>
            <a:endParaRPr lang="en-US" dirty="0"/>
          </a:p>
        </p:txBody>
      </p:sp>
      <p:sp>
        <p:nvSpPr>
          <p:cNvPr id="7" name="Text Placeholder 9"/>
          <p:cNvSpPr>
            <a:spLocks noGrp="1"/>
          </p:cNvSpPr>
          <p:nvPr/>
        </p:nvSpPr>
        <p:spPr bwMode="gray">
          <a:xfrm>
            <a:off x="3420364" y="2743668"/>
            <a:ext cx="2734917" cy="1643241"/>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solidFill>
                  <a:srgbClr val="38454E"/>
                </a:solidFill>
              </a:rPr>
              <a:t>Case in Brief: Intel Corporation</a:t>
            </a:r>
            <a:endParaRPr lang="en-US" sz="1100" baseline="30000" dirty="0">
              <a:solidFill>
                <a:srgbClr val="38454E"/>
              </a:solidFill>
            </a:endParaRPr>
          </a:p>
        </p:txBody>
      </p:sp>
      <p:sp>
        <p:nvSpPr>
          <p:cNvPr id="8" name="Text Placeholder 9"/>
          <p:cNvSpPr>
            <a:spLocks noGrp="1"/>
          </p:cNvSpPr>
          <p:nvPr/>
        </p:nvSpPr>
        <p:spPr>
          <a:xfrm>
            <a:off x="3380060" y="3220127"/>
            <a:ext cx="2775221" cy="895144"/>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pPr>
            <a:r>
              <a:rPr lang="en-US" sz="1000" dirty="0" smtClean="0">
                <a:solidFill>
                  <a:srgbClr val="38454E"/>
                </a:solidFill>
              </a:rPr>
              <a:t>Large multinational employer headquartered in Santa Clara, California</a:t>
            </a:r>
          </a:p>
          <a:p>
            <a:pPr>
              <a:spcBef>
                <a:spcPts val="500"/>
              </a:spcBef>
            </a:pPr>
            <a:r>
              <a:rPr lang="en-US" sz="1000" dirty="0" smtClean="0">
                <a:solidFill>
                  <a:srgbClr val="38454E"/>
                </a:solidFill>
              </a:rPr>
              <a:t>Entered into narrow-network contract with Presbyterian Healthcare Services, an 8-hospital system in New Mexico, for employees at Rio Rancho plant</a:t>
            </a:r>
          </a:p>
        </p:txBody>
      </p:sp>
      <p:grpSp>
        <p:nvGrpSpPr>
          <p:cNvPr id="9" name="Group 40"/>
          <p:cNvGrpSpPr/>
          <p:nvPr/>
        </p:nvGrpSpPr>
        <p:grpSpPr bwMode="gray">
          <a:xfrm>
            <a:off x="3420364" y="2743668"/>
            <a:ext cx="319390" cy="218673"/>
            <a:chOff x="4843216" y="1292947"/>
            <a:chExt cx="319390" cy="218673"/>
          </a:xfrm>
        </p:grpSpPr>
        <p:sp>
          <p:nvSpPr>
            <p:cNvPr id="10" name="Freeform 9"/>
            <p:cNvSpPr/>
            <p:nvPr/>
          </p:nvSpPr>
          <p:spPr bwMode="gray">
            <a:xfrm flipH="1">
              <a:off x="4843216" y="129294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Plus 10"/>
            <p:cNvSpPr/>
            <p:nvPr/>
          </p:nvSpPr>
          <p:spPr bwMode="gray">
            <a:xfrm>
              <a:off x="4866536" y="1310843"/>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sp>
        <p:nvSpPr>
          <p:cNvPr id="21" name="TextBox 20"/>
          <p:cNvSpPr txBox="1"/>
          <p:nvPr/>
        </p:nvSpPr>
        <p:spPr bwMode="gray">
          <a:xfrm>
            <a:off x="3626564" y="1315522"/>
            <a:ext cx="914400" cy="430887"/>
          </a:xfrm>
          <a:prstGeom prst="rect">
            <a:avLst/>
          </a:prstGeom>
          <a:noFill/>
        </p:spPr>
        <p:txBody>
          <a:bodyPr wrap="square" rtlCol="0">
            <a:spAutoFit/>
          </a:bodyPr>
          <a:lstStyle/>
          <a:p>
            <a:pPr algn="r"/>
            <a:r>
              <a:rPr lang="en-US" sz="2200" dirty="0" smtClean="0">
                <a:solidFill>
                  <a:schemeClr val="accent6"/>
                </a:solidFill>
              </a:rPr>
              <a:t>5,400</a:t>
            </a:r>
          </a:p>
        </p:txBody>
      </p:sp>
      <p:sp>
        <p:nvSpPr>
          <p:cNvPr id="22" name="TextBox 21"/>
          <p:cNvSpPr txBox="1"/>
          <p:nvPr/>
        </p:nvSpPr>
        <p:spPr bwMode="gray">
          <a:xfrm>
            <a:off x="4576591" y="1330910"/>
            <a:ext cx="1188720" cy="400110"/>
          </a:xfrm>
          <a:prstGeom prst="rect">
            <a:avLst/>
          </a:prstGeom>
          <a:noFill/>
        </p:spPr>
        <p:txBody>
          <a:bodyPr wrap="square" rtlCol="0">
            <a:spAutoFit/>
          </a:bodyPr>
          <a:lstStyle/>
          <a:p>
            <a:r>
              <a:rPr lang="en-US" sz="1000" dirty="0" smtClean="0">
                <a:latin typeface="+mn-lt"/>
              </a:rPr>
              <a:t>Covered lives in contract</a:t>
            </a:r>
          </a:p>
        </p:txBody>
      </p:sp>
      <p:sp>
        <p:nvSpPr>
          <p:cNvPr id="19" name="TextBox 18"/>
          <p:cNvSpPr txBox="1"/>
          <p:nvPr/>
        </p:nvSpPr>
        <p:spPr bwMode="gray">
          <a:xfrm>
            <a:off x="3443684" y="2000521"/>
            <a:ext cx="1164454" cy="430887"/>
          </a:xfrm>
          <a:prstGeom prst="rect">
            <a:avLst/>
          </a:prstGeom>
          <a:noFill/>
        </p:spPr>
        <p:txBody>
          <a:bodyPr wrap="square" rtlCol="0">
            <a:spAutoFit/>
          </a:bodyPr>
          <a:lstStyle/>
          <a:p>
            <a:pPr algn="r"/>
            <a:r>
              <a:rPr lang="en-US" sz="2200" dirty="0" smtClean="0">
                <a:solidFill>
                  <a:schemeClr val="accent6"/>
                </a:solidFill>
              </a:rPr>
              <a:t>$8-10M</a:t>
            </a:r>
          </a:p>
        </p:txBody>
      </p:sp>
      <p:sp>
        <p:nvSpPr>
          <p:cNvPr id="20" name="TextBox 19"/>
          <p:cNvSpPr txBox="1"/>
          <p:nvPr/>
        </p:nvSpPr>
        <p:spPr bwMode="gray">
          <a:xfrm>
            <a:off x="4576591" y="2015909"/>
            <a:ext cx="1269732" cy="400110"/>
          </a:xfrm>
          <a:prstGeom prst="rect">
            <a:avLst/>
          </a:prstGeom>
          <a:noFill/>
        </p:spPr>
        <p:txBody>
          <a:bodyPr wrap="square" rtlCol="0">
            <a:spAutoFit/>
          </a:bodyPr>
          <a:lstStyle/>
          <a:p>
            <a:r>
              <a:rPr lang="en-US" sz="1000" dirty="0" smtClean="0">
                <a:latin typeface="+mn-lt"/>
              </a:rPr>
              <a:t>Projected savings, 2013-2017</a:t>
            </a:r>
          </a:p>
        </p:txBody>
      </p:sp>
      <p:sp>
        <p:nvSpPr>
          <p:cNvPr id="24" name="Text Placeholder 7"/>
          <p:cNvSpPr txBox="1">
            <a:spLocks/>
          </p:cNvSpPr>
          <p:nvPr/>
        </p:nvSpPr>
        <p:spPr>
          <a:xfrm>
            <a:off x="311404" y="1061286"/>
            <a:ext cx="3108960" cy="247093"/>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sz="1100" b="1" dirty="0" smtClean="0"/>
              <a:t>Intel-Presbyterian Partnership</a:t>
            </a:r>
            <a:endParaRPr lang="en-US" sz="1100" b="1" dirty="0"/>
          </a:p>
        </p:txBody>
      </p:sp>
      <p:grpSp>
        <p:nvGrpSpPr>
          <p:cNvPr id="25" name="Group 24"/>
          <p:cNvGrpSpPr/>
          <p:nvPr/>
        </p:nvGrpSpPr>
        <p:grpSpPr>
          <a:xfrm>
            <a:off x="351708" y="1842649"/>
            <a:ext cx="3028352" cy="2544260"/>
            <a:chOff x="351708" y="1891022"/>
            <a:chExt cx="3028352" cy="2544260"/>
          </a:xfrm>
        </p:grpSpPr>
        <p:grpSp>
          <p:nvGrpSpPr>
            <p:cNvPr id="26" name="Group 25"/>
            <p:cNvGrpSpPr/>
            <p:nvPr/>
          </p:nvGrpSpPr>
          <p:grpSpPr>
            <a:xfrm>
              <a:off x="385046" y="3269158"/>
              <a:ext cx="2995014" cy="553998"/>
              <a:chOff x="385046" y="3055133"/>
              <a:chExt cx="2995014" cy="553998"/>
            </a:xfrm>
          </p:grpSpPr>
          <p:sp>
            <p:nvSpPr>
              <p:cNvPr id="36" name="TextBox 35"/>
              <p:cNvSpPr txBox="1"/>
              <p:nvPr/>
            </p:nvSpPr>
            <p:spPr bwMode="gray">
              <a:xfrm>
                <a:off x="819740" y="3055133"/>
                <a:ext cx="2560320" cy="553998"/>
              </a:xfrm>
              <a:prstGeom prst="rect">
                <a:avLst/>
              </a:prstGeom>
              <a:noFill/>
            </p:spPr>
            <p:txBody>
              <a:bodyPr wrap="square" rtlCol="0">
                <a:spAutoFit/>
              </a:bodyPr>
              <a:lstStyle/>
              <a:p>
                <a:r>
                  <a:rPr lang="en-US" sz="1000" b="1" dirty="0" smtClean="0"/>
                  <a:t>Customized Care Offerings</a:t>
                </a:r>
                <a:endParaRPr lang="en-US" sz="1000" b="1" dirty="0"/>
              </a:p>
              <a:p>
                <a:r>
                  <a:rPr lang="en-US" sz="1000" dirty="0" smtClean="0"/>
                  <a:t>Addition of depression screening into customary provider workflow</a:t>
                </a:r>
                <a:endParaRPr lang="en-US" sz="1000" dirty="0"/>
              </a:p>
            </p:txBody>
          </p:sp>
          <p:pic>
            <p:nvPicPr>
              <p:cNvPr id="37" name="Picture 4" descr="L:\public\share\ABC Templates and Resources\ABC Art Icons Logos\ABC Modern Icons\Bra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046" y="3103532"/>
                <a:ext cx="390525"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351708" y="3881284"/>
              <a:ext cx="3028352" cy="553998"/>
              <a:chOff x="351708" y="3822127"/>
              <a:chExt cx="3028352" cy="553998"/>
            </a:xfrm>
          </p:grpSpPr>
          <p:sp>
            <p:nvSpPr>
              <p:cNvPr id="34" name="TextBox 33"/>
              <p:cNvSpPr txBox="1"/>
              <p:nvPr/>
            </p:nvSpPr>
            <p:spPr bwMode="gray">
              <a:xfrm>
                <a:off x="819740" y="3822127"/>
                <a:ext cx="2560320" cy="553998"/>
              </a:xfrm>
              <a:prstGeom prst="rect">
                <a:avLst/>
              </a:prstGeom>
              <a:noFill/>
            </p:spPr>
            <p:txBody>
              <a:bodyPr wrap="square" rtlCol="0">
                <a:spAutoFit/>
              </a:bodyPr>
              <a:lstStyle/>
              <a:p>
                <a:r>
                  <a:rPr lang="en-US" sz="1000" b="1" dirty="0" smtClean="0">
                    <a:latin typeface="+mj-lt"/>
                  </a:rPr>
                  <a:t>Infrastructure for Care Management</a:t>
                </a:r>
              </a:p>
              <a:p>
                <a:r>
                  <a:rPr lang="en-US" sz="1000" dirty="0" smtClean="0"/>
                  <a:t>Conversion of Intel’s on-site clinic into full service patient-centered medical home</a:t>
                </a:r>
                <a:endParaRPr lang="en-US" sz="1000" baseline="30000" dirty="0"/>
              </a:p>
            </p:txBody>
          </p:sp>
          <p:pic>
            <p:nvPicPr>
              <p:cNvPr id="35" name="Picture 5" descr="L:\public\share\ABC Templates and Resources\ABC Art Icons Logos\ABC Modern Icons\Medical_hom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708" y="3869730"/>
                <a:ext cx="457200" cy="4587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351708" y="1891022"/>
              <a:ext cx="3028352" cy="707886"/>
              <a:chOff x="351708" y="1675033"/>
              <a:chExt cx="3028352" cy="707886"/>
            </a:xfrm>
          </p:grpSpPr>
          <p:sp>
            <p:nvSpPr>
              <p:cNvPr id="32" name="TextBox 31"/>
              <p:cNvSpPr txBox="1"/>
              <p:nvPr/>
            </p:nvSpPr>
            <p:spPr bwMode="gray">
              <a:xfrm>
                <a:off x="819740" y="1675033"/>
                <a:ext cx="2560320" cy="707886"/>
              </a:xfrm>
              <a:prstGeom prst="rect">
                <a:avLst/>
              </a:prstGeom>
              <a:noFill/>
            </p:spPr>
            <p:txBody>
              <a:bodyPr wrap="square" rtlCol="0">
                <a:spAutoFit/>
              </a:bodyPr>
              <a:lstStyle/>
              <a:p>
                <a:r>
                  <a:rPr lang="en-US" sz="1000" b="1" dirty="0" smtClean="0">
                    <a:latin typeface="+mj-lt"/>
                  </a:rPr>
                  <a:t>Narrowing of Health Plan Options</a:t>
                </a:r>
              </a:p>
              <a:p>
                <a:r>
                  <a:rPr lang="en-US" sz="1000" dirty="0" smtClean="0"/>
                  <a:t>Intel reducing number of health plan options from 8 to 4; two remaining plans are narrow networks of PHS</a:t>
                </a:r>
                <a:r>
                  <a:rPr lang="en-US" sz="1000" baseline="30000" dirty="0" smtClean="0"/>
                  <a:t>1 </a:t>
                </a:r>
                <a:r>
                  <a:rPr lang="en-US" sz="1000" dirty="0" smtClean="0"/>
                  <a:t>providers</a:t>
                </a:r>
                <a:endParaRPr lang="en-US" sz="1000" dirty="0"/>
              </a:p>
            </p:txBody>
          </p:sp>
          <p:pic>
            <p:nvPicPr>
              <p:cNvPr id="33" name="Picture 3" descr="L:\Public\Share\ABC Templates and Resources\ABC Art Icons Logos\ABC Modern Icons\Network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708" y="1843635"/>
                <a:ext cx="457200" cy="3706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455292" y="2657034"/>
              <a:ext cx="2924768" cy="553998"/>
              <a:chOff x="455292" y="2442027"/>
              <a:chExt cx="2924768" cy="553998"/>
            </a:xfrm>
          </p:grpSpPr>
          <p:pic>
            <p:nvPicPr>
              <p:cNvPr id="30" name="Picture 2" descr="L:\Public\Share\ABC Templates and Resources\ABC Art Icons Logos\ABC Modern Icons\Mone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292" y="2490426"/>
                <a:ext cx="250033" cy="4572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bwMode="gray">
              <a:xfrm>
                <a:off x="819740" y="2442027"/>
                <a:ext cx="2560320" cy="553998"/>
              </a:xfrm>
              <a:prstGeom prst="rect">
                <a:avLst/>
              </a:prstGeom>
              <a:noFill/>
            </p:spPr>
            <p:txBody>
              <a:bodyPr wrap="square" rtlCol="0">
                <a:spAutoFit/>
              </a:bodyPr>
              <a:lstStyle/>
              <a:p>
                <a:r>
                  <a:rPr lang="en-US" sz="1000" b="1" dirty="0" smtClean="0">
                    <a:latin typeface="+mj-lt"/>
                  </a:rPr>
                  <a:t>Shared Accountability</a:t>
                </a:r>
              </a:p>
              <a:p>
                <a:r>
                  <a:rPr lang="en-US" sz="1000" dirty="0" smtClean="0"/>
                  <a:t>Upside and downside risk for health care spending compared to projected target</a:t>
                </a:r>
                <a:endParaRPr lang="en-US" sz="1000" dirty="0"/>
              </a:p>
            </p:txBody>
          </p:sp>
        </p:grpSp>
      </p:grpSp>
      <p:grpSp>
        <p:nvGrpSpPr>
          <p:cNvPr id="38" name="Group 37"/>
          <p:cNvGrpSpPr/>
          <p:nvPr/>
        </p:nvGrpSpPr>
        <p:grpSpPr>
          <a:xfrm>
            <a:off x="385046" y="1380649"/>
            <a:ext cx="2318716" cy="365760"/>
            <a:chOff x="775571" y="1259225"/>
            <a:chExt cx="2318716" cy="365760"/>
          </a:xfrm>
        </p:grpSpPr>
        <p:pic>
          <p:nvPicPr>
            <p:cNvPr id="39" name="Picture 4" descr="L:\Public\Share\ABC Templates and Resources\ABC Art Icons Logos\Logos External\Logos_G-L\Intel (Cl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571" y="1259225"/>
              <a:ext cx="693420" cy="3657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L:\Public\Share\ABC Templates and Resources\ABC Art Icons Logos\Logos External\Logos_M-R\Presbyterian HC Svcs—NM (Cl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0771" y="1304945"/>
              <a:ext cx="1473516"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0415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Multiple Opportunities to Appeal to Decision-Makers</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r>
              <a:rPr lang="en-US" dirty="0" smtClean="0"/>
              <a:t>.</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Providers Must Win Share at Two Points of Sale</a:t>
            </a:r>
            <a:endParaRPr lang="en-US" dirty="0"/>
          </a:p>
        </p:txBody>
      </p:sp>
      <p:sp>
        <p:nvSpPr>
          <p:cNvPr id="7" name="Chevron 6"/>
          <p:cNvSpPr/>
          <p:nvPr/>
        </p:nvSpPr>
        <p:spPr bwMode="gray">
          <a:xfrm>
            <a:off x="2949162" y="2491068"/>
            <a:ext cx="1478774" cy="274320"/>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r>
              <a:rPr lang="en-US" sz="900" b="1" dirty="0" smtClean="0"/>
              <a:t>Network Selection</a:t>
            </a:r>
          </a:p>
        </p:txBody>
      </p:sp>
      <p:sp>
        <p:nvSpPr>
          <p:cNvPr id="8" name="Chevron 7"/>
          <p:cNvSpPr/>
          <p:nvPr/>
        </p:nvSpPr>
        <p:spPr bwMode="gray">
          <a:xfrm>
            <a:off x="4377536" y="2491068"/>
            <a:ext cx="1445414" cy="274320"/>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r>
              <a:rPr lang="en-US" sz="900" b="1" dirty="0" smtClean="0"/>
              <a:t>Care Decision</a:t>
            </a:r>
          </a:p>
        </p:txBody>
      </p:sp>
      <p:sp>
        <p:nvSpPr>
          <p:cNvPr id="9" name="Chevron 8"/>
          <p:cNvSpPr/>
          <p:nvPr/>
        </p:nvSpPr>
        <p:spPr bwMode="gray">
          <a:xfrm>
            <a:off x="327024" y="2491067"/>
            <a:ext cx="2633058" cy="274320"/>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r>
              <a:rPr lang="en-US" sz="900" b="1" dirty="0" smtClean="0"/>
              <a:t>Network Assembly</a:t>
            </a:r>
          </a:p>
        </p:txBody>
      </p:sp>
      <p:pic>
        <p:nvPicPr>
          <p:cNvPr id="10" name="Picture 2" descr="C:\Users\liuto\Desktop\ABC Modern Icons\Network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569" y="2086182"/>
            <a:ext cx="457200" cy="3608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liuto\Desktop\ABC Modern Icons\Combined_Icons_Person_and_arr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923" y="2092761"/>
            <a:ext cx="548640" cy="3476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bwMode="gray">
          <a:xfrm>
            <a:off x="327024" y="1228695"/>
            <a:ext cx="4548224" cy="169277"/>
          </a:xfrm>
          <a:prstGeom prst="rect">
            <a:avLst/>
          </a:prstGeom>
          <a:noFill/>
        </p:spPr>
        <p:txBody>
          <a:bodyPr wrap="square" lIns="0" tIns="0" rIns="0" bIns="0" rtlCol="0">
            <a:spAutoFit/>
          </a:bodyPr>
          <a:lstStyle/>
          <a:p>
            <a:r>
              <a:rPr lang="en-US" sz="1100" b="1" dirty="0" smtClean="0"/>
              <a:t>Decision Processes Shaping Provider Choice</a:t>
            </a:r>
          </a:p>
        </p:txBody>
      </p:sp>
      <p:pic>
        <p:nvPicPr>
          <p:cNvPr id="13" name="Picture 3" descr="L:\public\share\ABC Templates and Resources\ABC Art Icons Logos\ABC Modern Icons\Person_Casual_with_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949" y="2076886"/>
            <a:ext cx="457200" cy="3794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bwMode="gray">
          <a:xfrm>
            <a:off x="449575" y="2765387"/>
            <a:ext cx="2433188" cy="615553"/>
          </a:xfrm>
          <a:prstGeom prst="rect">
            <a:avLst/>
          </a:prstGeom>
          <a:noFill/>
        </p:spPr>
        <p:txBody>
          <a:bodyPr wrap="square" lIns="0" tIns="0" rIns="0" bIns="0" rtlCol="0">
            <a:spAutoFit/>
          </a:bodyPr>
          <a:lstStyle/>
          <a:p>
            <a:pPr>
              <a:spcBef>
                <a:spcPts val="500"/>
              </a:spcBef>
            </a:pPr>
            <a:r>
              <a:rPr lang="en-US" sz="1000" i="1" dirty="0" smtClean="0"/>
              <a:t>Being chosen by payers, employers, exchange operators, custom network builders, and accountable physician entities  to be offered as a network option</a:t>
            </a:r>
          </a:p>
        </p:txBody>
      </p:sp>
      <p:sp>
        <p:nvSpPr>
          <p:cNvPr id="15" name="TextBox 14"/>
          <p:cNvSpPr txBox="1"/>
          <p:nvPr/>
        </p:nvSpPr>
        <p:spPr bwMode="gray">
          <a:xfrm>
            <a:off x="4411255" y="2765387"/>
            <a:ext cx="1526630" cy="461665"/>
          </a:xfrm>
          <a:prstGeom prst="rect">
            <a:avLst/>
          </a:prstGeom>
          <a:noFill/>
        </p:spPr>
        <p:txBody>
          <a:bodyPr wrap="square" lIns="0" tIns="0" rIns="0" bIns="0" rtlCol="0">
            <a:spAutoFit/>
          </a:bodyPr>
          <a:lstStyle/>
          <a:p>
            <a:pPr>
              <a:spcBef>
                <a:spcPts val="500"/>
              </a:spcBef>
            </a:pPr>
            <a:r>
              <a:rPr lang="en-US" sz="1000" i="1" dirty="0" smtClean="0"/>
              <a:t>Being chosen by patients, referring physicians at the point of care </a:t>
            </a:r>
          </a:p>
        </p:txBody>
      </p:sp>
      <p:sp>
        <p:nvSpPr>
          <p:cNvPr id="16" name="TextBox 15"/>
          <p:cNvSpPr txBox="1"/>
          <p:nvPr/>
        </p:nvSpPr>
        <p:spPr bwMode="gray">
          <a:xfrm>
            <a:off x="2965842" y="2765387"/>
            <a:ext cx="1445414" cy="461665"/>
          </a:xfrm>
          <a:prstGeom prst="rect">
            <a:avLst/>
          </a:prstGeom>
          <a:noFill/>
        </p:spPr>
        <p:txBody>
          <a:bodyPr wrap="square" lIns="0" tIns="0" rIns="0" bIns="0" rtlCol="0">
            <a:spAutoFit/>
          </a:bodyPr>
          <a:lstStyle/>
          <a:p>
            <a:pPr>
              <a:spcBef>
                <a:spcPts val="500"/>
              </a:spcBef>
            </a:pPr>
            <a:r>
              <a:rPr lang="en-US" sz="1000" i="1" dirty="0" smtClean="0"/>
              <a:t>Being chosen by individuals during plan enrollment</a:t>
            </a:r>
          </a:p>
        </p:txBody>
      </p:sp>
      <p:sp>
        <p:nvSpPr>
          <p:cNvPr id="17" name="TextBox 16"/>
          <p:cNvSpPr txBox="1"/>
          <p:nvPr/>
        </p:nvSpPr>
        <p:spPr bwMode="gray">
          <a:xfrm>
            <a:off x="1190924" y="1793066"/>
            <a:ext cx="2412436" cy="153888"/>
          </a:xfrm>
          <a:prstGeom prst="rect">
            <a:avLst/>
          </a:prstGeom>
          <a:noFill/>
        </p:spPr>
        <p:txBody>
          <a:bodyPr wrap="square" lIns="0" tIns="0" rIns="0" bIns="0" rtlCol="0">
            <a:spAutoFit/>
          </a:bodyPr>
          <a:lstStyle/>
          <a:p>
            <a:pPr algn="ctr">
              <a:spcBef>
                <a:spcPts val="500"/>
              </a:spcBef>
            </a:pPr>
            <a:r>
              <a:rPr lang="en-US" sz="1000" b="1" dirty="0" smtClean="0"/>
              <a:t>Secure Enrolled Lives</a:t>
            </a:r>
          </a:p>
        </p:txBody>
      </p:sp>
      <p:sp>
        <p:nvSpPr>
          <p:cNvPr id="18" name="TextBox 17"/>
          <p:cNvSpPr txBox="1"/>
          <p:nvPr/>
        </p:nvSpPr>
        <p:spPr bwMode="gray">
          <a:xfrm>
            <a:off x="3894025" y="1793066"/>
            <a:ext cx="2412436" cy="153888"/>
          </a:xfrm>
          <a:prstGeom prst="rect">
            <a:avLst/>
          </a:prstGeom>
          <a:noFill/>
        </p:spPr>
        <p:txBody>
          <a:bodyPr wrap="square" lIns="0" tIns="0" rIns="0" bIns="0" rtlCol="0">
            <a:spAutoFit/>
          </a:bodyPr>
          <a:lstStyle/>
          <a:p>
            <a:pPr algn="ctr">
              <a:spcBef>
                <a:spcPts val="500"/>
              </a:spcBef>
            </a:pPr>
            <a:r>
              <a:rPr lang="en-US" sz="1000" b="1" dirty="0" smtClean="0"/>
              <a:t>Win Share of Volumes</a:t>
            </a:r>
          </a:p>
        </p:txBody>
      </p:sp>
      <p:sp>
        <p:nvSpPr>
          <p:cNvPr id="19" name="Right Bracket 18"/>
          <p:cNvSpPr/>
          <p:nvPr/>
        </p:nvSpPr>
        <p:spPr bwMode="gray">
          <a:xfrm rot="-5400000">
            <a:off x="2323205" y="22552"/>
            <a:ext cx="58153" cy="4050514"/>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0" name="Right Bracket 19"/>
          <p:cNvSpPr/>
          <p:nvPr/>
        </p:nvSpPr>
        <p:spPr bwMode="gray">
          <a:xfrm rot="-5400000">
            <a:off x="5043776" y="1402893"/>
            <a:ext cx="55387" cy="1287066"/>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bwMode="gray">
          <a:xfrm>
            <a:off x="2288795" y="1576372"/>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1</a:t>
            </a:r>
          </a:p>
        </p:txBody>
      </p:sp>
      <p:sp>
        <p:nvSpPr>
          <p:cNvPr id="22" name="Oval 21"/>
          <p:cNvSpPr/>
          <p:nvPr/>
        </p:nvSpPr>
        <p:spPr bwMode="gray">
          <a:xfrm>
            <a:off x="4991896" y="1576372"/>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2</a:t>
            </a:r>
          </a:p>
        </p:txBody>
      </p:sp>
    </p:spTree>
    <p:extLst>
      <p:ext uri="{BB962C8B-B14F-4D97-AF65-F5344CB8AC3E}">
        <p14:creationId xmlns:p14="http://schemas.microsoft.com/office/powerpoint/2010/main" val="2301729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gray">
          <a:xfrm>
            <a:off x="559586" y="2196000"/>
            <a:ext cx="5126990" cy="2296500"/>
          </a:xfrm>
          <a:prstGeom prst="rect">
            <a:avLst/>
          </a:prstGeom>
          <a:solidFill>
            <a:schemeClr val="bg2"/>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2" name="Rectangle 21"/>
          <p:cNvSpPr/>
          <p:nvPr/>
        </p:nvSpPr>
        <p:spPr bwMode="gray">
          <a:xfrm>
            <a:off x="559586" y="1370687"/>
            <a:ext cx="5126990" cy="709136"/>
          </a:xfrm>
          <a:prstGeom prst="rect">
            <a:avLst/>
          </a:prstGeom>
          <a:noFill/>
          <a:ln w="19050">
            <a:solidFill>
              <a:schemeClr val="bg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Recognizing New Channels for Growth</a:t>
            </a:r>
            <a:endParaRPr lang="en-US" dirty="0"/>
          </a:p>
        </p:txBody>
      </p:sp>
      <p:pic>
        <p:nvPicPr>
          <p:cNvPr id="8" name="Picture 2" descr="C:\Users\liuto\Desktop\ABC Modern Icons\Meeting_5_peop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089" y="2620583"/>
            <a:ext cx="457200" cy="3659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liuto\Desktop\ABC Modern Icons\Toolk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671" y="2280932"/>
            <a:ext cx="364490"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liuto\Desktop\ABC Modern Icons\Insurance_c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809" y="1665734"/>
            <a:ext cx="365760" cy="2216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liuto\Desktop\ABC Modern Icons\Group_Docto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089" y="3801868"/>
            <a:ext cx="457200" cy="283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liuto\Desktop\ABC Modern Icons\Computer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805" y="3396070"/>
            <a:ext cx="325755" cy="36576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a:grpSpLocks noChangeAspect="1"/>
          </p:cNvGrpSpPr>
          <p:nvPr/>
        </p:nvGrpSpPr>
        <p:grpSpPr>
          <a:xfrm>
            <a:off x="4095664" y="3398791"/>
            <a:ext cx="457200" cy="417477"/>
            <a:chOff x="4574986" y="2004060"/>
            <a:chExt cx="577199" cy="527050"/>
          </a:xfrm>
        </p:grpSpPr>
        <p:pic>
          <p:nvPicPr>
            <p:cNvPr id="17" name="Picture 2" descr="C:\Users\liuto\Desktop\ABC Modern Icons\Combined_Icons_Person_and_arro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4986" y="2165350"/>
              <a:ext cx="577199" cy="365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liuto\Desktop\ABC Modern Icons\Mone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0994" y="2004060"/>
              <a:ext cx="125016" cy="2286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4" descr="C:\Users\liuto\Desktop\ABC Modern Icons\Insurance_c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802" y="3068833"/>
            <a:ext cx="365760" cy="22161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liuto\Desktop\ABC Modern Icons\Combind_Icons_Continuum_of_Car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4011" y="2966668"/>
            <a:ext cx="457200" cy="44370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bwMode="gray">
          <a:xfrm>
            <a:off x="2693186" y="1802952"/>
            <a:ext cx="958850" cy="276999"/>
          </a:xfrm>
          <a:prstGeom prst="rect">
            <a:avLst/>
          </a:prstGeom>
          <a:noFill/>
        </p:spPr>
        <p:txBody>
          <a:bodyPr wrap="square" lIns="0" tIns="0" rIns="0" bIns="0" rtlCol="0">
            <a:spAutoFit/>
          </a:bodyPr>
          <a:lstStyle/>
          <a:p>
            <a:pPr algn="ctr">
              <a:spcBef>
                <a:spcPts val="500"/>
              </a:spcBef>
            </a:pPr>
            <a:r>
              <a:rPr lang="en-US" sz="900" b="1" dirty="0" smtClean="0"/>
              <a:t>Established Provider</a:t>
            </a:r>
          </a:p>
        </p:txBody>
      </p:sp>
      <p:sp>
        <p:nvSpPr>
          <p:cNvPr id="25" name="TextBox 24"/>
          <p:cNvSpPr txBox="1"/>
          <p:nvPr/>
        </p:nvSpPr>
        <p:spPr bwMode="gray">
          <a:xfrm>
            <a:off x="2693186" y="3435599"/>
            <a:ext cx="958850" cy="276999"/>
          </a:xfrm>
          <a:prstGeom prst="rect">
            <a:avLst/>
          </a:prstGeom>
          <a:noFill/>
        </p:spPr>
        <p:txBody>
          <a:bodyPr wrap="square" lIns="0" tIns="0" rIns="0" bIns="0" rtlCol="0">
            <a:spAutoFit/>
          </a:bodyPr>
          <a:lstStyle/>
          <a:p>
            <a:pPr algn="ctr">
              <a:spcBef>
                <a:spcPts val="500"/>
              </a:spcBef>
            </a:pPr>
            <a:r>
              <a:rPr lang="en-US" sz="900" b="1" dirty="0" smtClean="0"/>
              <a:t>Care Delivery Network</a:t>
            </a:r>
          </a:p>
        </p:txBody>
      </p:sp>
      <p:sp>
        <p:nvSpPr>
          <p:cNvPr id="26" name="TextBox 25"/>
          <p:cNvSpPr txBox="1"/>
          <p:nvPr/>
        </p:nvSpPr>
        <p:spPr bwMode="gray">
          <a:xfrm>
            <a:off x="4602595" y="1653431"/>
            <a:ext cx="1028300" cy="276999"/>
          </a:xfrm>
          <a:prstGeom prst="rect">
            <a:avLst/>
          </a:prstGeom>
          <a:noFill/>
        </p:spPr>
        <p:txBody>
          <a:bodyPr wrap="square" lIns="0" tIns="0" rIns="0" bIns="0" rtlCol="0">
            <a:spAutoFit/>
          </a:bodyPr>
          <a:lstStyle/>
          <a:p>
            <a:pPr>
              <a:spcBef>
                <a:spcPts val="500"/>
              </a:spcBef>
            </a:pPr>
            <a:r>
              <a:rPr lang="en-US" sz="900" dirty="0" smtClean="0"/>
              <a:t>Relationship-Based Referring Physician</a:t>
            </a:r>
          </a:p>
        </p:txBody>
      </p:sp>
      <p:pic>
        <p:nvPicPr>
          <p:cNvPr id="13316" name="Picture 4" descr="C:\Users\liuto\Desktop\ABC Modern Icons\Person_Docto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8532" y="1609050"/>
            <a:ext cx="291465" cy="36576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bwMode="gray">
          <a:xfrm>
            <a:off x="4602595" y="2817572"/>
            <a:ext cx="1028300" cy="276999"/>
          </a:xfrm>
          <a:prstGeom prst="rect">
            <a:avLst/>
          </a:prstGeom>
          <a:noFill/>
        </p:spPr>
        <p:txBody>
          <a:bodyPr wrap="square" lIns="0" tIns="0" rIns="0" bIns="0" rtlCol="0">
            <a:spAutoFit/>
          </a:bodyPr>
          <a:lstStyle/>
          <a:p>
            <a:pPr>
              <a:spcBef>
                <a:spcPts val="500"/>
              </a:spcBef>
            </a:pPr>
            <a:r>
              <a:rPr lang="en-US" sz="900" dirty="0" smtClean="0"/>
              <a:t>Cost-Conscious Referring Physician</a:t>
            </a:r>
          </a:p>
        </p:txBody>
      </p:sp>
      <p:sp>
        <p:nvSpPr>
          <p:cNvPr id="29" name="TextBox 28"/>
          <p:cNvSpPr txBox="1"/>
          <p:nvPr/>
        </p:nvSpPr>
        <p:spPr bwMode="gray">
          <a:xfrm>
            <a:off x="4602595" y="3453641"/>
            <a:ext cx="922020" cy="276999"/>
          </a:xfrm>
          <a:prstGeom prst="rect">
            <a:avLst/>
          </a:prstGeom>
          <a:noFill/>
        </p:spPr>
        <p:txBody>
          <a:bodyPr wrap="square" lIns="0" tIns="0" rIns="0" bIns="0" rtlCol="0">
            <a:spAutoFit/>
          </a:bodyPr>
          <a:lstStyle/>
          <a:p>
            <a:pPr>
              <a:spcBef>
                <a:spcPts val="500"/>
              </a:spcBef>
            </a:pPr>
            <a:r>
              <a:rPr lang="en-US" sz="900" dirty="0" smtClean="0"/>
              <a:t>Price-Sensitive Consumer</a:t>
            </a:r>
          </a:p>
        </p:txBody>
      </p:sp>
      <p:sp>
        <p:nvSpPr>
          <p:cNvPr id="30" name="TextBox 29"/>
          <p:cNvSpPr txBox="1"/>
          <p:nvPr/>
        </p:nvSpPr>
        <p:spPr bwMode="gray">
          <a:xfrm>
            <a:off x="780621" y="1638042"/>
            <a:ext cx="685005" cy="276999"/>
          </a:xfrm>
          <a:prstGeom prst="rect">
            <a:avLst/>
          </a:prstGeom>
          <a:noFill/>
        </p:spPr>
        <p:txBody>
          <a:bodyPr wrap="square" lIns="0" tIns="0" rIns="0" bIns="0" rtlCol="0">
            <a:spAutoFit/>
          </a:bodyPr>
          <a:lstStyle/>
          <a:p>
            <a:pPr algn="r">
              <a:spcBef>
                <a:spcPts val="500"/>
              </a:spcBef>
            </a:pPr>
            <a:r>
              <a:rPr lang="en-US" sz="900" dirty="0" smtClean="0"/>
              <a:t>Entrenched Payer</a:t>
            </a:r>
          </a:p>
        </p:txBody>
      </p:sp>
      <p:sp>
        <p:nvSpPr>
          <p:cNvPr id="31" name="TextBox 30"/>
          <p:cNvSpPr txBox="1"/>
          <p:nvPr/>
        </p:nvSpPr>
        <p:spPr bwMode="gray">
          <a:xfrm>
            <a:off x="539032" y="3068853"/>
            <a:ext cx="685005" cy="276999"/>
          </a:xfrm>
          <a:prstGeom prst="rect">
            <a:avLst/>
          </a:prstGeom>
          <a:noFill/>
        </p:spPr>
        <p:txBody>
          <a:bodyPr wrap="square" lIns="0" tIns="0" rIns="0" bIns="0" rtlCol="0">
            <a:spAutoFit/>
          </a:bodyPr>
          <a:lstStyle/>
          <a:p>
            <a:pPr algn="r">
              <a:spcBef>
                <a:spcPts val="500"/>
              </a:spcBef>
            </a:pPr>
            <a:r>
              <a:rPr lang="en-US" sz="900" dirty="0" smtClean="0"/>
              <a:t>Vulnerable Payer</a:t>
            </a:r>
          </a:p>
        </p:txBody>
      </p:sp>
      <p:sp>
        <p:nvSpPr>
          <p:cNvPr id="32" name="TextBox 31"/>
          <p:cNvSpPr txBox="1"/>
          <p:nvPr/>
        </p:nvSpPr>
        <p:spPr bwMode="gray">
          <a:xfrm>
            <a:off x="747268" y="2665043"/>
            <a:ext cx="685005" cy="276999"/>
          </a:xfrm>
          <a:prstGeom prst="rect">
            <a:avLst/>
          </a:prstGeom>
          <a:noFill/>
        </p:spPr>
        <p:txBody>
          <a:bodyPr wrap="square" lIns="0" tIns="0" rIns="0" bIns="0" rtlCol="0">
            <a:spAutoFit/>
          </a:bodyPr>
          <a:lstStyle/>
          <a:p>
            <a:pPr algn="r">
              <a:spcBef>
                <a:spcPts val="500"/>
              </a:spcBef>
            </a:pPr>
            <a:r>
              <a:rPr lang="en-US" sz="900" dirty="0" smtClean="0"/>
              <a:t>Activated Employer</a:t>
            </a:r>
          </a:p>
        </p:txBody>
      </p:sp>
      <p:sp>
        <p:nvSpPr>
          <p:cNvPr id="33" name="TextBox 32"/>
          <p:cNvSpPr txBox="1"/>
          <p:nvPr/>
        </p:nvSpPr>
        <p:spPr bwMode="gray">
          <a:xfrm>
            <a:off x="539032" y="3440451"/>
            <a:ext cx="685005" cy="276999"/>
          </a:xfrm>
          <a:prstGeom prst="rect">
            <a:avLst/>
          </a:prstGeom>
          <a:noFill/>
        </p:spPr>
        <p:txBody>
          <a:bodyPr wrap="square" lIns="0" tIns="0" rIns="0" bIns="0" rtlCol="0">
            <a:spAutoFit/>
          </a:bodyPr>
          <a:lstStyle/>
          <a:p>
            <a:pPr algn="r">
              <a:spcBef>
                <a:spcPts val="500"/>
              </a:spcBef>
            </a:pPr>
            <a:r>
              <a:rPr lang="en-US" sz="900" dirty="0" smtClean="0"/>
              <a:t>Exchange Operator</a:t>
            </a:r>
          </a:p>
        </p:txBody>
      </p:sp>
      <p:sp>
        <p:nvSpPr>
          <p:cNvPr id="34" name="TextBox 33"/>
          <p:cNvSpPr txBox="1"/>
          <p:nvPr/>
        </p:nvSpPr>
        <p:spPr bwMode="gray">
          <a:xfrm>
            <a:off x="909007" y="2325313"/>
            <a:ext cx="1050462" cy="276999"/>
          </a:xfrm>
          <a:prstGeom prst="rect">
            <a:avLst/>
          </a:prstGeom>
          <a:noFill/>
        </p:spPr>
        <p:txBody>
          <a:bodyPr wrap="square" lIns="0" tIns="0" rIns="0" bIns="0" rtlCol="0">
            <a:spAutoFit/>
          </a:bodyPr>
          <a:lstStyle/>
          <a:p>
            <a:pPr algn="r">
              <a:spcBef>
                <a:spcPts val="500"/>
              </a:spcBef>
            </a:pPr>
            <a:r>
              <a:rPr lang="en-US" sz="900" dirty="0" smtClean="0"/>
              <a:t>Custom Network Builder</a:t>
            </a:r>
          </a:p>
        </p:txBody>
      </p:sp>
      <p:pic>
        <p:nvPicPr>
          <p:cNvPr id="13317" name="Picture 5" descr="C:\Users\liuto\Desktop\ABC Modern Icons\Hospital_clinic.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9731" y="1560863"/>
            <a:ext cx="365760" cy="213360"/>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Arrow Connector 44"/>
          <p:cNvCxnSpPr/>
          <p:nvPr/>
        </p:nvCxnSpPr>
        <p:spPr bwMode="gray">
          <a:xfrm flipV="1">
            <a:off x="3632986" y="3048405"/>
            <a:ext cx="365760" cy="109728"/>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47" name="Straight Arrow Connector 46"/>
          <p:cNvCxnSpPr/>
          <p:nvPr/>
        </p:nvCxnSpPr>
        <p:spPr bwMode="gray">
          <a:xfrm>
            <a:off x="3632986" y="3461568"/>
            <a:ext cx="365760" cy="11253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49" name="Straight Arrow Connector 48"/>
          <p:cNvCxnSpPr/>
          <p:nvPr/>
        </p:nvCxnSpPr>
        <p:spPr bwMode="gray">
          <a:xfrm flipH="1" flipV="1">
            <a:off x="2308329" y="2672905"/>
            <a:ext cx="457200" cy="45720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51" name="Straight Arrow Connector 50"/>
          <p:cNvCxnSpPr/>
          <p:nvPr/>
        </p:nvCxnSpPr>
        <p:spPr bwMode="gray">
          <a:xfrm flipH="1" flipV="1">
            <a:off x="2125449" y="2885953"/>
            <a:ext cx="594360" cy="36576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53" name="Straight Arrow Connector 52"/>
          <p:cNvCxnSpPr/>
          <p:nvPr/>
        </p:nvCxnSpPr>
        <p:spPr bwMode="gray">
          <a:xfrm flipH="1">
            <a:off x="1759689" y="3415848"/>
            <a:ext cx="914400" cy="9144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55" name="Straight Arrow Connector 54"/>
          <p:cNvCxnSpPr/>
          <p:nvPr/>
        </p:nvCxnSpPr>
        <p:spPr bwMode="gray">
          <a:xfrm flipH="1">
            <a:off x="2308329" y="3654998"/>
            <a:ext cx="457200" cy="45720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57" name="Straight Arrow Connector 56"/>
          <p:cNvCxnSpPr/>
          <p:nvPr/>
        </p:nvCxnSpPr>
        <p:spPr bwMode="gray">
          <a:xfrm>
            <a:off x="3632986" y="1791930"/>
            <a:ext cx="365760" cy="0"/>
          </a:xfrm>
          <a:prstGeom prst="straightConnector1">
            <a:avLst/>
          </a:prstGeom>
          <a:solidFill>
            <a:schemeClr val="accent1"/>
          </a:solidFill>
          <a:ln w="12700" cap="flat" cmpd="sng" algn="ctr">
            <a:solidFill>
              <a:schemeClr val="tx2"/>
            </a:solidFill>
            <a:prstDash val="solid"/>
            <a:miter lim="800000"/>
            <a:headEnd type="none" w="med" len="med"/>
            <a:tailEnd type="triangle"/>
          </a:ln>
          <a:effectLst/>
        </p:spPr>
      </p:cxnSp>
      <p:cxnSp>
        <p:nvCxnSpPr>
          <p:cNvPr id="59" name="Straight Arrow Connector 58"/>
          <p:cNvCxnSpPr/>
          <p:nvPr/>
        </p:nvCxnSpPr>
        <p:spPr bwMode="gray">
          <a:xfrm flipH="1">
            <a:off x="2077236" y="1791930"/>
            <a:ext cx="688293" cy="0"/>
          </a:xfrm>
          <a:prstGeom prst="straightConnector1">
            <a:avLst/>
          </a:prstGeom>
          <a:solidFill>
            <a:schemeClr val="accent1"/>
          </a:solidFill>
          <a:ln w="12700" cap="flat" cmpd="sng" algn="ctr">
            <a:solidFill>
              <a:schemeClr val="tx2"/>
            </a:solidFill>
            <a:prstDash val="solid"/>
            <a:miter lim="800000"/>
            <a:headEnd type="none" w="med" len="med"/>
            <a:tailEnd type="triangle"/>
          </a:ln>
          <a:effectLst/>
        </p:spPr>
      </p:cxnSp>
      <p:sp>
        <p:nvSpPr>
          <p:cNvPr id="61" name="Right Bracket 60"/>
          <p:cNvSpPr/>
          <p:nvPr/>
        </p:nvSpPr>
        <p:spPr bwMode="gray">
          <a:xfrm rot="5400000" flipH="1">
            <a:off x="1474215" y="300845"/>
            <a:ext cx="55383" cy="1841443"/>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ight Bracket 61"/>
          <p:cNvSpPr/>
          <p:nvPr/>
        </p:nvSpPr>
        <p:spPr bwMode="gray">
          <a:xfrm rot="5400000" flipH="1">
            <a:off x="4873688" y="415854"/>
            <a:ext cx="55383" cy="1611429"/>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bwMode="gray">
          <a:xfrm>
            <a:off x="736294" y="1009882"/>
            <a:ext cx="1531224" cy="138499"/>
          </a:xfrm>
          <a:prstGeom prst="rect">
            <a:avLst/>
          </a:prstGeom>
          <a:noFill/>
        </p:spPr>
        <p:txBody>
          <a:bodyPr wrap="square" lIns="0" tIns="0" rIns="0" bIns="0" rtlCol="0">
            <a:spAutoFit/>
          </a:bodyPr>
          <a:lstStyle/>
          <a:p>
            <a:pPr algn="ctr">
              <a:spcBef>
                <a:spcPts val="500"/>
              </a:spcBef>
            </a:pPr>
            <a:r>
              <a:rPr lang="en-US" sz="900" i="1" dirty="0" smtClean="0"/>
              <a:t>Secure Enrolled Lives</a:t>
            </a:r>
          </a:p>
        </p:txBody>
      </p:sp>
      <p:sp>
        <p:nvSpPr>
          <p:cNvPr id="64" name="TextBox 63"/>
          <p:cNvSpPr txBox="1"/>
          <p:nvPr/>
        </p:nvSpPr>
        <p:spPr bwMode="gray">
          <a:xfrm>
            <a:off x="4135767" y="1009882"/>
            <a:ext cx="1531224" cy="138499"/>
          </a:xfrm>
          <a:prstGeom prst="rect">
            <a:avLst/>
          </a:prstGeom>
          <a:noFill/>
        </p:spPr>
        <p:txBody>
          <a:bodyPr wrap="square" lIns="0" tIns="0" rIns="0" bIns="0" rtlCol="0">
            <a:spAutoFit/>
          </a:bodyPr>
          <a:lstStyle/>
          <a:p>
            <a:pPr algn="ctr">
              <a:spcBef>
                <a:spcPts val="500"/>
              </a:spcBef>
            </a:pPr>
            <a:r>
              <a:rPr lang="en-US" sz="900" i="1" dirty="0" smtClean="0"/>
              <a:t>Win Share of Volumes</a:t>
            </a:r>
          </a:p>
        </p:txBody>
      </p:sp>
      <p:sp>
        <p:nvSpPr>
          <p:cNvPr id="73" name="TextBox 72"/>
          <p:cNvSpPr txBox="1"/>
          <p:nvPr/>
        </p:nvSpPr>
        <p:spPr bwMode="gray">
          <a:xfrm>
            <a:off x="1950645" y="1370687"/>
            <a:ext cx="2476526" cy="169277"/>
          </a:xfrm>
          <a:prstGeom prst="rect">
            <a:avLst/>
          </a:prstGeom>
          <a:noFill/>
        </p:spPr>
        <p:txBody>
          <a:bodyPr wrap="square" lIns="0" tIns="0" rIns="0" bIns="0" rtlCol="0">
            <a:spAutoFit/>
          </a:bodyPr>
          <a:lstStyle>
            <a:defPPr>
              <a:defRPr lang="en-US"/>
            </a:defPPr>
            <a:lvl1pPr algn="ctr">
              <a:spcBef>
                <a:spcPts val="500"/>
              </a:spcBef>
              <a:defRPr sz="1100" b="1"/>
            </a:lvl1pPr>
          </a:lstStyle>
          <a:p>
            <a:r>
              <a:rPr lang="en-US" dirty="0"/>
              <a:t>Traditional Growth Channels</a:t>
            </a:r>
          </a:p>
        </p:txBody>
      </p:sp>
      <p:sp>
        <p:nvSpPr>
          <p:cNvPr id="75" name="TextBox 74"/>
          <p:cNvSpPr txBox="1"/>
          <p:nvPr/>
        </p:nvSpPr>
        <p:spPr bwMode="gray">
          <a:xfrm>
            <a:off x="326114" y="770238"/>
            <a:ext cx="4527208" cy="169277"/>
          </a:xfrm>
          <a:prstGeom prst="rect">
            <a:avLst/>
          </a:prstGeom>
          <a:noFill/>
        </p:spPr>
        <p:txBody>
          <a:bodyPr wrap="square" lIns="0" tIns="0" rIns="0" bIns="0" rtlCol="0">
            <a:spAutoFit/>
          </a:bodyPr>
          <a:lstStyle/>
          <a:p>
            <a:r>
              <a:rPr lang="en-US" sz="1100" b="1" dirty="0" smtClean="0"/>
              <a:t>Key Decision-Makers in Traditional and New Growth Channels</a:t>
            </a:r>
          </a:p>
        </p:txBody>
      </p:sp>
      <p:grpSp>
        <p:nvGrpSpPr>
          <p:cNvPr id="7" name="Group 6"/>
          <p:cNvGrpSpPr/>
          <p:nvPr/>
        </p:nvGrpSpPr>
        <p:grpSpPr>
          <a:xfrm>
            <a:off x="4143013" y="2770324"/>
            <a:ext cx="362503" cy="418197"/>
            <a:chOff x="4358502" y="2683742"/>
            <a:chExt cx="362503" cy="418197"/>
          </a:xfrm>
        </p:grpSpPr>
        <p:pic>
          <p:nvPicPr>
            <p:cNvPr id="46" name="Picture 4" descr="C:\Users\liuto\Desktop\ABC Modern Icons\Person_Docto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8502" y="2736179"/>
              <a:ext cx="291465" cy="36576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liuto\Desktop\ABC Modern Icons\Mone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1980" y="2683742"/>
              <a:ext cx="99025" cy="181074"/>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3" descr="L:\public\share\ABC Templates and Resources\ABC Art Icons Logos\ABC Modern Icons\Person_Casual_with_comput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4036" y="4123429"/>
            <a:ext cx="365760" cy="30353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bwMode="gray">
          <a:xfrm>
            <a:off x="691601" y="4136694"/>
            <a:ext cx="1216210" cy="276999"/>
          </a:xfrm>
          <a:prstGeom prst="rect">
            <a:avLst/>
          </a:prstGeom>
          <a:noFill/>
        </p:spPr>
        <p:txBody>
          <a:bodyPr wrap="square" lIns="0" tIns="0" rIns="0" bIns="0" rtlCol="0">
            <a:spAutoFit/>
          </a:bodyPr>
          <a:lstStyle/>
          <a:p>
            <a:pPr algn="r">
              <a:spcBef>
                <a:spcPts val="500"/>
              </a:spcBef>
            </a:pPr>
            <a:r>
              <a:rPr lang="en-US" sz="900" dirty="0" smtClean="0"/>
              <a:t>Individual </a:t>
            </a:r>
            <a:br>
              <a:rPr lang="en-US" sz="900" dirty="0" smtClean="0"/>
            </a:br>
            <a:r>
              <a:rPr lang="en-US" sz="900" dirty="0" smtClean="0"/>
              <a:t>Insurance Shopper</a:t>
            </a:r>
          </a:p>
        </p:txBody>
      </p:sp>
      <p:sp>
        <p:nvSpPr>
          <p:cNvPr id="56" name="TextBox 55"/>
          <p:cNvSpPr txBox="1"/>
          <p:nvPr/>
        </p:nvSpPr>
        <p:spPr bwMode="gray">
          <a:xfrm>
            <a:off x="581186" y="3805052"/>
            <a:ext cx="899966" cy="276999"/>
          </a:xfrm>
          <a:prstGeom prst="rect">
            <a:avLst/>
          </a:prstGeom>
          <a:noFill/>
        </p:spPr>
        <p:txBody>
          <a:bodyPr wrap="square" lIns="0" tIns="0" rIns="0" bIns="0" rtlCol="0">
            <a:spAutoFit/>
          </a:bodyPr>
          <a:lstStyle/>
          <a:p>
            <a:pPr algn="r">
              <a:spcBef>
                <a:spcPts val="500"/>
              </a:spcBef>
            </a:pPr>
            <a:r>
              <a:rPr lang="en-US" sz="900" dirty="0" smtClean="0"/>
              <a:t>Accountable </a:t>
            </a:r>
            <a:br>
              <a:rPr lang="en-US" sz="900" dirty="0" smtClean="0"/>
            </a:br>
            <a:r>
              <a:rPr lang="en-US" sz="900" dirty="0" smtClean="0"/>
              <a:t>Physician Entity</a:t>
            </a:r>
          </a:p>
        </p:txBody>
      </p:sp>
      <p:cxnSp>
        <p:nvCxnSpPr>
          <p:cNvPr id="58" name="Straight Arrow Connector 57"/>
          <p:cNvCxnSpPr/>
          <p:nvPr/>
        </p:nvCxnSpPr>
        <p:spPr bwMode="gray">
          <a:xfrm flipH="1" flipV="1">
            <a:off x="1759689" y="3249808"/>
            <a:ext cx="914400" cy="9144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60" name="Straight Arrow Connector 59"/>
          <p:cNvCxnSpPr/>
          <p:nvPr/>
        </p:nvCxnSpPr>
        <p:spPr bwMode="gray">
          <a:xfrm flipH="1">
            <a:off x="2125449" y="3496589"/>
            <a:ext cx="594360" cy="36576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sp>
        <p:nvSpPr>
          <p:cNvPr id="66" name="TextBox 65"/>
          <p:cNvSpPr txBox="1"/>
          <p:nvPr/>
        </p:nvSpPr>
        <p:spPr bwMode="gray">
          <a:xfrm>
            <a:off x="2308329" y="2200000"/>
            <a:ext cx="1761157" cy="169277"/>
          </a:xfrm>
          <a:prstGeom prst="rect">
            <a:avLst/>
          </a:prstGeom>
          <a:noFill/>
        </p:spPr>
        <p:txBody>
          <a:bodyPr wrap="square" lIns="0" tIns="0" rIns="0" bIns="0" rtlCol="0">
            <a:spAutoFit/>
          </a:bodyPr>
          <a:lstStyle/>
          <a:p>
            <a:pPr algn="ctr">
              <a:spcBef>
                <a:spcPts val="500"/>
              </a:spcBef>
            </a:pPr>
            <a:r>
              <a:rPr lang="en-US" sz="1100" b="1" dirty="0" smtClean="0"/>
              <a:t>New Growth Channels</a:t>
            </a:r>
          </a:p>
        </p:txBody>
      </p:sp>
    </p:spTree>
    <p:extLst>
      <p:ext uri="{BB962C8B-B14F-4D97-AF65-F5344CB8AC3E}">
        <p14:creationId xmlns:p14="http://schemas.microsoft.com/office/powerpoint/2010/main" val="4121641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New Dynamics Unfamiliar in Health Care, But Not in Broader Economy</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p>
        </p:txBody>
      </p:sp>
      <p:sp>
        <p:nvSpPr>
          <p:cNvPr id="5" name="Text Placeholder 4"/>
          <p:cNvSpPr>
            <a:spLocks noGrp="1"/>
          </p:cNvSpPr>
          <p:nvPr>
            <p:ph type="body" sz="quarter" idx="24"/>
          </p:nvPr>
        </p:nvSpPr>
        <p:spPr>
          <a:xfrm>
            <a:off x="0" y="4544011"/>
            <a:ext cx="1743559" cy="76944"/>
          </a:xfrm>
        </p:spPr>
        <p:txBody>
          <a:bodyPr/>
          <a:lstStyle/>
          <a:p>
            <a:endParaRPr lang="en-US" dirty="0"/>
          </a:p>
        </p:txBody>
      </p:sp>
      <p:sp>
        <p:nvSpPr>
          <p:cNvPr id="6" name="Text Placeholder 5"/>
          <p:cNvSpPr>
            <a:spLocks noGrp="1"/>
          </p:cNvSpPr>
          <p:nvPr>
            <p:ph type="body" sz="quarter" idx="25"/>
          </p:nvPr>
        </p:nvSpPr>
        <p:spPr>
          <a:xfrm>
            <a:off x="320040" y="317903"/>
            <a:ext cx="5759450" cy="276999"/>
          </a:xfrm>
        </p:spPr>
        <p:txBody>
          <a:bodyPr/>
          <a:lstStyle/>
          <a:p>
            <a:r>
              <a:rPr lang="en-US" dirty="0" smtClean="0"/>
              <a:t>All Signs Point to a Retail Market</a:t>
            </a:r>
            <a:endParaRPr lang="en-US" dirty="0"/>
          </a:p>
        </p:txBody>
      </p:sp>
      <p:sp>
        <p:nvSpPr>
          <p:cNvPr id="7" name="TextBox 6"/>
          <p:cNvSpPr txBox="1"/>
          <p:nvPr/>
        </p:nvSpPr>
        <p:spPr bwMode="gray">
          <a:xfrm>
            <a:off x="-28800" y="1385820"/>
            <a:ext cx="1512000" cy="169277"/>
          </a:xfrm>
          <a:prstGeom prst="rect">
            <a:avLst/>
          </a:prstGeom>
          <a:noFill/>
        </p:spPr>
        <p:txBody>
          <a:bodyPr wrap="square" lIns="0" tIns="0" rIns="0" bIns="0" rtlCol="0">
            <a:spAutoFit/>
          </a:bodyPr>
          <a:lstStyle/>
          <a:p>
            <a:pPr algn="r">
              <a:spcBef>
                <a:spcPts val="500"/>
              </a:spcBef>
            </a:pPr>
            <a:r>
              <a:rPr lang="en-US" sz="1100" b="1" dirty="0" smtClean="0"/>
              <a:t>Traditional Market</a:t>
            </a:r>
          </a:p>
        </p:txBody>
      </p:sp>
      <p:sp>
        <p:nvSpPr>
          <p:cNvPr id="8" name="TextBox 7"/>
          <p:cNvSpPr txBox="1"/>
          <p:nvPr/>
        </p:nvSpPr>
        <p:spPr bwMode="gray">
          <a:xfrm>
            <a:off x="4932000" y="1385820"/>
            <a:ext cx="889700" cy="169277"/>
          </a:xfrm>
          <a:prstGeom prst="rect">
            <a:avLst/>
          </a:prstGeom>
          <a:noFill/>
        </p:spPr>
        <p:txBody>
          <a:bodyPr wrap="square" lIns="0" tIns="0" rIns="0" bIns="0" rtlCol="0">
            <a:spAutoFit/>
          </a:bodyPr>
          <a:lstStyle/>
          <a:p>
            <a:pPr>
              <a:spcBef>
                <a:spcPts val="500"/>
              </a:spcBef>
            </a:pPr>
            <a:r>
              <a:rPr lang="en-US" sz="1100" b="1" dirty="0" smtClean="0"/>
              <a:t>Retail Market</a:t>
            </a:r>
          </a:p>
        </p:txBody>
      </p:sp>
      <p:grpSp>
        <p:nvGrpSpPr>
          <p:cNvPr id="30" name="Group 29"/>
          <p:cNvGrpSpPr/>
          <p:nvPr/>
        </p:nvGrpSpPr>
        <p:grpSpPr>
          <a:xfrm>
            <a:off x="2037616" y="1563950"/>
            <a:ext cx="2334010" cy="494277"/>
            <a:chOff x="2037616" y="1624910"/>
            <a:chExt cx="2334010" cy="494277"/>
          </a:xfrm>
        </p:grpSpPr>
        <p:sp>
          <p:nvSpPr>
            <p:cNvPr id="9" name="TextBox 8"/>
            <p:cNvSpPr txBox="1"/>
            <p:nvPr/>
          </p:nvSpPr>
          <p:spPr bwMode="gray">
            <a:xfrm>
              <a:off x="2182924" y="1965299"/>
              <a:ext cx="2008054" cy="153888"/>
            </a:xfrm>
            <a:prstGeom prst="rect">
              <a:avLst/>
            </a:prstGeom>
            <a:noFill/>
          </p:spPr>
          <p:txBody>
            <a:bodyPr wrap="square" lIns="0" tIns="0" rIns="0" bIns="0" rtlCol="0">
              <a:spAutoFit/>
            </a:bodyPr>
            <a:lstStyle/>
            <a:p>
              <a:r>
                <a:rPr lang="en-US" sz="1000" i="1" dirty="0" smtClean="0"/>
                <a:t>Growing number of buyers</a:t>
              </a:r>
              <a:endParaRPr lang="en-US" sz="1000" i="1" dirty="0"/>
            </a:p>
          </p:txBody>
        </p:sp>
        <p:cxnSp>
          <p:nvCxnSpPr>
            <p:cNvPr id="10" name="Straight Arrow Connector 9"/>
            <p:cNvCxnSpPr/>
            <p:nvPr/>
          </p:nvCxnSpPr>
          <p:spPr bwMode="gray">
            <a:xfrm>
              <a:off x="2101105" y="1900170"/>
              <a:ext cx="2270521"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gray">
            <a:xfrm>
              <a:off x="2037616" y="1624910"/>
              <a:ext cx="234753" cy="338554"/>
            </a:xfrm>
            <a:prstGeom prst="rect">
              <a:avLst/>
            </a:prstGeom>
            <a:noFill/>
          </p:spPr>
          <p:txBody>
            <a:bodyPr wrap="square" lIns="0" tIns="0" rIns="0" bIns="0" rtlCol="0">
              <a:spAutoFit/>
            </a:bodyPr>
            <a:lstStyle/>
            <a:p>
              <a:pPr algn="ctr">
                <a:spcBef>
                  <a:spcPts val="300"/>
                </a:spcBef>
              </a:pPr>
              <a:r>
                <a:rPr lang="en-US" sz="2200" dirty="0" smtClean="0">
                  <a:solidFill>
                    <a:schemeClr val="accent6"/>
                  </a:solidFill>
                </a:rPr>
                <a:t>1</a:t>
              </a:r>
              <a:endParaRPr lang="en-US" sz="2200" dirty="0">
                <a:solidFill>
                  <a:schemeClr val="accent6"/>
                </a:solidFill>
              </a:endParaRPr>
            </a:p>
          </p:txBody>
        </p:sp>
      </p:grpSp>
      <p:grpSp>
        <p:nvGrpSpPr>
          <p:cNvPr id="31" name="Group 30"/>
          <p:cNvGrpSpPr/>
          <p:nvPr/>
        </p:nvGrpSpPr>
        <p:grpSpPr>
          <a:xfrm>
            <a:off x="2055236" y="2144133"/>
            <a:ext cx="2316390" cy="490001"/>
            <a:chOff x="2055236" y="2180321"/>
            <a:chExt cx="2316390" cy="490001"/>
          </a:xfrm>
        </p:grpSpPr>
        <p:sp>
          <p:nvSpPr>
            <p:cNvPr id="12" name="TextBox 11"/>
            <p:cNvSpPr txBox="1"/>
            <p:nvPr/>
          </p:nvSpPr>
          <p:spPr bwMode="gray">
            <a:xfrm>
              <a:off x="2182924" y="2516434"/>
              <a:ext cx="2008054" cy="153888"/>
            </a:xfrm>
            <a:prstGeom prst="rect">
              <a:avLst/>
            </a:prstGeom>
            <a:noFill/>
          </p:spPr>
          <p:txBody>
            <a:bodyPr wrap="square" lIns="0" tIns="0" rIns="0" bIns="0" rtlCol="0">
              <a:spAutoFit/>
            </a:bodyPr>
            <a:lstStyle/>
            <a:p>
              <a:r>
                <a:rPr lang="en-US" sz="1000" i="1" dirty="0"/>
                <a:t>Proliferation of product options</a:t>
              </a:r>
            </a:p>
          </p:txBody>
        </p:sp>
        <p:sp>
          <p:nvSpPr>
            <p:cNvPr id="13" name="TextBox 12"/>
            <p:cNvSpPr txBox="1"/>
            <p:nvPr/>
          </p:nvSpPr>
          <p:spPr bwMode="gray">
            <a:xfrm>
              <a:off x="2055236" y="2180321"/>
              <a:ext cx="234753" cy="338554"/>
            </a:xfrm>
            <a:prstGeom prst="rect">
              <a:avLst/>
            </a:prstGeom>
            <a:noFill/>
          </p:spPr>
          <p:txBody>
            <a:bodyPr wrap="square" lIns="0" tIns="0" rIns="0" bIns="0" rtlCol="0">
              <a:spAutoFit/>
            </a:bodyPr>
            <a:lstStyle/>
            <a:p>
              <a:pPr algn="ctr">
                <a:spcBef>
                  <a:spcPts val="300"/>
                </a:spcBef>
              </a:pPr>
              <a:r>
                <a:rPr lang="en-US" sz="2200" dirty="0" smtClean="0">
                  <a:solidFill>
                    <a:schemeClr val="accent6"/>
                  </a:solidFill>
                </a:rPr>
                <a:t>2</a:t>
              </a:r>
              <a:endParaRPr lang="en-US" sz="2200" dirty="0">
                <a:solidFill>
                  <a:schemeClr val="accent6"/>
                </a:solidFill>
              </a:endParaRPr>
            </a:p>
          </p:txBody>
        </p:sp>
        <p:cxnSp>
          <p:nvCxnSpPr>
            <p:cNvPr id="14" name="Straight Arrow Connector 13"/>
            <p:cNvCxnSpPr/>
            <p:nvPr/>
          </p:nvCxnSpPr>
          <p:spPr bwMode="gray">
            <a:xfrm>
              <a:off x="2101105" y="2451305"/>
              <a:ext cx="2270521"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052608" y="2724831"/>
            <a:ext cx="2319018" cy="488350"/>
            <a:chOff x="2052608" y="2720734"/>
            <a:chExt cx="2319018" cy="488350"/>
          </a:xfrm>
        </p:grpSpPr>
        <p:sp>
          <p:nvSpPr>
            <p:cNvPr id="15" name="TextBox 14"/>
            <p:cNvSpPr txBox="1"/>
            <p:nvPr/>
          </p:nvSpPr>
          <p:spPr bwMode="gray">
            <a:xfrm>
              <a:off x="2182924" y="3055196"/>
              <a:ext cx="2008054" cy="153888"/>
            </a:xfrm>
            <a:prstGeom prst="rect">
              <a:avLst/>
            </a:prstGeom>
            <a:noFill/>
          </p:spPr>
          <p:txBody>
            <a:bodyPr wrap="square" lIns="0" tIns="0" rIns="0" bIns="0" rtlCol="0">
              <a:spAutoFit/>
            </a:bodyPr>
            <a:lstStyle/>
            <a:p>
              <a:r>
                <a:rPr lang="en-US" sz="1000" i="1" dirty="0"/>
                <a:t>Increased transparency</a:t>
              </a:r>
            </a:p>
          </p:txBody>
        </p:sp>
        <p:sp>
          <p:nvSpPr>
            <p:cNvPr id="16" name="TextBox 15"/>
            <p:cNvSpPr txBox="1"/>
            <p:nvPr/>
          </p:nvSpPr>
          <p:spPr bwMode="gray">
            <a:xfrm>
              <a:off x="2052608" y="2720734"/>
              <a:ext cx="234753" cy="338554"/>
            </a:xfrm>
            <a:prstGeom prst="rect">
              <a:avLst/>
            </a:prstGeom>
            <a:noFill/>
          </p:spPr>
          <p:txBody>
            <a:bodyPr wrap="square" lIns="0" tIns="0" rIns="0" bIns="0" rtlCol="0">
              <a:spAutoFit/>
            </a:bodyPr>
            <a:lstStyle/>
            <a:p>
              <a:pPr algn="ctr">
                <a:spcBef>
                  <a:spcPts val="300"/>
                </a:spcBef>
              </a:pPr>
              <a:r>
                <a:rPr lang="en-US" sz="2200" dirty="0" smtClean="0">
                  <a:solidFill>
                    <a:schemeClr val="accent6"/>
                  </a:solidFill>
                </a:rPr>
                <a:t>3</a:t>
              </a:r>
              <a:endParaRPr lang="en-US" sz="2200" dirty="0">
                <a:solidFill>
                  <a:schemeClr val="accent6"/>
                </a:solidFill>
              </a:endParaRPr>
            </a:p>
          </p:txBody>
        </p:sp>
        <p:cxnSp>
          <p:nvCxnSpPr>
            <p:cNvPr id="17" name="Straight Arrow Connector 16"/>
            <p:cNvCxnSpPr/>
            <p:nvPr/>
          </p:nvCxnSpPr>
          <p:spPr bwMode="gray">
            <a:xfrm>
              <a:off x="2101105" y="2990067"/>
              <a:ext cx="2270521"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052608" y="3276322"/>
            <a:ext cx="2319018" cy="488350"/>
            <a:chOff x="2052608" y="3277575"/>
            <a:chExt cx="2319018" cy="488350"/>
          </a:xfrm>
        </p:grpSpPr>
        <p:sp>
          <p:nvSpPr>
            <p:cNvPr id="19" name="TextBox 18"/>
            <p:cNvSpPr txBox="1"/>
            <p:nvPr/>
          </p:nvSpPr>
          <p:spPr bwMode="gray">
            <a:xfrm>
              <a:off x="2182924" y="3612037"/>
              <a:ext cx="2008054" cy="153888"/>
            </a:xfrm>
            <a:prstGeom prst="rect">
              <a:avLst/>
            </a:prstGeom>
            <a:noFill/>
          </p:spPr>
          <p:txBody>
            <a:bodyPr wrap="square" lIns="0" tIns="0" rIns="0" bIns="0" rtlCol="0">
              <a:spAutoFit/>
            </a:bodyPr>
            <a:lstStyle/>
            <a:p>
              <a:r>
                <a:rPr lang="en-US" sz="1000" i="1" dirty="0" smtClean="0"/>
                <a:t>Reduced switching costs</a:t>
              </a:r>
              <a:endParaRPr lang="en-US" sz="1000" i="1" dirty="0"/>
            </a:p>
          </p:txBody>
        </p:sp>
        <p:sp>
          <p:nvSpPr>
            <p:cNvPr id="20" name="TextBox 19"/>
            <p:cNvSpPr txBox="1"/>
            <p:nvPr/>
          </p:nvSpPr>
          <p:spPr bwMode="gray">
            <a:xfrm>
              <a:off x="2052608" y="3277575"/>
              <a:ext cx="234753" cy="338554"/>
            </a:xfrm>
            <a:prstGeom prst="rect">
              <a:avLst/>
            </a:prstGeom>
            <a:noFill/>
          </p:spPr>
          <p:txBody>
            <a:bodyPr wrap="square" lIns="0" tIns="0" rIns="0" bIns="0" rtlCol="0">
              <a:spAutoFit/>
            </a:bodyPr>
            <a:lstStyle/>
            <a:p>
              <a:pPr algn="ctr">
                <a:spcBef>
                  <a:spcPts val="300"/>
                </a:spcBef>
              </a:pPr>
              <a:r>
                <a:rPr lang="en-US" sz="2200" dirty="0" smtClean="0">
                  <a:solidFill>
                    <a:schemeClr val="accent6"/>
                  </a:solidFill>
                </a:rPr>
                <a:t>4</a:t>
              </a:r>
              <a:endParaRPr lang="en-US" sz="2200" dirty="0">
                <a:solidFill>
                  <a:schemeClr val="accent6"/>
                </a:solidFill>
              </a:endParaRPr>
            </a:p>
          </p:txBody>
        </p:sp>
        <p:cxnSp>
          <p:nvCxnSpPr>
            <p:cNvPr id="21" name="Straight Arrow Connector 20"/>
            <p:cNvCxnSpPr/>
            <p:nvPr/>
          </p:nvCxnSpPr>
          <p:spPr bwMode="gray">
            <a:xfrm>
              <a:off x="2101105" y="3546908"/>
              <a:ext cx="2270521"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055236" y="3868552"/>
            <a:ext cx="2319018" cy="488350"/>
            <a:chOff x="2052608" y="3835133"/>
            <a:chExt cx="2319018" cy="488350"/>
          </a:xfrm>
        </p:grpSpPr>
        <p:sp>
          <p:nvSpPr>
            <p:cNvPr id="22" name="TextBox 21"/>
            <p:cNvSpPr txBox="1"/>
            <p:nvPr/>
          </p:nvSpPr>
          <p:spPr bwMode="gray">
            <a:xfrm>
              <a:off x="2182924" y="4169595"/>
              <a:ext cx="2008054" cy="153888"/>
            </a:xfrm>
            <a:prstGeom prst="rect">
              <a:avLst/>
            </a:prstGeom>
            <a:noFill/>
          </p:spPr>
          <p:txBody>
            <a:bodyPr wrap="square" lIns="0" tIns="0" rIns="0" bIns="0" rtlCol="0">
              <a:spAutoFit/>
            </a:bodyPr>
            <a:lstStyle/>
            <a:p>
              <a:r>
                <a:rPr lang="en-US" sz="1000" i="1" dirty="0" smtClean="0"/>
                <a:t>Greater consumer cost exposure</a:t>
              </a:r>
              <a:endParaRPr lang="en-US" sz="1000" i="1" dirty="0"/>
            </a:p>
          </p:txBody>
        </p:sp>
        <p:sp>
          <p:nvSpPr>
            <p:cNvPr id="23" name="TextBox 22"/>
            <p:cNvSpPr txBox="1"/>
            <p:nvPr/>
          </p:nvSpPr>
          <p:spPr bwMode="gray">
            <a:xfrm>
              <a:off x="2052608" y="3835133"/>
              <a:ext cx="234753" cy="338554"/>
            </a:xfrm>
            <a:prstGeom prst="rect">
              <a:avLst/>
            </a:prstGeom>
            <a:noFill/>
          </p:spPr>
          <p:txBody>
            <a:bodyPr wrap="square" lIns="0" tIns="0" rIns="0" bIns="0" rtlCol="0">
              <a:spAutoFit/>
            </a:bodyPr>
            <a:lstStyle/>
            <a:p>
              <a:pPr algn="ctr">
                <a:spcBef>
                  <a:spcPts val="300"/>
                </a:spcBef>
              </a:pPr>
              <a:r>
                <a:rPr lang="en-US" sz="2200" dirty="0" smtClean="0">
                  <a:solidFill>
                    <a:schemeClr val="accent6"/>
                  </a:solidFill>
                </a:rPr>
                <a:t>5</a:t>
              </a:r>
              <a:endParaRPr lang="en-US" sz="2200" dirty="0">
                <a:solidFill>
                  <a:schemeClr val="accent6"/>
                </a:solidFill>
              </a:endParaRPr>
            </a:p>
          </p:txBody>
        </p:sp>
        <p:cxnSp>
          <p:nvCxnSpPr>
            <p:cNvPr id="24" name="Straight Arrow Connector 23"/>
            <p:cNvCxnSpPr/>
            <p:nvPr/>
          </p:nvCxnSpPr>
          <p:spPr bwMode="gray">
            <a:xfrm>
              <a:off x="2101105" y="4104466"/>
              <a:ext cx="2270521"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bwMode="gray">
          <a:xfrm>
            <a:off x="100800" y="1672589"/>
            <a:ext cx="1382400" cy="276999"/>
          </a:xfrm>
          <a:prstGeom prst="rect">
            <a:avLst/>
          </a:prstGeom>
          <a:noFill/>
        </p:spPr>
        <p:txBody>
          <a:bodyPr wrap="square" lIns="0" tIns="0" rIns="0" bIns="0" rtlCol="0">
            <a:spAutoFit/>
          </a:bodyPr>
          <a:lstStyle/>
          <a:p>
            <a:pPr algn="r">
              <a:spcBef>
                <a:spcPts val="500"/>
              </a:spcBef>
            </a:pPr>
            <a:r>
              <a:rPr lang="en-US" sz="900" dirty="0" smtClean="0"/>
              <a:t>Passive employer, </a:t>
            </a:r>
            <a:br>
              <a:rPr lang="en-US" sz="900" dirty="0" smtClean="0"/>
            </a:br>
            <a:r>
              <a:rPr lang="en-US" sz="900" dirty="0" smtClean="0"/>
              <a:t>price-insulated employee</a:t>
            </a:r>
          </a:p>
        </p:txBody>
      </p:sp>
      <p:sp>
        <p:nvSpPr>
          <p:cNvPr id="36" name="TextBox 35"/>
          <p:cNvSpPr txBox="1"/>
          <p:nvPr/>
        </p:nvSpPr>
        <p:spPr bwMode="gray">
          <a:xfrm>
            <a:off x="4932000" y="1672589"/>
            <a:ext cx="1382400" cy="276999"/>
          </a:xfrm>
          <a:prstGeom prst="rect">
            <a:avLst/>
          </a:prstGeom>
          <a:noFill/>
        </p:spPr>
        <p:txBody>
          <a:bodyPr wrap="square" lIns="0" tIns="0" rIns="0" bIns="0" rtlCol="0">
            <a:spAutoFit/>
          </a:bodyPr>
          <a:lstStyle/>
          <a:p>
            <a:pPr>
              <a:spcBef>
                <a:spcPts val="500"/>
              </a:spcBef>
            </a:pPr>
            <a:r>
              <a:rPr lang="en-US" sz="900" dirty="0" smtClean="0"/>
              <a:t>Activist employer, </a:t>
            </a:r>
            <a:br>
              <a:rPr lang="en-US" sz="900" dirty="0" smtClean="0"/>
            </a:br>
            <a:r>
              <a:rPr lang="en-US" sz="900" dirty="0" smtClean="0"/>
              <a:t>price-sensitive individual</a:t>
            </a:r>
          </a:p>
        </p:txBody>
      </p:sp>
      <p:sp>
        <p:nvSpPr>
          <p:cNvPr id="37" name="TextBox 36"/>
          <p:cNvSpPr txBox="1"/>
          <p:nvPr/>
        </p:nvSpPr>
        <p:spPr bwMode="gray">
          <a:xfrm>
            <a:off x="100800" y="2319884"/>
            <a:ext cx="1382400" cy="138499"/>
          </a:xfrm>
          <a:prstGeom prst="rect">
            <a:avLst/>
          </a:prstGeom>
          <a:noFill/>
        </p:spPr>
        <p:txBody>
          <a:bodyPr wrap="square" lIns="0" tIns="0" rIns="0" bIns="0" rtlCol="0">
            <a:spAutoFit/>
          </a:bodyPr>
          <a:lstStyle/>
          <a:p>
            <a:pPr algn="r">
              <a:spcBef>
                <a:spcPts val="500"/>
              </a:spcBef>
            </a:pPr>
            <a:r>
              <a:rPr lang="en-US" sz="900" dirty="0" smtClean="0"/>
              <a:t>Broad, open networks</a:t>
            </a:r>
          </a:p>
        </p:txBody>
      </p:sp>
      <p:sp>
        <p:nvSpPr>
          <p:cNvPr id="38" name="TextBox 37"/>
          <p:cNvSpPr txBox="1"/>
          <p:nvPr/>
        </p:nvSpPr>
        <p:spPr bwMode="gray">
          <a:xfrm>
            <a:off x="4932000" y="2319884"/>
            <a:ext cx="1382400" cy="138499"/>
          </a:xfrm>
          <a:prstGeom prst="rect">
            <a:avLst/>
          </a:prstGeom>
          <a:noFill/>
        </p:spPr>
        <p:txBody>
          <a:bodyPr wrap="square" lIns="0" tIns="0" rIns="0" bIns="0" rtlCol="0">
            <a:spAutoFit/>
          </a:bodyPr>
          <a:lstStyle/>
          <a:p>
            <a:pPr>
              <a:spcBef>
                <a:spcPts val="500"/>
              </a:spcBef>
            </a:pPr>
            <a:r>
              <a:rPr lang="en-US" sz="900" dirty="0" smtClean="0"/>
              <a:t>Narrow, custom networks</a:t>
            </a:r>
          </a:p>
        </p:txBody>
      </p:sp>
      <p:sp>
        <p:nvSpPr>
          <p:cNvPr id="39" name="TextBox 38"/>
          <p:cNvSpPr txBox="1"/>
          <p:nvPr/>
        </p:nvSpPr>
        <p:spPr bwMode="gray">
          <a:xfrm>
            <a:off x="100800" y="2831174"/>
            <a:ext cx="1382400" cy="276999"/>
          </a:xfrm>
          <a:prstGeom prst="rect">
            <a:avLst/>
          </a:prstGeom>
          <a:noFill/>
        </p:spPr>
        <p:txBody>
          <a:bodyPr wrap="square" lIns="0" tIns="0" rIns="0" bIns="0" rtlCol="0">
            <a:spAutoFit/>
          </a:bodyPr>
          <a:lstStyle/>
          <a:p>
            <a:pPr algn="r">
              <a:spcBef>
                <a:spcPts val="500"/>
              </a:spcBef>
            </a:pPr>
            <a:r>
              <a:rPr lang="en-US" sz="900" dirty="0" smtClean="0"/>
              <a:t>No platform for apples-to-apples plan comparison</a:t>
            </a:r>
          </a:p>
        </p:txBody>
      </p:sp>
      <p:sp>
        <p:nvSpPr>
          <p:cNvPr id="40" name="TextBox 39"/>
          <p:cNvSpPr txBox="1"/>
          <p:nvPr/>
        </p:nvSpPr>
        <p:spPr bwMode="gray">
          <a:xfrm>
            <a:off x="4932000" y="2830507"/>
            <a:ext cx="1263060" cy="276999"/>
          </a:xfrm>
          <a:prstGeom prst="rect">
            <a:avLst/>
          </a:prstGeom>
          <a:noFill/>
        </p:spPr>
        <p:txBody>
          <a:bodyPr wrap="square" lIns="0" tIns="0" rIns="0" bIns="0" rtlCol="0">
            <a:spAutoFit/>
          </a:bodyPr>
          <a:lstStyle/>
          <a:p>
            <a:pPr>
              <a:spcBef>
                <a:spcPts val="500"/>
              </a:spcBef>
            </a:pPr>
            <a:r>
              <a:rPr lang="en-US" sz="900" dirty="0" smtClean="0"/>
              <a:t>Clear plan comparison on exchange platforms</a:t>
            </a:r>
          </a:p>
        </p:txBody>
      </p:sp>
      <p:sp>
        <p:nvSpPr>
          <p:cNvPr id="41" name="TextBox 40"/>
          <p:cNvSpPr txBox="1"/>
          <p:nvPr/>
        </p:nvSpPr>
        <p:spPr bwMode="gray">
          <a:xfrm>
            <a:off x="156117" y="3381998"/>
            <a:ext cx="1327083" cy="276999"/>
          </a:xfrm>
          <a:prstGeom prst="rect">
            <a:avLst/>
          </a:prstGeom>
          <a:noFill/>
        </p:spPr>
        <p:txBody>
          <a:bodyPr wrap="square" lIns="0" tIns="0" rIns="0" bIns="0" rtlCol="0">
            <a:spAutoFit/>
          </a:bodyPr>
          <a:lstStyle/>
          <a:p>
            <a:pPr algn="r">
              <a:spcBef>
                <a:spcPts val="500"/>
              </a:spcBef>
            </a:pPr>
            <a:r>
              <a:rPr lang="en-US" sz="900" dirty="0" smtClean="0"/>
              <a:t>Disruptive for employers to change benefit options</a:t>
            </a:r>
          </a:p>
        </p:txBody>
      </p:sp>
      <p:sp>
        <p:nvSpPr>
          <p:cNvPr id="42" name="TextBox 41"/>
          <p:cNvSpPr txBox="1"/>
          <p:nvPr/>
        </p:nvSpPr>
        <p:spPr bwMode="gray">
          <a:xfrm>
            <a:off x="4932000" y="3381998"/>
            <a:ext cx="1382400" cy="276999"/>
          </a:xfrm>
          <a:prstGeom prst="rect">
            <a:avLst/>
          </a:prstGeom>
          <a:noFill/>
        </p:spPr>
        <p:txBody>
          <a:bodyPr wrap="square" lIns="0" tIns="0" rIns="0" bIns="0" rtlCol="0">
            <a:spAutoFit/>
          </a:bodyPr>
          <a:lstStyle/>
          <a:p>
            <a:pPr>
              <a:spcBef>
                <a:spcPts val="500"/>
              </a:spcBef>
            </a:pPr>
            <a:r>
              <a:rPr lang="en-US" sz="900" dirty="0" smtClean="0"/>
              <a:t>Easy for individuals to switch plans annually</a:t>
            </a:r>
          </a:p>
        </p:txBody>
      </p:sp>
      <p:sp>
        <p:nvSpPr>
          <p:cNvPr id="43" name="TextBox 42"/>
          <p:cNvSpPr txBox="1"/>
          <p:nvPr/>
        </p:nvSpPr>
        <p:spPr bwMode="gray">
          <a:xfrm>
            <a:off x="215590" y="3930136"/>
            <a:ext cx="1267610" cy="415498"/>
          </a:xfrm>
          <a:prstGeom prst="rect">
            <a:avLst/>
          </a:prstGeom>
          <a:noFill/>
        </p:spPr>
        <p:txBody>
          <a:bodyPr wrap="square" lIns="0" tIns="0" rIns="0" bIns="0" rtlCol="0">
            <a:spAutoFit/>
          </a:bodyPr>
          <a:lstStyle/>
          <a:p>
            <a:pPr algn="r">
              <a:spcBef>
                <a:spcPts val="500"/>
              </a:spcBef>
            </a:pPr>
            <a:r>
              <a:rPr lang="en-US" sz="900" dirty="0" smtClean="0"/>
              <a:t>Constant employee premium contribution, low deductibles</a:t>
            </a:r>
          </a:p>
        </p:txBody>
      </p:sp>
      <p:sp>
        <p:nvSpPr>
          <p:cNvPr id="44" name="TextBox 43"/>
          <p:cNvSpPr txBox="1"/>
          <p:nvPr/>
        </p:nvSpPr>
        <p:spPr bwMode="gray">
          <a:xfrm>
            <a:off x="4931999" y="3930136"/>
            <a:ext cx="1148125" cy="415498"/>
          </a:xfrm>
          <a:prstGeom prst="rect">
            <a:avLst/>
          </a:prstGeom>
          <a:noFill/>
        </p:spPr>
        <p:txBody>
          <a:bodyPr wrap="square" lIns="0" tIns="0" rIns="0" bIns="0" rtlCol="0">
            <a:spAutoFit/>
          </a:bodyPr>
          <a:lstStyle/>
          <a:p>
            <a:pPr>
              <a:spcBef>
                <a:spcPts val="500"/>
              </a:spcBef>
            </a:pPr>
            <a:r>
              <a:rPr lang="en-US" sz="900" dirty="0" smtClean="0"/>
              <a:t>Variable individual premium contribution, high deductibles</a:t>
            </a:r>
            <a:endParaRPr lang="en-US" sz="900" baseline="30000" dirty="0" smtClean="0"/>
          </a:p>
        </p:txBody>
      </p:sp>
      <p:pic>
        <p:nvPicPr>
          <p:cNvPr id="1026" name="Picture 2" descr="L:\public\share\ABC Templates and Resources\ABC Art Icons Logos\ABC Modern Icons\Meeting_roundt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779" y="1652735"/>
            <a:ext cx="457200" cy="3167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ABC Art Icons Logos\ABC Modern Icons\Network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205" y="2208722"/>
            <a:ext cx="457200" cy="360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ABC Art Icons Logos\ABC Modern Icons\Netwo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779" y="2212921"/>
            <a:ext cx="457200" cy="352425"/>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a:grpSpLocks noChangeAspect="1"/>
          </p:cNvGrpSpPr>
          <p:nvPr/>
        </p:nvGrpSpPr>
        <p:grpSpPr>
          <a:xfrm>
            <a:off x="4427205" y="1602350"/>
            <a:ext cx="457200" cy="417477"/>
            <a:chOff x="4574986" y="2004060"/>
            <a:chExt cx="577199" cy="527050"/>
          </a:xfrm>
        </p:grpSpPr>
        <p:pic>
          <p:nvPicPr>
            <p:cNvPr id="52" name="Picture 2" descr="C:\Users\liuto\Desktop\ABC Modern Icons\Combined_Icons_Person_and_arro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986" y="2165350"/>
              <a:ext cx="577199" cy="36576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descr="C:\Users\liuto\Desktop\ABC Modern Icons\Mone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994" y="2004060"/>
              <a:ext cx="125016" cy="228600"/>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6" descr="C:\Users\liuto\Desktop\ABC Modern Icons\Computer_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2208" y="2740406"/>
            <a:ext cx="407194"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public\share\ABC Templates and Resources\ABC Art Icons Logos\ABC Modern Icons\Disagreeme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8779" y="2807351"/>
            <a:ext cx="457200" cy="3246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public\share\ABC Templates and Resources\ABC Art Icons Logos\ABC Modern Icons\Arrow_circula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7205" y="3303447"/>
            <a:ext cx="457200" cy="4341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public\share\ABC Templates and Resources\ABC Art Icons Logos\ABC Modern Icons\Invali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8779" y="3291897"/>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public\share\ABC Templates and Resources\ABC Art Icons Logos\ABC Modern Icons\Warning_yiel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7205" y="3911511"/>
            <a:ext cx="457200" cy="402432"/>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1578779" y="3907382"/>
            <a:ext cx="457200" cy="410690"/>
            <a:chOff x="1568887" y="3990077"/>
            <a:chExt cx="457200" cy="410690"/>
          </a:xfrm>
        </p:grpSpPr>
        <p:pic>
          <p:nvPicPr>
            <p:cNvPr id="1032" name="Picture 8" descr="L:\public\share\ABC Templates and Resources\ABC Art Icons Logos\ABC Modern Icons\Mone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671" y="3990077"/>
              <a:ext cx="125016"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public\share\ABC Templates and Resources\ABC Art Icons Logos\ABC Modern Icons\Improvemen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8887" y="4065804"/>
              <a:ext cx="457200" cy="3349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1561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gray">
          <a:xfrm>
            <a:off x="3289659" y="1704561"/>
            <a:ext cx="1374788" cy="276089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6" name="Rectangle 25"/>
          <p:cNvSpPr/>
          <p:nvPr/>
        </p:nvSpPr>
        <p:spPr bwMode="gray">
          <a:xfrm>
            <a:off x="4866225" y="1704561"/>
            <a:ext cx="1374788" cy="276089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 name="Rectangle 19"/>
          <p:cNvSpPr/>
          <p:nvPr/>
        </p:nvSpPr>
        <p:spPr bwMode="gray">
          <a:xfrm>
            <a:off x="1739446" y="1704561"/>
            <a:ext cx="1374788" cy="276089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4" name="Rectangle 23"/>
          <p:cNvSpPr/>
          <p:nvPr/>
        </p:nvSpPr>
        <p:spPr bwMode="gray">
          <a:xfrm>
            <a:off x="151081" y="1704561"/>
            <a:ext cx="1374788" cy="276089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 name="Text Placeholder 1"/>
          <p:cNvSpPr>
            <a:spLocks noGrp="1"/>
          </p:cNvSpPr>
          <p:nvPr>
            <p:ph type="body" sz="quarter" idx="21"/>
          </p:nvPr>
        </p:nvSpPr>
        <p:spPr>
          <a:xfrm>
            <a:off x="320040" y="718356"/>
            <a:ext cx="5759450" cy="215444"/>
          </a:xfrm>
        </p:spPr>
        <p:txBody>
          <a:bodyPr/>
          <a:lstStyle/>
          <a:p>
            <a:r>
              <a:rPr lang="en-US" dirty="0" smtClean="0"/>
              <a:t>Delivering Desirable Network Attributes at Low Cost</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p>
        </p:txBody>
      </p:sp>
      <p:sp>
        <p:nvSpPr>
          <p:cNvPr id="6" name="Text Placeholder 5"/>
          <p:cNvSpPr>
            <a:spLocks noGrp="1"/>
          </p:cNvSpPr>
          <p:nvPr>
            <p:ph type="body" sz="quarter" idx="25"/>
          </p:nvPr>
        </p:nvSpPr>
        <p:spPr/>
        <p:txBody>
          <a:bodyPr/>
          <a:lstStyle/>
          <a:p>
            <a:r>
              <a:rPr lang="en-US" dirty="0" smtClean="0"/>
              <a:t>Redefining the Value Proposition</a:t>
            </a:r>
            <a:endParaRPr lang="en-US" dirty="0"/>
          </a:p>
        </p:txBody>
      </p:sp>
      <p:sp>
        <p:nvSpPr>
          <p:cNvPr id="17" name="TextBox 16"/>
          <p:cNvSpPr txBox="1"/>
          <p:nvPr/>
        </p:nvSpPr>
        <p:spPr bwMode="gray">
          <a:xfrm>
            <a:off x="245709" y="2502000"/>
            <a:ext cx="1280160" cy="1885131"/>
          </a:xfrm>
          <a:prstGeom prst="rect">
            <a:avLst/>
          </a:prstGeom>
          <a:noFill/>
        </p:spPr>
        <p:txBody>
          <a:bodyPr wrap="square" lIns="0" tIns="0" rIns="0" bIns="0" rtlCol="0">
            <a:spAutoFit/>
          </a:bodyPr>
          <a:lstStyle/>
          <a:p>
            <a:pPr>
              <a:spcBef>
                <a:spcPts val="500"/>
              </a:spcBef>
            </a:pPr>
            <a:r>
              <a:rPr lang="en-US" sz="1000" b="1" dirty="0" smtClean="0"/>
              <a:t>Competitive Unit Prices</a:t>
            </a:r>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Avoid reactive position </a:t>
            </a:r>
            <a:r>
              <a:rPr lang="en-US" sz="1000" dirty="0" err="1" smtClean="0"/>
              <a:t>vis</a:t>
            </a:r>
            <a:r>
              <a:rPr lang="en-US" sz="1000" dirty="0" smtClean="0"/>
              <a:t>-a-</a:t>
            </a:r>
            <a:r>
              <a:rPr lang="en-US" sz="1000" dirty="0" err="1" smtClean="0"/>
              <a:t>vis</a:t>
            </a:r>
            <a:r>
              <a:rPr lang="en-US" sz="1000" dirty="0" smtClean="0"/>
              <a:t> price cuts, transparency</a:t>
            </a:r>
            <a:endParaRPr lang="en-US" sz="1000" dirty="0"/>
          </a:p>
          <a:p>
            <a:pPr marL="114300" indent="-114300">
              <a:spcBef>
                <a:spcPts val="500"/>
              </a:spcBef>
              <a:buFont typeface="Arial" panose="020B0604020202020204" pitchFamily="34" charset="0"/>
              <a:buChar char="•"/>
            </a:pPr>
            <a:r>
              <a:rPr lang="en-US" sz="1000" dirty="0" smtClean="0"/>
              <a:t>Radically restructure cost structures to sustain lower </a:t>
            </a:r>
            <a:br>
              <a:rPr lang="en-US" sz="1000" dirty="0" smtClean="0"/>
            </a:br>
            <a:r>
              <a:rPr lang="en-US" sz="1000" dirty="0" smtClean="0"/>
              <a:t>unit prices</a:t>
            </a:r>
          </a:p>
        </p:txBody>
      </p:sp>
      <p:sp>
        <p:nvSpPr>
          <p:cNvPr id="18" name="TextBox 17"/>
          <p:cNvSpPr txBox="1"/>
          <p:nvPr/>
        </p:nvSpPr>
        <p:spPr bwMode="gray">
          <a:xfrm>
            <a:off x="1815591" y="2502001"/>
            <a:ext cx="1280160" cy="1731243"/>
          </a:xfrm>
          <a:prstGeom prst="rect">
            <a:avLst/>
          </a:prstGeom>
          <a:noFill/>
        </p:spPr>
        <p:txBody>
          <a:bodyPr wrap="square" lIns="0" tIns="0" rIns="0" bIns="0" rtlCol="0">
            <a:spAutoFit/>
          </a:bodyPr>
          <a:lstStyle/>
          <a:p>
            <a:pPr>
              <a:spcBef>
                <a:spcPts val="500"/>
              </a:spcBef>
            </a:pPr>
            <a:r>
              <a:rPr lang="en-US" sz="1000" b="1" dirty="0" smtClean="0"/>
              <a:t>Total Cost Control</a:t>
            </a:r>
            <a:br>
              <a:rPr lang="en-US" sz="1000" b="1" dirty="0" smtClean="0"/>
            </a:br>
            <a:endParaRPr lang="en-US" sz="1000" b="1" dirty="0" smtClean="0"/>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Develop population health model to control cost trend</a:t>
            </a:r>
          </a:p>
          <a:p>
            <a:pPr marL="114300" indent="-114300">
              <a:spcBef>
                <a:spcPts val="500"/>
              </a:spcBef>
              <a:buFont typeface="Arial" panose="020B0604020202020204" pitchFamily="34" charset="0"/>
              <a:buChar char="•"/>
            </a:pPr>
            <a:r>
              <a:rPr lang="en-US" sz="1000" dirty="0" smtClean="0"/>
              <a:t>Clearly communicate total cost advantage to potential purchasers</a:t>
            </a:r>
          </a:p>
        </p:txBody>
      </p:sp>
      <p:pic>
        <p:nvPicPr>
          <p:cNvPr id="21" name="Picture 3" descr="C:\Users\liuto\Desktop\ABC Modern Icons\Combind_Icons_Continuum_of_C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071" y="1935484"/>
            <a:ext cx="457200" cy="44370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bwMode="gray">
          <a:xfrm>
            <a:off x="3384287" y="2502001"/>
            <a:ext cx="1280160" cy="1731243"/>
          </a:xfrm>
          <a:prstGeom prst="rect">
            <a:avLst/>
          </a:prstGeom>
          <a:noFill/>
        </p:spPr>
        <p:txBody>
          <a:bodyPr wrap="square" lIns="0" tIns="0" rIns="0" bIns="0" rtlCol="0">
            <a:spAutoFit/>
          </a:bodyPr>
          <a:lstStyle/>
          <a:p>
            <a:pPr>
              <a:spcBef>
                <a:spcPts val="500"/>
              </a:spcBef>
            </a:pPr>
            <a:r>
              <a:rPr lang="en-US" sz="1000" b="1" dirty="0" smtClean="0"/>
              <a:t>Geographic Reach and Clinical Scope</a:t>
            </a:r>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Match service portfolios, footprints to target purchasers</a:t>
            </a:r>
          </a:p>
          <a:p>
            <a:pPr marL="114300" indent="-114300">
              <a:spcBef>
                <a:spcPts val="500"/>
              </a:spcBef>
              <a:buFont typeface="Arial" panose="020B0604020202020204" pitchFamily="34" charset="0"/>
              <a:buChar char="•"/>
            </a:pPr>
            <a:r>
              <a:rPr lang="en-US" sz="1000" dirty="0" smtClean="0"/>
              <a:t>Explore partnership strategies that strengthen market presence</a:t>
            </a:r>
          </a:p>
        </p:txBody>
      </p:sp>
      <p:sp>
        <p:nvSpPr>
          <p:cNvPr id="27" name="TextBox 26"/>
          <p:cNvSpPr txBox="1"/>
          <p:nvPr/>
        </p:nvSpPr>
        <p:spPr bwMode="gray">
          <a:xfrm>
            <a:off x="4913539" y="2502001"/>
            <a:ext cx="1327474" cy="2103140"/>
          </a:xfrm>
          <a:prstGeom prst="rect">
            <a:avLst/>
          </a:prstGeom>
          <a:noFill/>
        </p:spPr>
        <p:txBody>
          <a:bodyPr wrap="square" lIns="0" tIns="0" rIns="0" bIns="0" rtlCol="0">
            <a:spAutoFit/>
          </a:bodyPr>
          <a:lstStyle/>
          <a:p>
            <a:pPr>
              <a:spcBef>
                <a:spcPts val="500"/>
              </a:spcBef>
            </a:pPr>
            <a:r>
              <a:rPr lang="en-US" sz="1000" b="1" dirty="0" smtClean="0"/>
              <a:t>Clinical and Service Quality</a:t>
            </a:r>
          </a:p>
          <a:p>
            <a:pPr>
              <a:spcBef>
                <a:spcPts val="500"/>
              </a:spcBef>
            </a:pPr>
            <a:r>
              <a:rPr lang="en-US" sz="1000" i="1" dirty="0"/>
              <a:t>Strategic Imperatives:</a:t>
            </a:r>
          </a:p>
          <a:p>
            <a:pPr marL="114300" indent="-114300">
              <a:spcBef>
                <a:spcPts val="500"/>
              </a:spcBef>
              <a:buFont typeface="Arial" panose="020B0604020202020204" pitchFamily="34" charset="0"/>
              <a:buChar char="•"/>
            </a:pPr>
            <a:r>
              <a:rPr lang="en-US" sz="1000" dirty="0" smtClean="0"/>
              <a:t>Present unimpeachable clinical credentials to wholesale buyers</a:t>
            </a:r>
          </a:p>
          <a:p>
            <a:pPr marL="114300" indent="-114300">
              <a:spcBef>
                <a:spcPts val="500"/>
              </a:spcBef>
              <a:buFont typeface="Arial" panose="020B0604020202020204" pitchFamily="34" charset="0"/>
              <a:buChar char="•"/>
            </a:pPr>
            <a:r>
              <a:rPr lang="en-US" sz="1000" dirty="0" smtClean="0"/>
              <a:t>Emphasize access, experience advantages to individual consumers</a:t>
            </a:r>
          </a:p>
          <a:p>
            <a:pPr marL="171450" indent="-171450">
              <a:spcBef>
                <a:spcPts val="500"/>
              </a:spcBef>
              <a:buFont typeface="Arial" panose="020B0604020202020204" pitchFamily="34" charset="0"/>
              <a:buChar char="•"/>
            </a:pPr>
            <a:endParaRPr lang="en-US" sz="1000" dirty="0"/>
          </a:p>
        </p:txBody>
      </p:sp>
      <p:pic>
        <p:nvPicPr>
          <p:cNvPr id="2050" name="Picture 2" descr="L:\public\share\ABC Templates and Resources\ABC Art Icons Logos\ABC Modern Icons\Thumbs_up_ag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645" y="1928737"/>
            <a:ext cx="4492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public\share\ABC Templates and Resources\ABC Art Icons Logos\ABC Modern Icons\Exch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767" y="192873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0" name="Right Bracket 29"/>
          <p:cNvSpPr/>
          <p:nvPr/>
        </p:nvSpPr>
        <p:spPr bwMode="gray">
          <a:xfrm rot="-5400000">
            <a:off x="1643037" y="77506"/>
            <a:ext cx="55384" cy="294467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p:cNvSpPr/>
          <p:nvPr/>
        </p:nvSpPr>
        <p:spPr bwMode="gray">
          <a:xfrm rot="-5400000">
            <a:off x="4764643" y="77506"/>
            <a:ext cx="55384" cy="294467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bwMode="gray">
          <a:xfrm>
            <a:off x="1005118" y="1301636"/>
            <a:ext cx="1331223" cy="153888"/>
          </a:xfrm>
          <a:prstGeom prst="rect">
            <a:avLst/>
          </a:prstGeom>
          <a:noFill/>
        </p:spPr>
        <p:txBody>
          <a:bodyPr wrap="square" lIns="0" tIns="0" rIns="0" bIns="0" rtlCol="0">
            <a:spAutoFit/>
          </a:bodyPr>
          <a:lstStyle/>
          <a:p>
            <a:pPr algn="ctr">
              <a:spcBef>
                <a:spcPts val="500"/>
              </a:spcBef>
            </a:pPr>
            <a:r>
              <a:rPr lang="en-US" sz="1000" i="1" dirty="0" smtClean="0"/>
              <a:t>Low Cost</a:t>
            </a:r>
          </a:p>
        </p:txBody>
      </p:sp>
      <p:sp>
        <p:nvSpPr>
          <p:cNvPr id="33" name="TextBox 32"/>
          <p:cNvSpPr txBox="1"/>
          <p:nvPr/>
        </p:nvSpPr>
        <p:spPr bwMode="gray">
          <a:xfrm>
            <a:off x="3888060" y="1301636"/>
            <a:ext cx="1808550" cy="153888"/>
          </a:xfrm>
          <a:prstGeom prst="rect">
            <a:avLst/>
          </a:prstGeom>
          <a:noFill/>
        </p:spPr>
        <p:txBody>
          <a:bodyPr wrap="square" lIns="0" tIns="0" rIns="0" bIns="0" rtlCol="0">
            <a:spAutoFit/>
          </a:bodyPr>
          <a:lstStyle/>
          <a:p>
            <a:pPr algn="ctr">
              <a:spcBef>
                <a:spcPts val="500"/>
              </a:spcBef>
            </a:pPr>
            <a:r>
              <a:rPr lang="en-US" sz="1000" i="1" dirty="0" smtClean="0"/>
              <a:t>Desirable Network Attributes</a:t>
            </a:r>
          </a:p>
        </p:txBody>
      </p:sp>
      <p:pic>
        <p:nvPicPr>
          <p:cNvPr id="29" name="Picture 3" descr="C:\Users\liuto\Desktop\ABC Modern Icons\Mone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74" y="1928737"/>
            <a:ext cx="250031"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gray">
          <a:xfrm>
            <a:off x="320040" y="1043324"/>
            <a:ext cx="3207048" cy="169277"/>
          </a:xfrm>
          <a:prstGeom prst="rect">
            <a:avLst/>
          </a:prstGeom>
          <a:noFill/>
        </p:spPr>
        <p:txBody>
          <a:bodyPr wrap="square" lIns="0" tIns="0" rIns="0" bIns="0" rtlCol="0">
            <a:spAutoFit/>
          </a:bodyPr>
          <a:lstStyle/>
          <a:p>
            <a:r>
              <a:rPr lang="en-US" sz="1100" b="1" dirty="0"/>
              <a:t>Four Imperatives for Health Systems</a:t>
            </a:r>
          </a:p>
        </p:txBody>
      </p:sp>
    </p:spTree>
    <p:extLst>
      <p:ext uri="{BB962C8B-B14F-4D97-AF65-F5344CB8AC3E}">
        <p14:creationId xmlns:p14="http://schemas.microsoft.com/office/powerpoint/2010/main" val="2120771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gray">
          <a:xfrm>
            <a:off x="1739446" y="1704561"/>
            <a:ext cx="1374788" cy="276089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4" name="Rectangle 23"/>
          <p:cNvSpPr/>
          <p:nvPr/>
        </p:nvSpPr>
        <p:spPr bwMode="gray">
          <a:xfrm>
            <a:off x="151081" y="1704561"/>
            <a:ext cx="1374788" cy="276089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 name="Text Placeholder 1"/>
          <p:cNvSpPr>
            <a:spLocks noGrp="1"/>
          </p:cNvSpPr>
          <p:nvPr>
            <p:ph type="body" sz="quarter" idx="21"/>
          </p:nvPr>
        </p:nvSpPr>
        <p:spPr>
          <a:xfrm>
            <a:off x="320040" y="718356"/>
            <a:ext cx="5759450" cy="215444"/>
          </a:xfrm>
        </p:spPr>
        <p:txBody>
          <a:bodyPr/>
          <a:lstStyle/>
          <a:p>
            <a:r>
              <a:rPr lang="en-US" dirty="0" smtClean="0"/>
              <a:t>Delivering Desirable Network Attributes at Low Cost</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p>
        </p:txBody>
      </p:sp>
      <p:sp>
        <p:nvSpPr>
          <p:cNvPr id="6" name="Text Placeholder 5"/>
          <p:cNvSpPr>
            <a:spLocks noGrp="1"/>
          </p:cNvSpPr>
          <p:nvPr>
            <p:ph type="body" sz="quarter" idx="25"/>
          </p:nvPr>
        </p:nvSpPr>
        <p:spPr/>
        <p:txBody>
          <a:bodyPr/>
          <a:lstStyle/>
          <a:p>
            <a:r>
              <a:rPr lang="en-US" dirty="0" smtClean="0"/>
              <a:t>Redefining the Value Proposition</a:t>
            </a:r>
            <a:endParaRPr lang="en-US" dirty="0"/>
          </a:p>
        </p:txBody>
      </p:sp>
      <p:sp>
        <p:nvSpPr>
          <p:cNvPr id="17" name="TextBox 16"/>
          <p:cNvSpPr txBox="1"/>
          <p:nvPr/>
        </p:nvSpPr>
        <p:spPr bwMode="gray">
          <a:xfrm>
            <a:off x="245709" y="2502000"/>
            <a:ext cx="1280160" cy="1885131"/>
          </a:xfrm>
          <a:prstGeom prst="rect">
            <a:avLst/>
          </a:prstGeom>
          <a:noFill/>
        </p:spPr>
        <p:txBody>
          <a:bodyPr wrap="square" lIns="0" tIns="0" rIns="0" bIns="0" rtlCol="0">
            <a:spAutoFit/>
          </a:bodyPr>
          <a:lstStyle/>
          <a:p>
            <a:pPr>
              <a:spcBef>
                <a:spcPts val="500"/>
              </a:spcBef>
            </a:pPr>
            <a:r>
              <a:rPr lang="en-US" sz="1000" b="1" dirty="0" smtClean="0"/>
              <a:t>Competitive Unit Prices</a:t>
            </a:r>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Avoid reactive position </a:t>
            </a:r>
            <a:r>
              <a:rPr lang="en-US" sz="1000" dirty="0" err="1" smtClean="0"/>
              <a:t>vis</a:t>
            </a:r>
            <a:r>
              <a:rPr lang="en-US" sz="1000" dirty="0" smtClean="0"/>
              <a:t>-a-</a:t>
            </a:r>
            <a:r>
              <a:rPr lang="en-US" sz="1000" dirty="0" err="1" smtClean="0"/>
              <a:t>vis</a:t>
            </a:r>
            <a:r>
              <a:rPr lang="en-US" sz="1000" dirty="0" smtClean="0"/>
              <a:t> price cuts, transparency</a:t>
            </a:r>
            <a:endParaRPr lang="en-US" sz="1000" dirty="0"/>
          </a:p>
          <a:p>
            <a:pPr marL="114300" indent="-114300">
              <a:spcBef>
                <a:spcPts val="500"/>
              </a:spcBef>
              <a:buFont typeface="Arial" panose="020B0604020202020204" pitchFamily="34" charset="0"/>
              <a:buChar char="•"/>
            </a:pPr>
            <a:r>
              <a:rPr lang="en-US" sz="1000" dirty="0" smtClean="0"/>
              <a:t>Radically restructure cost structures to sustain lower </a:t>
            </a:r>
            <a:br>
              <a:rPr lang="en-US" sz="1000" dirty="0" smtClean="0"/>
            </a:br>
            <a:r>
              <a:rPr lang="en-US" sz="1000" dirty="0" smtClean="0"/>
              <a:t>unit prices</a:t>
            </a:r>
          </a:p>
        </p:txBody>
      </p:sp>
      <p:sp>
        <p:nvSpPr>
          <p:cNvPr id="18" name="TextBox 17"/>
          <p:cNvSpPr txBox="1"/>
          <p:nvPr/>
        </p:nvSpPr>
        <p:spPr bwMode="gray">
          <a:xfrm>
            <a:off x="1815591" y="2502001"/>
            <a:ext cx="1280160" cy="1731243"/>
          </a:xfrm>
          <a:prstGeom prst="rect">
            <a:avLst/>
          </a:prstGeom>
          <a:noFill/>
        </p:spPr>
        <p:txBody>
          <a:bodyPr wrap="square" lIns="0" tIns="0" rIns="0" bIns="0" rtlCol="0">
            <a:spAutoFit/>
          </a:bodyPr>
          <a:lstStyle/>
          <a:p>
            <a:pPr>
              <a:spcBef>
                <a:spcPts val="500"/>
              </a:spcBef>
            </a:pPr>
            <a:r>
              <a:rPr lang="en-US" sz="1000" b="1" dirty="0" smtClean="0"/>
              <a:t>Total Cost Control</a:t>
            </a:r>
            <a:br>
              <a:rPr lang="en-US" sz="1000" b="1" dirty="0" smtClean="0"/>
            </a:br>
            <a:endParaRPr lang="en-US" sz="1000" b="1" dirty="0" smtClean="0"/>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Develop population health model to control cost trend</a:t>
            </a:r>
          </a:p>
          <a:p>
            <a:pPr marL="114300" indent="-114300">
              <a:spcBef>
                <a:spcPts val="500"/>
              </a:spcBef>
              <a:buFont typeface="Arial" panose="020B0604020202020204" pitchFamily="34" charset="0"/>
              <a:buChar char="•"/>
            </a:pPr>
            <a:r>
              <a:rPr lang="en-US" sz="1000" dirty="0" smtClean="0"/>
              <a:t>Clearly communicate total cost advantage to potential purchasers</a:t>
            </a:r>
          </a:p>
        </p:txBody>
      </p:sp>
      <p:pic>
        <p:nvPicPr>
          <p:cNvPr id="21" name="Picture 3" descr="C:\Users\liuto\Desktop\ABC Modern Icons\Combind_Icons_Continuum_of_C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071" y="1935484"/>
            <a:ext cx="457200" cy="44370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bwMode="gray">
          <a:xfrm>
            <a:off x="3384287" y="2502001"/>
            <a:ext cx="1280160" cy="1731243"/>
          </a:xfrm>
          <a:prstGeom prst="rect">
            <a:avLst/>
          </a:prstGeom>
          <a:noFill/>
        </p:spPr>
        <p:txBody>
          <a:bodyPr wrap="square" lIns="0" tIns="0" rIns="0" bIns="0" rtlCol="0">
            <a:spAutoFit/>
          </a:bodyPr>
          <a:lstStyle/>
          <a:p>
            <a:pPr>
              <a:spcBef>
                <a:spcPts val="500"/>
              </a:spcBef>
            </a:pPr>
            <a:r>
              <a:rPr lang="en-US" sz="1000" b="1" dirty="0" smtClean="0"/>
              <a:t>Geographic Reach and Clinical Scope</a:t>
            </a:r>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Match service portfolios, footprints to target purchasers</a:t>
            </a:r>
          </a:p>
          <a:p>
            <a:pPr marL="114300" indent="-114300">
              <a:spcBef>
                <a:spcPts val="500"/>
              </a:spcBef>
              <a:buFont typeface="Arial" panose="020B0604020202020204" pitchFamily="34" charset="0"/>
              <a:buChar char="•"/>
            </a:pPr>
            <a:r>
              <a:rPr lang="en-US" sz="1000" dirty="0" smtClean="0"/>
              <a:t>Explore partnership strategies that strengthen market presence</a:t>
            </a:r>
          </a:p>
        </p:txBody>
      </p:sp>
      <p:sp>
        <p:nvSpPr>
          <p:cNvPr id="27" name="TextBox 26"/>
          <p:cNvSpPr txBox="1"/>
          <p:nvPr/>
        </p:nvSpPr>
        <p:spPr bwMode="gray">
          <a:xfrm>
            <a:off x="4913539" y="2502001"/>
            <a:ext cx="1327474" cy="2103140"/>
          </a:xfrm>
          <a:prstGeom prst="rect">
            <a:avLst/>
          </a:prstGeom>
          <a:noFill/>
        </p:spPr>
        <p:txBody>
          <a:bodyPr wrap="square" lIns="0" tIns="0" rIns="0" bIns="0" rtlCol="0">
            <a:spAutoFit/>
          </a:bodyPr>
          <a:lstStyle/>
          <a:p>
            <a:pPr>
              <a:spcBef>
                <a:spcPts val="500"/>
              </a:spcBef>
            </a:pPr>
            <a:r>
              <a:rPr lang="en-US" sz="1000" b="1" dirty="0" smtClean="0"/>
              <a:t>Clinical and Service Quality</a:t>
            </a:r>
          </a:p>
          <a:p>
            <a:pPr>
              <a:spcBef>
                <a:spcPts val="500"/>
              </a:spcBef>
            </a:pPr>
            <a:r>
              <a:rPr lang="en-US" sz="1000" i="1" dirty="0"/>
              <a:t>Strategic Imperatives:</a:t>
            </a:r>
          </a:p>
          <a:p>
            <a:pPr marL="114300" indent="-114300">
              <a:spcBef>
                <a:spcPts val="500"/>
              </a:spcBef>
              <a:buFont typeface="Arial" panose="020B0604020202020204" pitchFamily="34" charset="0"/>
              <a:buChar char="•"/>
            </a:pPr>
            <a:r>
              <a:rPr lang="en-US" sz="1000" dirty="0" smtClean="0"/>
              <a:t>Present unimpeachable clinical credentials to wholesale buyers</a:t>
            </a:r>
          </a:p>
          <a:p>
            <a:pPr marL="114300" indent="-114300">
              <a:spcBef>
                <a:spcPts val="500"/>
              </a:spcBef>
              <a:buFont typeface="Arial" panose="020B0604020202020204" pitchFamily="34" charset="0"/>
              <a:buChar char="•"/>
            </a:pPr>
            <a:r>
              <a:rPr lang="en-US" sz="1000" dirty="0" smtClean="0"/>
              <a:t>Emphasize access, experience advantages to individual consumers</a:t>
            </a:r>
          </a:p>
          <a:p>
            <a:pPr marL="171450" indent="-171450">
              <a:spcBef>
                <a:spcPts val="500"/>
              </a:spcBef>
              <a:buFont typeface="Arial" panose="020B0604020202020204" pitchFamily="34" charset="0"/>
              <a:buChar char="•"/>
            </a:pPr>
            <a:endParaRPr lang="en-US" sz="1000" dirty="0"/>
          </a:p>
        </p:txBody>
      </p:sp>
      <p:pic>
        <p:nvPicPr>
          <p:cNvPr id="2050" name="Picture 2" descr="L:\public\share\ABC Templates and Resources\ABC Art Icons Logos\ABC Modern Icons\Thumbs_up_ag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645" y="1928737"/>
            <a:ext cx="4492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public\share\ABC Templates and Resources\ABC Art Icons Logos\ABC Modern Icons\Exch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767" y="192873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0" name="Right Bracket 29"/>
          <p:cNvSpPr/>
          <p:nvPr/>
        </p:nvSpPr>
        <p:spPr bwMode="gray">
          <a:xfrm rot="-5400000">
            <a:off x="1643037" y="77506"/>
            <a:ext cx="55384" cy="294467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p:cNvSpPr/>
          <p:nvPr/>
        </p:nvSpPr>
        <p:spPr bwMode="gray">
          <a:xfrm rot="-5400000">
            <a:off x="4764643" y="77506"/>
            <a:ext cx="55384" cy="294467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bwMode="gray">
          <a:xfrm>
            <a:off x="1005118" y="1301636"/>
            <a:ext cx="1331223" cy="153888"/>
          </a:xfrm>
          <a:prstGeom prst="rect">
            <a:avLst/>
          </a:prstGeom>
          <a:noFill/>
        </p:spPr>
        <p:txBody>
          <a:bodyPr wrap="square" lIns="0" tIns="0" rIns="0" bIns="0" rtlCol="0">
            <a:spAutoFit/>
          </a:bodyPr>
          <a:lstStyle/>
          <a:p>
            <a:pPr algn="ctr">
              <a:spcBef>
                <a:spcPts val="500"/>
              </a:spcBef>
            </a:pPr>
            <a:r>
              <a:rPr lang="en-US" sz="1000" i="1" dirty="0" smtClean="0"/>
              <a:t>Low Cost</a:t>
            </a:r>
          </a:p>
        </p:txBody>
      </p:sp>
      <p:sp>
        <p:nvSpPr>
          <p:cNvPr id="33" name="TextBox 32"/>
          <p:cNvSpPr txBox="1"/>
          <p:nvPr/>
        </p:nvSpPr>
        <p:spPr bwMode="gray">
          <a:xfrm>
            <a:off x="3888060" y="1301636"/>
            <a:ext cx="1808550" cy="153888"/>
          </a:xfrm>
          <a:prstGeom prst="rect">
            <a:avLst/>
          </a:prstGeom>
          <a:noFill/>
        </p:spPr>
        <p:txBody>
          <a:bodyPr wrap="square" lIns="0" tIns="0" rIns="0" bIns="0" rtlCol="0">
            <a:spAutoFit/>
          </a:bodyPr>
          <a:lstStyle/>
          <a:p>
            <a:pPr algn="ctr">
              <a:spcBef>
                <a:spcPts val="500"/>
              </a:spcBef>
            </a:pPr>
            <a:r>
              <a:rPr lang="en-US" sz="1000" i="1" dirty="0" smtClean="0"/>
              <a:t>Desirable Network Attributes</a:t>
            </a:r>
          </a:p>
        </p:txBody>
      </p:sp>
      <p:pic>
        <p:nvPicPr>
          <p:cNvPr id="29" name="Picture 3" descr="C:\Users\liuto\Desktop\ABC Modern Icons\Mone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74" y="1928737"/>
            <a:ext cx="250031"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gray">
          <a:xfrm>
            <a:off x="320040" y="1043324"/>
            <a:ext cx="3207048" cy="169277"/>
          </a:xfrm>
          <a:prstGeom prst="rect">
            <a:avLst/>
          </a:prstGeom>
          <a:noFill/>
        </p:spPr>
        <p:txBody>
          <a:bodyPr wrap="square" lIns="0" tIns="0" rIns="0" bIns="0" rtlCol="0">
            <a:spAutoFit/>
          </a:bodyPr>
          <a:lstStyle/>
          <a:p>
            <a:r>
              <a:rPr lang="en-US" sz="1100" b="1" dirty="0"/>
              <a:t>Four Imperatives for Health Systems</a:t>
            </a:r>
          </a:p>
        </p:txBody>
      </p:sp>
    </p:spTree>
    <p:extLst>
      <p:ext uri="{BB962C8B-B14F-4D97-AF65-F5344CB8AC3E}">
        <p14:creationId xmlns:p14="http://schemas.microsoft.com/office/powerpoint/2010/main" val="3453653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22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6080760" cy="215444"/>
          </a:xfrm>
        </p:spPr>
        <p:txBody>
          <a:bodyPr/>
          <a:lstStyle/>
          <a:p>
            <a:r>
              <a:rPr lang="en-US" dirty="0" smtClean="0"/>
              <a:t>Care Choices, Network Assembly Dynamics Driven by Premium Pressure</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6080760" cy="276999"/>
          </a:xfrm>
        </p:spPr>
        <p:txBody>
          <a:bodyPr/>
          <a:lstStyle/>
          <a:p>
            <a:r>
              <a:rPr lang="en-US" dirty="0" smtClean="0"/>
              <a:t>Low Premiums Shaping More than Network Selection</a:t>
            </a:r>
            <a:endParaRPr lang="en-US" dirty="0"/>
          </a:p>
        </p:txBody>
      </p:sp>
      <p:sp>
        <p:nvSpPr>
          <p:cNvPr id="14" name="TextBox 13"/>
          <p:cNvSpPr txBox="1"/>
          <p:nvPr/>
        </p:nvSpPr>
        <p:spPr bwMode="gray">
          <a:xfrm>
            <a:off x="1364710" y="2159895"/>
            <a:ext cx="1252033" cy="307777"/>
          </a:xfrm>
          <a:prstGeom prst="rect">
            <a:avLst/>
          </a:prstGeom>
          <a:noFill/>
        </p:spPr>
        <p:txBody>
          <a:bodyPr wrap="square" lIns="0" tIns="0" rIns="0" bIns="0" rtlCol="0">
            <a:spAutoFit/>
          </a:bodyPr>
          <a:lstStyle/>
          <a:p>
            <a:pPr>
              <a:spcBef>
                <a:spcPts val="500"/>
              </a:spcBef>
            </a:pPr>
            <a:r>
              <a:rPr lang="en-US" sz="1000" dirty="0" smtClean="0"/>
              <a:t>Premium Sensitivity at Point of Coverage</a:t>
            </a:r>
          </a:p>
        </p:txBody>
      </p:sp>
      <p:sp>
        <p:nvSpPr>
          <p:cNvPr id="15" name="TextBox 14"/>
          <p:cNvSpPr txBox="1"/>
          <p:nvPr/>
        </p:nvSpPr>
        <p:spPr bwMode="gray">
          <a:xfrm>
            <a:off x="3936636" y="1716239"/>
            <a:ext cx="1245628" cy="307777"/>
          </a:xfrm>
          <a:prstGeom prst="rect">
            <a:avLst/>
          </a:prstGeom>
          <a:noFill/>
        </p:spPr>
        <p:txBody>
          <a:bodyPr wrap="square" lIns="0" tIns="0" rIns="0" bIns="0" rtlCol="0">
            <a:spAutoFit/>
          </a:bodyPr>
          <a:lstStyle/>
          <a:p>
            <a:pPr>
              <a:spcBef>
                <a:spcPts val="500"/>
              </a:spcBef>
            </a:pPr>
            <a:r>
              <a:rPr lang="en-US" sz="1000" dirty="0" smtClean="0"/>
              <a:t>Price Sensitivity at Point of Care</a:t>
            </a:r>
          </a:p>
        </p:txBody>
      </p:sp>
      <p:sp>
        <p:nvSpPr>
          <p:cNvPr id="16" name="TextBox 15"/>
          <p:cNvSpPr txBox="1"/>
          <p:nvPr/>
        </p:nvSpPr>
        <p:spPr bwMode="gray">
          <a:xfrm>
            <a:off x="3936636" y="2666849"/>
            <a:ext cx="1245628" cy="307777"/>
          </a:xfrm>
          <a:prstGeom prst="rect">
            <a:avLst/>
          </a:prstGeom>
          <a:noFill/>
        </p:spPr>
        <p:txBody>
          <a:bodyPr wrap="square" lIns="0" tIns="0" rIns="0" bIns="0" rtlCol="0">
            <a:spAutoFit/>
          </a:bodyPr>
          <a:lstStyle/>
          <a:p>
            <a:pPr>
              <a:spcBef>
                <a:spcPts val="500"/>
              </a:spcBef>
            </a:pPr>
            <a:r>
              <a:rPr lang="en-US" sz="1000" dirty="0" smtClean="0"/>
              <a:t>Total Cost Scrutiny in Network Assembly</a:t>
            </a:r>
          </a:p>
        </p:txBody>
      </p:sp>
      <p:pic>
        <p:nvPicPr>
          <p:cNvPr id="17" name="Picture 3" descr="L:\public\share\ABC Templates and Resources\ABC Art Icons Logos\ABC Modern Icons\Person_Casual_with_comp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00" y="2088259"/>
            <a:ext cx="457200" cy="37941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3287350" y="1525958"/>
            <a:ext cx="577199" cy="527050"/>
            <a:chOff x="4574986" y="2004060"/>
            <a:chExt cx="577199" cy="527050"/>
          </a:xfrm>
        </p:grpSpPr>
        <p:pic>
          <p:nvPicPr>
            <p:cNvPr id="9218" name="Picture 2" descr="C:\Users\liuto\Desktop\ABC Modern Icons\Combined_Icons_Person_and_arr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986" y="2165350"/>
              <a:ext cx="577199" cy="3657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liuto\Desktop\ABC Modern Icons\Mon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994" y="2004060"/>
              <a:ext cx="125016" cy="2286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3" descr="C:\Users\liuto\Desktop\ABC Modern Icons\Network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349" y="2592975"/>
            <a:ext cx="577200" cy="45552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bwMode="gray">
          <a:xfrm>
            <a:off x="320040" y="1246138"/>
            <a:ext cx="3013818" cy="169277"/>
          </a:xfrm>
          <a:prstGeom prst="rect">
            <a:avLst/>
          </a:prstGeom>
          <a:noFill/>
        </p:spPr>
        <p:txBody>
          <a:bodyPr wrap="square" lIns="0" tIns="0" rIns="0" bIns="0" rtlCol="0">
            <a:spAutoFit/>
          </a:bodyPr>
          <a:lstStyle/>
          <a:p>
            <a:r>
              <a:rPr lang="en-US" sz="1100" b="1" dirty="0" smtClean="0"/>
              <a:t>Consequences of Premium Sensitivity</a:t>
            </a:r>
          </a:p>
        </p:txBody>
      </p:sp>
      <p:sp>
        <p:nvSpPr>
          <p:cNvPr id="33" name="TextBox 32"/>
          <p:cNvSpPr txBox="1"/>
          <p:nvPr/>
        </p:nvSpPr>
        <p:spPr bwMode="gray">
          <a:xfrm>
            <a:off x="2899998" y="4039856"/>
            <a:ext cx="2073276" cy="304699"/>
          </a:xfrm>
          <a:prstGeom prst="rect">
            <a:avLst/>
          </a:prstGeom>
          <a:noFill/>
        </p:spPr>
        <p:txBody>
          <a:bodyPr wrap="square" lIns="0" tIns="0" rIns="182880" bIns="118872" rtlCol="0" anchor="b">
            <a:spAutoFit/>
          </a:bodyPr>
          <a:lstStyle/>
          <a:p>
            <a:pPr algn="r"/>
            <a:r>
              <a:rPr lang="en-US" sz="1200" i="1" dirty="0" smtClean="0">
                <a:solidFill>
                  <a:schemeClr val="accent3"/>
                </a:solidFill>
              </a:rPr>
              <a:t>Health Care Executive</a:t>
            </a:r>
            <a:endParaRPr lang="en-US" sz="1200" i="1" dirty="0">
              <a:solidFill>
                <a:schemeClr val="accent3"/>
              </a:solidFill>
            </a:endParaRPr>
          </a:p>
        </p:txBody>
      </p:sp>
      <p:grpSp>
        <p:nvGrpSpPr>
          <p:cNvPr id="34" name="Group 33"/>
          <p:cNvGrpSpPr>
            <a:grpSpLocks noChangeAspect="1"/>
          </p:cNvGrpSpPr>
          <p:nvPr/>
        </p:nvGrpSpPr>
        <p:grpSpPr bwMode="gray">
          <a:xfrm>
            <a:off x="777364" y="3210248"/>
            <a:ext cx="463327" cy="474669"/>
            <a:chOff x="3145010" y="1854051"/>
            <a:chExt cx="124957" cy="128016"/>
          </a:xfrm>
          <a:solidFill>
            <a:schemeClr val="accent1"/>
          </a:solidFill>
        </p:grpSpPr>
        <p:sp>
          <p:nvSpPr>
            <p:cNvPr id="35"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7" name="TextBox 36"/>
          <p:cNvSpPr txBox="1"/>
          <p:nvPr/>
        </p:nvSpPr>
        <p:spPr bwMode="gray">
          <a:xfrm>
            <a:off x="961577" y="3377945"/>
            <a:ext cx="4231148" cy="738664"/>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sz="1600" dirty="0" smtClean="0"/>
              <a:t>“</a:t>
            </a:r>
            <a:r>
              <a:rPr lang="en-US" sz="1600" dirty="0"/>
              <a:t>Our price is now given by the market. Our business is changing from cost-based pricing to price-based </a:t>
            </a:r>
            <a:r>
              <a:rPr lang="en-US" sz="1600" dirty="0" smtClean="0"/>
              <a:t>costing.</a:t>
            </a:r>
            <a:r>
              <a:rPr lang="en-US" dirty="0" smtClean="0"/>
              <a:t>”</a:t>
            </a:r>
            <a:endParaRPr lang="en-US" dirty="0"/>
          </a:p>
        </p:txBody>
      </p:sp>
      <p:cxnSp>
        <p:nvCxnSpPr>
          <p:cNvPr id="38" name="Straight Arrow Connector 37"/>
          <p:cNvCxnSpPr>
            <a:stCxn id="14" idx="3"/>
          </p:cNvCxnSpPr>
          <p:nvPr/>
        </p:nvCxnSpPr>
        <p:spPr bwMode="gray">
          <a:xfrm flipV="1">
            <a:off x="2616743" y="2053008"/>
            <a:ext cx="460408" cy="260776"/>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41" name="Straight Arrow Connector 40"/>
          <p:cNvCxnSpPr>
            <a:stCxn id="14" idx="3"/>
          </p:cNvCxnSpPr>
          <p:nvPr/>
        </p:nvCxnSpPr>
        <p:spPr bwMode="gray">
          <a:xfrm>
            <a:off x="2616743" y="2313784"/>
            <a:ext cx="460408" cy="254318"/>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spTree>
    <p:extLst>
      <p:ext uri="{BB962C8B-B14F-4D97-AF65-F5344CB8AC3E}">
        <p14:creationId xmlns:p14="http://schemas.microsoft.com/office/powerpoint/2010/main" val="4239987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Cost-Conscious Behavior Affecting Pillars of Profitability </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2842260" y="4465124"/>
            <a:ext cx="3558540" cy="335476"/>
          </a:xfrm>
        </p:spPr>
        <p:txBody>
          <a:bodyPr/>
          <a:lstStyle/>
          <a:p>
            <a:r>
              <a:rPr lang="en-US" dirty="0"/>
              <a:t>Source: KFF, “2012 Employer Health Benefits Survey,” available at: </a:t>
            </a:r>
            <a:r>
              <a:rPr lang="en-US" u="sng" dirty="0">
                <a:hlinkClick r:id="rId2"/>
              </a:rPr>
              <a:t>www.kff.org</a:t>
            </a:r>
            <a:r>
              <a:rPr lang="en-US" dirty="0"/>
              <a:t>; New Choice Health, “New Choice Health Medical Cost Comparison,” available at: </a:t>
            </a:r>
            <a:r>
              <a:rPr lang="en-US" u="sng" dirty="0">
                <a:hlinkClick r:id="rId3"/>
              </a:rPr>
              <a:t>www.newchoicehealth.com</a:t>
            </a:r>
            <a:r>
              <a:rPr lang="en-US" dirty="0"/>
              <a:t>; Healthcare Blue Book, “Healthcare Pricing,” available </a:t>
            </a:r>
            <a:r>
              <a:rPr lang="en-US" dirty="0" smtClean="0"/>
              <a:t>at: </a:t>
            </a:r>
            <a:r>
              <a:rPr lang="en-US" u="sng" dirty="0" smtClean="0">
                <a:hlinkClick r:id="rId4"/>
              </a:rPr>
              <a:t>www.healthcarebluebook.com</a:t>
            </a:r>
            <a:r>
              <a:rPr lang="en-US" dirty="0"/>
              <a:t>; </a:t>
            </a:r>
            <a:r>
              <a:rPr lang="en-US" dirty="0" err="1"/>
              <a:t>Kliff</a:t>
            </a:r>
            <a:r>
              <a:rPr lang="en-US" dirty="0"/>
              <a:t> S, “How much does an MRI cost? In D.C., anywhere from $400 to $1,861,” Washington Post, March 13, 2013, available at: </a:t>
            </a:r>
            <a:r>
              <a:rPr lang="en-US" dirty="0">
                <a:hlinkClick r:id="rId5"/>
              </a:rPr>
              <a:t>www.washingtonpost.com</a:t>
            </a:r>
            <a:r>
              <a:rPr lang="en-US" dirty="0"/>
              <a:t>; Health Care Advisory Board interviews and analysis.</a:t>
            </a:r>
          </a:p>
        </p:txBody>
      </p:sp>
      <p:sp>
        <p:nvSpPr>
          <p:cNvPr id="5" name="Text Placeholder 4"/>
          <p:cNvSpPr>
            <a:spLocks noGrp="1"/>
          </p:cNvSpPr>
          <p:nvPr>
            <p:ph type="body" sz="quarter" idx="24"/>
          </p:nvPr>
        </p:nvSpPr>
        <p:spPr>
          <a:xfrm>
            <a:off x="0" y="4236234"/>
            <a:ext cx="1743559" cy="384721"/>
          </a:xfrm>
        </p:spPr>
        <p:txBody>
          <a:bodyPr/>
          <a:lstStyle/>
          <a:p>
            <a:endParaRPr lang="en-US" dirty="0"/>
          </a:p>
          <a:p>
            <a:r>
              <a:rPr lang="en-US" dirty="0"/>
              <a:t>High-deductible health plan.</a:t>
            </a:r>
          </a:p>
          <a:p>
            <a:r>
              <a:rPr lang="en-US" dirty="0"/>
              <a:t>$2,086; based on KFF report of average HDHP deductible.</a:t>
            </a:r>
          </a:p>
          <a:p>
            <a:r>
              <a:rPr lang="en-US" dirty="0"/>
              <a:t>$733; based on KFF report of average PPO deductible</a:t>
            </a:r>
            <a:r>
              <a:rPr lang="en-US" dirty="0" smtClean="0"/>
              <a:t>.</a:t>
            </a:r>
            <a:endParaRPr lang="en-US" dirty="0"/>
          </a:p>
        </p:txBody>
      </p:sp>
      <p:sp>
        <p:nvSpPr>
          <p:cNvPr id="6" name="Text Placeholder 5"/>
          <p:cNvSpPr>
            <a:spLocks noGrp="1"/>
          </p:cNvSpPr>
          <p:nvPr>
            <p:ph type="body" sz="quarter" idx="25"/>
          </p:nvPr>
        </p:nvSpPr>
        <p:spPr>
          <a:xfrm>
            <a:off x="320040" y="317903"/>
            <a:ext cx="6080760" cy="276999"/>
          </a:xfrm>
        </p:spPr>
        <p:txBody>
          <a:bodyPr/>
          <a:lstStyle/>
          <a:p>
            <a:r>
              <a:rPr lang="en-US" dirty="0" smtClean="0"/>
              <a:t>Price Sensitivity at the Point of Care</a:t>
            </a:r>
            <a:endParaRPr lang="en-US" dirty="0"/>
          </a:p>
        </p:txBody>
      </p:sp>
      <p:sp>
        <p:nvSpPr>
          <p:cNvPr id="7" name="TextBox 6"/>
          <p:cNvSpPr txBox="1"/>
          <p:nvPr/>
        </p:nvSpPr>
        <p:spPr bwMode="gray">
          <a:xfrm>
            <a:off x="320040" y="1085093"/>
            <a:ext cx="3495675" cy="246888"/>
          </a:xfrm>
          <a:prstGeom prst="rect">
            <a:avLst/>
          </a:prstGeom>
          <a:noFill/>
        </p:spPr>
        <p:txBody>
          <a:bodyPr wrap="square" lIns="45720" rIns="45720" rtlCol="0">
            <a:noAutofit/>
          </a:bodyPr>
          <a:lstStyle/>
          <a:p>
            <a:pPr>
              <a:spcBef>
                <a:spcPts val="500"/>
              </a:spcBef>
            </a:pPr>
            <a:r>
              <a:rPr lang="en-US" sz="1100" b="1" dirty="0" smtClean="0"/>
              <a:t>Consumers Paying More Out-of-Pocket</a:t>
            </a:r>
          </a:p>
        </p:txBody>
      </p:sp>
      <p:grpSp>
        <p:nvGrpSpPr>
          <p:cNvPr id="8" name="Group 7"/>
          <p:cNvGrpSpPr/>
          <p:nvPr/>
        </p:nvGrpSpPr>
        <p:grpSpPr>
          <a:xfrm>
            <a:off x="149225" y="1500900"/>
            <a:ext cx="3679824" cy="2966394"/>
            <a:chOff x="149225" y="1500900"/>
            <a:chExt cx="3679824" cy="2966394"/>
          </a:xfrm>
        </p:grpSpPr>
        <p:grpSp>
          <p:nvGrpSpPr>
            <p:cNvPr id="9" name="Group 8"/>
            <p:cNvGrpSpPr/>
            <p:nvPr/>
          </p:nvGrpSpPr>
          <p:grpSpPr>
            <a:xfrm>
              <a:off x="598169" y="1500900"/>
              <a:ext cx="2103120" cy="272260"/>
              <a:chOff x="769620" y="2629288"/>
              <a:chExt cx="2103120" cy="272260"/>
            </a:xfrm>
          </p:grpSpPr>
          <p:sp>
            <p:nvSpPr>
              <p:cNvPr id="13" name="Right Bracket 12"/>
              <p:cNvSpPr/>
              <p:nvPr/>
            </p:nvSpPr>
            <p:spPr bwMode="gray">
              <a:xfrm rot="5400000" flipH="1">
                <a:off x="1793488" y="1822296"/>
                <a:ext cx="55384" cy="2103120"/>
              </a:xfrm>
              <a:prstGeom prst="rightBracket">
                <a:avLst>
                  <a:gd name="adj" fmla="val 0"/>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p:cNvSpPr txBox="1"/>
              <p:nvPr/>
            </p:nvSpPr>
            <p:spPr bwMode="gray">
              <a:xfrm>
                <a:off x="906780" y="2629288"/>
                <a:ext cx="1828800" cy="216877"/>
              </a:xfrm>
              <a:prstGeom prst="rect">
                <a:avLst/>
              </a:prstGeom>
              <a:noFill/>
            </p:spPr>
            <p:txBody>
              <a:bodyPr wrap="square" lIns="45720" rIns="45720" rtlCol="0">
                <a:noAutofit/>
              </a:bodyPr>
              <a:lstStyle/>
              <a:p>
                <a:pPr algn="ctr">
                  <a:spcBef>
                    <a:spcPts val="500"/>
                  </a:spcBef>
                </a:pPr>
                <a:r>
                  <a:rPr lang="en-US" sz="1000" i="1" dirty="0" smtClean="0"/>
                  <a:t>Fall within HDHP deductible</a:t>
                </a:r>
                <a:r>
                  <a:rPr lang="en-US" sz="1000" i="1" baseline="30000" dirty="0"/>
                  <a:t>2</a:t>
                </a:r>
                <a:endParaRPr lang="en-US" sz="1000" i="1" baseline="30000" dirty="0" smtClean="0"/>
              </a:p>
            </p:txBody>
          </p:sp>
        </p:grpSp>
        <p:grpSp>
          <p:nvGrpSpPr>
            <p:cNvPr id="10" name="Group 9"/>
            <p:cNvGrpSpPr/>
            <p:nvPr/>
          </p:nvGrpSpPr>
          <p:grpSpPr>
            <a:xfrm>
              <a:off x="149225" y="1716511"/>
              <a:ext cx="3679824" cy="2750783"/>
              <a:chOff x="320676" y="1716511"/>
              <a:chExt cx="3679824" cy="2750783"/>
            </a:xfrm>
          </p:grpSpPr>
          <p:graphicFrame>
            <p:nvGraphicFramePr>
              <p:cNvPr id="11" name="Chart 10"/>
              <p:cNvGraphicFramePr/>
              <p:nvPr>
                <p:extLst>
                  <p:ext uri="{D42A27DB-BD31-4B8C-83A1-F6EECF244321}">
                    <p14:modId xmlns:p14="http://schemas.microsoft.com/office/powerpoint/2010/main" val="3237506398"/>
                  </p:ext>
                </p:extLst>
              </p:nvPr>
            </p:nvGraphicFramePr>
            <p:xfrm>
              <a:off x="320676" y="1716511"/>
              <a:ext cx="3679824" cy="2750783"/>
            </p:xfrm>
            <a:graphic>
              <a:graphicData uri="http://schemas.openxmlformats.org/drawingml/2006/chart">
                <c:chart xmlns:c="http://schemas.openxmlformats.org/drawingml/2006/chart" xmlns:r="http://schemas.openxmlformats.org/officeDocument/2006/relationships" r:id="rId6"/>
              </a:graphicData>
            </a:graphic>
          </p:graphicFrame>
          <p:sp>
            <p:nvSpPr>
              <p:cNvPr id="12" name="Chevron 11"/>
              <p:cNvSpPr/>
              <p:nvPr/>
            </p:nvSpPr>
            <p:spPr bwMode="gray">
              <a:xfrm rot="5400000">
                <a:off x="3697686" y="2032265"/>
                <a:ext cx="256032" cy="271246"/>
              </a:xfrm>
              <a:prstGeom prst="chevron">
                <a:avLst>
                  <a:gd name="adj" fmla="val 50000"/>
                </a:avLst>
              </a:prstGeom>
              <a:solidFill>
                <a:schemeClr val="bg1"/>
              </a:solidFill>
              <a:ln w="9525" cap="flat" cmpd="sng" algn="ctr">
                <a:no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bodyPr>
              <a:lstStyle/>
              <a:p>
                <a:pPr algn="l"/>
                <a:endParaRPr lang="en-US" sz="1000" dirty="0" smtClean="0">
                  <a:latin typeface="+mn-lt"/>
                </a:endParaRPr>
              </a:p>
            </p:txBody>
          </p:sp>
        </p:grpSp>
      </p:grpSp>
      <p:pic>
        <p:nvPicPr>
          <p:cNvPr id="15" name="Picture 2" descr="L:\public\share\ABC Templates and Resources\ABC Art Icons Logos\ABC Art Library\Maps PNGs\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2763" y="1806475"/>
            <a:ext cx="1216025" cy="1501162"/>
          </a:xfrm>
          <a:prstGeom prst="rect">
            <a:avLst/>
          </a:prstGeom>
          <a:noFill/>
          <a:extLst>
            <a:ext uri="{909E8E84-426E-40DD-AFC4-6F175D3DCCD1}">
              <a14:hiddenFill xmlns:a14="http://schemas.microsoft.com/office/drawing/2010/main">
                <a:solidFill>
                  <a:srgbClr val="FFFFFF"/>
                </a:solidFill>
              </a14:hiddenFill>
            </a:ext>
          </a:extLst>
        </p:spPr>
      </p:pic>
      <p:sp>
        <p:nvSpPr>
          <p:cNvPr id="16" name="Line Callout 1 15"/>
          <p:cNvSpPr/>
          <p:nvPr/>
        </p:nvSpPr>
        <p:spPr bwMode="gray">
          <a:xfrm>
            <a:off x="5040950" y="1681785"/>
            <a:ext cx="497838" cy="230832"/>
          </a:xfrm>
          <a:prstGeom prst="borderCallout1">
            <a:avLst>
              <a:gd name="adj1" fmla="val 100573"/>
              <a:gd name="adj2" fmla="val 20193"/>
              <a:gd name="adj3" fmla="val 191115"/>
              <a:gd name="adj4" fmla="val -18109"/>
            </a:avLst>
          </a:prstGeom>
          <a:solidFill>
            <a:schemeClr val="bg1"/>
          </a:solidFill>
          <a:ln w="9525" cap="flat" cmpd="sng" algn="ctr">
            <a:solidFill>
              <a:schemeClr val="accent3"/>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r>
              <a:rPr lang="en-US" sz="900" dirty="0" smtClean="0"/>
              <a:t>$730</a:t>
            </a:r>
          </a:p>
        </p:txBody>
      </p:sp>
      <p:sp>
        <p:nvSpPr>
          <p:cNvPr id="17" name="Line Callout 1 16"/>
          <p:cNvSpPr/>
          <p:nvPr/>
        </p:nvSpPr>
        <p:spPr bwMode="gray">
          <a:xfrm>
            <a:off x="5380676" y="2740244"/>
            <a:ext cx="497838" cy="230832"/>
          </a:xfrm>
          <a:prstGeom prst="borderCallout1">
            <a:avLst>
              <a:gd name="adj1" fmla="val 1540"/>
              <a:gd name="adj2" fmla="val -215"/>
              <a:gd name="adj3" fmla="val -70222"/>
              <a:gd name="adj4" fmla="val -41069"/>
            </a:avLst>
          </a:prstGeom>
          <a:solidFill>
            <a:schemeClr val="bg1"/>
          </a:solidFill>
          <a:ln w="9525" cap="flat" cmpd="sng" algn="ctr">
            <a:solidFill>
              <a:schemeClr val="accent3"/>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r>
              <a:rPr lang="en-US" sz="900" dirty="0" smtClean="0"/>
              <a:t>$900</a:t>
            </a:r>
          </a:p>
        </p:txBody>
      </p:sp>
      <p:sp>
        <p:nvSpPr>
          <p:cNvPr id="18" name="Line Callout 1 17"/>
          <p:cNvSpPr/>
          <p:nvPr/>
        </p:nvSpPr>
        <p:spPr bwMode="gray">
          <a:xfrm>
            <a:off x="5034599" y="3192221"/>
            <a:ext cx="548640" cy="230832"/>
          </a:xfrm>
          <a:prstGeom prst="borderCallout1">
            <a:avLst>
              <a:gd name="adj1" fmla="val 1540"/>
              <a:gd name="adj2" fmla="val 13815"/>
              <a:gd name="adj3" fmla="val -155500"/>
              <a:gd name="adj4" fmla="val -10297"/>
            </a:avLst>
          </a:prstGeom>
          <a:solidFill>
            <a:schemeClr val="bg1"/>
          </a:solidFill>
          <a:ln w="9525" cap="flat" cmpd="sng" algn="ctr">
            <a:solidFill>
              <a:schemeClr val="accent3"/>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r>
              <a:rPr lang="en-US" sz="900" dirty="0" smtClean="0"/>
              <a:t>$1,269</a:t>
            </a:r>
          </a:p>
        </p:txBody>
      </p:sp>
      <p:sp>
        <p:nvSpPr>
          <p:cNvPr id="19" name="Line Callout 1 18"/>
          <p:cNvSpPr/>
          <p:nvPr/>
        </p:nvSpPr>
        <p:spPr bwMode="gray">
          <a:xfrm>
            <a:off x="4234499" y="1555814"/>
            <a:ext cx="574039" cy="230832"/>
          </a:xfrm>
          <a:prstGeom prst="borderCallout1">
            <a:avLst>
              <a:gd name="adj1" fmla="val 97822"/>
              <a:gd name="adj2" fmla="val 48954"/>
              <a:gd name="adj3" fmla="val 350668"/>
              <a:gd name="adj4" fmla="val 64111"/>
            </a:avLst>
          </a:prstGeom>
          <a:solidFill>
            <a:schemeClr val="bg1"/>
          </a:solidFill>
          <a:ln w="9525" cap="flat" cmpd="sng" algn="ctr">
            <a:solidFill>
              <a:schemeClr val="accent3"/>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r>
              <a:rPr lang="en-US" sz="900" dirty="0" smtClean="0"/>
              <a:t>$2,183</a:t>
            </a:r>
          </a:p>
        </p:txBody>
      </p:sp>
      <p:sp>
        <p:nvSpPr>
          <p:cNvPr id="20" name="Line Callout 1 19"/>
          <p:cNvSpPr/>
          <p:nvPr/>
        </p:nvSpPr>
        <p:spPr bwMode="gray">
          <a:xfrm>
            <a:off x="5442269" y="2140253"/>
            <a:ext cx="497838" cy="230832"/>
          </a:xfrm>
          <a:prstGeom prst="borderCallout1">
            <a:avLst>
              <a:gd name="adj1" fmla="val 53808"/>
              <a:gd name="adj2" fmla="val -1491"/>
              <a:gd name="adj3" fmla="val 130595"/>
              <a:gd name="adj4" fmla="val -103568"/>
            </a:avLst>
          </a:prstGeom>
          <a:solidFill>
            <a:schemeClr val="bg1"/>
          </a:solidFill>
          <a:ln w="9525" cap="flat" cmpd="sng" algn="ctr">
            <a:solidFill>
              <a:schemeClr val="accent3"/>
            </a:solid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r>
              <a:rPr lang="en-US" sz="900" dirty="0" smtClean="0"/>
              <a:t>$411</a:t>
            </a:r>
          </a:p>
        </p:txBody>
      </p:sp>
      <p:sp>
        <p:nvSpPr>
          <p:cNvPr id="21" name="Text Placeholder 9"/>
          <p:cNvSpPr>
            <a:spLocks noGrp="1"/>
          </p:cNvSpPr>
          <p:nvPr/>
        </p:nvSpPr>
        <p:spPr bwMode="gray">
          <a:xfrm>
            <a:off x="3949700" y="3423053"/>
            <a:ext cx="1891029" cy="932912"/>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pPr>
            <a:r>
              <a:rPr lang="en-US" sz="1000" dirty="0" smtClean="0"/>
              <a:t>Price-sensitive shoppers will be acutely aware </a:t>
            </a:r>
            <a:br>
              <a:rPr lang="en-US" sz="1000" dirty="0" smtClean="0"/>
            </a:br>
            <a:r>
              <a:rPr lang="en-US" sz="1000" dirty="0" smtClean="0"/>
              <a:t>of price variation</a:t>
            </a:r>
          </a:p>
          <a:p>
            <a:pPr>
              <a:spcBef>
                <a:spcPts val="500"/>
              </a:spcBef>
            </a:pPr>
            <a:r>
              <a:rPr lang="en-US" sz="1000" dirty="0" smtClean="0"/>
              <a:t>MRI prices range from $400 to $2,183</a:t>
            </a:r>
          </a:p>
        </p:txBody>
      </p:sp>
      <p:sp>
        <p:nvSpPr>
          <p:cNvPr id="22" name="TextBox 21"/>
          <p:cNvSpPr txBox="1"/>
          <p:nvPr/>
        </p:nvSpPr>
        <p:spPr bwMode="gray">
          <a:xfrm>
            <a:off x="3949700" y="1085093"/>
            <a:ext cx="2130425" cy="246888"/>
          </a:xfrm>
          <a:prstGeom prst="rect">
            <a:avLst/>
          </a:prstGeom>
          <a:noFill/>
        </p:spPr>
        <p:txBody>
          <a:bodyPr wrap="square" lIns="45720" rIns="45720" rtlCol="0">
            <a:noAutofit/>
          </a:bodyPr>
          <a:lstStyle/>
          <a:p>
            <a:pPr>
              <a:spcBef>
                <a:spcPts val="500"/>
              </a:spcBef>
            </a:pPr>
            <a:r>
              <a:rPr lang="en-US" sz="1100" b="1" dirty="0" smtClean="0"/>
              <a:t>MRI Price Variation Across Washington, DC</a:t>
            </a:r>
            <a:endParaRPr lang="en-US" sz="1100" dirty="0" smtClean="0"/>
          </a:p>
        </p:txBody>
      </p:sp>
      <p:pic>
        <p:nvPicPr>
          <p:cNvPr id="23" name="Picture 2" descr="L:\public\share\ABC Templates and Resources\ABC Art Icons Logos\ABC Modern Icons\Hospital_small_clini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8070" y="2370846"/>
            <a:ext cx="182880" cy="14446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L:\public\share\ABC Templates and Resources\ABC Art Icons Logos\ABC Modern Icons\Hospital_small_clini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1719" y="2068021"/>
            <a:ext cx="182880" cy="1444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L:\public\share\ABC Templates and Resources\ABC Art Icons Logos\ABC Modern Icons\Hospital_small_clini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6989" y="2484824"/>
            <a:ext cx="182880" cy="1444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L:\public\share\ABC Templates and Resources\ABC Art Icons Logos\ABC Modern Icons\Hospital_small_clini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24378" y="2298614"/>
            <a:ext cx="182880" cy="1444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L:\public\share\ABC Templates and Resources\ABC Art Icons Logos\ABC Modern Icons\Hospital_small_clini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3315" y="2783428"/>
            <a:ext cx="182880" cy="144464"/>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598169" y="2042945"/>
            <a:ext cx="1005840" cy="424105"/>
            <a:chOff x="794786" y="2643607"/>
            <a:chExt cx="1005840" cy="424105"/>
          </a:xfrm>
        </p:grpSpPr>
        <p:sp>
          <p:nvSpPr>
            <p:cNvPr id="29" name="Right Bracket 28"/>
            <p:cNvSpPr/>
            <p:nvPr/>
          </p:nvSpPr>
          <p:spPr bwMode="gray">
            <a:xfrm rot="5400000" flipH="1">
              <a:off x="1272459" y="2539545"/>
              <a:ext cx="50494" cy="1005840"/>
            </a:xfrm>
            <a:prstGeom prst="rightBracket">
              <a:avLst>
                <a:gd name="adj" fmla="val 0"/>
              </a:avLst>
            </a:prstGeom>
            <a:ln w="952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xtBox 29"/>
            <p:cNvSpPr txBox="1"/>
            <p:nvPr/>
          </p:nvSpPr>
          <p:spPr bwMode="gray">
            <a:xfrm>
              <a:off x="794786" y="2643607"/>
              <a:ext cx="1005840" cy="332592"/>
            </a:xfrm>
            <a:prstGeom prst="rect">
              <a:avLst/>
            </a:prstGeom>
            <a:noFill/>
          </p:spPr>
          <p:txBody>
            <a:bodyPr wrap="square" lIns="45720" rIns="45720" rtlCol="0">
              <a:noAutofit/>
            </a:bodyPr>
            <a:lstStyle/>
            <a:p>
              <a:pPr algn="ctr">
                <a:spcBef>
                  <a:spcPts val="500"/>
                </a:spcBef>
              </a:pPr>
              <a:r>
                <a:rPr lang="en-US" sz="1000" i="1" dirty="0" smtClean="0"/>
                <a:t>Fall within PPO </a:t>
              </a:r>
              <a:br>
                <a:rPr lang="en-US" sz="1000" i="1" dirty="0" smtClean="0"/>
              </a:br>
              <a:r>
                <a:rPr lang="en-US" sz="1000" i="1" dirty="0" smtClean="0"/>
                <a:t>deductible</a:t>
              </a:r>
              <a:r>
                <a:rPr lang="en-US" sz="1000" i="1" baseline="30000" dirty="0"/>
                <a:t>3</a:t>
              </a:r>
              <a:endParaRPr lang="en-US" sz="1000" i="1" baseline="30000" dirty="0" smtClean="0"/>
            </a:p>
          </p:txBody>
        </p:sp>
      </p:grpSp>
    </p:spTree>
    <p:extLst>
      <p:ext uri="{BB962C8B-B14F-4D97-AF65-F5344CB8AC3E}">
        <p14:creationId xmlns:p14="http://schemas.microsoft.com/office/powerpoint/2010/main" val="3192726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Low-Cost Access Potentially Just the Beginning  </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542068"/>
            <a:ext cx="1988089" cy="258532"/>
          </a:xfrm>
        </p:spPr>
        <p:txBody>
          <a:bodyPr/>
          <a:lstStyle/>
          <a:p>
            <a:r>
              <a:rPr lang="en-US" dirty="0" smtClean="0"/>
              <a:t>Source: Canales MW, “Wal-Mart Opening Clinic in Cove,” Killeen Daily Herald, April 18, 2014, available at: </a:t>
            </a:r>
            <a:r>
              <a:rPr lang="en-US" dirty="0" smtClean="0">
                <a:hlinkClick r:id="rId2"/>
              </a:rPr>
              <a:t>www.kdhnews.com</a:t>
            </a:r>
            <a:r>
              <a:rPr lang="en-US" dirty="0" smtClean="0"/>
              <a:t>; Health Care Advisory Board interviews and </a:t>
            </a:r>
            <a:r>
              <a:rPr lang="en-US" dirty="0" err="1" smtClean="0"/>
              <a:t>analyais</a:t>
            </a:r>
            <a:r>
              <a:rPr lang="en-US" dirty="0" smtClean="0"/>
              <a:t>.</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6080760" cy="276999"/>
          </a:xfrm>
        </p:spPr>
        <p:txBody>
          <a:bodyPr/>
          <a:lstStyle/>
          <a:p>
            <a:r>
              <a:rPr lang="en-US" dirty="0" smtClean="0"/>
              <a:t>Walmart Bringing Everyday Low Prices to Health Care</a:t>
            </a:r>
            <a:endParaRPr lang="en-US" dirty="0"/>
          </a:p>
        </p:txBody>
      </p:sp>
      <p:pic>
        <p:nvPicPr>
          <p:cNvPr id="2050" name="Picture 2" descr="L:\public\share\ABC Templates and Resources\ABC Art Icons Logos\Logos External\Logos_S-Z\Walmart_Taglin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69" y="1239469"/>
            <a:ext cx="1265415" cy="35070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bwMode="gray">
          <a:xfrm>
            <a:off x="1051377" y="3442691"/>
            <a:ext cx="2003038" cy="833562"/>
          </a:xfrm>
          <a:prstGeom prst="rect">
            <a:avLst/>
          </a:prstGeom>
          <a:noFill/>
        </p:spPr>
        <p:txBody>
          <a:bodyPr wrap="square" lIns="0" tIns="0" rIns="0" bIns="0" rtlCol="0">
            <a:spAutoFit/>
          </a:bodyPr>
          <a:lstStyle/>
          <a:p>
            <a:pPr marL="114300" indent="-114300">
              <a:spcBef>
                <a:spcPts val="500"/>
              </a:spcBef>
              <a:buFont typeface="Arial" panose="020B0604020202020204" pitchFamily="34" charset="0"/>
              <a:buChar char="•"/>
            </a:pPr>
            <a:r>
              <a:rPr lang="en-US" sz="1000" dirty="0" smtClean="0"/>
              <a:t>Two nurse practitioners provider primary care services on site</a:t>
            </a:r>
          </a:p>
          <a:p>
            <a:pPr marL="114300" indent="-114300">
              <a:spcBef>
                <a:spcPts val="500"/>
              </a:spcBef>
              <a:buFont typeface="Arial" panose="020B0604020202020204" pitchFamily="34" charset="0"/>
              <a:buChar char="•"/>
            </a:pPr>
            <a:r>
              <a:rPr lang="en-US" sz="1000" dirty="0" smtClean="0"/>
              <a:t>Clinic refers to external specialists, hospitals as appropriate</a:t>
            </a:r>
          </a:p>
        </p:txBody>
      </p:sp>
      <p:grpSp>
        <p:nvGrpSpPr>
          <p:cNvPr id="25" name="Group 24"/>
          <p:cNvGrpSpPr/>
          <p:nvPr/>
        </p:nvGrpSpPr>
        <p:grpSpPr>
          <a:xfrm>
            <a:off x="386715" y="3589392"/>
            <a:ext cx="533216" cy="314080"/>
            <a:chOff x="490701" y="2825191"/>
            <a:chExt cx="533216" cy="314080"/>
          </a:xfrm>
        </p:grpSpPr>
        <p:pic>
          <p:nvPicPr>
            <p:cNvPr id="2051" name="Picture 3" descr="C:\Users\liuto\Desktop\ABC Modern Icons\Person_Nur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701" y="2825191"/>
              <a:ext cx="250284" cy="3140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liuto\Desktop\ABC Modern Icons\Person_Nur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633" y="2825191"/>
              <a:ext cx="250284" cy="31408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bwMode="gray">
          <a:xfrm>
            <a:off x="386715" y="3282068"/>
            <a:ext cx="666750" cy="153888"/>
          </a:xfrm>
          <a:prstGeom prst="rect">
            <a:avLst/>
          </a:prstGeom>
          <a:noFill/>
        </p:spPr>
        <p:txBody>
          <a:bodyPr wrap="square" lIns="0" tIns="0" rIns="0" bIns="0" rtlCol="0">
            <a:spAutoFit/>
          </a:bodyPr>
          <a:lstStyle/>
          <a:p>
            <a:pPr>
              <a:spcBef>
                <a:spcPts val="500"/>
              </a:spcBef>
            </a:pPr>
            <a:r>
              <a:rPr lang="en-US" sz="1000" b="1" dirty="0" smtClean="0"/>
              <a:t>Service:</a:t>
            </a:r>
          </a:p>
        </p:txBody>
      </p:sp>
      <p:sp>
        <p:nvSpPr>
          <p:cNvPr id="39" name="TextBox 38"/>
          <p:cNvSpPr txBox="1"/>
          <p:nvPr/>
        </p:nvSpPr>
        <p:spPr bwMode="gray">
          <a:xfrm>
            <a:off x="386715" y="1597912"/>
            <a:ext cx="666750" cy="153888"/>
          </a:xfrm>
          <a:prstGeom prst="rect">
            <a:avLst/>
          </a:prstGeom>
          <a:noFill/>
        </p:spPr>
        <p:txBody>
          <a:bodyPr wrap="square" lIns="0" tIns="0" rIns="0" bIns="0" rtlCol="0">
            <a:spAutoFit/>
          </a:bodyPr>
          <a:lstStyle/>
          <a:p>
            <a:pPr>
              <a:spcBef>
                <a:spcPts val="500"/>
              </a:spcBef>
            </a:pPr>
            <a:r>
              <a:rPr lang="en-US" sz="1000" b="1" dirty="0" smtClean="0"/>
              <a:t>Pricing:</a:t>
            </a:r>
          </a:p>
        </p:txBody>
      </p:sp>
      <p:sp>
        <p:nvSpPr>
          <p:cNvPr id="40" name="TextBox 39"/>
          <p:cNvSpPr txBox="1"/>
          <p:nvPr/>
        </p:nvSpPr>
        <p:spPr bwMode="gray">
          <a:xfrm>
            <a:off x="386715" y="1834800"/>
            <a:ext cx="715007" cy="338554"/>
          </a:xfrm>
          <a:prstGeom prst="rect">
            <a:avLst/>
          </a:prstGeom>
          <a:noFill/>
        </p:spPr>
        <p:txBody>
          <a:bodyPr wrap="square" lIns="0" tIns="0" rIns="0" bIns="0" rtlCol="0">
            <a:spAutoFit/>
          </a:bodyPr>
          <a:lstStyle/>
          <a:p>
            <a:r>
              <a:rPr lang="en-US" sz="2200" dirty="0" smtClean="0">
                <a:solidFill>
                  <a:schemeClr val="accent6"/>
                </a:solidFill>
              </a:rPr>
              <a:t>$4</a:t>
            </a:r>
          </a:p>
        </p:txBody>
      </p:sp>
      <p:sp>
        <p:nvSpPr>
          <p:cNvPr id="41" name="TextBox 40"/>
          <p:cNvSpPr txBox="1"/>
          <p:nvPr/>
        </p:nvSpPr>
        <p:spPr bwMode="gray">
          <a:xfrm>
            <a:off x="1751272" y="1834800"/>
            <a:ext cx="715007" cy="338554"/>
          </a:xfrm>
          <a:prstGeom prst="rect">
            <a:avLst/>
          </a:prstGeom>
          <a:noFill/>
        </p:spPr>
        <p:txBody>
          <a:bodyPr wrap="square" lIns="0" tIns="0" rIns="0" bIns="0" rtlCol="0">
            <a:spAutoFit/>
          </a:bodyPr>
          <a:lstStyle/>
          <a:p>
            <a:r>
              <a:rPr lang="en-US" sz="2200" dirty="0" smtClean="0">
                <a:solidFill>
                  <a:schemeClr val="accent6"/>
                </a:solidFill>
              </a:rPr>
              <a:t>$40</a:t>
            </a:r>
          </a:p>
        </p:txBody>
      </p:sp>
      <p:sp>
        <p:nvSpPr>
          <p:cNvPr id="2048" name="TextBox 2047"/>
          <p:cNvSpPr txBox="1"/>
          <p:nvPr/>
        </p:nvSpPr>
        <p:spPr bwMode="gray">
          <a:xfrm>
            <a:off x="753267" y="1865577"/>
            <a:ext cx="824218" cy="307777"/>
          </a:xfrm>
          <a:prstGeom prst="rect">
            <a:avLst/>
          </a:prstGeom>
          <a:noFill/>
        </p:spPr>
        <p:txBody>
          <a:bodyPr wrap="square" lIns="0" tIns="0" rIns="0" bIns="0" rtlCol="0">
            <a:spAutoFit/>
          </a:bodyPr>
          <a:lstStyle/>
          <a:p>
            <a:pPr>
              <a:spcBef>
                <a:spcPts val="500"/>
              </a:spcBef>
            </a:pPr>
            <a:r>
              <a:rPr lang="en-US" sz="1000" dirty="0" smtClean="0"/>
              <a:t>For Walmart employees</a:t>
            </a:r>
          </a:p>
        </p:txBody>
      </p:sp>
      <p:sp>
        <p:nvSpPr>
          <p:cNvPr id="43" name="TextBox 42"/>
          <p:cNvSpPr txBox="1"/>
          <p:nvPr/>
        </p:nvSpPr>
        <p:spPr bwMode="gray">
          <a:xfrm>
            <a:off x="2296872" y="1865577"/>
            <a:ext cx="824218" cy="307777"/>
          </a:xfrm>
          <a:prstGeom prst="rect">
            <a:avLst/>
          </a:prstGeom>
          <a:noFill/>
        </p:spPr>
        <p:txBody>
          <a:bodyPr wrap="square" lIns="0" tIns="0" rIns="0" bIns="0" rtlCol="0">
            <a:spAutoFit/>
          </a:bodyPr>
          <a:lstStyle/>
          <a:p>
            <a:pPr>
              <a:spcBef>
                <a:spcPts val="500"/>
              </a:spcBef>
            </a:pPr>
            <a:r>
              <a:rPr lang="en-US" sz="1000" dirty="0" smtClean="0"/>
              <a:t>For Walmart customers</a:t>
            </a:r>
          </a:p>
        </p:txBody>
      </p:sp>
      <p:sp>
        <p:nvSpPr>
          <p:cNvPr id="44" name="TextBox 43"/>
          <p:cNvSpPr txBox="1"/>
          <p:nvPr/>
        </p:nvSpPr>
        <p:spPr bwMode="gray">
          <a:xfrm>
            <a:off x="386715" y="2331737"/>
            <a:ext cx="666750" cy="153888"/>
          </a:xfrm>
          <a:prstGeom prst="rect">
            <a:avLst/>
          </a:prstGeom>
          <a:noFill/>
        </p:spPr>
        <p:txBody>
          <a:bodyPr wrap="square" lIns="0" tIns="0" rIns="0" bIns="0" rtlCol="0">
            <a:spAutoFit/>
          </a:bodyPr>
          <a:lstStyle/>
          <a:p>
            <a:pPr>
              <a:spcBef>
                <a:spcPts val="500"/>
              </a:spcBef>
            </a:pPr>
            <a:r>
              <a:rPr lang="en-US" sz="1000" b="1" dirty="0" smtClean="0"/>
              <a:t>Hours:</a:t>
            </a:r>
          </a:p>
        </p:txBody>
      </p:sp>
      <p:sp>
        <p:nvSpPr>
          <p:cNvPr id="57" name="Rectangle 56"/>
          <p:cNvSpPr/>
          <p:nvPr/>
        </p:nvSpPr>
        <p:spPr bwMode="gray">
          <a:xfrm>
            <a:off x="282965" y="1108674"/>
            <a:ext cx="2771450" cy="3272826"/>
          </a:xfrm>
          <a:prstGeom prst="rect">
            <a:avLst/>
          </a:prstGeom>
          <a:noFill/>
          <a:ln w="19050">
            <a:solidFill>
              <a:schemeClr val="accent3"/>
            </a:solidFill>
          </a:ln>
        </p:spPr>
        <p:txBody>
          <a:bodyPr vert="horz" wrap="square" lIns="91440" tIns="91440" rIns="91440" bIns="45720" rtlCol="0">
            <a:noAutofit/>
          </a:bodyPr>
          <a:lstStyle/>
          <a:p>
            <a:pPr>
              <a:buFont typeface="Arial" pitchFamily="34" charset="0"/>
              <a:buNone/>
            </a:pPr>
            <a:r>
              <a:rPr lang="en-US" sz="1100" b="1" dirty="0" smtClean="0">
                <a:solidFill>
                  <a:schemeClr val="accent3"/>
                </a:solidFill>
              </a:rPr>
              <a:t>Care Clinic Model</a:t>
            </a:r>
            <a:endParaRPr lang="en-US" sz="1100" b="1" dirty="0">
              <a:solidFill>
                <a:schemeClr val="accent3"/>
              </a:solidFill>
            </a:endParaRPr>
          </a:p>
        </p:txBody>
      </p:sp>
      <p:sp>
        <p:nvSpPr>
          <p:cNvPr id="2053" name="TextBox 2052"/>
          <p:cNvSpPr txBox="1"/>
          <p:nvPr/>
        </p:nvSpPr>
        <p:spPr bwMode="gray">
          <a:xfrm>
            <a:off x="550233" y="2659451"/>
            <a:ext cx="739395" cy="371897"/>
          </a:xfrm>
          <a:prstGeom prst="rect">
            <a:avLst/>
          </a:prstGeom>
          <a:noFill/>
        </p:spPr>
        <p:txBody>
          <a:bodyPr wrap="square" lIns="0" tIns="0" rIns="0" bIns="0" rtlCol="0">
            <a:spAutoFit/>
          </a:bodyPr>
          <a:lstStyle/>
          <a:p>
            <a:pPr>
              <a:spcBef>
                <a:spcPts val="500"/>
              </a:spcBef>
            </a:pPr>
            <a:r>
              <a:rPr lang="en-US" sz="1000" i="1" dirty="0"/>
              <a:t>Weekdays</a:t>
            </a:r>
          </a:p>
          <a:p>
            <a:pPr>
              <a:spcBef>
                <a:spcPts val="500"/>
              </a:spcBef>
            </a:pPr>
            <a:r>
              <a:rPr lang="en-US" sz="1000" dirty="0" smtClean="0"/>
              <a:t>8AM-8PM</a:t>
            </a:r>
          </a:p>
        </p:txBody>
      </p:sp>
      <p:sp>
        <p:nvSpPr>
          <p:cNvPr id="59" name="TextBox 58"/>
          <p:cNvSpPr txBox="1"/>
          <p:nvPr/>
        </p:nvSpPr>
        <p:spPr bwMode="gray">
          <a:xfrm>
            <a:off x="1298992" y="2659451"/>
            <a:ext cx="739395" cy="371897"/>
          </a:xfrm>
          <a:prstGeom prst="rect">
            <a:avLst/>
          </a:prstGeom>
          <a:noFill/>
        </p:spPr>
        <p:txBody>
          <a:bodyPr wrap="square" lIns="0" tIns="0" rIns="0" bIns="0" rtlCol="0">
            <a:spAutoFit/>
          </a:bodyPr>
          <a:lstStyle/>
          <a:p>
            <a:pPr>
              <a:spcBef>
                <a:spcPts val="500"/>
              </a:spcBef>
            </a:pPr>
            <a:r>
              <a:rPr lang="en-US" sz="1000" i="1" dirty="0" smtClean="0"/>
              <a:t>Saturday</a:t>
            </a:r>
            <a:endParaRPr lang="en-US" sz="1000" i="1" dirty="0"/>
          </a:p>
          <a:p>
            <a:pPr>
              <a:spcBef>
                <a:spcPts val="500"/>
              </a:spcBef>
            </a:pPr>
            <a:r>
              <a:rPr lang="en-US" sz="1000" dirty="0" smtClean="0"/>
              <a:t>8AM-5PM</a:t>
            </a:r>
          </a:p>
        </p:txBody>
      </p:sp>
      <p:sp>
        <p:nvSpPr>
          <p:cNvPr id="60" name="TextBox 59"/>
          <p:cNvSpPr txBox="1"/>
          <p:nvPr/>
        </p:nvSpPr>
        <p:spPr bwMode="gray">
          <a:xfrm>
            <a:off x="1969586" y="2659451"/>
            <a:ext cx="739395" cy="371897"/>
          </a:xfrm>
          <a:prstGeom prst="rect">
            <a:avLst/>
          </a:prstGeom>
          <a:noFill/>
        </p:spPr>
        <p:txBody>
          <a:bodyPr wrap="square" lIns="0" tIns="0" rIns="0" bIns="0" rtlCol="0">
            <a:spAutoFit/>
          </a:bodyPr>
          <a:lstStyle/>
          <a:p>
            <a:pPr>
              <a:spcBef>
                <a:spcPts val="500"/>
              </a:spcBef>
            </a:pPr>
            <a:r>
              <a:rPr lang="en-US" sz="1000" i="1" dirty="0" smtClean="0"/>
              <a:t>Sunday</a:t>
            </a:r>
            <a:endParaRPr lang="en-US" sz="1000" i="1" dirty="0"/>
          </a:p>
          <a:p>
            <a:pPr>
              <a:spcBef>
                <a:spcPts val="500"/>
              </a:spcBef>
            </a:pPr>
            <a:r>
              <a:rPr lang="en-US" sz="1000" dirty="0" smtClean="0"/>
              <a:t>10AM-6PM</a:t>
            </a:r>
          </a:p>
        </p:txBody>
      </p:sp>
      <p:grpSp>
        <p:nvGrpSpPr>
          <p:cNvPr id="61" name="Group 60"/>
          <p:cNvGrpSpPr>
            <a:grpSpLocks noChangeAspect="1"/>
          </p:cNvGrpSpPr>
          <p:nvPr/>
        </p:nvGrpSpPr>
        <p:grpSpPr bwMode="gray">
          <a:xfrm>
            <a:off x="3278754" y="1596119"/>
            <a:ext cx="463327" cy="474669"/>
            <a:chOff x="3145010" y="1854051"/>
            <a:chExt cx="124957" cy="128016"/>
          </a:xfrm>
          <a:solidFill>
            <a:schemeClr val="accent1"/>
          </a:solidFill>
        </p:grpSpPr>
        <p:sp>
          <p:nvSpPr>
            <p:cNvPr id="62"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4" name="TextBox 63"/>
          <p:cNvSpPr txBox="1"/>
          <p:nvPr/>
        </p:nvSpPr>
        <p:spPr bwMode="gray">
          <a:xfrm>
            <a:off x="3234966" y="2367965"/>
            <a:ext cx="2890604" cy="674031"/>
          </a:xfrm>
          <a:prstGeom prst="rect">
            <a:avLst/>
          </a:prstGeom>
          <a:noFill/>
        </p:spPr>
        <p:txBody>
          <a:bodyPr wrap="square" lIns="0" tIns="0" rIns="182880" bIns="118872" rtlCol="0" anchor="b">
            <a:spAutoFit/>
          </a:bodyPr>
          <a:lstStyle/>
          <a:p>
            <a:pPr algn="r"/>
            <a:r>
              <a:rPr lang="en-US" sz="1200" i="1" dirty="0" err="1">
                <a:solidFill>
                  <a:schemeClr val="accent3"/>
                </a:solidFill>
              </a:rPr>
              <a:t>Labeed</a:t>
            </a:r>
            <a:r>
              <a:rPr lang="en-US" sz="1200" i="1" dirty="0">
                <a:solidFill>
                  <a:schemeClr val="accent3"/>
                </a:solidFill>
              </a:rPr>
              <a:t> </a:t>
            </a:r>
            <a:r>
              <a:rPr lang="en-US" sz="1200" i="1" dirty="0" err="1" smtClean="0">
                <a:solidFill>
                  <a:schemeClr val="accent3"/>
                </a:solidFill>
              </a:rPr>
              <a:t>Diab</a:t>
            </a:r>
            <a:r>
              <a:rPr lang="en-US" sz="1200" i="1" dirty="0" smtClean="0">
                <a:solidFill>
                  <a:schemeClr val="accent3"/>
                </a:solidFill>
              </a:rPr>
              <a:t/>
            </a:r>
            <a:br>
              <a:rPr lang="en-US" sz="1200" i="1" dirty="0" smtClean="0">
                <a:solidFill>
                  <a:schemeClr val="accent3"/>
                </a:solidFill>
              </a:rPr>
            </a:br>
            <a:r>
              <a:rPr lang="en-US" sz="1200" i="1" dirty="0" smtClean="0">
                <a:solidFill>
                  <a:schemeClr val="accent3"/>
                </a:solidFill>
              </a:rPr>
              <a:t>President </a:t>
            </a:r>
            <a:r>
              <a:rPr lang="en-US" sz="1200" i="1" dirty="0">
                <a:solidFill>
                  <a:schemeClr val="accent3"/>
                </a:solidFill>
              </a:rPr>
              <a:t>of Health &amp; </a:t>
            </a:r>
            <a:r>
              <a:rPr lang="en-US" sz="1200" i="1" dirty="0" smtClean="0">
                <a:solidFill>
                  <a:schemeClr val="accent3"/>
                </a:solidFill>
              </a:rPr>
              <a:t>Wellness</a:t>
            </a:r>
            <a:br>
              <a:rPr lang="en-US" sz="1200" i="1" dirty="0" smtClean="0">
                <a:solidFill>
                  <a:schemeClr val="accent3"/>
                </a:solidFill>
              </a:rPr>
            </a:br>
            <a:r>
              <a:rPr lang="en-US" sz="1200" i="1" dirty="0" smtClean="0">
                <a:solidFill>
                  <a:schemeClr val="accent3"/>
                </a:solidFill>
              </a:rPr>
              <a:t>Walmart</a:t>
            </a:r>
            <a:endParaRPr lang="en-US" sz="1200" i="1" dirty="0">
              <a:solidFill>
                <a:schemeClr val="accent3"/>
              </a:solidFill>
            </a:endParaRPr>
          </a:p>
        </p:txBody>
      </p:sp>
      <p:sp>
        <p:nvSpPr>
          <p:cNvPr id="65" name="TextBox 64"/>
          <p:cNvSpPr txBox="1"/>
          <p:nvPr/>
        </p:nvSpPr>
        <p:spPr bwMode="gray">
          <a:xfrm>
            <a:off x="3451647" y="1775747"/>
            <a:ext cx="2512062" cy="692497"/>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dirty="0" smtClean="0"/>
              <a:t>“</a:t>
            </a:r>
            <a:r>
              <a:rPr lang="en-US" dirty="0"/>
              <a:t>Our goal is to be the number one health-care provider in the </a:t>
            </a:r>
            <a:r>
              <a:rPr lang="en-US" dirty="0" smtClean="0"/>
              <a:t>industry.”</a:t>
            </a:r>
            <a:endParaRPr lang="en-US" dirty="0"/>
          </a:p>
        </p:txBody>
      </p:sp>
      <p:pic>
        <p:nvPicPr>
          <p:cNvPr id="2054" name="Picture 2053"/>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637283" y="3381394"/>
            <a:ext cx="914402" cy="533401"/>
          </a:xfrm>
          <a:prstGeom prst="rect">
            <a:avLst/>
          </a:prstGeom>
        </p:spPr>
      </p:pic>
      <p:pic>
        <p:nvPicPr>
          <p:cNvPr id="2055" name="Picture 2054"/>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5009425" y="3274715"/>
            <a:ext cx="784360" cy="640080"/>
          </a:xfrm>
          <a:prstGeom prst="rect">
            <a:avLst/>
          </a:prstGeom>
        </p:spPr>
      </p:pic>
      <p:sp>
        <p:nvSpPr>
          <p:cNvPr id="68" name="TextBox 67"/>
          <p:cNvSpPr txBox="1"/>
          <p:nvPr/>
        </p:nvSpPr>
        <p:spPr bwMode="gray">
          <a:xfrm>
            <a:off x="3637283" y="3228098"/>
            <a:ext cx="715007" cy="338554"/>
          </a:xfrm>
          <a:prstGeom prst="rect">
            <a:avLst/>
          </a:prstGeom>
          <a:noFill/>
        </p:spPr>
        <p:txBody>
          <a:bodyPr wrap="square" lIns="0" tIns="0" rIns="0" bIns="0" rtlCol="0">
            <a:spAutoFit/>
          </a:bodyPr>
          <a:lstStyle/>
          <a:p>
            <a:r>
              <a:rPr lang="en-US" sz="2200" dirty="0" smtClean="0">
                <a:solidFill>
                  <a:schemeClr val="accent6"/>
                </a:solidFill>
              </a:rPr>
              <a:t>130M</a:t>
            </a:r>
          </a:p>
        </p:txBody>
      </p:sp>
      <p:sp>
        <p:nvSpPr>
          <p:cNvPr id="69" name="TextBox 68"/>
          <p:cNvSpPr txBox="1"/>
          <p:nvPr/>
        </p:nvSpPr>
        <p:spPr bwMode="gray">
          <a:xfrm>
            <a:off x="5009425" y="3228098"/>
            <a:ext cx="715007" cy="338554"/>
          </a:xfrm>
          <a:prstGeom prst="rect">
            <a:avLst/>
          </a:prstGeom>
          <a:noFill/>
        </p:spPr>
        <p:txBody>
          <a:bodyPr wrap="square" lIns="0" tIns="0" rIns="0" bIns="0" rtlCol="0">
            <a:spAutoFit/>
          </a:bodyPr>
          <a:lstStyle/>
          <a:p>
            <a:r>
              <a:rPr lang="en-US" sz="2200" dirty="0" smtClean="0">
                <a:solidFill>
                  <a:schemeClr val="accent6"/>
                </a:solidFill>
              </a:rPr>
              <a:t>150M</a:t>
            </a:r>
          </a:p>
        </p:txBody>
      </p:sp>
      <p:sp>
        <p:nvSpPr>
          <p:cNvPr id="2056" name="TextBox 2055"/>
          <p:cNvSpPr txBox="1"/>
          <p:nvPr/>
        </p:nvSpPr>
        <p:spPr bwMode="gray">
          <a:xfrm>
            <a:off x="3637283" y="3566652"/>
            <a:ext cx="1124208" cy="307777"/>
          </a:xfrm>
          <a:prstGeom prst="rect">
            <a:avLst/>
          </a:prstGeom>
          <a:noFill/>
        </p:spPr>
        <p:txBody>
          <a:bodyPr wrap="square" lIns="0" tIns="0" rIns="0" bIns="0" rtlCol="0">
            <a:spAutoFit/>
          </a:bodyPr>
          <a:lstStyle/>
          <a:p>
            <a:pPr>
              <a:spcBef>
                <a:spcPts val="500"/>
              </a:spcBef>
            </a:pPr>
            <a:r>
              <a:rPr lang="en-US" sz="1000" dirty="0" smtClean="0">
                <a:solidFill>
                  <a:schemeClr val="accent6"/>
                </a:solidFill>
              </a:rPr>
              <a:t>Annual</a:t>
            </a:r>
            <a:r>
              <a:rPr lang="en-US" sz="1000" dirty="0" smtClean="0"/>
              <a:t> emergency department visits</a:t>
            </a:r>
          </a:p>
        </p:txBody>
      </p:sp>
      <p:sp>
        <p:nvSpPr>
          <p:cNvPr id="71" name="TextBox 70"/>
          <p:cNvSpPr txBox="1"/>
          <p:nvPr/>
        </p:nvSpPr>
        <p:spPr bwMode="gray">
          <a:xfrm>
            <a:off x="5009425" y="3566652"/>
            <a:ext cx="954284" cy="307777"/>
          </a:xfrm>
          <a:prstGeom prst="rect">
            <a:avLst/>
          </a:prstGeom>
          <a:noFill/>
        </p:spPr>
        <p:txBody>
          <a:bodyPr wrap="square" lIns="0" tIns="0" rIns="0" bIns="0" rtlCol="0">
            <a:spAutoFit/>
          </a:bodyPr>
          <a:lstStyle/>
          <a:p>
            <a:pPr>
              <a:spcBef>
                <a:spcPts val="500"/>
              </a:spcBef>
            </a:pPr>
            <a:r>
              <a:rPr lang="en-US" sz="1000" dirty="0" smtClean="0">
                <a:solidFill>
                  <a:schemeClr val="accent6"/>
                </a:solidFill>
              </a:rPr>
              <a:t>Weekly</a:t>
            </a:r>
            <a:r>
              <a:rPr lang="en-US" sz="1000" dirty="0" smtClean="0"/>
              <a:t> visits to Walmart stores</a:t>
            </a:r>
          </a:p>
        </p:txBody>
      </p:sp>
      <p:sp>
        <p:nvSpPr>
          <p:cNvPr id="34" name="TextBox 33"/>
          <p:cNvSpPr txBox="1"/>
          <p:nvPr/>
        </p:nvSpPr>
        <p:spPr bwMode="gray">
          <a:xfrm>
            <a:off x="3278754" y="1108674"/>
            <a:ext cx="3001702" cy="169277"/>
          </a:xfrm>
          <a:prstGeom prst="rect">
            <a:avLst/>
          </a:prstGeom>
          <a:noFill/>
        </p:spPr>
        <p:txBody>
          <a:bodyPr wrap="square" lIns="0" tIns="0" rIns="0" bIns="0" rtlCol="0">
            <a:spAutoFit/>
          </a:bodyPr>
          <a:lstStyle/>
          <a:p>
            <a:pPr>
              <a:spcBef>
                <a:spcPts val="500"/>
              </a:spcBef>
            </a:pPr>
            <a:r>
              <a:rPr lang="en-US" sz="1100" b="1" dirty="0" smtClean="0"/>
              <a:t>Probably Worth Paying Attention</a:t>
            </a:r>
          </a:p>
        </p:txBody>
      </p:sp>
    </p:spTree>
    <p:extLst>
      <p:ext uri="{BB962C8B-B14F-4D97-AF65-F5344CB8AC3E}">
        <p14:creationId xmlns:p14="http://schemas.microsoft.com/office/powerpoint/2010/main" val="16891896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Network Assemblers Looking at More Than Unit Price</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Broadening Our Concept of Cost Advantage</a:t>
            </a:r>
            <a:endParaRPr lang="en-US" dirty="0"/>
          </a:p>
        </p:txBody>
      </p:sp>
      <p:cxnSp>
        <p:nvCxnSpPr>
          <p:cNvPr id="7" name="Straight Arrow Connector 6"/>
          <p:cNvCxnSpPr/>
          <p:nvPr/>
        </p:nvCxnSpPr>
        <p:spPr bwMode="gray">
          <a:xfrm>
            <a:off x="813091" y="3998734"/>
            <a:ext cx="4857726" cy="0"/>
          </a:xfrm>
          <a:prstGeom prst="straightConnector1">
            <a:avLst/>
          </a:prstGeom>
          <a:solidFill>
            <a:schemeClr val="accent1"/>
          </a:solidFill>
          <a:ln w="25400" cap="flat" cmpd="sng" algn="ctr">
            <a:solidFill>
              <a:schemeClr val="accent6"/>
            </a:solidFill>
            <a:prstDash val="solid"/>
            <a:miter lim="800000"/>
            <a:headEnd type="none" w="med" len="med"/>
            <a:tailEnd type="triangle"/>
          </a:ln>
          <a:effectLst/>
        </p:spPr>
      </p:cxnSp>
      <p:sp>
        <p:nvSpPr>
          <p:cNvPr id="8" name="Oval 7"/>
          <p:cNvSpPr/>
          <p:nvPr/>
        </p:nvSpPr>
        <p:spPr bwMode="gray">
          <a:xfrm>
            <a:off x="813091" y="2020901"/>
            <a:ext cx="4789972" cy="1806992"/>
          </a:xfrm>
          <a:prstGeom prst="ellipse">
            <a:avLst/>
          </a:prstGeom>
          <a:solidFill>
            <a:schemeClr val="accent2"/>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rtl="0" fontAlgn="base">
              <a:spcBef>
                <a:spcPct val="0"/>
              </a:spcBef>
              <a:spcAft>
                <a:spcPct val="0"/>
              </a:spcAft>
            </a:pPr>
            <a:endParaRPr lang="en-US" sz="1000" kern="1200" dirty="0">
              <a:ln>
                <a:solidFill>
                  <a:srgbClr val="000000"/>
                </a:solidFill>
              </a:ln>
              <a:solidFill>
                <a:srgbClr val="BFBFBF"/>
              </a:solidFill>
              <a:ea typeface="+mn-ea"/>
              <a:cs typeface="+mn-cs"/>
            </a:endParaRPr>
          </a:p>
        </p:txBody>
      </p:sp>
      <p:sp>
        <p:nvSpPr>
          <p:cNvPr id="10" name="Oval 9"/>
          <p:cNvSpPr/>
          <p:nvPr/>
        </p:nvSpPr>
        <p:spPr bwMode="gray">
          <a:xfrm>
            <a:off x="813090" y="2376831"/>
            <a:ext cx="2411067" cy="1087830"/>
          </a:xfrm>
          <a:prstGeom prst="ellipse">
            <a:avLst/>
          </a:prstGeom>
          <a:solidFill>
            <a:schemeClr val="bg2"/>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rtl="0" fontAlgn="base">
              <a:spcBef>
                <a:spcPct val="0"/>
              </a:spcBef>
              <a:spcAft>
                <a:spcPct val="0"/>
              </a:spcAft>
            </a:pPr>
            <a:endParaRPr lang="en-US" sz="1000" kern="1200" dirty="0">
              <a:ln>
                <a:solidFill>
                  <a:srgbClr val="000000"/>
                </a:solidFill>
              </a:ln>
              <a:solidFill>
                <a:srgbClr val="BFBFBF"/>
              </a:solidFill>
              <a:ea typeface="+mn-ea"/>
              <a:cs typeface="+mn-cs"/>
            </a:endParaRPr>
          </a:p>
        </p:txBody>
      </p:sp>
      <p:sp>
        <p:nvSpPr>
          <p:cNvPr id="13" name="TextBox 12"/>
          <p:cNvSpPr txBox="1"/>
          <p:nvPr/>
        </p:nvSpPr>
        <p:spPr bwMode="gray">
          <a:xfrm>
            <a:off x="1309900" y="2833625"/>
            <a:ext cx="1417320" cy="525785"/>
          </a:xfrm>
          <a:prstGeom prst="rect">
            <a:avLst/>
          </a:prstGeom>
          <a:noFill/>
        </p:spPr>
        <p:txBody>
          <a:bodyPr wrap="square" lIns="0" tIns="0" rIns="0" bIns="0" rtlCol="0">
            <a:spAutoFit/>
          </a:bodyPr>
          <a:lstStyle/>
          <a:p>
            <a:pPr algn="ctr">
              <a:spcBef>
                <a:spcPts val="500"/>
              </a:spcBef>
            </a:pPr>
            <a:r>
              <a:rPr lang="en-US" sz="1000" b="1" dirty="0" smtClean="0"/>
              <a:t>Price Cut</a:t>
            </a:r>
          </a:p>
          <a:p>
            <a:pPr>
              <a:spcBef>
                <a:spcPts val="500"/>
              </a:spcBef>
            </a:pPr>
            <a:r>
              <a:rPr lang="en-US" sz="1000" dirty="0" smtClean="0"/>
              <a:t>Improve efficiency to offer lower fee schedule</a:t>
            </a:r>
          </a:p>
        </p:txBody>
      </p:sp>
      <p:sp>
        <p:nvSpPr>
          <p:cNvPr id="15" name="TextBox 14"/>
          <p:cNvSpPr txBox="1"/>
          <p:nvPr/>
        </p:nvSpPr>
        <p:spPr bwMode="gray">
          <a:xfrm>
            <a:off x="3321685" y="2833625"/>
            <a:ext cx="1649886" cy="525785"/>
          </a:xfrm>
          <a:prstGeom prst="rect">
            <a:avLst/>
          </a:prstGeom>
          <a:noFill/>
        </p:spPr>
        <p:txBody>
          <a:bodyPr wrap="square" lIns="0" tIns="0" rIns="0" bIns="0" rtlCol="0">
            <a:spAutoFit/>
          </a:bodyPr>
          <a:lstStyle/>
          <a:p>
            <a:pPr algn="ctr">
              <a:spcBef>
                <a:spcPts val="500"/>
              </a:spcBef>
            </a:pPr>
            <a:r>
              <a:rPr lang="en-US" sz="1000" b="1" dirty="0" smtClean="0"/>
              <a:t>Trend Control</a:t>
            </a:r>
          </a:p>
          <a:p>
            <a:pPr>
              <a:spcBef>
                <a:spcPts val="500"/>
              </a:spcBef>
            </a:pPr>
            <a:r>
              <a:rPr lang="en-US" sz="1000" dirty="0" smtClean="0"/>
              <a:t>Implement care management to control cost growth trend</a:t>
            </a:r>
          </a:p>
        </p:txBody>
      </p:sp>
      <p:sp>
        <p:nvSpPr>
          <p:cNvPr id="16" name="TextBox 15"/>
          <p:cNvSpPr txBox="1"/>
          <p:nvPr/>
        </p:nvSpPr>
        <p:spPr bwMode="gray">
          <a:xfrm>
            <a:off x="2374881" y="4045198"/>
            <a:ext cx="1643743" cy="153888"/>
          </a:xfrm>
          <a:prstGeom prst="rect">
            <a:avLst/>
          </a:prstGeom>
          <a:noFill/>
        </p:spPr>
        <p:txBody>
          <a:bodyPr wrap="square" lIns="0" tIns="0" rIns="0" bIns="0" rtlCol="0">
            <a:spAutoFit/>
          </a:bodyPr>
          <a:lstStyle/>
          <a:p>
            <a:pPr algn="ctr">
              <a:spcBef>
                <a:spcPts val="500"/>
              </a:spcBef>
            </a:pPr>
            <a:r>
              <a:rPr lang="en-US" sz="1000" dirty="0" smtClean="0"/>
              <a:t>Degree of Cost Control</a:t>
            </a:r>
          </a:p>
        </p:txBody>
      </p:sp>
      <p:sp>
        <p:nvSpPr>
          <p:cNvPr id="17" name="TextBox 16"/>
          <p:cNvSpPr txBox="1"/>
          <p:nvPr/>
        </p:nvSpPr>
        <p:spPr bwMode="gray">
          <a:xfrm>
            <a:off x="320040" y="1137647"/>
            <a:ext cx="4602504" cy="169277"/>
          </a:xfrm>
          <a:prstGeom prst="rect">
            <a:avLst/>
          </a:prstGeom>
          <a:noFill/>
        </p:spPr>
        <p:txBody>
          <a:bodyPr wrap="square" lIns="0" tIns="0" rIns="0" bIns="0" rtlCol="0">
            <a:spAutoFit/>
          </a:bodyPr>
          <a:lstStyle/>
          <a:p>
            <a:r>
              <a:rPr lang="en-US" sz="1100" b="1" dirty="0" smtClean="0"/>
              <a:t>Two Cost-Focused Strategies for Appealing to Network Assemblers</a:t>
            </a:r>
          </a:p>
        </p:txBody>
      </p:sp>
      <p:pic>
        <p:nvPicPr>
          <p:cNvPr id="8195" name="Picture 3" descr="C:\Users\liuto\Desktop\ABC Modern Icons\Mon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548" y="2453577"/>
            <a:ext cx="200025" cy="365760"/>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Bracket 18"/>
          <p:cNvSpPr/>
          <p:nvPr/>
        </p:nvSpPr>
        <p:spPr bwMode="gray">
          <a:xfrm rot="5400000" flipH="1">
            <a:off x="1984457" y="521398"/>
            <a:ext cx="45719" cy="2401519"/>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ket 19"/>
          <p:cNvSpPr/>
          <p:nvPr/>
        </p:nvSpPr>
        <p:spPr bwMode="gray">
          <a:xfrm rot="5400000" flipH="1">
            <a:off x="4435281" y="586898"/>
            <a:ext cx="45719" cy="2289844"/>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bwMode="gray">
          <a:xfrm>
            <a:off x="932367" y="1501697"/>
            <a:ext cx="2081561" cy="153888"/>
          </a:xfrm>
          <a:prstGeom prst="rect">
            <a:avLst/>
          </a:prstGeom>
          <a:noFill/>
        </p:spPr>
        <p:txBody>
          <a:bodyPr wrap="square" lIns="0" tIns="0" rIns="0" bIns="0" rtlCol="0">
            <a:spAutoFit/>
          </a:bodyPr>
          <a:lstStyle/>
          <a:p>
            <a:pPr algn="ctr">
              <a:spcBef>
                <a:spcPts val="500"/>
              </a:spcBef>
            </a:pPr>
            <a:r>
              <a:rPr lang="en-US" sz="1000" i="1" dirty="0" smtClean="0"/>
              <a:t>Low Unit Price</a:t>
            </a:r>
          </a:p>
        </p:txBody>
      </p:sp>
      <p:sp>
        <p:nvSpPr>
          <p:cNvPr id="22" name="TextBox 21"/>
          <p:cNvSpPr txBox="1"/>
          <p:nvPr/>
        </p:nvSpPr>
        <p:spPr bwMode="gray">
          <a:xfrm>
            <a:off x="3277283" y="1501697"/>
            <a:ext cx="2081561" cy="153888"/>
          </a:xfrm>
          <a:prstGeom prst="rect">
            <a:avLst/>
          </a:prstGeom>
          <a:noFill/>
        </p:spPr>
        <p:txBody>
          <a:bodyPr wrap="square" lIns="0" tIns="0" rIns="0" bIns="0" rtlCol="0">
            <a:spAutoFit/>
          </a:bodyPr>
          <a:lstStyle/>
          <a:p>
            <a:pPr algn="ctr">
              <a:spcBef>
                <a:spcPts val="500"/>
              </a:spcBef>
            </a:pPr>
            <a:r>
              <a:rPr lang="en-US" sz="1000" i="1" dirty="0" smtClean="0"/>
              <a:t>Total Cost Control</a:t>
            </a:r>
          </a:p>
        </p:txBody>
      </p:sp>
      <p:grpSp>
        <p:nvGrpSpPr>
          <p:cNvPr id="23" name="Group 22"/>
          <p:cNvGrpSpPr/>
          <p:nvPr/>
        </p:nvGrpSpPr>
        <p:grpSpPr>
          <a:xfrm>
            <a:off x="3912681" y="2446127"/>
            <a:ext cx="467891" cy="388540"/>
            <a:chOff x="657189" y="2051548"/>
            <a:chExt cx="467891" cy="388540"/>
          </a:xfrm>
        </p:grpSpPr>
        <p:pic>
          <p:nvPicPr>
            <p:cNvPr id="24" name="Picture 2" descr="C:\Users\liuto\Desktop\ABC Modern Icons\Dec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89" y="2106713"/>
              <a:ext cx="4572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L:\public\share\ABC Templates and Resources\ABC Art Icons Logos\ABC Modern Icons\Mon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064" y="2051548"/>
              <a:ext cx="125016" cy="228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86056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207375" y="2847316"/>
            <a:ext cx="640080" cy="411786"/>
          </a:xfrm>
          <a:prstGeom prst="rect">
            <a:avLst/>
          </a:prstGeom>
        </p:spPr>
      </p:pic>
      <p:pic>
        <p:nvPicPr>
          <p:cNvPr id="34" name="Picture 2" descr="L:\public\share\ABC Templates and Resources\ABC Art Icons Logos\ABC Modern Icons\Group_Doctors.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207375" y="3455156"/>
            <a:ext cx="640080" cy="3967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161655" y="3901227"/>
            <a:ext cx="731520" cy="565709"/>
          </a:xfrm>
          <a:prstGeom prst="rect">
            <a:avLst/>
          </a:prstGeom>
        </p:spPr>
      </p:pic>
      <p:graphicFrame>
        <p:nvGraphicFramePr>
          <p:cNvPr id="25" name="Chart 24"/>
          <p:cNvGraphicFramePr/>
          <p:nvPr>
            <p:extLst>
              <p:ext uri="{D42A27DB-BD31-4B8C-83A1-F6EECF244321}">
                <p14:modId xmlns:p14="http://schemas.microsoft.com/office/powerpoint/2010/main" val="1198304169"/>
              </p:ext>
            </p:extLst>
          </p:nvPr>
        </p:nvGraphicFramePr>
        <p:xfrm>
          <a:off x="943200" y="1094400"/>
          <a:ext cx="3247255" cy="1671002"/>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161655" y="4465124"/>
            <a:ext cx="2239145" cy="335476"/>
          </a:xfrm>
        </p:spPr>
        <p:txBody>
          <a:bodyPr/>
          <a:lstStyle/>
          <a:p>
            <a:r>
              <a:rPr lang="en-US" dirty="0" smtClean="0"/>
              <a:t>Source: Overland D, “CareFirst Medical Home Saves More in Second Year,” </a:t>
            </a:r>
            <a:r>
              <a:rPr lang="en-US" dirty="0" err="1" smtClean="0"/>
              <a:t>FierceHealthPayer</a:t>
            </a:r>
            <a:r>
              <a:rPr lang="en-US" dirty="0" smtClean="0"/>
              <a:t>, June 7, 2013, available at: </a:t>
            </a:r>
            <a:r>
              <a:rPr lang="en-US" dirty="0" smtClean="0">
                <a:hlinkClick r:id="rId6"/>
              </a:rPr>
              <a:t>www.fiercehealthpayer.com</a:t>
            </a:r>
            <a:r>
              <a:rPr lang="en-US" dirty="0" smtClean="0"/>
              <a:t>; Health Care Advisory Board interviews and analysis.</a:t>
            </a:r>
            <a:endParaRPr lang="en-US" dirty="0"/>
          </a:p>
        </p:txBody>
      </p:sp>
      <p:sp>
        <p:nvSpPr>
          <p:cNvPr id="5" name="Text Placeholder 4"/>
          <p:cNvSpPr>
            <a:spLocks noGrp="1"/>
          </p:cNvSpPr>
          <p:nvPr>
            <p:ph type="body" sz="quarter" idx="24"/>
          </p:nvPr>
        </p:nvSpPr>
        <p:spPr>
          <a:xfrm>
            <a:off x="0" y="4544011"/>
            <a:ext cx="1743559" cy="76944"/>
          </a:xfrm>
        </p:spPr>
        <p:txBody>
          <a:bodyPr/>
          <a:lstStyle/>
          <a:p>
            <a:r>
              <a:rPr lang="en-US" dirty="0" smtClean="0"/>
              <a:t>Per member per month.</a:t>
            </a:r>
            <a:endParaRPr lang="en-US" dirty="0"/>
          </a:p>
        </p:txBody>
      </p:sp>
      <p:sp>
        <p:nvSpPr>
          <p:cNvPr id="6" name="Text Placeholder 5"/>
          <p:cNvSpPr>
            <a:spLocks noGrp="1"/>
          </p:cNvSpPr>
          <p:nvPr>
            <p:ph type="body" sz="quarter" idx="25"/>
          </p:nvPr>
        </p:nvSpPr>
        <p:spPr>
          <a:xfrm>
            <a:off x="320040" y="317903"/>
            <a:ext cx="5759450" cy="276999"/>
          </a:xfrm>
        </p:spPr>
        <p:txBody>
          <a:bodyPr/>
          <a:lstStyle/>
          <a:p>
            <a:r>
              <a:rPr lang="en-US" dirty="0" smtClean="0"/>
              <a:t>Creating Cost-Conscious PCPs</a:t>
            </a:r>
            <a:endParaRPr lang="en-US" dirty="0"/>
          </a:p>
        </p:txBody>
      </p:sp>
      <p:sp>
        <p:nvSpPr>
          <p:cNvPr id="7" name="TextBox 6"/>
          <p:cNvSpPr txBox="1"/>
          <p:nvPr/>
        </p:nvSpPr>
        <p:spPr bwMode="gray">
          <a:xfrm>
            <a:off x="205476" y="2765402"/>
            <a:ext cx="3816864" cy="1757353"/>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t>Case in Brief: </a:t>
            </a:r>
            <a:r>
              <a:rPr lang="en-US" sz="1100" b="1" dirty="0" smtClean="0"/>
              <a:t>CareFirst BlueCross BlueShield</a:t>
            </a:r>
            <a:endParaRPr lang="en-US" sz="1100" b="1" dirty="0"/>
          </a:p>
        </p:txBody>
      </p:sp>
      <p:grpSp>
        <p:nvGrpSpPr>
          <p:cNvPr id="8" name="Group 7"/>
          <p:cNvGrpSpPr/>
          <p:nvPr/>
        </p:nvGrpSpPr>
        <p:grpSpPr bwMode="gray">
          <a:xfrm>
            <a:off x="205477" y="2765402"/>
            <a:ext cx="319390" cy="218673"/>
            <a:chOff x="2833829" y="1401109"/>
            <a:chExt cx="319390" cy="218673"/>
          </a:xfrm>
        </p:grpSpPr>
        <p:sp>
          <p:nvSpPr>
            <p:cNvPr id="9" name="Freeform 8"/>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Plus 9"/>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11" name="Text Placeholder 1"/>
          <p:cNvSpPr txBox="1">
            <a:spLocks/>
          </p:cNvSpPr>
          <p:nvPr/>
        </p:nvSpPr>
        <p:spPr bwMode="gray">
          <a:xfrm>
            <a:off x="205475" y="3155052"/>
            <a:ext cx="3816865" cy="1297791"/>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Not-for-profit health services company serving 3.4 million members in Maryland, D.C., and northern Virginia</a:t>
            </a:r>
          </a:p>
          <a:p>
            <a:r>
              <a:rPr lang="en-US" dirty="0" smtClean="0"/>
              <a:t>In 2011, launched PCMH program providing opportunities for virtual panels of 10-15 PCPs to earn bonuses based on quality and total cost metrics</a:t>
            </a:r>
          </a:p>
          <a:p>
            <a:r>
              <a:rPr lang="en-US" dirty="0" smtClean="0"/>
              <a:t>Provides PCPs with color-coded rankings of specialists based on risk-adjusted PMPM costs</a:t>
            </a:r>
            <a:endParaRPr lang="en-US" dirty="0"/>
          </a:p>
        </p:txBody>
      </p:sp>
      <p:sp>
        <p:nvSpPr>
          <p:cNvPr id="13" name="TextBox 12"/>
          <p:cNvSpPr txBox="1"/>
          <p:nvPr/>
        </p:nvSpPr>
        <p:spPr bwMode="gray">
          <a:xfrm>
            <a:off x="4984859" y="3518122"/>
            <a:ext cx="1178342" cy="307777"/>
          </a:xfrm>
          <a:prstGeom prst="rect">
            <a:avLst/>
          </a:prstGeom>
          <a:noFill/>
        </p:spPr>
        <p:txBody>
          <a:bodyPr wrap="square" lIns="0" tIns="0" rIns="0" bIns="0" rtlCol="0">
            <a:spAutoFit/>
          </a:bodyPr>
          <a:lstStyle/>
          <a:p>
            <a:r>
              <a:rPr lang="en-US" sz="1000" dirty="0" smtClean="0"/>
              <a:t>Eligible PCPs participating</a:t>
            </a:r>
            <a:endParaRPr lang="en-US" sz="1000" dirty="0"/>
          </a:p>
        </p:txBody>
      </p:sp>
      <p:sp>
        <p:nvSpPr>
          <p:cNvPr id="14" name="TextBox 13"/>
          <p:cNvSpPr txBox="1"/>
          <p:nvPr/>
        </p:nvSpPr>
        <p:spPr bwMode="gray">
          <a:xfrm>
            <a:off x="4218664" y="3502734"/>
            <a:ext cx="682374" cy="338554"/>
          </a:xfrm>
          <a:prstGeom prst="rect">
            <a:avLst/>
          </a:prstGeom>
          <a:noFill/>
        </p:spPr>
        <p:txBody>
          <a:bodyPr wrap="square" lIns="0" tIns="0" rIns="0" bIns="0" rtlCol="0">
            <a:spAutoFit/>
          </a:bodyPr>
          <a:lstStyle/>
          <a:p>
            <a:r>
              <a:rPr lang="en-US" sz="2200" dirty="0" smtClean="0">
                <a:solidFill>
                  <a:schemeClr val="accent6"/>
                </a:solidFill>
              </a:rPr>
              <a:t>80%</a:t>
            </a:r>
          </a:p>
        </p:txBody>
      </p:sp>
      <p:sp>
        <p:nvSpPr>
          <p:cNvPr id="18" name="TextBox 17"/>
          <p:cNvSpPr txBox="1"/>
          <p:nvPr/>
        </p:nvSpPr>
        <p:spPr bwMode="gray">
          <a:xfrm>
            <a:off x="4984859" y="2951325"/>
            <a:ext cx="1093236" cy="307777"/>
          </a:xfrm>
          <a:prstGeom prst="rect">
            <a:avLst/>
          </a:prstGeom>
          <a:noFill/>
        </p:spPr>
        <p:txBody>
          <a:bodyPr wrap="square" lIns="0" tIns="0" rIns="0" bIns="0" rtlCol="0">
            <a:spAutoFit/>
          </a:bodyPr>
          <a:lstStyle/>
          <a:p>
            <a:r>
              <a:rPr lang="en-US" sz="1000" dirty="0" smtClean="0"/>
              <a:t>Members covered by PCMH program</a:t>
            </a:r>
            <a:endParaRPr lang="en-US" sz="1000" dirty="0"/>
          </a:p>
        </p:txBody>
      </p:sp>
      <p:sp>
        <p:nvSpPr>
          <p:cNvPr id="19" name="TextBox 18"/>
          <p:cNvSpPr txBox="1"/>
          <p:nvPr/>
        </p:nvSpPr>
        <p:spPr bwMode="gray">
          <a:xfrm>
            <a:off x="4218664" y="2935936"/>
            <a:ext cx="682374" cy="338554"/>
          </a:xfrm>
          <a:prstGeom prst="rect">
            <a:avLst/>
          </a:prstGeom>
          <a:noFill/>
        </p:spPr>
        <p:txBody>
          <a:bodyPr wrap="square" lIns="0" tIns="0" rIns="0" bIns="0" rtlCol="0">
            <a:spAutoFit/>
          </a:bodyPr>
          <a:lstStyle/>
          <a:p>
            <a:r>
              <a:rPr lang="en-US" sz="2200" dirty="0" smtClean="0">
                <a:solidFill>
                  <a:schemeClr val="accent6"/>
                </a:solidFill>
              </a:rPr>
              <a:t>1M</a:t>
            </a:r>
          </a:p>
        </p:txBody>
      </p:sp>
      <p:sp>
        <p:nvSpPr>
          <p:cNvPr id="20" name="TextBox 19"/>
          <p:cNvSpPr txBox="1"/>
          <p:nvPr/>
        </p:nvSpPr>
        <p:spPr bwMode="gray">
          <a:xfrm>
            <a:off x="4984859" y="4055873"/>
            <a:ext cx="1042836" cy="461665"/>
          </a:xfrm>
          <a:prstGeom prst="rect">
            <a:avLst/>
          </a:prstGeom>
          <a:noFill/>
        </p:spPr>
        <p:txBody>
          <a:bodyPr wrap="square" lIns="0" tIns="0" rIns="0" bIns="0" rtlCol="0">
            <a:spAutoFit/>
          </a:bodyPr>
          <a:lstStyle/>
          <a:p>
            <a:r>
              <a:rPr lang="en-US" sz="1000" dirty="0" smtClean="0"/>
              <a:t>Average pay increase for PCPs receiving bonuses</a:t>
            </a:r>
            <a:endParaRPr lang="en-US" sz="1000" dirty="0"/>
          </a:p>
        </p:txBody>
      </p:sp>
      <p:sp>
        <p:nvSpPr>
          <p:cNvPr id="21" name="TextBox 20"/>
          <p:cNvSpPr txBox="1"/>
          <p:nvPr/>
        </p:nvSpPr>
        <p:spPr bwMode="gray">
          <a:xfrm>
            <a:off x="4218664" y="4128382"/>
            <a:ext cx="682374" cy="338554"/>
          </a:xfrm>
          <a:prstGeom prst="rect">
            <a:avLst/>
          </a:prstGeom>
          <a:noFill/>
        </p:spPr>
        <p:txBody>
          <a:bodyPr wrap="square" lIns="0" tIns="0" rIns="0" bIns="0" rtlCol="0">
            <a:spAutoFit/>
          </a:bodyPr>
          <a:lstStyle/>
          <a:p>
            <a:r>
              <a:rPr lang="en-US" sz="2200" dirty="0" smtClean="0">
                <a:solidFill>
                  <a:schemeClr val="accent6"/>
                </a:solidFill>
              </a:rPr>
              <a:t>29%</a:t>
            </a:r>
          </a:p>
        </p:txBody>
      </p:sp>
      <p:sp>
        <p:nvSpPr>
          <p:cNvPr id="22" name="TextBox 21"/>
          <p:cNvSpPr txBox="1"/>
          <p:nvPr/>
        </p:nvSpPr>
        <p:spPr bwMode="gray">
          <a:xfrm>
            <a:off x="205475" y="2211389"/>
            <a:ext cx="1047295" cy="307777"/>
          </a:xfrm>
          <a:prstGeom prst="rect">
            <a:avLst/>
          </a:prstGeom>
          <a:noFill/>
        </p:spPr>
        <p:txBody>
          <a:bodyPr wrap="square" lIns="0" tIns="0" rIns="0" bIns="0" rtlCol="0">
            <a:spAutoFit/>
          </a:bodyPr>
          <a:lstStyle/>
          <a:p>
            <a:pPr algn="ctr">
              <a:spcBef>
                <a:spcPts val="500"/>
              </a:spcBef>
            </a:pPr>
            <a:r>
              <a:rPr lang="en-US" sz="1000" dirty="0" smtClean="0"/>
              <a:t>“Virtual panel” of 10-15 PCPs</a:t>
            </a:r>
          </a:p>
        </p:txBody>
      </p:sp>
      <p:sp>
        <p:nvSpPr>
          <p:cNvPr id="26" name="Line Callout 1 25"/>
          <p:cNvSpPr/>
          <p:nvPr/>
        </p:nvSpPr>
        <p:spPr bwMode="gray">
          <a:xfrm>
            <a:off x="4938494" y="1798147"/>
            <a:ext cx="1224707" cy="646331"/>
          </a:xfrm>
          <a:prstGeom prst="borderCallout1">
            <a:avLst>
              <a:gd name="adj1" fmla="val 45428"/>
              <a:gd name="adj2" fmla="val 9310"/>
              <a:gd name="adj3" fmla="val -29687"/>
              <a:gd name="adj4" fmla="val -1581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a:solidFill>
                  <a:schemeClr val="bg1"/>
                </a:solidFill>
              </a:rPr>
              <a:t>Panel shares in savings if risk-adjusted PMPM </a:t>
            </a:r>
            <a:r>
              <a:rPr lang="en-US" sz="900" dirty="0" smtClean="0">
                <a:solidFill>
                  <a:schemeClr val="bg1"/>
                </a:solidFill>
              </a:rPr>
              <a:t>cost is </a:t>
            </a:r>
            <a:r>
              <a:rPr lang="en-US" sz="900" dirty="0">
                <a:solidFill>
                  <a:schemeClr val="bg1"/>
                </a:solidFill>
              </a:rPr>
              <a:t>below target</a:t>
            </a:r>
          </a:p>
        </p:txBody>
      </p:sp>
      <p:sp>
        <p:nvSpPr>
          <p:cNvPr id="27" name="TextBox 26"/>
          <p:cNvSpPr txBox="1"/>
          <p:nvPr/>
        </p:nvSpPr>
        <p:spPr bwMode="gray">
          <a:xfrm>
            <a:off x="3758838" y="1208444"/>
            <a:ext cx="805635" cy="276999"/>
          </a:xfrm>
          <a:prstGeom prst="rect">
            <a:avLst/>
          </a:prstGeom>
          <a:noFill/>
        </p:spPr>
        <p:txBody>
          <a:bodyPr wrap="square" lIns="0" tIns="0" rIns="0" bIns="0" rtlCol="0">
            <a:spAutoFit/>
          </a:bodyPr>
          <a:lstStyle/>
          <a:p>
            <a:pPr algn="ctr">
              <a:spcBef>
                <a:spcPts val="500"/>
              </a:spcBef>
            </a:pPr>
            <a:r>
              <a:rPr lang="en-US" sz="900" i="1" dirty="0" smtClean="0"/>
              <a:t>PMPM Cost Target</a:t>
            </a:r>
          </a:p>
        </p:txBody>
      </p:sp>
      <p:sp>
        <p:nvSpPr>
          <p:cNvPr id="28" name="TextBox 27"/>
          <p:cNvSpPr txBox="1"/>
          <p:nvPr/>
        </p:nvSpPr>
        <p:spPr bwMode="gray">
          <a:xfrm>
            <a:off x="3758838" y="1787986"/>
            <a:ext cx="805635" cy="276999"/>
          </a:xfrm>
          <a:prstGeom prst="rect">
            <a:avLst/>
          </a:prstGeom>
          <a:noFill/>
        </p:spPr>
        <p:txBody>
          <a:bodyPr wrap="square" lIns="0" tIns="0" rIns="0" bIns="0" rtlCol="0">
            <a:spAutoFit/>
          </a:bodyPr>
          <a:lstStyle/>
          <a:p>
            <a:pPr algn="ctr">
              <a:spcBef>
                <a:spcPts val="500"/>
              </a:spcBef>
            </a:pPr>
            <a:r>
              <a:rPr lang="en-US" sz="900" i="1" dirty="0" smtClean="0"/>
              <a:t>Actual PMPM Cost</a:t>
            </a:r>
          </a:p>
        </p:txBody>
      </p:sp>
      <p:sp>
        <p:nvSpPr>
          <p:cNvPr id="29" name="Right Bracket 28"/>
          <p:cNvSpPr/>
          <p:nvPr/>
        </p:nvSpPr>
        <p:spPr bwMode="gray">
          <a:xfrm>
            <a:off x="4617506" y="1295394"/>
            <a:ext cx="55382" cy="61314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ine Callout 1 29"/>
          <p:cNvSpPr/>
          <p:nvPr/>
        </p:nvSpPr>
        <p:spPr bwMode="gray">
          <a:xfrm>
            <a:off x="4938494" y="915997"/>
            <a:ext cx="1224707" cy="784830"/>
          </a:xfrm>
          <a:prstGeom prst="borderCallout1">
            <a:avLst>
              <a:gd name="adj1" fmla="val 14149"/>
              <a:gd name="adj2" fmla="val 689"/>
              <a:gd name="adj3" fmla="val 31104"/>
              <a:gd name="adj4" fmla="val -34194"/>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a:t>Total cost target set by trending baseline risk-adjusted </a:t>
            </a:r>
            <a:r>
              <a:rPr lang="en-US" sz="900" dirty="0" smtClean="0"/>
              <a:t>PMPM cost </a:t>
            </a:r>
            <a:r>
              <a:rPr lang="en-US" sz="900" dirty="0"/>
              <a:t>by average regional cost growth</a:t>
            </a:r>
          </a:p>
        </p:txBody>
      </p:sp>
      <p:sp>
        <p:nvSpPr>
          <p:cNvPr id="31" name="TextBox 30"/>
          <p:cNvSpPr txBox="1"/>
          <p:nvPr/>
        </p:nvSpPr>
        <p:spPr bwMode="gray">
          <a:xfrm>
            <a:off x="320040" y="782720"/>
            <a:ext cx="3307749" cy="169277"/>
          </a:xfrm>
          <a:prstGeom prst="rect">
            <a:avLst/>
          </a:prstGeom>
          <a:noFill/>
        </p:spPr>
        <p:txBody>
          <a:bodyPr wrap="square" lIns="0" tIns="0" rIns="0" bIns="0" rtlCol="0">
            <a:spAutoFit/>
          </a:bodyPr>
          <a:lstStyle/>
          <a:p>
            <a:pPr algn="ctr"/>
            <a:r>
              <a:rPr lang="en-US" sz="1100" b="1" dirty="0" smtClean="0"/>
              <a:t>CareFirst PCMH Total Cost Incentive Model</a:t>
            </a:r>
          </a:p>
        </p:txBody>
      </p:sp>
      <p:sp>
        <p:nvSpPr>
          <p:cNvPr id="32" name="TextBox 31"/>
          <p:cNvSpPr txBox="1"/>
          <p:nvPr/>
        </p:nvSpPr>
        <p:spPr bwMode="gray">
          <a:xfrm>
            <a:off x="1165702" y="982382"/>
            <a:ext cx="3307749" cy="153888"/>
          </a:xfrm>
          <a:prstGeom prst="rect">
            <a:avLst/>
          </a:prstGeom>
          <a:noFill/>
        </p:spPr>
        <p:txBody>
          <a:bodyPr wrap="square" lIns="0" tIns="0" rIns="0" bIns="0" rtlCol="0">
            <a:spAutoFit/>
          </a:bodyPr>
          <a:lstStyle/>
          <a:p>
            <a:pPr algn="ctr"/>
            <a:r>
              <a:rPr lang="en-US" sz="1000" i="1" dirty="0" smtClean="0"/>
              <a:t>Risk-adjusted PMPM</a:t>
            </a:r>
            <a:r>
              <a:rPr lang="en-US" sz="1000" i="1" baseline="30000" dirty="0" smtClean="0"/>
              <a:t>1</a:t>
            </a:r>
            <a:r>
              <a:rPr lang="en-US" sz="1000" i="1" dirty="0" smtClean="0"/>
              <a:t> Cost</a:t>
            </a:r>
            <a:endParaRPr lang="en-US" sz="1000" i="1" dirty="0"/>
          </a:p>
        </p:txBody>
      </p:sp>
      <p:pic>
        <p:nvPicPr>
          <p:cNvPr id="1026" name="Picture 2" descr="L:\public\share\ABC Templates and Resources\ABC Art Icons Logos\ABC Modern Icons\Group_Docto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22" y="1900427"/>
            <a:ext cx="457200" cy="28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00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563544" y="2157423"/>
            <a:ext cx="643116" cy="495198"/>
          </a:xfrm>
          <a:prstGeom prst="rect">
            <a:avLst/>
          </a:prstGeom>
        </p:spPr>
      </p:pic>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709260" y="1597503"/>
            <a:ext cx="351684" cy="552382"/>
          </a:xfrm>
          <a:prstGeom prst="rect">
            <a:avLst/>
          </a:prstGeom>
        </p:spPr>
      </p:pic>
      <p:pic>
        <p:nvPicPr>
          <p:cNvPr id="8" name="Picture 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563544" y="1163865"/>
            <a:ext cx="643116" cy="378558"/>
          </a:xfrm>
          <a:prstGeom prst="rect">
            <a:avLst/>
          </a:prstGeom>
        </p:spPr>
      </p:pic>
      <p:sp>
        <p:nvSpPr>
          <p:cNvPr id="23" name="Rectangle 22"/>
          <p:cNvSpPr/>
          <p:nvPr/>
        </p:nvSpPr>
        <p:spPr bwMode="gray">
          <a:xfrm>
            <a:off x="478225" y="2384770"/>
            <a:ext cx="854270" cy="1965600"/>
          </a:xfrm>
          <a:prstGeom prst="rect">
            <a:avLst/>
          </a:prstGeom>
          <a:noFill/>
          <a:ln w="19050">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ext Placeholder 1"/>
          <p:cNvSpPr>
            <a:spLocks noGrp="1"/>
          </p:cNvSpPr>
          <p:nvPr>
            <p:ph type="body" sz="quarter" idx="21"/>
          </p:nvPr>
        </p:nvSpPr>
        <p:spPr/>
        <p:txBody>
          <a:bodyPr/>
          <a:lstStyle/>
          <a:p>
            <a:r>
              <a:rPr lang="en-US" dirty="0" smtClean="0"/>
              <a:t>Total Cost Transparency Key to Referral Changes</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a:t>
            </a:r>
            <a:r>
              <a:rPr lang="en-US" dirty="0" smtClean="0"/>
              <a:t>Health </a:t>
            </a:r>
            <a:r>
              <a:rPr lang="en-US" dirty="0"/>
              <a:t>Care Advisory Board interviews and analysis</a:t>
            </a:r>
            <a:r>
              <a:rPr lang="en-US" dirty="0" smtClean="0"/>
              <a:t>.</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Steering Care to Most Efficient Specialists</a:t>
            </a:r>
            <a:endParaRPr lang="en-US" dirty="0"/>
          </a:p>
        </p:txBody>
      </p:sp>
      <p:sp>
        <p:nvSpPr>
          <p:cNvPr id="9" name="TextBox 8"/>
          <p:cNvSpPr txBox="1"/>
          <p:nvPr/>
        </p:nvSpPr>
        <p:spPr bwMode="gray">
          <a:xfrm>
            <a:off x="320905" y="1047193"/>
            <a:ext cx="3041956" cy="169277"/>
          </a:xfrm>
          <a:prstGeom prst="rect">
            <a:avLst/>
          </a:prstGeom>
          <a:noFill/>
        </p:spPr>
        <p:txBody>
          <a:bodyPr wrap="square" lIns="0" tIns="0" rIns="0" bIns="0" rtlCol="0">
            <a:spAutoFit/>
          </a:bodyPr>
          <a:lstStyle/>
          <a:p>
            <a:pPr algn="ctr"/>
            <a:r>
              <a:rPr lang="en-US" sz="1100" b="1" dirty="0" smtClean="0"/>
              <a:t>Specialists Color-Coded By Total Cost</a:t>
            </a:r>
          </a:p>
        </p:txBody>
      </p:sp>
      <p:sp>
        <p:nvSpPr>
          <p:cNvPr id="11" name="TextBox 10"/>
          <p:cNvSpPr txBox="1"/>
          <p:nvPr/>
        </p:nvSpPr>
        <p:spPr bwMode="gray">
          <a:xfrm>
            <a:off x="1070051" y="1685982"/>
            <a:ext cx="1543665" cy="153888"/>
          </a:xfrm>
          <a:prstGeom prst="rect">
            <a:avLst/>
          </a:prstGeom>
          <a:noFill/>
        </p:spPr>
        <p:txBody>
          <a:bodyPr wrap="square" lIns="0" tIns="0" rIns="0" bIns="0" rtlCol="0">
            <a:spAutoFit/>
          </a:bodyPr>
          <a:lstStyle/>
          <a:p>
            <a:pPr algn="ctr">
              <a:spcBef>
                <a:spcPts val="500"/>
              </a:spcBef>
            </a:pPr>
            <a:r>
              <a:rPr lang="en-US" sz="1000" dirty="0" smtClean="0"/>
              <a:t>PCP Virtual Panels</a:t>
            </a:r>
          </a:p>
        </p:txBody>
      </p:sp>
      <p:sp>
        <p:nvSpPr>
          <p:cNvPr id="12" name="TextBox 11"/>
          <p:cNvSpPr txBox="1"/>
          <p:nvPr/>
        </p:nvSpPr>
        <p:spPr bwMode="gray">
          <a:xfrm>
            <a:off x="443244" y="2987828"/>
            <a:ext cx="924232" cy="461665"/>
          </a:xfrm>
          <a:prstGeom prst="rect">
            <a:avLst/>
          </a:prstGeom>
          <a:noFill/>
        </p:spPr>
        <p:txBody>
          <a:bodyPr wrap="square" lIns="0" tIns="0" rIns="0" bIns="0" rtlCol="0">
            <a:spAutoFit/>
          </a:bodyPr>
          <a:lstStyle/>
          <a:p>
            <a:pPr algn="ctr">
              <a:spcBef>
                <a:spcPts val="500"/>
              </a:spcBef>
            </a:pPr>
            <a:r>
              <a:rPr lang="en-US" sz="1000" dirty="0" smtClean="0"/>
              <a:t>Employed Specialist A (Red)</a:t>
            </a:r>
          </a:p>
        </p:txBody>
      </p:sp>
      <p:sp>
        <p:nvSpPr>
          <p:cNvPr id="13" name="TextBox 12"/>
          <p:cNvSpPr txBox="1"/>
          <p:nvPr/>
        </p:nvSpPr>
        <p:spPr bwMode="gray">
          <a:xfrm>
            <a:off x="1318689" y="2987828"/>
            <a:ext cx="1046388" cy="461665"/>
          </a:xfrm>
          <a:prstGeom prst="rect">
            <a:avLst/>
          </a:prstGeom>
          <a:noFill/>
        </p:spPr>
        <p:txBody>
          <a:bodyPr wrap="square" lIns="0" tIns="0" rIns="0" bIns="0" rtlCol="0">
            <a:spAutoFit/>
          </a:bodyPr>
          <a:lstStyle/>
          <a:p>
            <a:pPr algn="ctr">
              <a:spcBef>
                <a:spcPts val="500"/>
              </a:spcBef>
            </a:pPr>
            <a:r>
              <a:rPr lang="en-US" sz="1000" dirty="0" smtClean="0"/>
              <a:t>Employed Specialist B (Yellow)</a:t>
            </a:r>
          </a:p>
        </p:txBody>
      </p:sp>
      <p:sp>
        <p:nvSpPr>
          <p:cNvPr id="14" name="TextBox 13"/>
          <p:cNvSpPr txBox="1"/>
          <p:nvPr/>
        </p:nvSpPr>
        <p:spPr bwMode="gray">
          <a:xfrm>
            <a:off x="2316290" y="2987828"/>
            <a:ext cx="924232" cy="461665"/>
          </a:xfrm>
          <a:prstGeom prst="rect">
            <a:avLst/>
          </a:prstGeom>
          <a:noFill/>
        </p:spPr>
        <p:txBody>
          <a:bodyPr wrap="square" lIns="0" tIns="0" rIns="0" bIns="0" rtlCol="0">
            <a:spAutoFit/>
          </a:bodyPr>
          <a:lstStyle/>
          <a:p>
            <a:pPr algn="ctr">
              <a:spcBef>
                <a:spcPts val="500"/>
              </a:spcBef>
            </a:pPr>
            <a:r>
              <a:rPr lang="en-US" sz="1000" dirty="0" smtClean="0"/>
              <a:t>Independent Specialist C (Green)</a:t>
            </a:r>
          </a:p>
        </p:txBody>
      </p:sp>
      <p:sp>
        <p:nvSpPr>
          <p:cNvPr id="15" name="TextBox 14"/>
          <p:cNvSpPr txBox="1"/>
          <p:nvPr/>
        </p:nvSpPr>
        <p:spPr bwMode="gray">
          <a:xfrm>
            <a:off x="443244" y="4136159"/>
            <a:ext cx="924232" cy="153888"/>
          </a:xfrm>
          <a:prstGeom prst="rect">
            <a:avLst/>
          </a:prstGeom>
          <a:noFill/>
        </p:spPr>
        <p:txBody>
          <a:bodyPr wrap="square" lIns="0" tIns="0" rIns="0" bIns="0" rtlCol="0">
            <a:spAutoFit/>
          </a:bodyPr>
          <a:lstStyle/>
          <a:p>
            <a:pPr algn="ctr">
              <a:spcBef>
                <a:spcPts val="500"/>
              </a:spcBef>
            </a:pPr>
            <a:r>
              <a:rPr lang="en-US" sz="1000" dirty="0" smtClean="0"/>
              <a:t>Hospital A</a:t>
            </a:r>
          </a:p>
        </p:txBody>
      </p:sp>
      <p:sp>
        <p:nvSpPr>
          <p:cNvPr id="16" name="TextBox 15"/>
          <p:cNvSpPr txBox="1"/>
          <p:nvPr/>
        </p:nvSpPr>
        <p:spPr bwMode="gray">
          <a:xfrm>
            <a:off x="1379767" y="4136159"/>
            <a:ext cx="924232" cy="153888"/>
          </a:xfrm>
          <a:prstGeom prst="rect">
            <a:avLst/>
          </a:prstGeom>
          <a:noFill/>
        </p:spPr>
        <p:txBody>
          <a:bodyPr wrap="square" lIns="0" tIns="0" rIns="0" bIns="0" rtlCol="0">
            <a:spAutoFit/>
          </a:bodyPr>
          <a:lstStyle/>
          <a:p>
            <a:pPr algn="ctr">
              <a:spcBef>
                <a:spcPts val="500"/>
              </a:spcBef>
            </a:pPr>
            <a:r>
              <a:rPr lang="en-US" sz="1000" dirty="0" smtClean="0"/>
              <a:t>Hospital B</a:t>
            </a:r>
          </a:p>
        </p:txBody>
      </p:sp>
      <p:pic>
        <p:nvPicPr>
          <p:cNvPr id="1026" name="Picture 2" descr="L:\public\share\ABC Templates and Resources\ABC Art Icons Logos\ABC Modern Icons\Group_Docto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3283" y="1347652"/>
            <a:ext cx="457200" cy="2833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ABC Art Icons Logos\ABC Modern Icons\Person_Surge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401" y="2474867"/>
            <a:ext cx="36591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L:\public\share\ABC Templates and Resources\ABC Art Icons Logos\ABC Modern Icons\Person_Surge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8924" y="2474867"/>
            <a:ext cx="365919"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L:\public\share\ABC Templates and Resources\ABC Art Icons Logos\ABC Modern Icons\Person_Surge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5447" y="2474867"/>
            <a:ext cx="36591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ABC Art Icons Logos\ABC Modern Icons\Hospital_buildi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760" y="3646064"/>
            <a:ext cx="457200" cy="44688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public\share\ABC Templates and Resources\ABC Art Icons Logos\ABC Modern Icons\Hospital_clini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3283" y="3744124"/>
            <a:ext cx="457200" cy="26670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bwMode="gray">
          <a:xfrm>
            <a:off x="1414748" y="2384770"/>
            <a:ext cx="854270" cy="1965600"/>
          </a:xfrm>
          <a:prstGeom prst="rect">
            <a:avLst/>
          </a:prstGeom>
          <a:noFill/>
          <a:ln w="19050">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35" name="Straight Arrow Connector 34"/>
          <p:cNvCxnSpPr/>
          <p:nvPr/>
        </p:nvCxnSpPr>
        <p:spPr bwMode="gray">
          <a:xfrm>
            <a:off x="1841883" y="1895059"/>
            <a:ext cx="0" cy="36576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37" name="Straight Arrow Connector 36"/>
          <p:cNvCxnSpPr/>
          <p:nvPr/>
        </p:nvCxnSpPr>
        <p:spPr bwMode="gray">
          <a:xfrm>
            <a:off x="2024843" y="1895059"/>
            <a:ext cx="640080" cy="36576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39" name="Straight Arrow Connector 38"/>
          <p:cNvCxnSpPr/>
          <p:nvPr/>
        </p:nvCxnSpPr>
        <p:spPr bwMode="gray">
          <a:xfrm flipH="1">
            <a:off x="1012455" y="1895058"/>
            <a:ext cx="640080" cy="308141"/>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41" name="Straight Arrow Connector 40"/>
          <p:cNvCxnSpPr/>
          <p:nvPr/>
        </p:nvCxnSpPr>
        <p:spPr bwMode="gray">
          <a:xfrm>
            <a:off x="2133986" y="1895059"/>
            <a:ext cx="640080" cy="36576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sp>
        <p:nvSpPr>
          <p:cNvPr id="42" name="Multiply 41"/>
          <p:cNvSpPr/>
          <p:nvPr/>
        </p:nvSpPr>
        <p:spPr bwMode="gray">
          <a:xfrm>
            <a:off x="1230316" y="1911968"/>
            <a:ext cx="274320" cy="27432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40" name="TextBox 39"/>
          <p:cNvSpPr txBox="1"/>
          <p:nvPr/>
        </p:nvSpPr>
        <p:spPr bwMode="gray">
          <a:xfrm>
            <a:off x="4271495" y="1752126"/>
            <a:ext cx="1528511" cy="307777"/>
          </a:xfrm>
          <a:prstGeom prst="rect">
            <a:avLst/>
          </a:prstGeom>
          <a:noFill/>
        </p:spPr>
        <p:txBody>
          <a:bodyPr wrap="square" lIns="0" tIns="0" rIns="0" bIns="0" rtlCol="0">
            <a:spAutoFit/>
          </a:bodyPr>
          <a:lstStyle/>
          <a:p>
            <a:r>
              <a:rPr lang="en-US" sz="1000" dirty="0" smtClean="0"/>
              <a:t>Percent of panels earning bonuses, 2012</a:t>
            </a:r>
            <a:endParaRPr lang="en-US" sz="1000" dirty="0"/>
          </a:p>
        </p:txBody>
      </p:sp>
      <p:sp>
        <p:nvSpPr>
          <p:cNvPr id="43" name="TextBox 42"/>
          <p:cNvSpPr txBox="1"/>
          <p:nvPr/>
        </p:nvSpPr>
        <p:spPr bwMode="gray">
          <a:xfrm>
            <a:off x="3391103" y="1736737"/>
            <a:ext cx="682374" cy="338554"/>
          </a:xfrm>
          <a:prstGeom prst="rect">
            <a:avLst/>
          </a:prstGeom>
          <a:noFill/>
        </p:spPr>
        <p:txBody>
          <a:bodyPr wrap="square" lIns="0" tIns="0" rIns="0" bIns="0" rtlCol="0">
            <a:spAutoFit/>
          </a:bodyPr>
          <a:lstStyle/>
          <a:p>
            <a:pPr algn="r"/>
            <a:r>
              <a:rPr lang="en-US" sz="2200" dirty="0" smtClean="0">
                <a:solidFill>
                  <a:schemeClr val="accent6"/>
                </a:solidFill>
              </a:rPr>
              <a:t>66%</a:t>
            </a:r>
          </a:p>
        </p:txBody>
      </p:sp>
      <p:sp>
        <p:nvSpPr>
          <p:cNvPr id="47" name="TextBox 46"/>
          <p:cNvSpPr txBox="1"/>
          <p:nvPr/>
        </p:nvSpPr>
        <p:spPr bwMode="gray">
          <a:xfrm>
            <a:off x="4271495" y="1183287"/>
            <a:ext cx="1607169" cy="461665"/>
          </a:xfrm>
          <a:prstGeom prst="rect">
            <a:avLst/>
          </a:prstGeom>
          <a:noFill/>
        </p:spPr>
        <p:txBody>
          <a:bodyPr wrap="square" lIns="0" tIns="0" rIns="0" bIns="0" rtlCol="0">
            <a:spAutoFit/>
          </a:bodyPr>
          <a:lstStyle/>
          <a:p>
            <a:r>
              <a:rPr lang="en-US" sz="1000" dirty="0" smtClean="0"/>
              <a:t>Difference in risk-adjusted PMPM cost between top- and bottom-quartile PCPs</a:t>
            </a:r>
            <a:endParaRPr lang="en-US" sz="1000" dirty="0"/>
          </a:p>
        </p:txBody>
      </p:sp>
      <p:sp>
        <p:nvSpPr>
          <p:cNvPr id="48" name="TextBox 47"/>
          <p:cNvSpPr txBox="1"/>
          <p:nvPr/>
        </p:nvSpPr>
        <p:spPr bwMode="gray">
          <a:xfrm>
            <a:off x="3391103" y="1244842"/>
            <a:ext cx="682374" cy="338554"/>
          </a:xfrm>
          <a:prstGeom prst="rect">
            <a:avLst/>
          </a:prstGeom>
          <a:noFill/>
        </p:spPr>
        <p:txBody>
          <a:bodyPr wrap="square" lIns="0" tIns="0" rIns="0" bIns="0" rtlCol="0">
            <a:spAutoFit/>
          </a:bodyPr>
          <a:lstStyle/>
          <a:p>
            <a:pPr algn="r"/>
            <a:r>
              <a:rPr lang="en-US" sz="2200" dirty="0" smtClean="0">
                <a:solidFill>
                  <a:schemeClr val="accent6"/>
                </a:solidFill>
              </a:rPr>
              <a:t>27%</a:t>
            </a:r>
          </a:p>
        </p:txBody>
      </p:sp>
      <p:sp>
        <p:nvSpPr>
          <p:cNvPr id="49" name="TextBox 48"/>
          <p:cNvSpPr txBox="1"/>
          <p:nvPr/>
        </p:nvSpPr>
        <p:spPr bwMode="gray">
          <a:xfrm>
            <a:off x="4271495" y="2251134"/>
            <a:ext cx="1528511" cy="307777"/>
          </a:xfrm>
          <a:prstGeom prst="rect">
            <a:avLst/>
          </a:prstGeom>
          <a:noFill/>
        </p:spPr>
        <p:txBody>
          <a:bodyPr wrap="square" lIns="0" tIns="0" rIns="0" bIns="0" rtlCol="0">
            <a:spAutoFit/>
          </a:bodyPr>
          <a:lstStyle/>
          <a:p>
            <a:r>
              <a:rPr lang="en-US" sz="1000" dirty="0" smtClean="0"/>
              <a:t>Savings from PCMH program, 2012</a:t>
            </a:r>
            <a:endParaRPr lang="en-US" sz="1000" dirty="0"/>
          </a:p>
        </p:txBody>
      </p:sp>
      <p:sp>
        <p:nvSpPr>
          <p:cNvPr id="50" name="TextBox 49"/>
          <p:cNvSpPr txBox="1"/>
          <p:nvPr/>
        </p:nvSpPr>
        <p:spPr bwMode="gray">
          <a:xfrm>
            <a:off x="3391103" y="2235745"/>
            <a:ext cx="796572" cy="338554"/>
          </a:xfrm>
          <a:prstGeom prst="rect">
            <a:avLst/>
          </a:prstGeom>
          <a:noFill/>
        </p:spPr>
        <p:txBody>
          <a:bodyPr wrap="square" lIns="0" tIns="0" rIns="0" bIns="0" rtlCol="0">
            <a:spAutoFit/>
          </a:bodyPr>
          <a:lstStyle/>
          <a:p>
            <a:pPr algn="r"/>
            <a:r>
              <a:rPr lang="en-US" sz="2200" dirty="0" smtClean="0">
                <a:solidFill>
                  <a:schemeClr val="accent6"/>
                </a:solidFill>
              </a:rPr>
              <a:t>$98M</a:t>
            </a:r>
          </a:p>
        </p:txBody>
      </p:sp>
      <p:sp>
        <p:nvSpPr>
          <p:cNvPr id="60" name="TextBox 59"/>
          <p:cNvSpPr txBox="1"/>
          <p:nvPr/>
        </p:nvSpPr>
        <p:spPr bwMode="gray">
          <a:xfrm>
            <a:off x="3526452" y="4121454"/>
            <a:ext cx="2590889" cy="674031"/>
          </a:xfrm>
          <a:prstGeom prst="rect">
            <a:avLst/>
          </a:prstGeom>
          <a:noFill/>
        </p:spPr>
        <p:txBody>
          <a:bodyPr wrap="square" lIns="0" tIns="0" rIns="182880" bIns="118872" rtlCol="0" anchor="b">
            <a:spAutoFit/>
          </a:bodyPr>
          <a:lstStyle/>
          <a:p>
            <a:pPr algn="r"/>
            <a:r>
              <a:rPr lang="en-US" sz="1200" i="1" dirty="0">
                <a:solidFill>
                  <a:schemeClr val="accent3"/>
                </a:solidFill>
              </a:rPr>
              <a:t>Chet Burrell</a:t>
            </a:r>
          </a:p>
          <a:p>
            <a:pPr algn="r"/>
            <a:r>
              <a:rPr lang="en-US" sz="1200" i="1" dirty="0">
                <a:solidFill>
                  <a:schemeClr val="accent3"/>
                </a:solidFill>
              </a:rPr>
              <a:t>President &amp; CEO</a:t>
            </a:r>
          </a:p>
          <a:p>
            <a:pPr algn="r"/>
            <a:r>
              <a:rPr lang="en-US" sz="1200" i="1" dirty="0">
                <a:solidFill>
                  <a:schemeClr val="accent3"/>
                </a:solidFill>
              </a:rPr>
              <a:t>CareFirst BlueCross BlueShield</a:t>
            </a:r>
          </a:p>
        </p:txBody>
      </p:sp>
      <p:grpSp>
        <p:nvGrpSpPr>
          <p:cNvPr id="61" name="Group 60"/>
          <p:cNvGrpSpPr>
            <a:grpSpLocks noChangeAspect="1"/>
          </p:cNvGrpSpPr>
          <p:nvPr/>
        </p:nvGrpSpPr>
        <p:grpSpPr bwMode="gray">
          <a:xfrm>
            <a:off x="3400607" y="2713701"/>
            <a:ext cx="463327" cy="474669"/>
            <a:chOff x="3145010" y="1854051"/>
            <a:chExt cx="124957" cy="128016"/>
          </a:xfrm>
          <a:solidFill>
            <a:schemeClr val="accent1"/>
          </a:solidFill>
        </p:grpSpPr>
        <p:sp>
          <p:nvSpPr>
            <p:cNvPr id="62"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4" name="TextBox 63"/>
          <p:cNvSpPr txBox="1"/>
          <p:nvPr/>
        </p:nvSpPr>
        <p:spPr bwMode="gray">
          <a:xfrm>
            <a:off x="3584820" y="2881398"/>
            <a:ext cx="2590888" cy="1477328"/>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sz="1600" dirty="0" smtClean="0"/>
              <a:t>“We’re </a:t>
            </a:r>
            <a:r>
              <a:rPr lang="en-US" sz="1600" dirty="0"/>
              <a:t>seeing that [the data] changes the patterns. </a:t>
            </a:r>
            <a:r>
              <a:rPr lang="en-US" sz="1600" dirty="0" smtClean="0"/>
              <a:t>There’s a hubbub </a:t>
            </a:r>
            <a:r>
              <a:rPr lang="en-US" sz="1600" dirty="0"/>
              <a:t>among the panels to see what their choices are, and what it costs them</a:t>
            </a:r>
            <a:r>
              <a:rPr lang="en-US" dirty="0" smtClean="0"/>
              <a:t>.”</a:t>
            </a:r>
            <a:endParaRPr lang="en-US" dirty="0"/>
          </a:p>
        </p:txBody>
      </p:sp>
    </p:spTree>
    <p:extLst>
      <p:ext uri="{BB962C8B-B14F-4D97-AF65-F5344CB8AC3E}">
        <p14:creationId xmlns:p14="http://schemas.microsoft.com/office/powerpoint/2010/main" val="20068950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06743" y="3360649"/>
            <a:ext cx="877826" cy="914402"/>
          </a:xfrm>
          <a:prstGeom prst="rect">
            <a:avLst/>
          </a:prstGeom>
        </p:spPr>
      </p:pic>
      <p:sp>
        <p:nvSpPr>
          <p:cNvPr id="2" name="Text Placeholder 1"/>
          <p:cNvSpPr>
            <a:spLocks noGrp="1"/>
          </p:cNvSpPr>
          <p:nvPr>
            <p:ph type="body" sz="quarter" idx="21"/>
          </p:nvPr>
        </p:nvSpPr>
        <p:spPr>
          <a:xfrm>
            <a:off x="320040" y="718356"/>
            <a:ext cx="5759450" cy="215444"/>
          </a:xfrm>
        </p:spPr>
        <p:txBody>
          <a:bodyPr/>
          <a:lstStyle/>
          <a:p>
            <a:r>
              <a:rPr lang="en-US" dirty="0"/>
              <a:t>Discerning When Not to Operate</a:t>
            </a:r>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21182" y="4542068"/>
            <a:ext cx="1979616" cy="258532"/>
          </a:xfrm>
        </p:spPr>
        <p:txBody>
          <a:bodyPr/>
          <a:lstStyle/>
          <a:p>
            <a:r>
              <a:rPr lang="en-US" dirty="0"/>
              <a:t>Source: </a:t>
            </a:r>
            <a:r>
              <a:rPr lang="en-US" dirty="0" smtClean="0"/>
              <a:t>The Advisory Board Company, “Commercial Bundled Payment Tracker,” October 9, 2013, available at: </a:t>
            </a:r>
            <a:r>
              <a:rPr lang="en-US" dirty="0" smtClean="0">
                <a:hlinkClick r:id="rId3"/>
              </a:rPr>
              <a:t>www.advisory.com</a:t>
            </a:r>
            <a:r>
              <a:rPr lang="en-US" dirty="0" smtClean="0"/>
              <a:t>; Health </a:t>
            </a:r>
            <a:r>
              <a:rPr lang="en-US" dirty="0"/>
              <a:t>Care Advisory Board interviews and analysis</a:t>
            </a:r>
            <a:r>
              <a:rPr lang="en-US" dirty="0" smtClean="0"/>
              <a:t>.</a:t>
            </a:r>
            <a:endParaRPr lang="en-US" dirty="0"/>
          </a:p>
        </p:txBody>
      </p:sp>
      <p:sp>
        <p:nvSpPr>
          <p:cNvPr id="6" name="Text Placeholder 5"/>
          <p:cNvSpPr>
            <a:spLocks noGrp="1"/>
          </p:cNvSpPr>
          <p:nvPr>
            <p:ph type="body" sz="quarter" idx="25"/>
          </p:nvPr>
        </p:nvSpPr>
        <p:spPr/>
        <p:txBody>
          <a:bodyPr/>
          <a:lstStyle/>
          <a:p>
            <a:r>
              <a:rPr lang="en-US" dirty="0" smtClean="0"/>
              <a:t>The Value of a Second Opinion</a:t>
            </a:r>
            <a:endParaRPr lang="en-US" dirty="0"/>
          </a:p>
        </p:txBody>
      </p:sp>
      <p:sp>
        <p:nvSpPr>
          <p:cNvPr id="8" name="TextBox 7"/>
          <p:cNvSpPr txBox="1"/>
          <p:nvPr/>
        </p:nvSpPr>
        <p:spPr bwMode="gray">
          <a:xfrm>
            <a:off x="320040" y="3836137"/>
            <a:ext cx="1450683" cy="307777"/>
          </a:xfrm>
          <a:prstGeom prst="rect">
            <a:avLst/>
          </a:prstGeom>
          <a:noFill/>
        </p:spPr>
        <p:txBody>
          <a:bodyPr wrap="square" lIns="0" tIns="0" rIns="0" bIns="0" rtlCol="0">
            <a:spAutoFit/>
          </a:bodyPr>
          <a:lstStyle/>
          <a:p>
            <a:r>
              <a:rPr lang="en-US" sz="1000" dirty="0" smtClean="0"/>
              <a:t>Of referred patients do </a:t>
            </a:r>
            <a:r>
              <a:rPr lang="en-US" sz="1000" dirty="0" smtClean="0">
                <a:solidFill>
                  <a:schemeClr val="accent6"/>
                </a:solidFill>
              </a:rPr>
              <a:t>not</a:t>
            </a:r>
            <a:r>
              <a:rPr lang="en-US" sz="1000" dirty="0" smtClean="0"/>
              <a:t> undergo surgery</a:t>
            </a:r>
            <a:endParaRPr lang="en-US" sz="1000" dirty="0"/>
          </a:p>
        </p:txBody>
      </p:sp>
      <p:sp>
        <p:nvSpPr>
          <p:cNvPr id="9" name="TextBox 8"/>
          <p:cNvSpPr txBox="1"/>
          <p:nvPr/>
        </p:nvSpPr>
        <p:spPr bwMode="gray">
          <a:xfrm>
            <a:off x="320040" y="3518412"/>
            <a:ext cx="1372086" cy="338554"/>
          </a:xfrm>
          <a:prstGeom prst="rect">
            <a:avLst/>
          </a:prstGeom>
          <a:noFill/>
        </p:spPr>
        <p:txBody>
          <a:bodyPr wrap="square" lIns="0" tIns="0" rIns="0" bIns="0" rtlCol="0">
            <a:spAutoFit/>
          </a:bodyPr>
          <a:lstStyle/>
          <a:p>
            <a:r>
              <a:rPr lang="en-US" sz="2200" dirty="0" smtClean="0">
                <a:solidFill>
                  <a:schemeClr val="accent6"/>
                </a:solidFill>
              </a:rPr>
              <a:t>30-50%</a:t>
            </a:r>
          </a:p>
        </p:txBody>
      </p:sp>
      <p:grpSp>
        <p:nvGrpSpPr>
          <p:cNvPr id="5" name="Group 4"/>
          <p:cNvGrpSpPr/>
          <p:nvPr/>
        </p:nvGrpSpPr>
        <p:grpSpPr>
          <a:xfrm>
            <a:off x="1773356" y="1724368"/>
            <a:ext cx="2967673" cy="2020551"/>
            <a:chOff x="2042942" y="1444780"/>
            <a:chExt cx="2335696" cy="1590267"/>
          </a:xfrm>
        </p:grpSpPr>
        <p:grpSp>
          <p:nvGrpSpPr>
            <p:cNvPr id="14" name="Group 197"/>
            <p:cNvGrpSpPr/>
            <p:nvPr/>
          </p:nvGrpSpPr>
          <p:grpSpPr bwMode="gray">
            <a:xfrm>
              <a:off x="2042942" y="1444780"/>
              <a:ext cx="2335696" cy="1590267"/>
              <a:chOff x="570714" y="1144588"/>
              <a:chExt cx="5049810" cy="3116420"/>
            </a:xfrm>
            <a:solidFill>
              <a:schemeClr val="accent1"/>
            </a:solidFill>
          </p:grpSpPr>
          <p:sp>
            <p:nvSpPr>
              <p:cNvPr id="15"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accent2"/>
                </a:solidFill>
                <a:round/>
                <a:headEnd/>
                <a:tailEnd/>
              </a:ln>
            </p:spPr>
            <p:txBody>
              <a:bodyPr/>
              <a:lstStyle/>
              <a:p>
                <a:endParaRPr lang="en-US" dirty="0">
                  <a:latin typeface="+mj-lt"/>
                </a:endParaRPr>
              </a:p>
            </p:txBody>
          </p:sp>
          <p:sp>
            <p:nvSpPr>
              <p:cNvPr id="16"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accent2"/>
                </a:solidFill>
                <a:round/>
                <a:headEnd/>
                <a:tailEnd/>
              </a:ln>
            </p:spPr>
            <p:txBody>
              <a:bodyPr/>
              <a:lstStyle/>
              <a:p>
                <a:endParaRPr lang="en-US" dirty="0">
                  <a:latin typeface="+mj-lt"/>
                </a:endParaRPr>
              </a:p>
            </p:txBody>
          </p:sp>
          <p:sp>
            <p:nvSpPr>
              <p:cNvPr id="17"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accent2"/>
                </a:solidFill>
                <a:round/>
                <a:headEnd/>
                <a:tailEnd/>
              </a:ln>
            </p:spPr>
            <p:txBody>
              <a:bodyPr/>
              <a:lstStyle/>
              <a:p>
                <a:endParaRPr lang="en-US" dirty="0">
                  <a:latin typeface="+mj-lt"/>
                </a:endParaRPr>
              </a:p>
            </p:txBody>
          </p:sp>
          <p:sp>
            <p:nvSpPr>
              <p:cNvPr id="19"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9525">
                <a:solidFill>
                  <a:schemeClr val="accent2"/>
                </a:solidFill>
                <a:round/>
                <a:headEnd/>
                <a:tailEnd/>
              </a:ln>
            </p:spPr>
            <p:txBody>
              <a:bodyPr/>
              <a:lstStyle/>
              <a:p>
                <a:endParaRPr lang="en-US" dirty="0">
                  <a:latin typeface="+mj-lt"/>
                </a:endParaRPr>
              </a:p>
            </p:txBody>
          </p:sp>
          <p:sp>
            <p:nvSpPr>
              <p:cNvPr id="20"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accent2"/>
                </a:solidFill>
                <a:round/>
                <a:headEnd/>
                <a:tailEnd/>
              </a:ln>
            </p:spPr>
            <p:txBody>
              <a:bodyPr/>
              <a:lstStyle/>
              <a:p>
                <a:endParaRPr lang="en-US" dirty="0">
                  <a:latin typeface="+mj-lt"/>
                </a:endParaRPr>
              </a:p>
            </p:txBody>
          </p:sp>
          <p:sp>
            <p:nvSpPr>
              <p:cNvPr id="21"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accent2"/>
                </a:solidFill>
                <a:round/>
                <a:headEnd/>
                <a:tailEnd/>
              </a:ln>
            </p:spPr>
            <p:txBody>
              <a:bodyPr/>
              <a:lstStyle/>
              <a:p>
                <a:endParaRPr lang="en-US" dirty="0">
                  <a:latin typeface="+mj-lt"/>
                </a:endParaRPr>
              </a:p>
            </p:txBody>
          </p:sp>
          <p:sp>
            <p:nvSpPr>
              <p:cNvPr id="22"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accent2"/>
                </a:solidFill>
                <a:round/>
                <a:headEnd/>
                <a:tailEnd/>
              </a:ln>
            </p:spPr>
            <p:txBody>
              <a:bodyPr/>
              <a:lstStyle/>
              <a:p>
                <a:endParaRPr lang="en-US" dirty="0">
                  <a:latin typeface="+mj-lt"/>
                </a:endParaRPr>
              </a:p>
            </p:txBody>
          </p:sp>
          <p:sp>
            <p:nvSpPr>
              <p:cNvPr id="23"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accent2"/>
                </a:solidFill>
                <a:round/>
                <a:headEnd/>
                <a:tailEnd/>
              </a:ln>
            </p:spPr>
            <p:txBody>
              <a:bodyPr/>
              <a:lstStyle/>
              <a:p>
                <a:endParaRPr lang="en-US" dirty="0">
                  <a:latin typeface="+mj-lt"/>
                </a:endParaRPr>
              </a:p>
            </p:txBody>
          </p:sp>
          <p:grpSp>
            <p:nvGrpSpPr>
              <p:cNvPr id="24" name="Group 111"/>
              <p:cNvGrpSpPr/>
              <p:nvPr/>
            </p:nvGrpSpPr>
            <p:grpSpPr bwMode="gray">
              <a:xfrm>
                <a:off x="4014563" y="3578865"/>
                <a:ext cx="877041" cy="673373"/>
                <a:chOff x="4014563" y="3578865"/>
                <a:chExt cx="877041" cy="673373"/>
              </a:xfrm>
              <a:grpFill/>
            </p:grpSpPr>
            <p:sp>
              <p:nvSpPr>
                <p:cNvPr id="78"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accent2"/>
                  </a:solidFill>
                  <a:round/>
                  <a:headEnd/>
                  <a:tailEnd/>
                </a:ln>
              </p:spPr>
              <p:txBody>
                <a:bodyPr/>
                <a:lstStyle/>
                <a:p>
                  <a:endParaRPr lang="en-US" dirty="0">
                    <a:latin typeface="+mj-lt"/>
                  </a:endParaRPr>
                </a:p>
              </p:txBody>
            </p:sp>
            <p:sp>
              <p:nvSpPr>
                <p:cNvPr id="79"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endParaRPr lang="en-US" dirty="0">
                    <a:latin typeface="+mj-lt"/>
                  </a:endParaRPr>
                </a:p>
              </p:txBody>
            </p:sp>
          </p:grpSp>
          <p:sp>
            <p:nvSpPr>
              <p:cNvPr id="25"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1"/>
              </a:solidFill>
              <a:ln w="9525">
                <a:solidFill>
                  <a:schemeClr val="accent2"/>
                </a:solidFill>
                <a:round/>
                <a:headEnd/>
                <a:tailEnd/>
              </a:ln>
            </p:spPr>
            <p:txBody>
              <a:bodyPr/>
              <a:lstStyle/>
              <a:p>
                <a:endParaRPr lang="en-US" dirty="0">
                  <a:latin typeface="+mj-lt"/>
                </a:endParaRPr>
              </a:p>
            </p:txBody>
          </p:sp>
          <p:sp>
            <p:nvSpPr>
              <p:cNvPr id="26"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accent2"/>
                </a:solidFill>
                <a:round/>
                <a:headEnd/>
                <a:tailEnd/>
              </a:ln>
            </p:spPr>
            <p:txBody>
              <a:bodyPr/>
              <a:lstStyle/>
              <a:p>
                <a:endParaRPr lang="en-US" dirty="0">
                  <a:latin typeface="+mj-lt"/>
                </a:endParaRPr>
              </a:p>
            </p:txBody>
          </p:sp>
          <p:sp>
            <p:nvSpPr>
              <p:cNvPr id="27"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accent2"/>
                </a:solidFill>
                <a:round/>
                <a:headEnd/>
                <a:tailEnd/>
              </a:ln>
            </p:spPr>
            <p:txBody>
              <a:bodyPr/>
              <a:lstStyle/>
              <a:p>
                <a:endParaRPr lang="en-US" dirty="0">
                  <a:latin typeface="+mj-lt"/>
                </a:endParaRPr>
              </a:p>
            </p:txBody>
          </p:sp>
          <p:sp>
            <p:nvSpPr>
              <p:cNvPr id="28"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accent2"/>
                </a:solidFill>
                <a:round/>
                <a:headEnd/>
                <a:tailEnd/>
              </a:ln>
            </p:spPr>
            <p:txBody>
              <a:bodyPr/>
              <a:lstStyle/>
              <a:p>
                <a:endParaRPr lang="en-US" dirty="0">
                  <a:latin typeface="+mj-lt"/>
                </a:endParaRPr>
              </a:p>
            </p:txBody>
          </p:sp>
          <p:sp>
            <p:nvSpPr>
              <p:cNvPr id="29"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accent2"/>
                </a:solidFill>
                <a:round/>
                <a:headEnd/>
                <a:tailEnd/>
              </a:ln>
            </p:spPr>
            <p:txBody>
              <a:bodyPr/>
              <a:lstStyle/>
              <a:p>
                <a:endParaRPr lang="en-US" dirty="0">
                  <a:latin typeface="+mj-lt"/>
                </a:endParaRPr>
              </a:p>
            </p:txBody>
          </p:sp>
          <p:sp>
            <p:nvSpPr>
              <p:cNvPr id="30"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accent2"/>
                </a:solidFill>
                <a:round/>
                <a:headEnd/>
                <a:tailEnd/>
              </a:ln>
            </p:spPr>
            <p:txBody>
              <a:bodyPr/>
              <a:lstStyle/>
              <a:p>
                <a:endParaRPr lang="en-US" dirty="0">
                  <a:latin typeface="+mj-lt"/>
                </a:endParaRPr>
              </a:p>
            </p:txBody>
          </p:sp>
          <p:sp>
            <p:nvSpPr>
              <p:cNvPr id="31"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accent2"/>
                </a:solidFill>
                <a:round/>
                <a:headEnd/>
                <a:tailEnd/>
              </a:ln>
            </p:spPr>
            <p:txBody>
              <a:bodyPr/>
              <a:lstStyle/>
              <a:p>
                <a:endParaRPr lang="en-US" dirty="0">
                  <a:latin typeface="+mj-lt"/>
                </a:endParaRPr>
              </a:p>
            </p:txBody>
          </p:sp>
          <p:sp>
            <p:nvSpPr>
              <p:cNvPr id="32"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accent2"/>
                </a:solidFill>
                <a:round/>
                <a:headEnd/>
                <a:tailEnd/>
              </a:ln>
            </p:spPr>
            <p:txBody>
              <a:bodyPr/>
              <a:lstStyle/>
              <a:p>
                <a:endParaRPr lang="en-US" dirty="0">
                  <a:latin typeface="+mj-lt"/>
                </a:endParaRPr>
              </a:p>
            </p:txBody>
          </p:sp>
          <p:sp>
            <p:nvSpPr>
              <p:cNvPr id="33"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accent2"/>
                </a:solidFill>
                <a:round/>
                <a:headEnd/>
                <a:tailEnd/>
              </a:ln>
            </p:spPr>
            <p:txBody>
              <a:bodyPr/>
              <a:lstStyle/>
              <a:p>
                <a:endParaRPr lang="en-US" dirty="0">
                  <a:latin typeface="+mj-lt"/>
                </a:endParaRPr>
              </a:p>
            </p:txBody>
          </p:sp>
          <p:sp>
            <p:nvSpPr>
              <p:cNvPr id="34"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accent2"/>
                </a:solidFill>
                <a:round/>
                <a:headEnd/>
                <a:tailEnd/>
              </a:ln>
            </p:spPr>
            <p:txBody>
              <a:bodyPr/>
              <a:lstStyle/>
              <a:p>
                <a:endParaRPr lang="en-US" dirty="0">
                  <a:latin typeface="+mj-lt"/>
                </a:endParaRPr>
              </a:p>
            </p:txBody>
          </p:sp>
          <p:grpSp>
            <p:nvGrpSpPr>
              <p:cNvPr id="35" name="Group 194"/>
              <p:cNvGrpSpPr/>
              <p:nvPr/>
            </p:nvGrpSpPr>
            <p:grpSpPr bwMode="gray">
              <a:xfrm>
                <a:off x="5156666" y="1921257"/>
                <a:ext cx="336199" cy="183204"/>
                <a:chOff x="5156666" y="1921257"/>
                <a:chExt cx="336199" cy="183204"/>
              </a:xfrm>
              <a:grpFill/>
            </p:grpSpPr>
            <p:sp>
              <p:nvSpPr>
                <p:cNvPr id="75"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endParaRPr lang="en-US" dirty="0">
                    <a:latin typeface="+mj-lt"/>
                  </a:endParaRPr>
                </a:p>
              </p:txBody>
            </p:sp>
            <p:sp>
              <p:nvSpPr>
                <p:cNvPr id="76"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endParaRPr lang="en-US" dirty="0">
                    <a:latin typeface="+mj-lt"/>
                  </a:endParaRPr>
                </a:p>
              </p:txBody>
            </p:sp>
            <p:sp>
              <p:nvSpPr>
                <p:cNvPr id="77"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endParaRPr lang="en-US" dirty="0">
                    <a:latin typeface="+mj-lt"/>
                  </a:endParaRPr>
                </a:p>
              </p:txBody>
            </p:sp>
          </p:grpSp>
          <p:grpSp>
            <p:nvGrpSpPr>
              <p:cNvPr id="36" name="Group 193"/>
              <p:cNvGrpSpPr/>
              <p:nvPr/>
            </p:nvGrpSpPr>
            <p:grpSpPr bwMode="gray">
              <a:xfrm>
                <a:off x="3620869" y="1617216"/>
                <a:ext cx="727944" cy="685067"/>
                <a:chOff x="3620869" y="1617216"/>
                <a:chExt cx="727944" cy="685067"/>
              </a:xfrm>
              <a:grpFill/>
            </p:grpSpPr>
            <p:sp>
              <p:nvSpPr>
                <p:cNvPr id="73"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endParaRPr lang="en-US" dirty="0">
                    <a:latin typeface="+mj-lt"/>
                  </a:endParaRPr>
                </a:p>
              </p:txBody>
            </p:sp>
            <p:sp>
              <p:nvSpPr>
                <p:cNvPr id="74"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accent2"/>
                  </a:solidFill>
                  <a:round/>
                  <a:headEnd/>
                  <a:tailEnd/>
                </a:ln>
              </p:spPr>
              <p:txBody>
                <a:bodyPr/>
                <a:lstStyle/>
                <a:p>
                  <a:endParaRPr lang="en-US" dirty="0">
                    <a:latin typeface="+mj-lt"/>
                  </a:endParaRPr>
                </a:p>
              </p:txBody>
            </p:sp>
          </p:grpSp>
          <p:sp>
            <p:nvSpPr>
              <p:cNvPr id="37"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accent2"/>
                </a:solidFill>
                <a:round/>
                <a:headEnd/>
                <a:tailEnd/>
              </a:ln>
            </p:spPr>
            <p:txBody>
              <a:bodyPr/>
              <a:lstStyle/>
              <a:p>
                <a:endParaRPr lang="en-US" dirty="0">
                  <a:latin typeface="+mj-lt"/>
                </a:endParaRPr>
              </a:p>
            </p:txBody>
          </p:sp>
          <p:sp>
            <p:nvSpPr>
              <p:cNvPr id="38"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accent2"/>
                </a:solidFill>
                <a:round/>
                <a:headEnd/>
                <a:tailEnd/>
              </a:ln>
            </p:spPr>
            <p:txBody>
              <a:bodyPr/>
              <a:lstStyle/>
              <a:p>
                <a:endParaRPr lang="en-US" dirty="0">
                  <a:latin typeface="+mj-lt"/>
                </a:endParaRPr>
              </a:p>
            </p:txBody>
          </p:sp>
          <p:sp>
            <p:nvSpPr>
              <p:cNvPr id="39"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accent2"/>
                </a:solidFill>
                <a:round/>
                <a:headEnd/>
                <a:tailEnd/>
              </a:ln>
            </p:spPr>
            <p:txBody>
              <a:bodyPr/>
              <a:lstStyle/>
              <a:p>
                <a:endParaRPr lang="en-US" dirty="0">
                  <a:latin typeface="+mj-lt"/>
                </a:endParaRPr>
              </a:p>
            </p:txBody>
          </p:sp>
          <p:sp>
            <p:nvSpPr>
              <p:cNvPr id="40"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accent2"/>
                </a:solidFill>
                <a:round/>
                <a:headEnd/>
                <a:tailEnd/>
              </a:ln>
            </p:spPr>
            <p:txBody>
              <a:bodyPr/>
              <a:lstStyle/>
              <a:p>
                <a:endParaRPr lang="en-US" dirty="0">
                  <a:latin typeface="+mj-lt"/>
                </a:endParaRPr>
              </a:p>
            </p:txBody>
          </p:sp>
          <p:sp>
            <p:nvSpPr>
              <p:cNvPr id="41"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accent2"/>
                </a:solidFill>
                <a:round/>
                <a:headEnd/>
                <a:tailEnd/>
              </a:ln>
            </p:spPr>
            <p:txBody>
              <a:bodyPr/>
              <a:lstStyle/>
              <a:p>
                <a:endParaRPr lang="en-US" dirty="0">
                  <a:latin typeface="+mj-lt"/>
                </a:endParaRPr>
              </a:p>
            </p:txBody>
          </p:sp>
          <p:sp>
            <p:nvSpPr>
              <p:cNvPr id="42"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accent2"/>
                </a:solidFill>
                <a:round/>
                <a:headEnd/>
                <a:tailEnd/>
              </a:ln>
            </p:spPr>
            <p:txBody>
              <a:bodyPr/>
              <a:lstStyle/>
              <a:p>
                <a:endParaRPr lang="en-US" dirty="0">
                  <a:latin typeface="+mj-lt"/>
                </a:endParaRPr>
              </a:p>
            </p:txBody>
          </p:sp>
          <p:sp>
            <p:nvSpPr>
              <p:cNvPr id="43"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accent2"/>
                </a:solidFill>
                <a:round/>
                <a:headEnd/>
                <a:tailEnd/>
              </a:ln>
            </p:spPr>
            <p:txBody>
              <a:bodyPr/>
              <a:lstStyle/>
              <a:p>
                <a:endParaRPr lang="en-US" dirty="0">
                  <a:latin typeface="+mj-lt"/>
                </a:endParaRPr>
              </a:p>
            </p:txBody>
          </p:sp>
          <p:sp>
            <p:nvSpPr>
              <p:cNvPr id="44"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accent2"/>
                </a:solidFill>
                <a:round/>
                <a:headEnd/>
                <a:tailEnd/>
              </a:ln>
            </p:spPr>
            <p:txBody>
              <a:bodyPr/>
              <a:lstStyle/>
              <a:p>
                <a:endParaRPr lang="en-US" dirty="0">
                  <a:latin typeface="+mj-lt"/>
                </a:endParaRPr>
              </a:p>
            </p:txBody>
          </p:sp>
          <p:sp>
            <p:nvSpPr>
              <p:cNvPr id="45"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accent2"/>
                </a:solidFill>
                <a:round/>
                <a:headEnd/>
                <a:tailEnd/>
              </a:ln>
            </p:spPr>
            <p:txBody>
              <a:bodyPr/>
              <a:lstStyle/>
              <a:p>
                <a:endParaRPr lang="en-US" dirty="0">
                  <a:latin typeface="+mj-lt"/>
                </a:endParaRPr>
              </a:p>
            </p:txBody>
          </p:sp>
          <p:sp>
            <p:nvSpPr>
              <p:cNvPr id="46"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accent2"/>
                </a:solidFill>
                <a:round/>
                <a:headEnd/>
                <a:tailEnd/>
              </a:ln>
            </p:spPr>
            <p:txBody>
              <a:bodyPr/>
              <a:lstStyle/>
              <a:p>
                <a:endParaRPr lang="en-US" dirty="0">
                  <a:latin typeface="+mj-lt"/>
                </a:endParaRPr>
              </a:p>
            </p:txBody>
          </p:sp>
          <p:grpSp>
            <p:nvGrpSpPr>
              <p:cNvPr id="47" name="Group 195"/>
              <p:cNvGrpSpPr/>
              <p:nvPr/>
            </p:nvGrpSpPr>
            <p:grpSpPr bwMode="gray">
              <a:xfrm>
                <a:off x="4599257" y="1719537"/>
                <a:ext cx="729893" cy="542791"/>
                <a:chOff x="4599257" y="1719537"/>
                <a:chExt cx="729893" cy="542791"/>
              </a:xfrm>
              <a:grpFill/>
            </p:grpSpPr>
            <p:sp>
              <p:nvSpPr>
                <p:cNvPr id="71"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accent2"/>
                  </a:solidFill>
                  <a:round/>
                  <a:headEnd/>
                  <a:tailEnd/>
                </a:ln>
              </p:spPr>
              <p:txBody>
                <a:bodyPr/>
                <a:lstStyle/>
                <a:p>
                  <a:endParaRPr lang="en-US" dirty="0">
                    <a:latin typeface="+mj-lt"/>
                  </a:endParaRPr>
                </a:p>
              </p:txBody>
            </p:sp>
            <p:sp>
              <p:nvSpPr>
                <p:cNvPr id="72"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endParaRPr lang="en-US" dirty="0">
                    <a:latin typeface="+mj-lt"/>
                  </a:endParaRPr>
                </a:p>
              </p:txBody>
            </p:sp>
          </p:grpSp>
          <p:sp>
            <p:nvSpPr>
              <p:cNvPr id="48"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accent2"/>
                </a:solidFill>
                <a:round/>
                <a:headEnd/>
                <a:tailEnd/>
              </a:ln>
            </p:spPr>
            <p:txBody>
              <a:bodyPr/>
              <a:lstStyle/>
              <a:p>
                <a:endParaRPr lang="en-US" dirty="0">
                  <a:latin typeface="+mj-lt"/>
                </a:endParaRPr>
              </a:p>
            </p:txBody>
          </p:sp>
          <p:sp>
            <p:nvSpPr>
              <p:cNvPr id="49"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accent2"/>
                </a:solidFill>
                <a:round/>
                <a:headEnd/>
                <a:tailEnd/>
              </a:ln>
            </p:spPr>
            <p:txBody>
              <a:bodyPr/>
              <a:lstStyle/>
              <a:p>
                <a:endParaRPr lang="en-US" dirty="0">
                  <a:latin typeface="+mj-lt"/>
                </a:endParaRPr>
              </a:p>
            </p:txBody>
          </p:sp>
          <p:sp>
            <p:nvSpPr>
              <p:cNvPr id="50"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accent2"/>
                </a:solidFill>
                <a:round/>
                <a:headEnd/>
                <a:tailEnd/>
              </a:ln>
            </p:spPr>
            <p:txBody>
              <a:bodyPr/>
              <a:lstStyle/>
              <a:p>
                <a:endParaRPr lang="en-US" dirty="0">
                  <a:latin typeface="+mj-lt"/>
                </a:endParaRPr>
              </a:p>
            </p:txBody>
          </p:sp>
          <p:sp>
            <p:nvSpPr>
              <p:cNvPr id="51"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accent2"/>
                </a:solidFill>
                <a:round/>
                <a:headEnd/>
                <a:tailEnd/>
              </a:ln>
            </p:spPr>
            <p:txBody>
              <a:bodyPr/>
              <a:lstStyle/>
              <a:p>
                <a:endParaRPr lang="en-US" dirty="0">
                  <a:latin typeface="+mj-lt"/>
                </a:endParaRPr>
              </a:p>
            </p:txBody>
          </p:sp>
          <p:sp>
            <p:nvSpPr>
              <p:cNvPr id="52"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accent2"/>
                </a:solidFill>
                <a:round/>
                <a:headEnd/>
                <a:tailEnd/>
              </a:ln>
            </p:spPr>
            <p:txBody>
              <a:bodyPr/>
              <a:lstStyle/>
              <a:p>
                <a:endParaRPr lang="en-US" dirty="0">
                  <a:latin typeface="+mj-lt"/>
                </a:endParaRPr>
              </a:p>
            </p:txBody>
          </p:sp>
          <p:sp>
            <p:nvSpPr>
              <p:cNvPr id="53"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accent2"/>
                </a:solidFill>
                <a:round/>
                <a:headEnd/>
                <a:tailEnd/>
              </a:ln>
            </p:spPr>
            <p:txBody>
              <a:bodyPr/>
              <a:lstStyle/>
              <a:p>
                <a:endParaRPr lang="en-US" dirty="0">
                  <a:latin typeface="+mj-lt"/>
                </a:endParaRPr>
              </a:p>
            </p:txBody>
          </p:sp>
          <p:sp>
            <p:nvSpPr>
              <p:cNvPr id="54"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accent2"/>
                </a:solidFill>
                <a:round/>
                <a:headEnd/>
                <a:tailEnd/>
              </a:ln>
            </p:spPr>
            <p:txBody>
              <a:bodyPr/>
              <a:lstStyle/>
              <a:p>
                <a:endParaRPr lang="en-US" dirty="0">
                  <a:latin typeface="+mj-lt"/>
                </a:endParaRPr>
              </a:p>
            </p:txBody>
          </p:sp>
          <p:sp>
            <p:nvSpPr>
              <p:cNvPr id="55"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accent2"/>
                </a:solidFill>
                <a:round/>
                <a:headEnd/>
                <a:tailEnd/>
              </a:ln>
            </p:spPr>
            <p:txBody>
              <a:bodyPr/>
              <a:lstStyle/>
              <a:p>
                <a:endParaRPr lang="en-US" dirty="0">
                  <a:latin typeface="+mj-lt"/>
                </a:endParaRPr>
              </a:p>
            </p:txBody>
          </p:sp>
          <p:sp>
            <p:nvSpPr>
              <p:cNvPr id="56"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accent2"/>
                </a:solidFill>
                <a:round/>
                <a:headEnd/>
                <a:tailEnd/>
              </a:ln>
            </p:spPr>
            <p:txBody>
              <a:bodyPr/>
              <a:lstStyle/>
              <a:p>
                <a:endParaRPr lang="en-US" dirty="0">
                  <a:latin typeface="+mj-lt"/>
                </a:endParaRPr>
              </a:p>
            </p:txBody>
          </p:sp>
          <p:sp>
            <p:nvSpPr>
              <p:cNvPr id="57"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accent2"/>
                </a:solidFill>
                <a:round/>
                <a:headEnd/>
                <a:tailEnd/>
              </a:ln>
            </p:spPr>
            <p:txBody>
              <a:bodyPr/>
              <a:lstStyle/>
              <a:p>
                <a:endParaRPr lang="en-US" dirty="0">
                  <a:latin typeface="+mj-lt"/>
                </a:endParaRPr>
              </a:p>
            </p:txBody>
          </p:sp>
          <p:sp>
            <p:nvSpPr>
              <p:cNvPr id="58"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accent2"/>
                </a:solidFill>
                <a:round/>
                <a:headEnd/>
                <a:tailEnd/>
              </a:ln>
            </p:spPr>
            <p:txBody>
              <a:bodyPr/>
              <a:lstStyle/>
              <a:p>
                <a:endParaRPr lang="en-US" dirty="0">
                  <a:latin typeface="+mj-lt"/>
                </a:endParaRPr>
              </a:p>
            </p:txBody>
          </p:sp>
          <p:sp>
            <p:nvSpPr>
              <p:cNvPr id="59"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accent2"/>
                </a:solidFill>
                <a:round/>
                <a:headEnd/>
                <a:tailEnd/>
              </a:ln>
            </p:spPr>
            <p:txBody>
              <a:bodyPr/>
              <a:lstStyle/>
              <a:p>
                <a:endParaRPr lang="en-US" dirty="0">
                  <a:latin typeface="+mj-lt"/>
                </a:endParaRPr>
              </a:p>
            </p:txBody>
          </p:sp>
          <p:sp>
            <p:nvSpPr>
              <p:cNvPr id="60"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accent2"/>
                </a:solidFill>
                <a:round/>
                <a:headEnd/>
                <a:tailEnd/>
              </a:ln>
            </p:spPr>
            <p:txBody>
              <a:bodyPr/>
              <a:lstStyle/>
              <a:p>
                <a:endParaRPr lang="en-US" dirty="0">
                  <a:latin typeface="+mj-lt"/>
                </a:endParaRPr>
              </a:p>
            </p:txBody>
          </p:sp>
          <p:grpSp>
            <p:nvGrpSpPr>
              <p:cNvPr id="61" name="Group 196"/>
              <p:cNvGrpSpPr/>
              <p:nvPr/>
            </p:nvGrpSpPr>
            <p:grpSpPr bwMode="gray">
              <a:xfrm>
                <a:off x="4341017" y="2476716"/>
                <a:ext cx="756205" cy="424878"/>
                <a:chOff x="4341017" y="2476716"/>
                <a:chExt cx="756205" cy="424878"/>
              </a:xfrm>
              <a:grpFill/>
            </p:grpSpPr>
            <p:sp>
              <p:nvSpPr>
                <p:cNvPr id="69"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accent2"/>
                  </a:solidFill>
                  <a:round/>
                  <a:headEnd/>
                  <a:tailEnd/>
                </a:ln>
              </p:spPr>
              <p:txBody>
                <a:bodyPr/>
                <a:lstStyle/>
                <a:p>
                  <a:endParaRPr lang="en-US" dirty="0">
                    <a:latin typeface="+mj-lt"/>
                  </a:endParaRPr>
                </a:p>
              </p:txBody>
            </p:sp>
            <p:sp>
              <p:nvSpPr>
                <p:cNvPr id="70"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endParaRPr lang="en-US" dirty="0">
                    <a:latin typeface="+mj-lt"/>
                  </a:endParaRPr>
                </a:p>
              </p:txBody>
            </p:sp>
          </p:grpSp>
          <p:grpSp>
            <p:nvGrpSpPr>
              <p:cNvPr id="62" name="Group 112"/>
              <p:cNvGrpSpPr/>
              <p:nvPr/>
            </p:nvGrpSpPr>
            <p:grpSpPr bwMode="gray">
              <a:xfrm>
                <a:off x="813361" y="1144588"/>
                <a:ext cx="646088" cy="471653"/>
                <a:chOff x="813361" y="1144588"/>
                <a:chExt cx="646088" cy="471653"/>
              </a:xfrm>
              <a:grpFill/>
            </p:grpSpPr>
            <p:sp>
              <p:nvSpPr>
                <p:cNvPr id="66"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endParaRPr lang="en-US" dirty="0">
                    <a:latin typeface="+mj-lt"/>
                  </a:endParaRPr>
                </a:p>
              </p:txBody>
            </p:sp>
            <p:sp>
              <p:nvSpPr>
                <p:cNvPr id="67"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endParaRPr lang="en-US" dirty="0">
                    <a:latin typeface="+mj-lt"/>
                  </a:endParaRPr>
                </a:p>
              </p:txBody>
            </p:sp>
            <p:sp>
              <p:nvSpPr>
                <p:cNvPr id="68"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endParaRPr lang="en-US" dirty="0">
                    <a:latin typeface="+mj-lt"/>
                  </a:endParaRPr>
                </a:p>
              </p:txBody>
            </p:sp>
          </p:grpSp>
          <p:sp>
            <p:nvSpPr>
              <p:cNvPr id="63"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accent2"/>
                </a:solidFill>
                <a:round/>
                <a:headEnd/>
                <a:tailEnd/>
              </a:ln>
            </p:spPr>
            <p:txBody>
              <a:bodyPr/>
              <a:lstStyle/>
              <a:p>
                <a:endParaRPr lang="en-US" dirty="0">
                  <a:latin typeface="+mj-lt"/>
                </a:endParaRPr>
              </a:p>
            </p:txBody>
          </p:sp>
          <p:sp>
            <p:nvSpPr>
              <p:cNvPr id="64"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accent2"/>
                </a:solidFill>
                <a:round/>
                <a:headEnd/>
                <a:tailEnd/>
              </a:ln>
            </p:spPr>
            <p:txBody>
              <a:bodyPr/>
              <a:lstStyle/>
              <a:p>
                <a:endParaRPr lang="en-US" dirty="0">
                  <a:latin typeface="+mj-lt"/>
                </a:endParaRPr>
              </a:p>
            </p:txBody>
          </p:sp>
          <p:sp>
            <p:nvSpPr>
              <p:cNvPr id="65"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accent1"/>
              </a:solidFill>
              <a:ln w="9525">
                <a:solidFill>
                  <a:schemeClr val="accent2"/>
                </a:solidFill>
                <a:round/>
                <a:headEnd/>
                <a:tailEnd/>
              </a:ln>
            </p:spPr>
            <p:txBody>
              <a:bodyPr/>
              <a:lstStyle/>
              <a:p>
                <a:endParaRPr lang="en-US" dirty="0">
                  <a:latin typeface="+mj-lt"/>
                </a:endParaRPr>
              </a:p>
            </p:txBody>
          </p:sp>
        </p:grpSp>
        <p:sp>
          <p:nvSpPr>
            <p:cNvPr id="82" name="5-Point Star 81"/>
            <p:cNvSpPr>
              <a:spLocks noChangeAspect="1"/>
            </p:cNvSpPr>
            <p:nvPr/>
          </p:nvSpPr>
          <p:spPr bwMode="gray">
            <a:xfrm>
              <a:off x="3990983" y="1977899"/>
              <a:ext cx="91440" cy="91440"/>
            </a:xfrm>
            <a:prstGeom prst="star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3" name="5-Point Star 82"/>
            <p:cNvSpPr>
              <a:spLocks noChangeAspect="1"/>
            </p:cNvSpPr>
            <p:nvPr/>
          </p:nvSpPr>
          <p:spPr bwMode="gray">
            <a:xfrm>
              <a:off x="3785993" y="2024559"/>
              <a:ext cx="91440" cy="91440"/>
            </a:xfrm>
            <a:prstGeom prst="star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4" name="5-Point Star 83"/>
            <p:cNvSpPr>
              <a:spLocks noChangeAspect="1"/>
            </p:cNvSpPr>
            <p:nvPr/>
          </p:nvSpPr>
          <p:spPr bwMode="gray">
            <a:xfrm>
              <a:off x="3298708" y="1848972"/>
              <a:ext cx="91440" cy="91440"/>
            </a:xfrm>
            <a:prstGeom prst="star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5" name="5-Point Star 84"/>
            <p:cNvSpPr>
              <a:spLocks noChangeAspect="1"/>
            </p:cNvSpPr>
            <p:nvPr/>
          </p:nvSpPr>
          <p:spPr bwMode="gray">
            <a:xfrm>
              <a:off x="3325076" y="2252194"/>
              <a:ext cx="91440" cy="91440"/>
            </a:xfrm>
            <a:prstGeom prst="star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6" name="5-Point Star 85"/>
            <p:cNvSpPr>
              <a:spLocks noChangeAspect="1"/>
            </p:cNvSpPr>
            <p:nvPr/>
          </p:nvSpPr>
          <p:spPr bwMode="gray">
            <a:xfrm>
              <a:off x="3129611" y="2686889"/>
              <a:ext cx="91440" cy="91440"/>
            </a:xfrm>
            <a:prstGeom prst="star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7" name="5-Point Star 86"/>
            <p:cNvSpPr>
              <a:spLocks noChangeAspect="1"/>
            </p:cNvSpPr>
            <p:nvPr/>
          </p:nvSpPr>
          <p:spPr bwMode="gray">
            <a:xfrm>
              <a:off x="2195345" y="1504148"/>
              <a:ext cx="91440" cy="91440"/>
            </a:xfrm>
            <a:prstGeom prst="star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94" name="5-Point Star 93"/>
            <p:cNvSpPr>
              <a:spLocks noChangeAspect="1"/>
            </p:cNvSpPr>
            <p:nvPr/>
          </p:nvSpPr>
          <p:spPr bwMode="gray">
            <a:xfrm>
              <a:off x="4043067" y="2102447"/>
              <a:ext cx="91440" cy="91440"/>
            </a:xfrm>
            <a:prstGeom prst="star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95" name="5-Point Star 94"/>
            <p:cNvSpPr>
              <a:spLocks noChangeAspect="1"/>
            </p:cNvSpPr>
            <p:nvPr/>
          </p:nvSpPr>
          <p:spPr bwMode="gray">
            <a:xfrm>
              <a:off x="2192471" y="2362271"/>
              <a:ext cx="91440" cy="91440"/>
            </a:xfrm>
            <a:prstGeom prst="star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96" name="5-Point Star 95"/>
            <p:cNvSpPr>
              <a:spLocks noChangeAspect="1"/>
            </p:cNvSpPr>
            <p:nvPr/>
          </p:nvSpPr>
          <p:spPr bwMode="gray">
            <a:xfrm>
              <a:off x="2439091" y="2442330"/>
              <a:ext cx="91440" cy="91440"/>
            </a:xfrm>
            <a:prstGeom prst="star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97" name="5-Point Star 96"/>
            <p:cNvSpPr>
              <a:spLocks noChangeAspect="1"/>
            </p:cNvSpPr>
            <p:nvPr/>
          </p:nvSpPr>
          <p:spPr bwMode="gray">
            <a:xfrm>
              <a:off x="3879736" y="2686889"/>
              <a:ext cx="91440" cy="91440"/>
            </a:xfrm>
            <a:prstGeom prst="star5">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grpSp>
      <p:sp>
        <p:nvSpPr>
          <p:cNvPr id="98" name="Line Callout 1 97"/>
          <p:cNvSpPr/>
          <p:nvPr/>
        </p:nvSpPr>
        <p:spPr bwMode="gray">
          <a:xfrm>
            <a:off x="320040" y="1943902"/>
            <a:ext cx="1303633" cy="1100301"/>
          </a:xfrm>
          <a:prstGeom prst="borderCallout1">
            <a:avLst>
              <a:gd name="adj1" fmla="val 48449"/>
              <a:gd name="adj2" fmla="val 100148"/>
              <a:gd name="adj3" fmla="val 96568"/>
              <a:gd name="adj4" fmla="val 241756"/>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b="1" dirty="0" smtClean="0"/>
              <a:t>Walmart</a:t>
            </a:r>
          </a:p>
          <a:p>
            <a:pPr>
              <a:spcBef>
                <a:spcPts val="300"/>
              </a:spcBef>
            </a:pPr>
            <a:r>
              <a:rPr lang="en-US" sz="900" dirty="0" smtClean="0"/>
              <a:t>In 2013, expanded Centers of Excellence program to cover cardiac, spine, and hip/knee replacement surgery</a:t>
            </a:r>
          </a:p>
        </p:txBody>
      </p:sp>
      <p:sp>
        <p:nvSpPr>
          <p:cNvPr id="99" name="Line Callout 1 98"/>
          <p:cNvSpPr/>
          <p:nvPr/>
        </p:nvSpPr>
        <p:spPr bwMode="gray">
          <a:xfrm>
            <a:off x="4399706" y="2894343"/>
            <a:ext cx="1689738" cy="684803"/>
          </a:xfrm>
          <a:prstGeom prst="borderCallout1">
            <a:avLst>
              <a:gd name="adj1" fmla="val 27839"/>
              <a:gd name="adj2" fmla="val 551"/>
              <a:gd name="adj3" fmla="val 2433"/>
              <a:gd name="adj4" fmla="val -14884"/>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b="1" dirty="0" smtClean="0"/>
              <a:t>Lowe’s</a:t>
            </a:r>
          </a:p>
          <a:p>
            <a:pPr>
              <a:spcBef>
                <a:spcPts val="300"/>
              </a:spcBef>
            </a:pPr>
            <a:r>
              <a:rPr lang="en-US" sz="900" dirty="0" smtClean="0"/>
              <a:t>In 2010, offered employees free heart surgery at Cleveland Clinic</a:t>
            </a:r>
          </a:p>
        </p:txBody>
      </p:sp>
      <p:sp>
        <p:nvSpPr>
          <p:cNvPr id="100" name="Line Callout 1 99"/>
          <p:cNvSpPr/>
          <p:nvPr/>
        </p:nvSpPr>
        <p:spPr bwMode="gray">
          <a:xfrm>
            <a:off x="4390387" y="1535094"/>
            <a:ext cx="1689738" cy="823302"/>
          </a:xfrm>
          <a:prstGeom prst="borderCallout1">
            <a:avLst>
              <a:gd name="adj1" fmla="val 99670"/>
              <a:gd name="adj2" fmla="val 19469"/>
              <a:gd name="adj3" fmla="val 120780"/>
              <a:gd name="adj4" fmla="val 1834"/>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b="1" dirty="0" smtClean="0"/>
              <a:t>Pepsi Co.</a:t>
            </a:r>
          </a:p>
          <a:p>
            <a:pPr>
              <a:spcBef>
                <a:spcPts val="300"/>
              </a:spcBef>
            </a:pPr>
            <a:r>
              <a:rPr lang="en-US" sz="900" dirty="0" smtClean="0"/>
              <a:t>In 2011, offered employees free cardiac and complex joint replacement surgery at Johns Hopkins Medicine</a:t>
            </a:r>
          </a:p>
        </p:txBody>
      </p:sp>
      <p:sp>
        <p:nvSpPr>
          <p:cNvPr id="101" name="TextBox 100"/>
          <p:cNvSpPr txBox="1"/>
          <p:nvPr/>
        </p:nvSpPr>
        <p:spPr bwMode="gray">
          <a:xfrm>
            <a:off x="320040" y="1101761"/>
            <a:ext cx="5463326" cy="169277"/>
          </a:xfrm>
          <a:prstGeom prst="rect">
            <a:avLst/>
          </a:prstGeom>
          <a:noFill/>
        </p:spPr>
        <p:txBody>
          <a:bodyPr wrap="square" lIns="0" tIns="0" rIns="0" bIns="0" rtlCol="0">
            <a:spAutoFit/>
          </a:bodyPr>
          <a:lstStyle/>
          <a:p>
            <a:pPr>
              <a:spcBef>
                <a:spcPts val="500"/>
              </a:spcBef>
            </a:pPr>
            <a:r>
              <a:rPr lang="en-US" sz="1100" b="1" dirty="0" smtClean="0"/>
              <a:t>Large Employers and Hospitals Participating in Centers of Excellence Programs</a:t>
            </a:r>
          </a:p>
        </p:txBody>
      </p:sp>
    </p:spTree>
    <p:extLst>
      <p:ext uri="{BB962C8B-B14F-4D97-AF65-F5344CB8AC3E}">
        <p14:creationId xmlns:p14="http://schemas.microsoft.com/office/powerpoint/2010/main" val="38453768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Assuring Employers of Ability to Manage Future Costs</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Making the Case for Care Management Capabilities</a:t>
            </a:r>
            <a:endParaRPr lang="en-US" dirty="0"/>
          </a:p>
        </p:txBody>
      </p:sp>
      <p:sp>
        <p:nvSpPr>
          <p:cNvPr id="14" name="TextBox 13"/>
          <p:cNvSpPr txBox="1"/>
          <p:nvPr/>
        </p:nvSpPr>
        <p:spPr bwMode="gray">
          <a:xfrm>
            <a:off x="322263" y="1869812"/>
            <a:ext cx="1118362" cy="987450"/>
          </a:xfrm>
          <a:prstGeom prst="rect">
            <a:avLst/>
          </a:prstGeom>
          <a:noFill/>
        </p:spPr>
        <p:txBody>
          <a:bodyPr wrap="square" lIns="0" tIns="0" rIns="0" bIns="0" rtlCol="0">
            <a:spAutoFit/>
          </a:bodyPr>
          <a:lstStyle/>
          <a:p>
            <a:pPr>
              <a:spcBef>
                <a:spcPts val="500"/>
              </a:spcBef>
            </a:pPr>
            <a:r>
              <a:rPr lang="en-US" sz="1000" b="1" dirty="0" smtClean="0">
                <a:latin typeface="+mj-lt"/>
              </a:rPr>
              <a:t>Investment in Data Analytics</a:t>
            </a:r>
            <a:endParaRPr lang="en-US" sz="1000" b="1" dirty="0">
              <a:latin typeface="+mj-lt"/>
            </a:endParaRPr>
          </a:p>
          <a:p>
            <a:pPr>
              <a:spcBef>
                <a:spcPts val="500"/>
              </a:spcBef>
            </a:pPr>
            <a:r>
              <a:rPr lang="en-US" sz="1000" dirty="0" smtClean="0">
                <a:latin typeface="+mj-lt"/>
              </a:rPr>
              <a:t>Shows capability to assess patient risk and pinpoint interventions</a:t>
            </a:r>
          </a:p>
        </p:txBody>
      </p:sp>
      <p:sp>
        <p:nvSpPr>
          <p:cNvPr id="15" name="TextBox 14"/>
          <p:cNvSpPr txBox="1"/>
          <p:nvPr/>
        </p:nvSpPr>
        <p:spPr bwMode="gray">
          <a:xfrm>
            <a:off x="1727847" y="1869812"/>
            <a:ext cx="1192001" cy="833562"/>
          </a:xfrm>
          <a:prstGeom prst="rect">
            <a:avLst/>
          </a:prstGeom>
          <a:noFill/>
        </p:spPr>
        <p:txBody>
          <a:bodyPr wrap="square" lIns="0" tIns="0" rIns="0" bIns="0" rtlCol="0">
            <a:spAutoFit/>
          </a:bodyPr>
          <a:lstStyle/>
          <a:p>
            <a:pPr>
              <a:spcBef>
                <a:spcPts val="500"/>
              </a:spcBef>
            </a:pPr>
            <a:r>
              <a:rPr lang="en-US" sz="1000" b="1" dirty="0" smtClean="0">
                <a:latin typeface="+mj-lt"/>
              </a:rPr>
              <a:t>Clinical and Claims Data Integration</a:t>
            </a:r>
            <a:endParaRPr lang="en-US" sz="1000" b="1" dirty="0">
              <a:latin typeface="+mj-lt"/>
            </a:endParaRPr>
          </a:p>
          <a:p>
            <a:pPr>
              <a:spcBef>
                <a:spcPts val="500"/>
              </a:spcBef>
            </a:pPr>
            <a:r>
              <a:rPr lang="en-US" sz="1000" dirty="0" smtClean="0">
                <a:latin typeface="+mj-lt"/>
              </a:rPr>
              <a:t>Illustrates advantage over traditional health plan</a:t>
            </a:r>
          </a:p>
        </p:txBody>
      </p:sp>
      <p:sp>
        <p:nvSpPr>
          <p:cNvPr id="16" name="TextBox 15"/>
          <p:cNvSpPr txBox="1"/>
          <p:nvPr/>
        </p:nvSpPr>
        <p:spPr bwMode="gray">
          <a:xfrm>
            <a:off x="3207070" y="1869812"/>
            <a:ext cx="1319158" cy="987450"/>
          </a:xfrm>
          <a:prstGeom prst="rect">
            <a:avLst/>
          </a:prstGeom>
          <a:noFill/>
        </p:spPr>
        <p:txBody>
          <a:bodyPr wrap="square" lIns="0" tIns="0" rIns="0" bIns="0" rtlCol="0">
            <a:spAutoFit/>
          </a:bodyPr>
          <a:lstStyle/>
          <a:p>
            <a:pPr>
              <a:spcBef>
                <a:spcPts val="500"/>
              </a:spcBef>
            </a:pPr>
            <a:r>
              <a:rPr lang="en-US" sz="1000" b="1" dirty="0" smtClean="0">
                <a:latin typeface="+mj-lt"/>
              </a:rPr>
              <a:t>Demand for Out-of-Network Claims Data</a:t>
            </a:r>
            <a:endParaRPr lang="en-US" sz="1000" b="1" dirty="0">
              <a:latin typeface="+mj-lt"/>
            </a:endParaRPr>
          </a:p>
          <a:p>
            <a:pPr>
              <a:spcBef>
                <a:spcPts val="500"/>
              </a:spcBef>
            </a:pPr>
            <a:r>
              <a:rPr lang="en-US" sz="1000" dirty="0" smtClean="0">
                <a:latin typeface="+mj-lt"/>
              </a:rPr>
              <a:t>Shows commitment to continuously manage care for attributed population</a:t>
            </a:r>
          </a:p>
        </p:txBody>
      </p:sp>
      <p:sp>
        <p:nvSpPr>
          <p:cNvPr id="17" name="TextBox 16"/>
          <p:cNvSpPr txBox="1"/>
          <p:nvPr/>
        </p:nvSpPr>
        <p:spPr bwMode="gray">
          <a:xfrm>
            <a:off x="4813449" y="1872801"/>
            <a:ext cx="1266676" cy="987450"/>
          </a:xfrm>
          <a:prstGeom prst="rect">
            <a:avLst/>
          </a:prstGeom>
          <a:noFill/>
        </p:spPr>
        <p:txBody>
          <a:bodyPr wrap="square" lIns="0" tIns="0" rIns="0" bIns="0" rtlCol="0">
            <a:spAutoFit/>
          </a:bodyPr>
          <a:lstStyle/>
          <a:p>
            <a:pPr>
              <a:spcBef>
                <a:spcPts val="500"/>
              </a:spcBef>
            </a:pPr>
            <a:r>
              <a:rPr lang="en-US" sz="1000" b="1" dirty="0" err="1" smtClean="0">
                <a:latin typeface="+mj-lt"/>
              </a:rPr>
              <a:t>Telehealth</a:t>
            </a:r>
            <a:r>
              <a:rPr lang="en-US" sz="1000" b="1" dirty="0" smtClean="0">
                <a:latin typeface="+mj-lt"/>
              </a:rPr>
              <a:t> Platforms and Programs</a:t>
            </a:r>
            <a:endParaRPr lang="en-US" sz="1000" b="1" dirty="0">
              <a:latin typeface="+mj-lt"/>
            </a:endParaRPr>
          </a:p>
          <a:p>
            <a:pPr>
              <a:spcBef>
                <a:spcPts val="500"/>
              </a:spcBef>
            </a:pPr>
            <a:r>
              <a:rPr lang="en-US" sz="1000" dirty="0" smtClean="0">
                <a:latin typeface="+mj-lt"/>
              </a:rPr>
              <a:t>Demonstrates ability to keep low-acuity cases in most appropriate care site</a:t>
            </a:r>
          </a:p>
        </p:txBody>
      </p:sp>
      <p:sp>
        <p:nvSpPr>
          <p:cNvPr id="18" name="TextBox 17"/>
          <p:cNvSpPr txBox="1"/>
          <p:nvPr/>
        </p:nvSpPr>
        <p:spPr bwMode="gray">
          <a:xfrm>
            <a:off x="320040" y="1048490"/>
            <a:ext cx="4750800" cy="169277"/>
          </a:xfrm>
          <a:prstGeom prst="rect">
            <a:avLst/>
          </a:prstGeom>
          <a:noFill/>
        </p:spPr>
        <p:txBody>
          <a:bodyPr wrap="square" lIns="0" tIns="0" rIns="0" bIns="0" rtlCol="0">
            <a:spAutoFit/>
          </a:bodyPr>
          <a:lstStyle/>
          <a:p>
            <a:r>
              <a:rPr lang="en-US" sz="1100" b="1" dirty="0" smtClean="0"/>
              <a:t>Powerful Ways to Signal Care Management Capabilities</a:t>
            </a:r>
            <a:endParaRPr lang="en-US" sz="1100" b="1" dirty="0"/>
          </a:p>
        </p:txBody>
      </p:sp>
      <p:pic>
        <p:nvPicPr>
          <p:cNvPr id="3074" name="Picture 2" descr="L:\public\share\ABC Templates and Resources\ABC Art Icons Logos\ABC Modern Icons\Data_analyt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1450469"/>
            <a:ext cx="457200" cy="31829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public\share\ABC Templates and Resources\ABC Art Icons Logos\ABC Modern Icons\Arrow_circul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847" y="1392566"/>
            <a:ext cx="457200" cy="434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public\share\ABC Templates and Resources\ABC Art Icons Logos\ABC Modern Icons\Netwo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7070" y="1433404"/>
            <a:ext cx="4572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public\share\ABC Templates and Resources\ABC Art Icons Logos\ABC Modern Icons\Computer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449" y="1381016"/>
            <a:ext cx="407194" cy="4572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bwMode="gray">
          <a:xfrm>
            <a:off x="3243657" y="3978340"/>
            <a:ext cx="2590889" cy="489365"/>
          </a:xfrm>
          <a:prstGeom prst="rect">
            <a:avLst/>
          </a:prstGeom>
          <a:noFill/>
        </p:spPr>
        <p:txBody>
          <a:bodyPr wrap="square" lIns="0" tIns="0" rIns="182880" bIns="118872" rtlCol="0" anchor="b">
            <a:spAutoFit/>
          </a:bodyPr>
          <a:lstStyle/>
          <a:p>
            <a:pPr algn="r"/>
            <a:r>
              <a:rPr lang="en-US" sz="1200" i="1" dirty="0">
                <a:solidFill>
                  <a:schemeClr val="accent3"/>
                </a:solidFill>
              </a:rPr>
              <a:t>Chief Marketing Officer</a:t>
            </a:r>
          </a:p>
          <a:p>
            <a:pPr algn="r"/>
            <a:r>
              <a:rPr lang="en-US" sz="1200" i="1" dirty="0">
                <a:solidFill>
                  <a:schemeClr val="accent3"/>
                </a:solidFill>
              </a:rPr>
              <a:t>Large Health </a:t>
            </a:r>
            <a:r>
              <a:rPr lang="en-US" sz="1200" i="1" dirty="0" smtClean="0">
                <a:solidFill>
                  <a:schemeClr val="accent3"/>
                </a:solidFill>
              </a:rPr>
              <a:t>System</a:t>
            </a:r>
            <a:endParaRPr lang="en-US" sz="1200" i="1" dirty="0">
              <a:solidFill>
                <a:schemeClr val="accent3"/>
              </a:solidFill>
            </a:endParaRPr>
          </a:p>
        </p:txBody>
      </p:sp>
      <p:grpSp>
        <p:nvGrpSpPr>
          <p:cNvPr id="24" name="Group 23"/>
          <p:cNvGrpSpPr>
            <a:grpSpLocks noChangeAspect="1"/>
          </p:cNvGrpSpPr>
          <p:nvPr/>
        </p:nvGrpSpPr>
        <p:grpSpPr bwMode="gray">
          <a:xfrm>
            <a:off x="322263" y="3037551"/>
            <a:ext cx="463327" cy="474669"/>
            <a:chOff x="3145010" y="1854051"/>
            <a:chExt cx="124957" cy="128016"/>
          </a:xfrm>
          <a:solidFill>
            <a:schemeClr val="accent1"/>
          </a:solidFill>
        </p:grpSpPr>
        <p:sp>
          <p:nvSpPr>
            <p:cNvPr id="25"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bwMode="gray">
          <a:xfrm>
            <a:off x="512809" y="3200038"/>
            <a:ext cx="5548265" cy="984885"/>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sz="1600" dirty="0" smtClean="0"/>
              <a:t>“</a:t>
            </a:r>
            <a:r>
              <a:rPr lang="en-US" sz="1600" dirty="0"/>
              <a:t>In our market, there is plenty of talk about ‘accountable care’, but we are differentiating with the organizational commitment and the infrastructure investment to sustain a new economic model</a:t>
            </a:r>
            <a:r>
              <a:rPr lang="en-US" dirty="0" smtClean="0"/>
              <a:t>.”</a:t>
            </a:r>
            <a:endParaRPr lang="en-US" dirty="0"/>
          </a:p>
        </p:txBody>
      </p:sp>
    </p:spTree>
    <p:extLst>
      <p:ext uri="{BB962C8B-B14F-4D97-AF65-F5344CB8AC3E}">
        <p14:creationId xmlns:p14="http://schemas.microsoft.com/office/powerpoint/2010/main" val="10826856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20040" y="3254009"/>
            <a:ext cx="643116" cy="495198"/>
          </a:xfrm>
          <a:prstGeom prst="rect">
            <a:avLst/>
          </a:prstGeom>
        </p:spPr>
      </p:pic>
      <p:sp>
        <p:nvSpPr>
          <p:cNvPr id="2" name="Text Placeholder 1"/>
          <p:cNvSpPr>
            <a:spLocks noGrp="1"/>
          </p:cNvSpPr>
          <p:nvPr>
            <p:ph type="body" sz="quarter" idx="21"/>
          </p:nvPr>
        </p:nvSpPr>
        <p:spPr>
          <a:xfrm>
            <a:off x="320040" y="718356"/>
            <a:ext cx="5759450" cy="215444"/>
          </a:xfrm>
        </p:spPr>
        <p:txBody>
          <a:bodyPr/>
          <a:lstStyle/>
          <a:p>
            <a:endParaRPr lang="en-US"/>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3349014" y="4388179"/>
            <a:ext cx="3051786" cy="412421"/>
          </a:xfrm>
        </p:spPr>
        <p:txBody>
          <a:bodyPr/>
          <a:lstStyle/>
          <a:p>
            <a:r>
              <a:rPr lang="en-US" dirty="0" smtClean="0"/>
              <a:t>Source: </a:t>
            </a:r>
            <a:r>
              <a:rPr lang="en-US" dirty="0" err="1" smtClean="0"/>
              <a:t>Commins</a:t>
            </a:r>
            <a:r>
              <a:rPr lang="en-US" dirty="0" smtClean="0"/>
              <a:t> J, “Aurora Health Offers Employers a Savings Guarantee,” </a:t>
            </a:r>
            <a:r>
              <a:rPr lang="en-US" dirty="0" err="1" smtClean="0"/>
              <a:t>HealthLeaders</a:t>
            </a:r>
            <a:r>
              <a:rPr lang="en-US" dirty="0" smtClean="0"/>
              <a:t> Media, July 30, 2012, available at: </a:t>
            </a:r>
            <a:r>
              <a:rPr lang="en-US" dirty="0" smtClean="0">
                <a:hlinkClick r:id="rId3"/>
              </a:rPr>
              <a:t>www.healthleadersmedia.com</a:t>
            </a:r>
            <a:r>
              <a:rPr lang="en-US" dirty="0" smtClean="0"/>
              <a:t>; Aurora Health Care, “Roundy’s Offers Employees Innovative Health Care Plan Through Anthem’s Blue Priority &amp; Aurora Accountable Care Network,” October 24, 2012, available at: </a:t>
            </a:r>
            <a:r>
              <a:rPr lang="en-US" dirty="0" smtClean="0">
                <a:hlinkClick r:id="rId4"/>
              </a:rPr>
              <a:t>www.aurorahealthcare.org</a:t>
            </a:r>
            <a:r>
              <a:rPr lang="en-US" dirty="0" smtClean="0"/>
              <a:t>;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Promising Total Cost Savings to Employers</a:t>
            </a:r>
            <a:endParaRPr lang="en-US" dirty="0"/>
          </a:p>
        </p:txBody>
      </p:sp>
      <p:sp>
        <p:nvSpPr>
          <p:cNvPr id="8" name="TextBox 7"/>
          <p:cNvSpPr txBox="1"/>
          <p:nvPr/>
        </p:nvSpPr>
        <p:spPr bwMode="gray">
          <a:xfrm>
            <a:off x="320040" y="3700620"/>
            <a:ext cx="1174530" cy="615553"/>
          </a:xfrm>
          <a:prstGeom prst="rect">
            <a:avLst/>
          </a:prstGeom>
          <a:noFill/>
        </p:spPr>
        <p:txBody>
          <a:bodyPr wrap="square" lIns="0" tIns="0" rIns="0" bIns="0" rtlCol="0">
            <a:spAutoFit/>
          </a:bodyPr>
          <a:lstStyle/>
          <a:p>
            <a:r>
              <a:rPr lang="en-US" sz="1000" dirty="0" smtClean="0"/>
              <a:t>Average savings guaranteed to employers over three years</a:t>
            </a:r>
            <a:endParaRPr lang="en-US" sz="1000" dirty="0"/>
          </a:p>
        </p:txBody>
      </p:sp>
      <p:sp>
        <p:nvSpPr>
          <p:cNvPr id="9" name="TextBox 8"/>
          <p:cNvSpPr txBox="1"/>
          <p:nvPr/>
        </p:nvSpPr>
        <p:spPr bwMode="gray">
          <a:xfrm>
            <a:off x="320040" y="3371232"/>
            <a:ext cx="803784" cy="338554"/>
          </a:xfrm>
          <a:prstGeom prst="rect">
            <a:avLst/>
          </a:prstGeom>
          <a:noFill/>
        </p:spPr>
        <p:txBody>
          <a:bodyPr wrap="square" lIns="0" tIns="0" rIns="0" bIns="0" rtlCol="0">
            <a:spAutoFit/>
          </a:bodyPr>
          <a:lstStyle/>
          <a:p>
            <a:r>
              <a:rPr lang="en-US" sz="2200" dirty="0" smtClean="0">
                <a:solidFill>
                  <a:schemeClr val="accent6"/>
                </a:solidFill>
              </a:rPr>
              <a:t>10%</a:t>
            </a:r>
          </a:p>
        </p:txBody>
      </p:sp>
      <p:sp>
        <p:nvSpPr>
          <p:cNvPr id="13" name="Freeform 12"/>
          <p:cNvSpPr/>
          <p:nvPr/>
        </p:nvSpPr>
        <p:spPr bwMode="gray">
          <a:xfrm>
            <a:off x="676387" y="1621350"/>
            <a:ext cx="2570813" cy="1270155"/>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9525" cap="flat" cmpd="sng" algn="ctr">
            <a:solidFill>
              <a:schemeClr val="tx1"/>
            </a:solidFill>
            <a:prstDash val="solid"/>
            <a:miter lim="800000"/>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algn="l"/>
            <a:endParaRPr lang="en-US" sz="1000" dirty="0" smtClean="0">
              <a:latin typeface="+mn-lt"/>
            </a:endParaRPr>
          </a:p>
        </p:txBody>
      </p:sp>
      <p:cxnSp>
        <p:nvCxnSpPr>
          <p:cNvPr id="14" name="Straight Connector 13"/>
          <p:cNvCxnSpPr/>
          <p:nvPr/>
        </p:nvCxnSpPr>
        <p:spPr bwMode="gray">
          <a:xfrm flipV="1">
            <a:off x="676387" y="1680526"/>
            <a:ext cx="2441463" cy="1006242"/>
          </a:xfrm>
          <a:prstGeom prst="line">
            <a:avLst/>
          </a:prstGeom>
          <a:solidFill>
            <a:schemeClr val="accent1"/>
          </a:solidFill>
          <a:ln w="12700" cap="flat" cmpd="sng" algn="ctr">
            <a:solidFill>
              <a:schemeClr val="accent3"/>
            </a:solidFill>
            <a:prstDash val="dash"/>
            <a:miter lim="800000"/>
            <a:headEnd type="none" w="med" len="med"/>
            <a:tailEnd type="none"/>
          </a:ln>
          <a:effectLst/>
        </p:spPr>
      </p:cxnSp>
      <p:sp>
        <p:nvSpPr>
          <p:cNvPr id="16" name="TextBox 15"/>
          <p:cNvSpPr txBox="1"/>
          <p:nvPr/>
        </p:nvSpPr>
        <p:spPr bwMode="gray">
          <a:xfrm>
            <a:off x="320040" y="1043324"/>
            <a:ext cx="3207048" cy="169277"/>
          </a:xfrm>
          <a:prstGeom prst="rect">
            <a:avLst/>
          </a:prstGeom>
          <a:noFill/>
        </p:spPr>
        <p:txBody>
          <a:bodyPr wrap="square" lIns="0" tIns="0" rIns="0" bIns="0" rtlCol="0">
            <a:spAutoFit/>
          </a:bodyPr>
          <a:lstStyle/>
          <a:p>
            <a:r>
              <a:rPr lang="en-US" sz="1100" b="1" dirty="0" smtClean="0"/>
              <a:t>Savings Guaranteed Off Of Projected Costs</a:t>
            </a:r>
          </a:p>
        </p:txBody>
      </p:sp>
      <p:sp>
        <p:nvSpPr>
          <p:cNvPr id="17" name="TextBox 16"/>
          <p:cNvSpPr txBox="1"/>
          <p:nvPr/>
        </p:nvSpPr>
        <p:spPr bwMode="gray">
          <a:xfrm>
            <a:off x="1660686" y="3158822"/>
            <a:ext cx="4472087" cy="1270673"/>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t>Case in Brief: </a:t>
            </a:r>
            <a:r>
              <a:rPr lang="en-US" sz="1100" b="1" dirty="0" smtClean="0"/>
              <a:t>Aurora Health Care</a:t>
            </a:r>
            <a:endParaRPr lang="en-US" sz="1100" b="1" dirty="0"/>
          </a:p>
        </p:txBody>
      </p:sp>
      <p:grpSp>
        <p:nvGrpSpPr>
          <p:cNvPr id="18" name="Group 17"/>
          <p:cNvGrpSpPr/>
          <p:nvPr/>
        </p:nvGrpSpPr>
        <p:grpSpPr bwMode="gray">
          <a:xfrm>
            <a:off x="1660686" y="3158822"/>
            <a:ext cx="319390" cy="218673"/>
            <a:chOff x="2833829" y="1401109"/>
            <a:chExt cx="319390" cy="218673"/>
          </a:xfrm>
        </p:grpSpPr>
        <p:sp>
          <p:nvSpPr>
            <p:cNvPr id="19" name="Freeform 18"/>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Plus 19"/>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21" name="Text Placeholder 1"/>
          <p:cNvSpPr txBox="1">
            <a:spLocks/>
          </p:cNvSpPr>
          <p:nvPr/>
        </p:nvSpPr>
        <p:spPr bwMode="gray">
          <a:xfrm>
            <a:off x="1660685" y="3570428"/>
            <a:ext cx="4472088" cy="772006"/>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15-hospital, not-for-profit health system based in Milwaukee, Wisconsin</a:t>
            </a:r>
          </a:p>
          <a:p>
            <a:r>
              <a:rPr lang="en-US" dirty="0" smtClean="0"/>
              <a:t>Announced separate narrow network products with Aetna and Anthem Blue Cross and Blue Shield that offer employers guaranteed savings over three years</a:t>
            </a:r>
            <a:endParaRPr lang="en-US" dirty="0"/>
          </a:p>
        </p:txBody>
      </p:sp>
      <p:sp>
        <p:nvSpPr>
          <p:cNvPr id="22" name="TextBox 21"/>
          <p:cNvSpPr txBox="1"/>
          <p:nvPr/>
        </p:nvSpPr>
        <p:spPr bwMode="gray">
          <a:xfrm>
            <a:off x="4223749" y="1043324"/>
            <a:ext cx="2021408" cy="338554"/>
          </a:xfrm>
          <a:prstGeom prst="rect">
            <a:avLst/>
          </a:prstGeom>
          <a:noFill/>
        </p:spPr>
        <p:txBody>
          <a:bodyPr wrap="square" lIns="0" tIns="0" rIns="0" bIns="0" rtlCol="0">
            <a:spAutoFit/>
          </a:bodyPr>
          <a:lstStyle/>
          <a:p>
            <a:r>
              <a:rPr lang="en-US" sz="1100" b="1" dirty="0" smtClean="0"/>
              <a:t>Two Separate Products with Different Payer Partners</a:t>
            </a:r>
          </a:p>
        </p:txBody>
      </p:sp>
      <p:sp>
        <p:nvSpPr>
          <p:cNvPr id="23" name="TextBox 22"/>
          <p:cNvSpPr txBox="1"/>
          <p:nvPr/>
        </p:nvSpPr>
        <p:spPr bwMode="gray">
          <a:xfrm>
            <a:off x="1378364" y="2947366"/>
            <a:ext cx="1166858" cy="138499"/>
          </a:xfrm>
          <a:prstGeom prst="rect">
            <a:avLst/>
          </a:prstGeom>
          <a:noFill/>
        </p:spPr>
        <p:txBody>
          <a:bodyPr wrap="square" lIns="0" tIns="0" rIns="0" bIns="0" rtlCol="0">
            <a:spAutoFit/>
          </a:bodyPr>
          <a:lstStyle/>
          <a:p>
            <a:pPr algn="ctr">
              <a:spcBef>
                <a:spcPts val="500"/>
              </a:spcBef>
            </a:pPr>
            <a:r>
              <a:rPr lang="en-US" sz="900" i="1" dirty="0" smtClean="0"/>
              <a:t>Time</a:t>
            </a:r>
          </a:p>
        </p:txBody>
      </p:sp>
      <p:cxnSp>
        <p:nvCxnSpPr>
          <p:cNvPr id="30" name="Straight Connector 29"/>
          <p:cNvCxnSpPr/>
          <p:nvPr/>
        </p:nvCxnSpPr>
        <p:spPr bwMode="gray">
          <a:xfrm flipV="1">
            <a:off x="1942487" y="2013901"/>
            <a:ext cx="1224576" cy="169746"/>
          </a:xfrm>
          <a:prstGeom prst="line">
            <a:avLst/>
          </a:prstGeom>
          <a:solidFill>
            <a:schemeClr val="accent1"/>
          </a:solidFill>
          <a:ln w="12700" cap="flat" cmpd="sng" algn="ctr">
            <a:solidFill>
              <a:schemeClr val="accent6"/>
            </a:solidFill>
            <a:prstDash val="dash"/>
            <a:miter lim="800000"/>
            <a:headEnd type="none" w="med" len="med"/>
            <a:tailEnd type="none"/>
          </a:ln>
          <a:effectLst/>
        </p:spPr>
      </p:cxnSp>
      <p:cxnSp>
        <p:nvCxnSpPr>
          <p:cNvPr id="35" name="Straight Connector 34"/>
          <p:cNvCxnSpPr/>
          <p:nvPr/>
        </p:nvCxnSpPr>
        <p:spPr bwMode="gray">
          <a:xfrm flipV="1">
            <a:off x="676387" y="2183647"/>
            <a:ext cx="1220731" cy="503122"/>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38" name="TextBox 37"/>
          <p:cNvSpPr txBox="1"/>
          <p:nvPr/>
        </p:nvSpPr>
        <p:spPr bwMode="gray">
          <a:xfrm>
            <a:off x="0" y="2048678"/>
            <a:ext cx="635936" cy="415498"/>
          </a:xfrm>
          <a:prstGeom prst="rect">
            <a:avLst/>
          </a:prstGeom>
          <a:noFill/>
        </p:spPr>
        <p:txBody>
          <a:bodyPr wrap="square" lIns="0" tIns="0" rIns="0" bIns="0" rtlCol="0">
            <a:spAutoFit/>
          </a:bodyPr>
          <a:lstStyle/>
          <a:p>
            <a:pPr algn="r">
              <a:spcBef>
                <a:spcPts val="500"/>
              </a:spcBef>
            </a:pPr>
            <a:r>
              <a:rPr lang="en-US" sz="900" i="1" dirty="0" smtClean="0"/>
              <a:t>Employer Health Spending</a:t>
            </a:r>
          </a:p>
        </p:txBody>
      </p:sp>
      <p:sp>
        <p:nvSpPr>
          <p:cNvPr id="39" name="Right Bracket 38"/>
          <p:cNvSpPr/>
          <p:nvPr/>
        </p:nvSpPr>
        <p:spPr bwMode="gray">
          <a:xfrm>
            <a:off x="3293632" y="1680526"/>
            <a:ext cx="55382" cy="333375"/>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bwMode="gray">
          <a:xfrm>
            <a:off x="3407021" y="1708713"/>
            <a:ext cx="820372" cy="276999"/>
          </a:xfrm>
          <a:prstGeom prst="rect">
            <a:avLst/>
          </a:prstGeom>
          <a:noFill/>
        </p:spPr>
        <p:txBody>
          <a:bodyPr wrap="square" lIns="0" tIns="0" rIns="0" bIns="0" rtlCol="0">
            <a:spAutoFit/>
          </a:bodyPr>
          <a:lstStyle/>
          <a:p>
            <a:pPr>
              <a:spcBef>
                <a:spcPts val="500"/>
              </a:spcBef>
            </a:pPr>
            <a:r>
              <a:rPr lang="en-US" sz="900" i="1" dirty="0" smtClean="0"/>
              <a:t>Guaranteed Savings</a:t>
            </a:r>
          </a:p>
        </p:txBody>
      </p:sp>
      <p:sp>
        <p:nvSpPr>
          <p:cNvPr id="43" name="Line Callout 1 42"/>
          <p:cNvSpPr/>
          <p:nvPr/>
        </p:nvSpPr>
        <p:spPr bwMode="gray">
          <a:xfrm>
            <a:off x="864657" y="1298184"/>
            <a:ext cx="1180083" cy="646331"/>
          </a:xfrm>
          <a:prstGeom prst="borderCallout1">
            <a:avLst>
              <a:gd name="adj1" fmla="val 42607"/>
              <a:gd name="adj2" fmla="val 95389"/>
              <a:gd name="adj3" fmla="val 77935"/>
              <a:gd name="adj4" fmla="val 142167"/>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Baseline spending projected using three years’ historical spending</a:t>
            </a:r>
            <a:endParaRPr lang="en-US" sz="900" dirty="0">
              <a:solidFill>
                <a:schemeClr val="bg1"/>
              </a:solidFill>
            </a:endParaRPr>
          </a:p>
        </p:txBody>
      </p:sp>
      <p:sp>
        <p:nvSpPr>
          <p:cNvPr id="44" name="Oval 43"/>
          <p:cNvSpPr/>
          <p:nvPr/>
        </p:nvSpPr>
        <p:spPr bwMode="gray">
          <a:xfrm>
            <a:off x="4223749" y="1653363"/>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1</a:t>
            </a:r>
          </a:p>
        </p:txBody>
      </p:sp>
      <p:sp>
        <p:nvSpPr>
          <p:cNvPr id="45" name="Oval 44"/>
          <p:cNvSpPr/>
          <p:nvPr/>
        </p:nvSpPr>
        <p:spPr bwMode="gray">
          <a:xfrm>
            <a:off x="4223749" y="2165863"/>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2</a:t>
            </a:r>
            <a:endParaRPr lang="en-US" sz="1000" b="1" dirty="0" smtClean="0">
              <a:solidFill>
                <a:schemeClr val="bg1"/>
              </a:solidFill>
              <a:latin typeface="+mj-lt"/>
            </a:endParaRPr>
          </a:p>
        </p:txBody>
      </p:sp>
      <p:sp>
        <p:nvSpPr>
          <p:cNvPr id="46" name="TextBox 45"/>
          <p:cNvSpPr txBox="1"/>
          <p:nvPr/>
        </p:nvSpPr>
        <p:spPr bwMode="gray">
          <a:xfrm>
            <a:off x="4470593" y="2120322"/>
            <a:ext cx="1219200" cy="461665"/>
          </a:xfrm>
          <a:prstGeom prst="rect">
            <a:avLst/>
          </a:prstGeom>
          <a:noFill/>
        </p:spPr>
        <p:txBody>
          <a:bodyPr wrap="square" lIns="0" tIns="0" rIns="0" bIns="0" rtlCol="0">
            <a:spAutoFit/>
          </a:bodyPr>
          <a:lstStyle/>
          <a:p>
            <a:pPr>
              <a:spcBef>
                <a:spcPts val="500"/>
              </a:spcBef>
            </a:pPr>
            <a:r>
              <a:rPr lang="en-US" sz="1000" b="1" dirty="0" smtClean="0"/>
              <a:t>Blue Priority </a:t>
            </a:r>
            <a:r>
              <a:rPr lang="en-US" sz="1000" dirty="0" smtClean="0"/>
              <a:t>(Anthem Blue Cross and Blue Shield)</a:t>
            </a:r>
          </a:p>
        </p:txBody>
      </p:sp>
      <p:sp>
        <p:nvSpPr>
          <p:cNvPr id="47" name="TextBox 46"/>
          <p:cNvSpPr txBox="1"/>
          <p:nvPr/>
        </p:nvSpPr>
        <p:spPr bwMode="gray">
          <a:xfrm>
            <a:off x="4470593" y="1607822"/>
            <a:ext cx="1219200" cy="307777"/>
          </a:xfrm>
          <a:prstGeom prst="rect">
            <a:avLst/>
          </a:prstGeom>
          <a:noFill/>
        </p:spPr>
        <p:txBody>
          <a:bodyPr wrap="square" lIns="0" tIns="0" rIns="0" bIns="0" rtlCol="0">
            <a:spAutoFit/>
          </a:bodyPr>
          <a:lstStyle/>
          <a:p>
            <a:pPr>
              <a:spcBef>
                <a:spcPts val="500"/>
              </a:spcBef>
            </a:pPr>
            <a:r>
              <a:rPr lang="en-US" sz="1000" b="1" dirty="0" smtClean="0"/>
              <a:t>Aetna Whole Health </a:t>
            </a:r>
            <a:br>
              <a:rPr lang="en-US" sz="1000" b="1" dirty="0" smtClean="0"/>
            </a:br>
            <a:r>
              <a:rPr lang="en-US" sz="1000" dirty="0" smtClean="0"/>
              <a:t>(Aetna)</a:t>
            </a:r>
          </a:p>
        </p:txBody>
      </p:sp>
      <p:sp>
        <p:nvSpPr>
          <p:cNvPr id="48" name="Line Callout 1 47"/>
          <p:cNvSpPr/>
          <p:nvPr/>
        </p:nvSpPr>
        <p:spPr bwMode="gray">
          <a:xfrm>
            <a:off x="4227393" y="2762700"/>
            <a:ext cx="1728520" cy="369332"/>
          </a:xfrm>
          <a:prstGeom prst="borderCallout1">
            <a:avLst>
              <a:gd name="adj1" fmla="val 469"/>
              <a:gd name="adj2" fmla="val 51031"/>
              <a:gd name="adj3" fmla="val -44678"/>
              <a:gd name="adj4" fmla="val 50962"/>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t>Roundy’s Supermarkets, Inc. was first large employer client</a:t>
            </a:r>
            <a:endParaRPr lang="en-US" sz="900" dirty="0"/>
          </a:p>
        </p:txBody>
      </p:sp>
    </p:spTree>
    <p:extLst>
      <p:ext uri="{BB962C8B-B14F-4D97-AF65-F5344CB8AC3E}">
        <p14:creationId xmlns:p14="http://schemas.microsoft.com/office/powerpoint/2010/main" val="10711550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Delivering Desirable Network Attributes at Low Cost</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p>
        </p:txBody>
      </p:sp>
      <p:sp>
        <p:nvSpPr>
          <p:cNvPr id="6" name="Text Placeholder 5"/>
          <p:cNvSpPr>
            <a:spLocks noGrp="1"/>
          </p:cNvSpPr>
          <p:nvPr>
            <p:ph type="body" sz="quarter" idx="25"/>
          </p:nvPr>
        </p:nvSpPr>
        <p:spPr/>
        <p:txBody>
          <a:bodyPr/>
          <a:lstStyle/>
          <a:p>
            <a:r>
              <a:rPr lang="en-US" dirty="0" smtClean="0"/>
              <a:t>Redefining the Value Proposition</a:t>
            </a:r>
            <a:endParaRPr lang="en-US" dirty="0"/>
          </a:p>
        </p:txBody>
      </p:sp>
      <p:sp>
        <p:nvSpPr>
          <p:cNvPr id="17" name="TextBox 16"/>
          <p:cNvSpPr txBox="1"/>
          <p:nvPr/>
        </p:nvSpPr>
        <p:spPr bwMode="gray">
          <a:xfrm>
            <a:off x="245709" y="2502000"/>
            <a:ext cx="1280160" cy="1885131"/>
          </a:xfrm>
          <a:prstGeom prst="rect">
            <a:avLst/>
          </a:prstGeom>
          <a:noFill/>
        </p:spPr>
        <p:txBody>
          <a:bodyPr wrap="square" lIns="0" tIns="0" rIns="0" bIns="0" rtlCol="0">
            <a:spAutoFit/>
          </a:bodyPr>
          <a:lstStyle/>
          <a:p>
            <a:pPr>
              <a:spcBef>
                <a:spcPts val="500"/>
              </a:spcBef>
            </a:pPr>
            <a:r>
              <a:rPr lang="en-US" sz="1000" b="1" dirty="0" smtClean="0"/>
              <a:t>Competitive Unit Prices</a:t>
            </a:r>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Avoid reactive position </a:t>
            </a:r>
            <a:r>
              <a:rPr lang="en-US" sz="1000" dirty="0" err="1" smtClean="0"/>
              <a:t>vis</a:t>
            </a:r>
            <a:r>
              <a:rPr lang="en-US" sz="1000" dirty="0" smtClean="0"/>
              <a:t>-a-</a:t>
            </a:r>
            <a:r>
              <a:rPr lang="en-US" sz="1000" dirty="0" err="1" smtClean="0"/>
              <a:t>vis</a:t>
            </a:r>
            <a:r>
              <a:rPr lang="en-US" sz="1000" dirty="0" smtClean="0"/>
              <a:t> price cuts, transparency</a:t>
            </a:r>
            <a:endParaRPr lang="en-US" sz="1000" dirty="0"/>
          </a:p>
          <a:p>
            <a:pPr marL="114300" indent="-114300">
              <a:spcBef>
                <a:spcPts val="500"/>
              </a:spcBef>
              <a:buFont typeface="Arial" panose="020B0604020202020204" pitchFamily="34" charset="0"/>
              <a:buChar char="•"/>
            </a:pPr>
            <a:r>
              <a:rPr lang="en-US" sz="1000" dirty="0" smtClean="0"/>
              <a:t>Radically restructure cost structures to sustain lower </a:t>
            </a:r>
            <a:br>
              <a:rPr lang="en-US" sz="1000" dirty="0" smtClean="0"/>
            </a:br>
            <a:r>
              <a:rPr lang="en-US" sz="1000" dirty="0" smtClean="0"/>
              <a:t>unit prices</a:t>
            </a:r>
          </a:p>
        </p:txBody>
      </p:sp>
      <p:sp>
        <p:nvSpPr>
          <p:cNvPr id="18" name="TextBox 17"/>
          <p:cNvSpPr txBox="1"/>
          <p:nvPr/>
        </p:nvSpPr>
        <p:spPr bwMode="gray">
          <a:xfrm>
            <a:off x="1815591" y="2502001"/>
            <a:ext cx="1280160" cy="1731243"/>
          </a:xfrm>
          <a:prstGeom prst="rect">
            <a:avLst/>
          </a:prstGeom>
          <a:noFill/>
        </p:spPr>
        <p:txBody>
          <a:bodyPr wrap="square" lIns="0" tIns="0" rIns="0" bIns="0" rtlCol="0">
            <a:spAutoFit/>
          </a:bodyPr>
          <a:lstStyle/>
          <a:p>
            <a:pPr>
              <a:spcBef>
                <a:spcPts val="500"/>
              </a:spcBef>
            </a:pPr>
            <a:r>
              <a:rPr lang="en-US" sz="1000" b="1" dirty="0" smtClean="0"/>
              <a:t>Total Cost Control</a:t>
            </a:r>
            <a:br>
              <a:rPr lang="en-US" sz="1000" b="1" dirty="0" smtClean="0"/>
            </a:br>
            <a:endParaRPr lang="en-US" sz="1000" b="1" dirty="0" smtClean="0"/>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Develop population health model to control cost trend</a:t>
            </a:r>
          </a:p>
          <a:p>
            <a:pPr marL="114300" indent="-114300">
              <a:spcBef>
                <a:spcPts val="500"/>
              </a:spcBef>
              <a:buFont typeface="Arial" panose="020B0604020202020204" pitchFamily="34" charset="0"/>
              <a:buChar char="•"/>
            </a:pPr>
            <a:r>
              <a:rPr lang="en-US" sz="1000" dirty="0" smtClean="0"/>
              <a:t>Clearly communicate total cost advantage to potential purchasers</a:t>
            </a:r>
          </a:p>
        </p:txBody>
      </p:sp>
      <p:pic>
        <p:nvPicPr>
          <p:cNvPr id="21" name="Picture 3" descr="C:\Users\liuto\Desktop\ABC Modern Icons\Combind_Icons_Continuum_of_C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071" y="1935484"/>
            <a:ext cx="457200" cy="44370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gray">
          <a:xfrm>
            <a:off x="3336973" y="1704561"/>
            <a:ext cx="1374788" cy="276089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5" name="TextBox 24"/>
          <p:cNvSpPr txBox="1"/>
          <p:nvPr/>
        </p:nvSpPr>
        <p:spPr bwMode="gray">
          <a:xfrm>
            <a:off x="3384287" y="2502001"/>
            <a:ext cx="1280160" cy="1731243"/>
          </a:xfrm>
          <a:prstGeom prst="rect">
            <a:avLst/>
          </a:prstGeom>
          <a:noFill/>
        </p:spPr>
        <p:txBody>
          <a:bodyPr wrap="square" lIns="0" tIns="0" rIns="0" bIns="0" rtlCol="0">
            <a:spAutoFit/>
          </a:bodyPr>
          <a:lstStyle/>
          <a:p>
            <a:pPr>
              <a:spcBef>
                <a:spcPts val="500"/>
              </a:spcBef>
            </a:pPr>
            <a:r>
              <a:rPr lang="en-US" sz="1000" b="1" dirty="0" smtClean="0"/>
              <a:t>Geographic Reach and Clinical Scope</a:t>
            </a:r>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Match service portfolios, footprints to target purchasers</a:t>
            </a:r>
          </a:p>
          <a:p>
            <a:pPr marL="114300" indent="-114300">
              <a:spcBef>
                <a:spcPts val="500"/>
              </a:spcBef>
              <a:buFont typeface="Arial" panose="020B0604020202020204" pitchFamily="34" charset="0"/>
              <a:buChar char="•"/>
            </a:pPr>
            <a:r>
              <a:rPr lang="en-US" sz="1000" dirty="0" smtClean="0"/>
              <a:t>Explore partnership strategies that strengthen market presence</a:t>
            </a:r>
          </a:p>
        </p:txBody>
      </p:sp>
      <p:sp>
        <p:nvSpPr>
          <p:cNvPr id="27" name="TextBox 26"/>
          <p:cNvSpPr txBox="1"/>
          <p:nvPr/>
        </p:nvSpPr>
        <p:spPr bwMode="gray">
          <a:xfrm>
            <a:off x="4913539" y="2502001"/>
            <a:ext cx="1327474" cy="2103140"/>
          </a:xfrm>
          <a:prstGeom prst="rect">
            <a:avLst/>
          </a:prstGeom>
          <a:noFill/>
        </p:spPr>
        <p:txBody>
          <a:bodyPr wrap="square" lIns="0" tIns="0" rIns="0" bIns="0" rtlCol="0">
            <a:spAutoFit/>
          </a:bodyPr>
          <a:lstStyle/>
          <a:p>
            <a:pPr>
              <a:spcBef>
                <a:spcPts val="500"/>
              </a:spcBef>
            </a:pPr>
            <a:r>
              <a:rPr lang="en-US" sz="1000" b="1" dirty="0" smtClean="0"/>
              <a:t>Clinical and Service Quality</a:t>
            </a:r>
          </a:p>
          <a:p>
            <a:pPr>
              <a:spcBef>
                <a:spcPts val="500"/>
              </a:spcBef>
            </a:pPr>
            <a:r>
              <a:rPr lang="en-US" sz="1000" i="1" dirty="0"/>
              <a:t>Strategic Imperatives:</a:t>
            </a:r>
          </a:p>
          <a:p>
            <a:pPr marL="114300" indent="-114300">
              <a:spcBef>
                <a:spcPts val="500"/>
              </a:spcBef>
              <a:buFont typeface="Arial" panose="020B0604020202020204" pitchFamily="34" charset="0"/>
              <a:buChar char="•"/>
            </a:pPr>
            <a:r>
              <a:rPr lang="en-US" sz="1000" dirty="0" smtClean="0"/>
              <a:t>Present unimpeachable clinical credentials to wholesale buyers</a:t>
            </a:r>
          </a:p>
          <a:p>
            <a:pPr marL="114300" indent="-114300">
              <a:spcBef>
                <a:spcPts val="500"/>
              </a:spcBef>
              <a:buFont typeface="Arial" panose="020B0604020202020204" pitchFamily="34" charset="0"/>
              <a:buChar char="•"/>
            </a:pPr>
            <a:r>
              <a:rPr lang="en-US" sz="1000" dirty="0" smtClean="0"/>
              <a:t>Emphasize access, experience advantages to individual consumers</a:t>
            </a:r>
          </a:p>
          <a:p>
            <a:pPr marL="171450" indent="-171450">
              <a:spcBef>
                <a:spcPts val="500"/>
              </a:spcBef>
              <a:buFont typeface="Arial" panose="020B0604020202020204" pitchFamily="34" charset="0"/>
              <a:buChar char="•"/>
            </a:pPr>
            <a:endParaRPr lang="en-US" sz="1000" dirty="0"/>
          </a:p>
        </p:txBody>
      </p:sp>
      <p:pic>
        <p:nvPicPr>
          <p:cNvPr id="2050" name="Picture 2" descr="L:\public\share\ABC Templates and Resources\ABC Art Icons Logos\ABC Modern Icons\Thumbs_up_ag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645" y="1928737"/>
            <a:ext cx="4492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public\share\ABC Templates and Resources\ABC Art Icons Logos\ABC Modern Icons\Exch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767" y="192873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0" name="Right Bracket 29"/>
          <p:cNvSpPr/>
          <p:nvPr/>
        </p:nvSpPr>
        <p:spPr bwMode="gray">
          <a:xfrm rot="-5400000">
            <a:off x="1643037" y="77506"/>
            <a:ext cx="55384" cy="294467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p:cNvSpPr/>
          <p:nvPr/>
        </p:nvSpPr>
        <p:spPr bwMode="gray">
          <a:xfrm rot="-5400000">
            <a:off x="4764643" y="77506"/>
            <a:ext cx="55384" cy="294467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bwMode="gray">
          <a:xfrm>
            <a:off x="1005118" y="1301636"/>
            <a:ext cx="1331223" cy="153888"/>
          </a:xfrm>
          <a:prstGeom prst="rect">
            <a:avLst/>
          </a:prstGeom>
          <a:noFill/>
        </p:spPr>
        <p:txBody>
          <a:bodyPr wrap="square" lIns="0" tIns="0" rIns="0" bIns="0" rtlCol="0">
            <a:spAutoFit/>
          </a:bodyPr>
          <a:lstStyle/>
          <a:p>
            <a:pPr algn="ctr">
              <a:spcBef>
                <a:spcPts val="500"/>
              </a:spcBef>
            </a:pPr>
            <a:r>
              <a:rPr lang="en-US" sz="1000" i="1" dirty="0" smtClean="0"/>
              <a:t>Low Cost</a:t>
            </a:r>
          </a:p>
        </p:txBody>
      </p:sp>
      <p:sp>
        <p:nvSpPr>
          <p:cNvPr id="33" name="TextBox 32"/>
          <p:cNvSpPr txBox="1"/>
          <p:nvPr/>
        </p:nvSpPr>
        <p:spPr bwMode="gray">
          <a:xfrm>
            <a:off x="3888060" y="1301636"/>
            <a:ext cx="1808550" cy="153888"/>
          </a:xfrm>
          <a:prstGeom prst="rect">
            <a:avLst/>
          </a:prstGeom>
          <a:noFill/>
        </p:spPr>
        <p:txBody>
          <a:bodyPr wrap="square" lIns="0" tIns="0" rIns="0" bIns="0" rtlCol="0">
            <a:spAutoFit/>
          </a:bodyPr>
          <a:lstStyle/>
          <a:p>
            <a:pPr algn="ctr">
              <a:spcBef>
                <a:spcPts val="500"/>
              </a:spcBef>
            </a:pPr>
            <a:r>
              <a:rPr lang="en-US" sz="1000" i="1" dirty="0" smtClean="0"/>
              <a:t>Desirable Network Attributes</a:t>
            </a:r>
          </a:p>
        </p:txBody>
      </p:sp>
      <p:pic>
        <p:nvPicPr>
          <p:cNvPr id="29" name="Picture 3" descr="C:\Users\liuto\Desktop\ABC Modern Icons\Mone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74" y="1928737"/>
            <a:ext cx="250031"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gray">
          <a:xfrm>
            <a:off x="320040" y="1043324"/>
            <a:ext cx="3207048" cy="169277"/>
          </a:xfrm>
          <a:prstGeom prst="rect">
            <a:avLst/>
          </a:prstGeom>
          <a:noFill/>
        </p:spPr>
        <p:txBody>
          <a:bodyPr wrap="square" lIns="0" tIns="0" rIns="0" bIns="0" rtlCol="0">
            <a:spAutoFit/>
          </a:bodyPr>
          <a:lstStyle/>
          <a:p>
            <a:r>
              <a:rPr lang="en-US" sz="1100" b="1" dirty="0"/>
              <a:t>Four Imperatives for Health Systems</a:t>
            </a:r>
          </a:p>
        </p:txBody>
      </p:sp>
    </p:spTree>
    <p:extLst>
      <p:ext uri="{BB962C8B-B14F-4D97-AF65-F5344CB8AC3E}">
        <p14:creationId xmlns:p14="http://schemas.microsoft.com/office/powerpoint/2010/main" val="46971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smtClean="0"/>
              <a:t>Health Care Advisory Board </a:t>
            </a:r>
            <a:endParaRPr lang="en-US" dirty="0"/>
          </a:p>
        </p:txBody>
      </p:sp>
      <p:sp>
        <p:nvSpPr>
          <p:cNvPr id="3" name="Text Placeholder 2"/>
          <p:cNvSpPr>
            <a:spLocks noGrp="1"/>
          </p:cNvSpPr>
          <p:nvPr>
            <p:ph type="body" sz="quarter" idx="18"/>
          </p:nvPr>
        </p:nvSpPr>
        <p:spPr>
          <a:xfrm>
            <a:off x="521743" y="2261320"/>
            <a:ext cx="3685738" cy="307777"/>
          </a:xfrm>
        </p:spPr>
        <p:txBody>
          <a:bodyPr/>
          <a:lstStyle/>
          <a:p>
            <a:r>
              <a:rPr lang="en-US" dirty="0" smtClean="0"/>
              <a:t>The Emerging Era of Choice</a:t>
            </a:r>
            <a:endParaRPr lang="en-US" dirty="0"/>
          </a:p>
        </p:txBody>
      </p:sp>
      <p:sp>
        <p:nvSpPr>
          <p:cNvPr id="4" name="Text Placeholder 3"/>
          <p:cNvSpPr>
            <a:spLocks noGrp="1"/>
          </p:cNvSpPr>
          <p:nvPr>
            <p:ph type="body" sz="quarter" idx="19"/>
          </p:nvPr>
        </p:nvSpPr>
        <p:spPr>
          <a:xfrm>
            <a:off x="521743" y="2660226"/>
            <a:ext cx="4244810" cy="553998"/>
          </a:xfrm>
        </p:spPr>
        <p:txBody>
          <a:bodyPr/>
          <a:lstStyle/>
          <a:p>
            <a:r>
              <a:rPr lang="en-US" dirty="0" smtClean="0"/>
              <a:t>Restructuring Health System Strategy for the Retail Revolution</a:t>
            </a:r>
            <a:endParaRPr lang="en-US" dirty="0"/>
          </a:p>
          <a:p>
            <a:endParaRPr lang="en-US" dirty="0"/>
          </a:p>
        </p:txBody>
      </p:sp>
    </p:spTree>
    <p:extLst>
      <p:ext uri="{BB962C8B-B14F-4D97-AF65-F5344CB8AC3E}">
        <p14:creationId xmlns:p14="http://schemas.microsoft.com/office/powerpoint/2010/main" val="1076237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320040" y="718356"/>
            <a:ext cx="6080760" cy="215444"/>
          </a:xfrm>
        </p:spPr>
        <p:txBody>
          <a:bodyPr/>
          <a:lstStyle/>
          <a:p>
            <a:endParaRPr lang="en-US" dirty="0"/>
          </a:p>
        </p:txBody>
      </p:sp>
      <p:sp>
        <p:nvSpPr>
          <p:cNvPr id="12" name="Text Placeholder 11"/>
          <p:cNvSpPr>
            <a:spLocks noGrp="1"/>
          </p:cNvSpPr>
          <p:nvPr>
            <p:ph type="body" sz="quarter" idx="22"/>
          </p:nvPr>
        </p:nvSpPr>
        <p:spPr/>
        <p:txBody>
          <a:bodyPr/>
          <a:lstStyle/>
          <a:p>
            <a:endParaRPr lang="en-US"/>
          </a:p>
        </p:txBody>
      </p:sp>
      <p:sp>
        <p:nvSpPr>
          <p:cNvPr id="13" name="Text Placeholder 12"/>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14" name="Text Placeholder 13"/>
          <p:cNvSpPr>
            <a:spLocks noGrp="1"/>
          </p:cNvSpPr>
          <p:nvPr>
            <p:ph type="body" sz="quarter" idx="24"/>
          </p:nvPr>
        </p:nvSpPr>
        <p:spPr>
          <a:xfrm>
            <a:off x="0" y="4544011"/>
            <a:ext cx="1743559" cy="76944"/>
          </a:xfrm>
        </p:spPr>
        <p:txBody>
          <a:bodyPr/>
          <a:lstStyle/>
          <a:p>
            <a:r>
              <a:rPr lang="en-US" dirty="0" smtClean="0"/>
              <a:t>Pseudonym. </a:t>
            </a:r>
            <a:endParaRPr lang="en-US" dirty="0"/>
          </a:p>
        </p:txBody>
      </p:sp>
      <p:sp>
        <p:nvSpPr>
          <p:cNvPr id="15" name="Text Placeholder 14"/>
          <p:cNvSpPr>
            <a:spLocks noGrp="1"/>
          </p:cNvSpPr>
          <p:nvPr>
            <p:ph type="body" sz="quarter" idx="25"/>
          </p:nvPr>
        </p:nvSpPr>
        <p:spPr/>
        <p:txBody>
          <a:bodyPr/>
          <a:lstStyle/>
          <a:p>
            <a:r>
              <a:rPr lang="en-US" dirty="0" smtClean="0"/>
              <a:t>Which Would You Choose? </a:t>
            </a:r>
            <a:endParaRPr lang="en-US" dirty="0"/>
          </a:p>
        </p:txBody>
      </p:sp>
      <p:sp>
        <p:nvSpPr>
          <p:cNvPr id="111" name="TextBox 110"/>
          <p:cNvSpPr txBox="1"/>
          <p:nvPr/>
        </p:nvSpPr>
        <p:spPr bwMode="gray">
          <a:xfrm>
            <a:off x="311150" y="1061856"/>
            <a:ext cx="2777266" cy="169277"/>
          </a:xfrm>
          <a:prstGeom prst="rect">
            <a:avLst/>
          </a:prstGeom>
          <a:noFill/>
        </p:spPr>
        <p:txBody>
          <a:bodyPr wrap="square" lIns="0" tIns="0" rIns="0" bIns="0" rtlCol="0">
            <a:spAutoFit/>
          </a:bodyPr>
          <a:lstStyle/>
          <a:p>
            <a:pPr>
              <a:spcBef>
                <a:spcPts val="500"/>
              </a:spcBef>
            </a:pPr>
            <a:r>
              <a:rPr lang="en-US" sz="1100" b="1" dirty="0" smtClean="0"/>
              <a:t>Broad Geographic Reach…</a:t>
            </a:r>
          </a:p>
        </p:txBody>
      </p:sp>
      <p:sp>
        <p:nvSpPr>
          <p:cNvPr id="113" name="Text Placeholder 9"/>
          <p:cNvSpPr>
            <a:spLocks noGrp="1"/>
          </p:cNvSpPr>
          <p:nvPr/>
        </p:nvSpPr>
        <p:spPr bwMode="gray">
          <a:xfrm>
            <a:off x="320676" y="3215374"/>
            <a:ext cx="2767740" cy="1289951"/>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Aft>
                <a:spcPts val="600"/>
              </a:spcAft>
            </a:pPr>
            <a:r>
              <a:rPr lang="en-US" sz="1100" dirty="0" smtClean="0"/>
              <a:t>Network in Brief: Crescent Health</a:t>
            </a:r>
            <a:r>
              <a:rPr lang="en-US" sz="1100" baseline="30000" dirty="0" smtClean="0"/>
              <a:t>1</a:t>
            </a:r>
            <a:r>
              <a:rPr lang="en-US" sz="1100" dirty="0" smtClean="0"/>
              <a:t> </a:t>
            </a:r>
          </a:p>
        </p:txBody>
      </p:sp>
      <p:grpSp>
        <p:nvGrpSpPr>
          <p:cNvPr id="114" name="Group 113"/>
          <p:cNvGrpSpPr/>
          <p:nvPr/>
        </p:nvGrpSpPr>
        <p:grpSpPr bwMode="gray">
          <a:xfrm>
            <a:off x="320675" y="3215375"/>
            <a:ext cx="319390" cy="218673"/>
            <a:chOff x="815763" y="1865419"/>
            <a:chExt cx="319390" cy="218673"/>
          </a:xfrm>
        </p:grpSpPr>
        <p:sp>
          <p:nvSpPr>
            <p:cNvPr id="115" name="Freeform 114"/>
            <p:cNvSpPr/>
            <p:nvPr/>
          </p:nvSpPr>
          <p:spPr bwMode="gray">
            <a:xfrm flipH="1">
              <a:off x="815763" y="186541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6" name="Plus 115"/>
            <p:cNvSpPr/>
            <p:nvPr/>
          </p:nvSpPr>
          <p:spPr bwMode="gray">
            <a:xfrm>
              <a:off x="837867" y="188041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grpSp>
        <p:nvGrpSpPr>
          <p:cNvPr id="117" name="Group 116"/>
          <p:cNvGrpSpPr/>
          <p:nvPr/>
        </p:nvGrpSpPr>
        <p:grpSpPr>
          <a:xfrm>
            <a:off x="474921" y="1392975"/>
            <a:ext cx="2616204" cy="1550250"/>
            <a:chOff x="764490" y="1503168"/>
            <a:chExt cx="2147478" cy="1364837"/>
          </a:xfrm>
        </p:grpSpPr>
        <p:grpSp>
          <p:nvGrpSpPr>
            <p:cNvPr id="118" name="Group 197"/>
            <p:cNvGrpSpPr/>
            <p:nvPr/>
          </p:nvGrpSpPr>
          <p:grpSpPr bwMode="gray">
            <a:xfrm>
              <a:off x="764490" y="1503168"/>
              <a:ext cx="2147478" cy="1364837"/>
              <a:chOff x="570714" y="1144588"/>
              <a:chExt cx="5049810" cy="3179762"/>
            </a:xfrm>
            <a:solidFill>
              <a:schemeClr val="accent1"/>
            </a:solidFill>
          </p:grpSpPr>
          <p:sp>
            <p:nvSpPr>
              <p:cNvPr id="127"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accent2"/>
                </a:solidFill>
                <a:round/>
                <a:headEnd/>
                <a:tailEnd/>
              </a:ln>
            </p:spPr>
            <p:txBody>
              <a:bodyPr/>
              <a:lstStyle/>
              <a:p>
                <a:endParaRPr lang="en-US">
                  <a:latin typeface="+mj-lt"/>
                </a:endParaRPr>
              </a:p>
            </p:txBody>
          </p:sp>
          <p:sp>
            <p:nvSpPr>
              <p:cNvPr id="128"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accent2"/>
                </a:solidFill>
                <a:round/>
                <a:headEnd/>
                <a:tailEnd/>
              </a:ln>
            </p:spPr>
            <p:txBody>
              <a:bodyPr/>
              <a:lstStyle/>
              <a:p>
                <a:endParaRPr lang="en-US">
                  <a:latin typeface="+mj-lt"/>
                </a:endParaRPr>
              </a:p>
            </p:txBody>
          </p:sp>
          <p:sp>
            <p:nvSpPr>
              <p:cNvPr id="129"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accent2"/>
                </a:solidFill>
                <a:round/>
                <a:headEnd/>
                <a:tailEnd/>
              </a:ln>
            </p:spPr>
            <p:txBody>
              <a:bodyPr/>
              <a:lstStyle/>
              <a:p>
                <a:endParaRPr lang="en-US">
                  <a:latin typeface="+mj-lt"/>
                </a:endParaRPr>
              </a:p>
            </p:txBody>
          </p:sp>
          <p:sp>
            <p:nvSpPr>
              <p:cNvPr id="130"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9525">
                <a:solidFill>
                  <a:schemeClr val="accent2"/>
                </a:solidFill>
                <a:round/>
                <a:headEnd/>
                <a:tailEnd/>
              </a:ln>
            </p:spPr>
            <p:txBody>
              <a:bodyPr/>
              <a:lstStyle/>
              <a:p>
                <a:endParaRPr lang="en-US">
                  <a:latin typeface="+mj-lt"/>
                </a:endParaRPr>
              </a:p>
            </p:txBody>
          </p:sp>
          <p:sp>
            <p:nvSpPr>
              <p:cNvPr id="131"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accent2"/>
                </a:solidFill>
                <a:round/>
                <a:headEnd/>
                <a:tailEnd/>
              </a:ln>
            </p:spPr>
            <p:txBody>
              <a:bodyPr/>
              <a:lstStyle/>
              <a:p>
                <a:endParaRPr lang="en-US">
                  <a:latin typeface="+mj-lt"/>
                </a:endParaRPr>
              </a:p>
            </p:txBody>
          </p:sp>
          <p:sp>
            <p:nvSpPr>
              <p:cNvPr id="132"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accent2"/>
                </a:solidFill>
                <a:round/>
                <a:headEnd/>
                <a:tailEnd/>
              </a:ln>
            </p:spPr>
            <p:txBody>
              <a:bodyPr/>
              <a:lstStyle/>
              <a:p>
                <a:endParaRPr lang="en-US">
                  <a:latin typeface="+mj-lt"/>
                </a:endParaRPr>
              </a:p>
            </p:txBody>
          </p:sp>
          <p:sp>
            <p:nvSpPr>
              <p:cNvPr id="133"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accent2"/>
                </a:solidFill>
                <a:round/>
                <a:headEnd/>
                <a:tailEnd/>
              </a:ln>
            </p:spPr>
            <p:txBody>
              <a:bodyPr/>
              <a:lstStyle/>
              <a:p>
                <a:endParaRPr lang="en-US">
                  <a:latin typeface="+mj-lt"/>
                </a:endParaRPr>
              </a:p>
            </p:txBody>
          </p:sp>
          <p:sp>
            <p:nvSpPr>
              <p:cNvPr id="134"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accent2"/>
                </a:solidFill>
                <a:round/>
                <a:headEnd/>
                <a:tailEnd/>
              </a:ln>
            </p:spPr>
            <p:txBody>
              <a:bodyPr/>
              <a:lstStyle/>
              <a:p>
                <a:endParaRPr lang="en-US">
                  <a:latin typeface="+mj-lt"/>
                </a:endParaRPr>
              </a:p>
            </p:txBody>
          </p:sp>
          <p:grpSp>
            <p:nvGrpSpPr>
              <p:cNvPr id="135" name="Group 111"/>
              <p:cNvGrpSpPr/>
              <p:nvPr/>
            </p:nvGrpSpPr>
            <p:grpSpPr bwMode="gray">
              <a:xfrm>
                <a:off x="4014563" y="3578865"/>
                <a:ext cx="877041" cy="745485"/>
                <a:chOff x="4014563" y="3578865"/>
                <a:chExt cx="877041" cy="745485"/>
              </a:xfrm>
              <a:grpFill/>
            </p:grpSpPr>
            <p:sp>
              <p:nvSpPr>
                <p:cNvPr id="189"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accent2"/>
                  </a:solidFill>
                  <a:round/>
                  <a:headEnd/>
                  <a:tailEnd/>
                </a:ln>
              </p:spPr>
              <p:txBody>
                <a:bodyPr/>
                <a:lstStyle/>
                <a:p>
                  <a:endParaRPr lang="en-US">
                    <a:latin typeface="+mj-lt"/>
                  </a:endParaRPr>
                </a:p>
              </p:txBody>
            </p:sp>
            <p:sp>
              <p:nvSpPr>
                <p:cNvPr id="190"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accent2"/>
                  </a:solidFill>
                  <a:round/>
                  <a:headEnd/>
                  <a:tailEnd/>
                </a:ln>
              </p:spPr>
              <p:txBody>
                <a:bodyPr/>
                <a:lstStyle/>
                <a:p>
                  <a:endParaRPr lang="en-US">
                    <a:latin typeface="+mj-lt"/>
                  </a:endParaRPr>
                </a:p>
              </p:txBody>
            </p:sp>
            <p:sp>
              <p:nvSpPr>
                <p:cNvPr id="191"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accent2"/>
                  </a:solidFill>
                  <a:round/>
                  <a:headEnd/>
                  <a:tailEnd/>
                </a:ln>
              </p:spPr>
              <p:txBody>
                <a:bodyPr/>
                <a:lstStyle/>
                <a:p>
                  <a:endParaRPr lang="en-US">
                    <a:latin typeface="+mj-lt"/>
                  </a:endParaRPr>
                </a:p>
              </p:txBody>
            </p:sp>
            <p:sp>
              <p:nvSpPr>
                <p:cNvPr id="192"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endParaRPr lang="en-US">
                    <a:latin typeface="+mj-lt"/>
                  </a:endParaRPr>
                </a:p>
              </p:txBody>
            </p:sp>
          </p:grpSp>
          <p:sp>
            <p:nvSpPr>
              <p:cNvPr id="136"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1"/>
              </a:solidFill>
              <a:ln w="9525">
                <a:solidFill>
                  <a:schemeClr val="accent2"/>
                </a:solidFill>
                <a:round/>
                <a:headEnd/>
                <a:tailEnd/>
              </a:ln>
            </p:spPr>
            <p:txBody>
              <a:bodyPr/>
              <a:lstStyle/>
              <a:p>
                <a:endParaRPr lang="en-US">
                  <a:latin typeface="+mj-lt"/>
                </a:endParaRPr>
              </a:p>
            </p:txBody>
          </p:sp>
          <p:sp>
            <p:nvSpPr>
              <p:cNvPr id="137"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accent2"/>
                </a:solidFill>
                <a:round/>
                <a:headEnd/>
                <a:tailEnd/>
              </a:ln>
            </p:spPr>
            <p:txBody>
              <a:bodyPr/>
              <a:lstStyle/>
              <a:p>
                <a:endParaRPr lang="en-US">
                  <a:latin typeface="+mj-lt"/>
                </a:endParaRPr>
              </a:p>
            </p:txBody>
          </p:sp>
          <p:sp>
            <p:nvSpPr>
              <p:cNvPr id="138"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accent2"/>
                </a:solidFill>
                <a:round/>
                <a:headEnd/>
                <a:tailEnd/>
              </a:ln>
            </p:spPr>
            <p:txBody>
              <a:bodyPr/>
              <a:lstStyle/>
              <a:p>
                <a:endParaRPr lang="en-US">
                  <a:latin typeface="+mj-lt"/>
                </a:endParaRPr>
              </a:p>
            </p:txBody>
          </p:sp>
          <p:sp>
            <p:nvSpPr>
              <p:cNvPr id="139"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accent2"/>
                </a:solidFill>
                <a:round/>
                <a:headEnd/>
                <a:tailEnd/>
              </a:ln>
            </p:spPr>
            <p:txBody>
              <a:bodyPr/>
              <a:lstStyle/>
              <a:p>
                <a:endParaRPr lang="en-US">
                  <a:latin typeface="+mj-lt"/>
                </a:endParaRPr>
              </a:p>
            </p:txBody>
          </p:sp>
          <p:sp>
            <p:nvSpPr>
              <p:cNvPr id="140"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accent2"/>
                </a:solidFill>
                <a:round/>
                <a:headEnd/>
                <a:tailEnd/>
              </a:ln>
            </p:spPr>
            <p:txBody>
              <a:bodyPr/>
              <a:lstStyle/>
              <a:p>
                <a:endParaRPr lang="en-US">
                  <a:latin typeface="+mj-lt"/>
                </a:endParaRPr>
              </a:p>
            </p:txBody>
          </p:sp>
          <p:sp>
            <p:nvSpPr>
              <p:cNvPr id="141"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accent2"/>
                </a:solidFill>
                <a:round/>
                <a:headEnd/>
                <a:tailEnd/>
              </a:ln>
            </p:spPr>
            <p:txBody>
              <a:bodyPr/>
              <a:lstStyle/>
              <a:p>
                <a:endParaRPr lang="en-US">
                  <a:latin typeface="+mj-lt"/>
                </a:endParaRPr>
              </a:p>
            </p:txBody>
          </p:sp>
          <p:sp>
            <p:nvSpPr>
              <p:cNvPr id="142"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accent2"/>
                </a:solidFill>
                <a:round/>
                <a:headEnd/>
                <a:tailEnd/>
              </a:ln>
            </p:spPr>
            <p:txBody>
              <a:bodyPr/>
              <a:lstStyle/>
              <a:p>
                <a:endParaRPr lang="en-US">
                  <a:latin typeface="+mj-lt"/>
                </a:endParaRPr>
              </a:p>
            </p:txBody>
          </p:sp>
          <p:sp>
            <p:nvSpPr>
              <p:cNvPr id="143"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accent2"/>
                </a:solidFill>
                <a:round/>
                <a:headEnd/>
                <a:tailEnd/>
              </a:ln>
            </p:spPr>
            <p:txBody>
              <a:bodyPr/>
              <a:lstStyle/>
              <a:p>
                <a:endParaRPr lang="en-US">
                  <a:latin typeface="+mj-lt"/>
                </a:endParaRPr>
              </a:p>
            </p:txBody>
          </p:sp>
          <p:sp>
            <p:nvSpPr>
              <p:cNvPr id="144"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accent2"/>
                </a:solidFill>
                <a:round/>
                <a:headEnd/>
                <a:tailEnd/>
              </a:ln>
            </p:spPr>
            <p:txBody>
              <a:bodyPr/>
              <a:lstStyle/>
              <a:p>
                <a:endParaRPr lang="en-US">
                  <a:latin typeface="+mj-lt"/>
                </a:endParaRPr>
              </a:p>
            </p:txBody>
          </p:sp>
          <p:sp>
            <p:nvSpPr>
              <p:cNvPr id="145"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accent2"/>
                </a:solidFill>
                <a:round/>
                <a:headEnd/>
                <a:tailEnd/>
              </a:ln>
            </p:spPr>
            <p:txBody>
              <a:bodyPr/>
              <a:lstStyle/>
              <a:p>
                <a:endParaRPr lang="en-US">
                  <a:latin typeface="+mj-lt"/>
                </a:endParaRPr>
              </a:p>
            </p:txBody>
          </p:sp>
          <p:grpSp>
            <p:nvGrpSpPr>
              <p:cNvPr id="146" name="Group 194"/>
              <p:cNvGrpSpPr/>
              <p:nvPr/>
            </p:nvGrpSpPr>
            <p:grpSpPr bwMode="gray">
              <a:xfrm>
                <a:off x="5156666" y="1921257"/>
                <a:ext cx="336199" cy="183204"/>
                <a:chOff x="5156666" y="1921257"/>
                <a:chExt cx="336199" cy="183204"/>
              </a:xfrm>
              <a:grpFill/>
            </p:grpSpPr>
            <p:sp>
              <p:nvSpPr>
                <p:cNvPr id="186"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endParaRPr lang="en-US">
                    <a:latin typeface="+mj-lt"/>
                  </a:endParaRPr>
                </a:p>
              </p:txBody>
            </p:sp>
            <p:sp>
              <p:nvSpPr>
                <p:cNvPr id="187"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endParaRPr lang="en-US">
                    <a:latin typeface="+mj-lt"/>
                  </a:endParaRPr>
                </a:p>
              </p:txBody>
            </p:sp>
            <p:sp>
              <p:nvSpPr>
                <p:cNvPr id="188"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endParaRPr lang="en-US">
                    <a:latin typeface="+mj-lt"/>
                  </a:endParaRPr>
                </a:p>
              </p:txBody>
            </p:sp>
          </p:grpSp>
          <p:grpSp>
            <p:nvGrpSpPr>
              <p:cNvPr id="147" name="Group 193"/>
              <p:cNvGrpSpPr/>
              <p:nvPr/>
            </p:nvGrpSpPr>
            <p:grpSpPr bwMode="gray">
              <a:xfrm>
                <a:off x="3620869" y="1617216"/>
                <a:ext cx="727944" cy="685067"/>
                <a:chOff x="3620869" y="1617216"/>
                <a:chExt cx="727944" cy="685067"/>
              </a:xfrm>
              <a:grpFill/>
            </p:grpSpPr>
            <p:sp>
              <p:nvSpPr>
                <p:cNvPr id="184"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endParaRPr lang="en-US">
                    <a:latin typeface="+mj-lt"/>
                  </a:endParaRPr>
                </a:p>
              </p:txBody>
            </p:sp>
            <p:sp>
              <p:nvSpPr>
                <p:cNvPr id="185"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accent2"/>
                  </a:solidFill>
                  <a:round/>
                  <a:headEnd/>
                  <a:tailEnd/>
                </a:ln>
              </p:spPr>
              <p:txBody>
                <a:bodyPr/>
                <a:lstStyle/>
                <a:p>
                  <a:endParaRPr lang="en-US">
                    <a:latin typeface="+mj-lt"/>
                  </a:endParaRPr>
                </a:p>
              </p:txBody>
            </p:sp>
          </p:grpSp>
          <p:sp>
            <p:nvSpPr>
              <p:cNvPr id="148"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accent2"/>
                </a:solidFill>
                <a:round/>
                <a:headEnd/>
                <a:tailEnd/>
              </a:ln>
            </p:spPr>
            <p:txBody>
              <a:bodyPr/>
              <a:lstStyle/>
              <a:p>
                <a:endParaRPr lang="en-US">
                  <a:latin typeface="+mj-lt"/>
                </a:endParaRPr>
              </a:p>
            </p:txBody>
          </p:sp>
          <p:sp>
            <p:nvSpPr>
              <p:cNvPr id="149"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accent2"/>
                </a:solidFill>
                <a:round/>
                <a:headEnd/>
                <a:tailEnd/>
              </a:ln>
            </p:spPr>
            <p:txBody>
              <a:bodyPr/>
              <a:lstStyle/>
              <a:p>
                <a:endParaRPr lang="en-US">
                  <a:latin typeface="+mj-lt"/>
                </a:endParaRPr>
              </a:p>
            </p:txBody>
          </p:sp>
          <p:sp>
            <p:nvSpPr>
              <p:cNvPr id="150"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accent2"/>
                </a:solidFill>
                <a:round/>
                <a:headEnd/>
                <a:tailEnd/>
              </a:ln>
            </p:spPr>
            <p:txBody>
              <a:bodyPr/>
              <a:lstStyle/>
              <a:p>
                <a:endParaRPr lang="en-US">
                  <a:latin typeface="+mj-lt"/>
                </a:endParaRPr>
              </a:p>
            </p:txBody>
          </p:sp>
          <p:sp>
            <p:nvSpPr>
              <p:cNvPr id="151"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accent2"/>
                </a:solidFill>
                <a:round/>
                <a:headEnd/>
                <a:tailEnd/>
              </a:ln>
            </p:spPr>
            <p:txBody>
              <a:bodyPr/>
              <a:lstStyle/>
              <a:p>
                <a:endParaRPr lang="en-US">
                  <a:latin typeface="+mj-lt"/>
                </a:endParaRPr>
              </a:p>
            </p:txBody>
          </p:sp>
          <p:sp>
            <p:nvSpPr>
              <p:cNvPr id="152"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accent2"/>
                </a:solidFill>
                <a:round/>
                <a:headEnd/>
                <a:tailEnd/>
              </a:ln>
            </p:spPr>
            <p:txBody>
              <a:bodyPr/>
              <a:lstStyle/>
              <a:p>
                <a:endParaRPr lang="en-US">
                  <a:latin typeface="+mj-lt"/>
                </a:endParaRPr>
              </a:p>
            </p:txBody>
          </p:sp>
          <p:sp>
            <p:nvSpPr>
              <p:cNvPr id="153"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accent2"/>
                </a:solidFill>
                <a:round/>
                <a:headEnd/>
                <a:tailEnd/>
              </a:ln>
            </p:spPr>
            <p:txBody>
              <a:bodyPr/>
              <a:lstStyle/>
              <a:p>
                <a:endParaRPr lang="en-US">
                  <a:latin typeface="+mj-lt"/>
                </a:endParaRPr>
              </a:p>
            </p:txBody>
          </p:sp>
          <p:sp>
            <p:nvSpPr>
              <p:cNvPr id="154"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accent2"/>
                </a:solidFill>
                <a:round/>
                <a:headEnd/>
                <a:tailEnd/>
              </a:ln>
            </p:spPr>
            <p:txBody>
              <a:bodyPr/>
              <a:lstStyle/>
              <a:p>
                <a:endParaRPr lang="en-US">
                  <a:latin typeface="+mj-lt"/>
                </a:endParaRPr>
              </a:p>
            </p:txBody>
          </p:sp>
          <p:sp>
            <p:nvSpPr>
              <p:cNvPr id="155"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accent2"/>
                </a:solidFill>
                <a:round/>
                <a:headEnd/>
                <a:tailEnd/>
              </a:ln>
            </p:spPr>
            <p:txBody>
              <a:bodyPr/>
              <a:lstStyle/>
              <a:p>
                <a:endParaRPr lang="en-US">
                  <a:latin typeface="+mj-lt"/>
                </a:endParaRPr>
              </a:p>
            </p:txBody>
          </p:sp>
          <p:sp>
            <p:nvSpPr>
              <p:cNvPr id="156"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accent2"/>
                </a:solidFill>
                <a:round/>
                <a:headEnd/>
                <a:tailEnd/>
              </a:ln>
            </p:spPr>
            <p:txBody>
              <a:bodyPr/>
              <a:lstStyle/>
              <a:p>
                <a:endParaRPr lang="en-US">
                  <a:latin typeface="+mj-lt"/>
                </a:endParaRPr>
              </a:p>
            </p:txBody>
          </p:sp>
          <p:sp>
            <p:nvSpPr>
              <p:cNvPr id="157"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accent2"/>
                </a:solidFill>
                <a:round/>
                <a:headEnd/>
                <a:tailEnd/>
              </a:ln>
            </p:spPr>
            <p:txBody>
              <a:bodyPr/>
              <a:lstStyle/>
              <a:p>
                <a:endParaRPr lang="en-US">
                  <a:latin typeface="+mj-lt"/>
                </a:endParaRPr>
              </a:p>
            </p:txBody>
          </p:sp>
          <p:grpSp>
            <p:nvGrpSpPr>
              <p:cNvPr id="158" name="Group 195"/>
              <p:cNvGrpSpPr/>
              <p:nvPr/>
            </p:nvGrpSpPr>
            <p:grpSpPr bwMode="gray">
              <a:xfrm>
                <a:off x="4599257" y="1719537"/>
                <a:ext cx="729893" cy="542791"/>
                <a:chOff x="4599257" y="1719537"/>
                <a:chExt cx="729893" cy="542791"/>
              </a:xfrm>
              <a:grpFill/>
            </p:grpSpPr>
            <p:sp>
              <p:nvSpPr>
                <p:cNvPr id="182"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accent2"/>
                  </a:solidFill>
                  <a:round/>
                  <a:headEnd/>
                  <a:tailEnd/>
                </a:ln>
              </p:spPr>
              <p:txBody>
                <a:bodyPr/>
                <a:lstStyle/>
                <a:p>
                  <a:endParaRPr lang="en-US">
                    <a:latin typeface="+mj-lt"/>
                  </a:endParaRPr>
                </a:p>
              </p:txBody>
            </p:sp>
            <p:sp>
              <p:nvSpPr>
                <p:cNvPr id="183"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endParaRPr lang="en-US">
                    <a:latin typeface="+mj-lt"/>
                  </a:endParaRPr>
                </a:p>
              </p:txBody>
            </p:sp>
          </p:grpSp>
          <p:sp>
            <p:nvSpPr>
              <p:cNvPr id="159"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accent2"/>
                </a:solidFill>
                <a:round/>
                <a:headEnd/>
                <a:tailEnd/>
              </a:ln>
            </p:spPr>
            <p:txBody>
              <a:bodyPr/>
              <a:lstStyle/>
              <a:p>
                <a:endParaRPr lang="en-US">
                  <a:latin typeface="+mj-lt"/>
                </a:endParaRPr>
              </a:p>
            </p:txBody>
          </p:sp>
          <p:sp>
            <p:nvSpPr>
              <p:cNvPr id="160"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accent2"/>
                </a:solidFill>
                <a:round/>
                <a:headEnd/>
                <a:tailEnd/>
              </a:ln>
            </p:spPr>
            <p:txBody>
              <a:bodyPr/>
              <a:lstStyle/>
              <a:p>
                <a:endParaRPr lang="en-US">
                  <a:latin typeface="+mj-lt"/>
                </a:endParaRPr>
              </a:p>
            </p:txBody>
          </p:sp>
          <p:sp>
            <p:nvSpPr>
              <p:cNvPr id="161"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accent2"/>
                </a:solidFill>
                <a:round/>
                <a:headEnd/>
                <a:tailEnd/>
              </a:ln>
            </p:spPr>
            <p:txBody>
              <a:bodyPr/>
              <a:lstStyle/>
              <a:p>
                <a:endParaRPr lang="en-US">
                  <a:latin typeface="+mj-lt"/>
                </a:endParaRPr>
              </a:p>
            </p:txBody>
          </p:sp>
          <p:sp>
            <p:nvSpPr>
              <p:cNvPr id="162"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accent2"/>
                </a:solidFill>
                <a:round/>
                <a:headEnd/>
                <a:tailEnd/>
              </a:ln>
            </p:spPr>
            <p:txBody>
              <a:bodyPr/>
              <a:lstStyle/>
              <a:p>
                <a:endParaRPr lang="en-US">
                  <a:latin typeface="+mj-lt"/>
                </a:endParaRPr>
              </a:p>
            </p:txBody>
          </p:sp>
          <p:sp>
            <p:nvSpPr>
              <p:cNvPr id="163"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accent2"/>
                </a:solidFill>
                <a:round/>
                <a:headEnd/>
                <a:tailEnd/>
              </a:ln>
            </p:spPr>
            <p:txBody>
              <a:bodyPr/>
              <a:lstStyle/>
              <a:p>
                <a:endParaRPr lang="en-US">
                  <a:latin typeface="+mj-lt"/>
                </a:endParaRPr>
              </a:p>
            </p:txBody>
          </p:sp>
          <p:sp>
            <p:nvSpPr>
              <p:cNvPr id="164"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accent2"/>
                </a:solidFill>
                <a:round/>
                <a:headEnd/>
                <a:tailEnd/>
              </a:ln>
            </p:spPr>
            <p:txBody>
              <a:bodyPr/>
              <a:lstStyle/>
              <a:p>
                <a:endParaRPr lang="en-US">
                  <a:latin typeface="+mj-lt"/>
                </a:endParaRPr>
              </a:p>
            </p:txBody>
          </p:sp>
          <p:sp>
            <p:nvSpPr>
              <p:cNvPr id="165"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accent2"/>
                </a:solidFill>
                <a:round/>
                <a:headEnd/>
                <a:tailEnd/>
              </a:ln>
            </p:spPr>
            <p:txBody>
              <a:bodyPr/>
              <a:lstStyle/>
              <a:p>
                <a:endParaRPr lang="en-US">
                  <a:latin typeface="+mj-lt"/>
                </a:endParaRPr>
              </a:p>
            </p:txBody>
          </p:sp>
          <p:sp>
            <p:nvSpPr>
              <p:cNvPr id="166"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accent2"/>
                </a:solidFill>
                <a:round/>
                <a:headEnd/>
                <a:tailEnd/>
              </a:ln>
            </p:spPr>
            <p:txBody>
              <a:bodyPr/>
              <a:lstStyle/>
              <a:p>
                <a:endParaRPr lang="en-US">
                  <a:latin typeface="+mj-lt"/>
                </a:endParaRPr>
              </a:p>
            </p:txBody>
          </p:sp>
          <p:sp>
            <p:nvSpPr>
              <p:cNvPr id="167"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accent2"/>
                </a:solidFill>
                <a:round/>
                <a:headEnd/>
                <a:tailEnd/>
              </a:ln>
            </p:spPr>
            <p:txBody>
              <a:bodyPr/>
              <a:lstStyle/>
              <a:p>
                <a:endParaRPr lang="en-US">
                  <a:latin typeface="+mj-lt"/>
                </a:endParaRPr>
              </a:p>
            </p:txBody>
          </p:sp>
          <p:sp>
            <p:nvSpPr>
              <p:cNvPr id="168"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accent2"/>
                </a:solidFill>
                <a:round/>
                <a:headEnd/>
                <a:tailEnd/>
              </a:ln>
            </p:spPr>
            <p:txBody>
              <a:bodyPr/>
              <a:lstStyle/>
              <a:p>
                <a:endParaRPr lang="en-US">
                  <a:latin typeface="+mj-lt"/>
                </a:endParaRPr>
              </a:p>
            </p:txBody>
          </p:sp>
          <p:sp>
            <p:nvSpPr>
              <p:cNvPr id="169"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accent2"/>
                </a:solidFill>
                <a:round/>
                <a:headEnd/>
                <a:tailEnd/>
              </a:ln>
            </p:spPr>
            <p:txBody>
              <a:bodyPr/>
              <a:lstStyle/>
              <a:p>
                <a:endParaRPr lang="en-US">
                  <a:latin typeface="+mj-lt"/>
                </a:endParaRPr>
              </a:p>
            </p:txBody>
          </p:sp>
          <p:sp>
            <p:nvSpPr>
              <p:cNvPr id="170"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accent2"/>
                </a:solidFill>
                <a:round/>
                <a:headEnd/>
                <a:tailEnd/>
              </a:ln>
            </p:spPr>
            <p:txBody>
              <a:bodyPr/>
              <a:lstStyle/>
              <a:p>
                <a:endParaRPr lang="en-US">
                  <a:latin typeface="+mj-lt"/>
                </a:endParaRPr>
              </a:p>
            </p:txBody>
          </p:sp>
          <p:sp>
            <p:nvSpPr>
              <p:cNvPr id="171"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accent2"/>
                </a:solidFill>
                <a:round/>
                <a:headEnd/>
                <a:tailEnd/>
              </a:ln>
            </p:spPr>
            <p:txBody>
              <a:bodyPr/>
              <a:lstStyle/>
              <a:p>
                <a:endParaRPr lang="en-US">
                  <a:latin typeface="+mj-lt"/>
                </a:endParaRPr>
              </a:p>
            </p:txBody>
          </p:sp>
          <p:grpSp>
            <p:nvGrpSpPr>
              <p:cNvPr id="172" name="Group 196"/>
              <p:cNvGrpSpPr/>
              <p:nvPr/>
            </p:nvGrpSpPr>
            <p:grpSpPr bwMode="gray">
              <a:xfrm>
                <a:off x="4341017" y="2476716"/>
                <a:ext cx="756205" cy="424878"/>
                <a:chOff x="4341017" y="2476716"/>
                <a:chExt cx="756205" cy="424878"/>
              </a:xfrm>
              <a:grpFill/>
            </p:grpSpPr>
            <p:sp>
              <p:nvSpPr>
                <p:cNvPr id="180"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accent2"/>
                  </a:solidFill>
                  <a:round/>
                  <a:headEnd/>
                  <a:tailEnd/>
                </a:ln>
              </p:spPr>
              <p:txBody>
                <a:bodyPr/>
                <a:lstStyle/>
                <a:p>
                  <a:endParaRPr lang="en-US">
                    <a:latin typeface="+mj-lt"/>
                  </a:endParaRPr>
                </a:p>
              </p:txBody>
            </p:sp>
            <p:sp>
              <p:nvSpPr>
                <p:cNvPr id="181"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endParaRPr lang="en-US">
                    <a:latin typeface="+mj-lt"/>
                  </a:endParaRPr>
                </a:p>
              </p:txBody>
            </p:sp>
          </p:grpSp>
          <p:grpSp>
            <p:nvGrpSpPr>
              <p:cNvPr id="173" name="Group 112"/>
              <p:cNvGrpSpPr/>
              <p:nvPr/>
            </p:nvGrpSpPr>
            <p:grpSpPr bwMode="gray">
              <a:xfrm>
                <a:off x="813361" y="1144588"/>
                <a:ext cx="646088" cy="471653"/>
                <a:chOff x="813361" y="1144588"/>
                <a:chExt cx="646088" cy="471653"/>
              </a:xfrm>
              <a:grpFill/>
            </p:grpSpPr>
            <p:sp>
              <p:nvSpPr>
                <p:cNvPr id="177"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endParaRPr lang="en-US">
                    <a:latin typeface="+mj-lt"/>
                  </a:endParaRPr>
                </a:p>
              </p:txBody>
            </p:sp>
            <p:sp>
              <p:nvSpPr>
                <p:cNvPr id="178"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endParaRPr lang="en-US">
                    <a:latin typeface="+mj-lt"/>
                  </a:endParaRPr>
                </a:p>
              </p:txBody>
            </p:sp>
            <p:sp>
              <p:nvSpPr>
                <p:cNvPr id="179"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endParaRPr lang="en-US">
                    <a:latin typeface="+mj-lt"/>
                  </a:endParaRPr>
                </a:p>
              </p:txBody>
            </p:sp>
          </p:grpSp>
          <p:sp>
            <p:nvSpPr>
              <p:cNvPr id="174"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accent2"/>
                </a:solidFill>
                <a:round/>
                <a:headEnd/>
                <a:tailEnd/>
              </a:ln>
            </p:spPr>
            <p:txBody>
              <a:bodyPr/>
              <a:lstStyle/>
              <a:p>
                <a:endParaRPr lang="en-US">
                  <a:latin typeface="+mj-lt"/>
                </a:endParaRPr>
              </a:p>
            </p:txBody>
          </p:sp>
          <p:sp>
            <p:nvSpPr>
              <p:cNvPr id="175"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accent2"/>
                </a:solidFill>
                <a:round/>
                <a:headEnd/>
                <a:tailEnd/>
              </a:ln>
            </p:spPr>
            <p:txBody>
              <a:bodyPr/>
              <a:lstStyle/>
              <a:p>
                <a:endParaRPr lang="en-US">
                  <a:latin typeface="+mj-lt"/>
                </a:endParaRPr>
              </a:p>
            </p:txBody>
          </p:sp>
          <p:sp>
            <p:nvSpPr>
              <p:cNvPr id="176"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accent1"/>
              </a:solidFill>
              <a:ln w="9525">
                <a:solidFill>
                  <a:schemeClr val="accent2"/>
                </a:solidFill>
                <a:round/>
                <a:headEnd/>
                <a:tailEnd/>
              </a:ln>
            </p:spPr>
            <p:txBody>
              <a:bodyPr/>
              <a:lstStyle/>
              <a:p>
                <a:endParaRPr lang="en-US">
                  <a:latin typeface="+mj-lt"/>
                </a:endParaRPr>
              </a:p>
            </p:txBody>
          </p:sp>
        </p:grpSp>
        <p:pic>
          <p:nvPicPr>
            <p:cNvPr id="119"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116" y="1856576"/>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121" y="2068902"/>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121" y="2331320"/>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505" y="2331320"/>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801" y="1958311"/>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290" y="2306050"/>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874" y="1814806"/>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878" y="2237207"/>
              <a:ext cx="246008" cy="143505"/>
            </a:xfrm>
            <a:prstGeom prst="rect">
              <a:avLst/>
            </a:prstGeom>
            <a:noFill/>
            <a:extLst>
              <a:ext uri="{909E8E84-426E-40DD-AFC4-6F175D3DCCD1}">
                <a14:hiddenFill xmlns:a14="http://schemas.microsoft.com/office/drawing/2010/main">
                  <a:solidFill>
                    <a:srgbClr val="FFFFFF"/>
                  </a:solidFill>
                </a14:hiddenFill>
              </a:ext>
            </a:extLst>
          </p:spPr>
        </p:pic>
      </p:grpSp>
      <p:sp>
        <p:nvSpPr>
          <p:cNvPr id="193" name="Text Placeholder 1"/>
          <p:cNvSpPr txBox="1">
            <a:spLocks/>
          </p:cNvSpPr>
          <p:nvPr/>
        </p:nvSpPr>
        <p:spPr bwMode="gray">
          <a:xfrm>
            <a:off x="342780" y="3630160"/>
            <a:ext cx="2745636" cy="772006"/>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National hospital provider with hospital campuses </a:t>
            </a:r>
            <a:r>
              <a:rPr lang="en-US" dirty="0" smtClean="0"/>
              <a:t>across the country </a:t>
            </a:r>
          </a:p>
          <a:p>
            <a:r>
              <a:rPr lang="en-US" dirty="0" smtClean="0"/>
              <a:t>Despite broad geography, limited clinical depth at local level </a:t>
            </a:r>
            <a:endParaRPr lang="en-US" dirty="0"/>
          </a:p>
        </p:txBody>
      </p:sp>
      <p:sp>
        <p:nvSpPr>
          <p:cNvPr id="194" name="TextBox 193"/>
          <p:cNvSpPr txBox="1"/>
          <p:nvPr/>
        </p:nvSpPr>
        <p:spPr bwMode="gray">
          <a:xfrm>
            <a:off x="3349419" y="1077048"/>
            <a:ext cx="2738644" cy="169277"/>
          </a:xfrm>
          <a:prstGeom prst="rect">
            <a:avLst/>
          </a:prstGeom>
          <a:noFill/>
        </p:spPr>
        <p:txBody>
          <a:bodyPr wrap="square" lIns="0" tIns="0" rIns="0" bIns="0" rtlCol="0">
            <a:spAutoFit/>
          </a:bodyPr>
          <a:lstStyle/>
          <a:p>
            <a:pPr>
              <a:spcBef>
                <a:spcPts val="500"/>
              </a:spcBef>
            </a:pPr>
            <a:r>
              <a:rPr lang="en-US" sz="1100" b="1" dirty="0" smtClean="0"/>
              <a:t>…or Deep Clinical Scope? </a:t>
            </a:r>
          </a:p>
        </p:txBody>
      </p:sp>
      <p:sp>
        <p:nvSpPr>
          <p:cNvPr id="195" name="Text Placeholder 9"/>
          <p:cNvSpPr>
            <a:spLocks noGrp="1"/>
          </p:cNvSpPr>
          <p:nvPr/>
        </p:nvSpPr>
        <p:spPr bwMode="gray">
          <a:xfrm>
            <a:off x="3349419" y="3205466"/>
            <a:ext cx="2738644" cy="1299859"/>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Aft>
                <a:spcPts val="600"/>
              </a:spcAft>
            </a:pPr>
            <a:r>
              <a:rPr lang="en-US" sz="1100" dirty="0" smtClean="0"/>
              <a:t>Network in Brief: Silica Healthcare</a:t>
            </a:r>
            <a:r>
              <a:rPr lang="en-US" sz="1100" baseline="30000" dirty="0" smtClean="0"/>
              <a:t>1</a:t>
            </a:r>
            <a:r>
              <a:rPr lang="en-US" sz="1100" dirty="0" smtClean="0"/>
              <a:t> </a:t>
            </a:r>
          </a:p>
        </p:txBody>
      </p:sp>
      <p:grpSp>
        <p:nvGrpSpPr>
          <p:cNvPr id="196" name="Group 195"/>
          <p:cNvGrpSpPr/>
          <p:nvPr/>
        </p:nvGrpSpPr>
        <p:grpSpPr bwMode="gray">
          <a:xfrm>
            <a:off x="3349419" y="3205466"/>
            <a:ext cx="319390" cy="218673"/>
            <a:chOff x="815763" y="1865419"/>
            <a:chExt cx="319390" cy="218673"/>
          </a:xfrm>
        </p:grpSpPr>
        <p:sp>
          <p:nvSpPr>
            <p:cNvPr id="197" name="Freeform 196"/>
            <p:cNvSpPr/>
            <p:nvPr/>
          </p:nvSpPr>
          <p:spPr bwMode="gray">
            <a:xfrm flipH="1">
              <a:off x="815763" y="186541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8" name="Plus 197"/>
            <p:cNvSpPr/>
            <p:nvPr/>
          </p:nvSpPr>
          <p:spPr bwMode="gray">
            <a:xfrm>
              <a:off x="837867" y="188041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200" name="Text Placeholder 1"/>
          <p:cNvSpPr txBox="1">
            <a:spLocks/>
          </p:cNvSpPr>
          <p:nvPr/>
        </p:nvSpPr>
        <p:spPr bwMode="gray">
          <a:xfrm>
            <a:off x="3371522" y="3630160"/>
            <a:ext cx="2716541" cy="772006"/>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6-hospital system in the Midwest with employed physician network</a:t>
            </a:r>
          </a:p>
          <a:p>
            <a:r>
              <a:rPr lang="en-US" dirty="0" smtClean="0"/>
              <a:t>Care sites concentrated in roughly half of single metropolitan area </a:t>
            </a:r>
            <a:endParaRPr lang="en-US" dirty="0"/>
          </a:p>
        </p:txBody>
      </p:sp>
      <p:sp>
        <p:nvSpPr>
          <p:cNvPr id="96" name="Freeform 48"/>
          <p:cNvSpPr>
            <a:spLocks/>
          </p:cNvSpPr>
          <p:nvPr/>
        </p:nvSpPr>
        <p:spPr bwMode="gray">
          <a:xfrm rot="10800000">
            <a:off x="3816494" y="1401750"/>
            <a:ext cx="2160492" cy="1536473"/>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 name="connsiteX0" fmla="*/ 0 w 10000"/>
              <a:gd name="connsiteY0" fmla="*/ 4415 h 10000"/>
              <a:gd name="connsiteX1" fmla="*/ 180 w 10000"/>
              <a:gd name="connsiteY1" fmla="*/ 4101 h 10000"/>
              <a:gd name="connsiteX2" fmla="*/ 862 w 10000"/>
              <a:gd name="connsiteY2" fmla="*/ 3488 h 10000"/>
              <a:gd name="connsiteX3" fmla="*/ 1210 w 10000"/>
              <a:gd name="connsiteY3" fmla="*/ 2832 h 10000"/>
              <a:gd name="connsiteX4" fmla="*/ 1996 w 10000"/>
              <a:gd name="connsiteY4" fmla="*/ 2472 h 10000"/>
              <a:gd name="connsiteX5" fmla="*/ 2600 w 10000"/>
              <a:gd name="connsiteY5" fmla="*/ 1612 h 10000"/>
              <a:gd name="connsiteX6" fmla="*/ 2947 w 10000"/>
              <a:gd name="connsiteY6" fmla="*/ 1227 h 10000"/>
              <a:gd name="connsiteX7" fmla="*/ 2947 w 10000"/>
              <a:gd name="connsiteY7" fmla="*/ 1041 h 10000"/>
              <a:gd name="connsiteX8" fmla="*/ 1699 w 10000"/>
              <a:gd name="connsiteY8" fmla="*/ 235 h 10000"/>
              <a:gd name="connsiteX9" fmla="*/ 8404 w 10000"/>
              <a:gd name="connsiteY9" fmla="*/ 0 h 10000"/>
              <a:gd name="connsiteX10" fmla="*/ 8571 w 10000"/>
              <a:gd name="connsiteY10" fmla="*/ 606 h 10000"/>
              <a:gd name="connsiteX11" fmla="*/ 9241 w 10000"/>
              <a:gd name="connsiteY11" fmla="*/ 1334 h 10000"/>
              <a:gd name="connsiteX12" fmla="*/ 9820 w 10000"/>
              <a:gd name="connsiteY12" fmla="*/ 5150 h 10000"/>
              <a:gd name="connsiteX13" fmla="*/ 9704 w 10000"/>
              <a:gd name="connsiteY13" fmla="*/ 5942 h 10000"/>
              <a:gd name="connsiteX14" fmla="*/ 10000 w 10000"/>
              <a:gd name="connsiteY14" fmla="*/ 6405 h 10000"/>
              <a:gd name="connsiteX15" fmla="*/ 9627 w 10000"/>
              <a:gd name="connsiteY15" fmla="*/ 7275 h 10000"/>
              <a:gd name="connsiteX16" fmla="*/ 9099 w 10000"/>
              <a:gd name="connsiteY16" fmla="*/ 7660 h 10000"/>
              <a:gd name="connsiteX17" fmla="*/ 8842 w 10000"/>
              <a:gd name="connsiteY17" fmla="*/ 8274 h 10000"/>
              <a:gd name="connsiteX18" fmla="*/ 9086 w 10000"/>
              <a:gd name="connsiteY18" fmla="*/ 8452 h 10000"/>
              <a:gd name="connsiteX19" fmla="*/ 8880 w 10000"/>
              <a:gd name="connsiteY19" fmla="*/ 8837 h 10000"/>
              <a:gd name="connsiteX20" fmla="*/ 9009 w 10000"/>
              <a:gd name="connsiteY20" fmla="*/ 8973 h 10000"/>
              <a:gd name="connsiteX21" fmla="*/ 8211 w 10000"/>
              <a:gd name="connsiteY21" fmla="*/ 9151 h 10000"/>
              <a:gd name="connsiteX22" fmla="*/ 8044 w 10000"/>
              <a:gd name="connsiteY22" fmla="*/ 9786 h 10000"/>
              <a:gd name="connsiteX23" fmla="*/ 6898 w 10000"/>
              <a:gd name="connsiteY23" fmla="*/ 9558 h 10000"/>
              <a:gd name="connsiteX24" fmla="*/ 6306 w 10000"/>
              <a:gd name="connsiteY24" fmla="*/ 9879 h 10000"/>
              <a:gd name="connsiteX25" fmla="*/ 6332 w 10000"/>
              <a:gd name="connsiteY25" fmla="*/ 10000 h 10000"/>
              <a:gd name="connsiteX26" fmla="*/ 5959 w 10000"/>
              <a:gd name="connsiteY26" fmla="*/ 9986 h 10000"/>
              <a:gd name="connsiteX27" fmla="*/ 5560 w 10000"/>
              <a:gd name="connsiteY27" fmla="*/ 9565 h 10000"/>
              <a:gd name="connsiteX28" fmla="*/ 5354 w 10000"/>
              <a:gd name="connsiteY28" fmla="*/ 8994 h 10000"/>
              <a:gd name="connsiteX29" fmla="*/ 4929 w 10000"/>
              <a:gd name="connsiteY29" fmla="*/ 8602 h 10000"/>
              <a:gd name="connsiteX30" fmla="*/ 4260 w 10000"/>
              <a:gd name="connsiteY30" fmla="*/ 8452 h 10000"/>
              <a:gd name="connsiteX31" fmla="*/ 3398 w 10000"/>
              <a:gd name="connsiteY31" fmla="*/ 8081 h 10000"/>
              <a:gd name="connsiteX32" fmla="*/ 3127 w 10000"/>
              <a:gd name="connsiteY32" fmla="*/ 7575 h 10000"/>
              <a:gd name="connsiteX33" fmla="*/ 3604 w 10000"/>
              <a:gd name="connsiteY33" fmla="*/ 6790 h 10000"/>
              <a:gd name="connsiteX34" fmla="*/ 3205 w 10000"/>
              <a:gd name="connsiteY34" fmla="*/ 6641 h 10000"/>
              <a:gd name="connsiteX35" fmla="*/ 2201 w 10000"/>
              <a:gd name="connsiteY35" fmla="*/ 6648 h 10000"/>
              <a:gd name="connsiteX36" fmla="*/ 2033 w 10000"/>
              <a:gd name="connsiteY36" fmla="*/ 6141 h 10000"/>
              <a:gd name="connsiteX37" fmla="*/ 373 w 10000"/>
              <a:gd name="connsiteY37" fmla="*/ 5207 h 10000"/>
              <a:gd name="connsiteX38" fmla="*/ 0 w 10000"/>
              <a:gd name="connsiteY38" fmla="*/ 4415 h 10000"/>
              <a:gd name="connsiteX0" fmla="*/ 0 w 10000"/>
              <a:gd name="connsiteY0" fmla="*/ 4415 h 10000"/>
              <a:gd name="connsiteX1" fmla="*/ 180 w 10000"/>
              <a:gd name="connsiteY1" fmla="*/ 4101 h 10000"/>
              <a:gd name="connsiteX2" fmla="*/ 862 w 10000"/>
              <a:gd name="connsiteY2" fmla="*/ 3488 h 10000"/>
              <a:gd name="connsiteX3" fmla="*/ 1210 w 10000"/>
              <a:gd name="connsiteY3" fmla="*/ 2832 h 10000"/>
              <a:gd name="connsiteX4" fmla="*/ 1996 w 10000"/>
              <a:gd name="connsiteY4" fmla="*/ 2472 h 10000"/>
              <a:gd name="connsiteX5" fmla="*/ 2600 w 10000"/>
              <a:gd name="connsiteY5" fmla="*/ 1612 h 10000"/>
              <a:gd name="connsiteX6" fmla="*/ 2947 w 10000"/>
              <a:gd name="connsiteY6" fmla="*/ 1227 h 10000"/>
              <a:gd name="connsiteX7" fmla="*/ 2947 w 10000"/>
              <a:gd name="connsiteY7" fmla="*/ 1041 h 10000"/>
              <a:gd name="connsiteX8" fmla="*/ 1699 w 10000"/>
              <a:gd name="connsiteY8" fmla="*/ 235 h 10000"/>
              <a:gd name="connsiteX9" fmla="*/ 8404 w 10000"/>
              <a:gd name="connsiteY9" fmla="*/ 0 h 10000"/>
              <a:gd name="connsiteX10" fmla="*/ 8571 w 10000"/>
              <a:gd name="connsiteY10" fmla="*/ 606 h 10000"/>
              <a:gd name="connsiteX11" fmla="*/ 9241 w 10000"/>
              <a:gd name="connsiteY11" fmla="*/ 1334 h 10000"/>
              <a:gd name="connsiteX12" fmla="*/ 9820 w 10000"/>
              <a:gd name="connsiteY12" fmla="*/ 5150 h 10000"/>
              <a:gd name="connsiteX13" fmla="*/ 9704 w 10000"/>
              <a:gd name="connsiteY13" fmla="*/ 5942 h 10000"/>
              <a:gd name="connsiteX14" fmla="*/ 10000 w 10000"/>
              <a:gd name="connsiteY14" fmla="*/ 6405 h 10000"/>
              <a:gd name="connsiteX15" fmla="*/ 9627 w 10000"/>
              <a:gd name="connsiteY15" fmla="*/ 7275 h 10000"/>
              <a:gd name="connsiteX16" fmla="*/ 9099 w 10000"/>
              <a:gd name="connsiteY16" fmla="*/ 7660 h 10000"/>
              <a:gd name="connsiteX17" fmla="*/ 8842 w 10000"/>
              <a:gd name="connsiteY17" fmla="*/ 8274 h 10000"/>
              <a:gd name="connsiteX18" fmla="*/ 9086 w 10000"/>
              <a:gd name="connsiteY18" fmla="*/ 8452 h 10000"/>
              <a:gd name="connsiteX19" fmla="*/ 8880 w 10000"/>
              <a:gd name="connsiteY19" fmla="*/ 8837 h 10000"/>
              <a:gd name="connsiteX20" fmla="*/ 9009 w 10000"/>
              <a:gd name="connsiteY20" fmla="*/ 8973 h 10000"/>
              <a:gd name="connsiteX21" fmla="*/ 8211 w 10000"/>
              <a:gd name="connsiteY21" fmla="*/ 9151 h 10000"/>
              <a:gd name="connsiteX22" fmla="*/ 8044 w 10000"/>
              <a:gd name="connsiteY22" fmla="*/ 9786 h 10000"/>
              <a:gd name="connsiteX23" fmla="*/ 6898 w 10000"/>
              <a:gd name="connsiteY23" fmla="*/ 9558 h 10000"/>
              <a:gd name="connsiteX24" fmla="*/ 6306 w 10000"/>
              <a:gd name="connsiteY24" fmla="*/ 9879 h 10000"/>
              <a:gd name="connsiteX25" fmla="*/ 6332 w 10000"/>
              <a:gd name="connsiteY25" fmla="*/ 10000 h 10000"/>
              <a:gd name="connsiteX26" fmla="*/ 5959 w 10000"/>
              <a:gd name="connsiteY26" fmla="*/ 9986 h 10000"/>
              <a:gd name="connsiteX27" fmla="*/ 5560 w 10000"/>
              <a:gd name="connsiteY27" fmla="*/ 9565 h 10000"/>
              <a:gd name="connsiteX28" fmla="*/ 5354 w 10000"/>
              <a:gd name="connsiteY28" fmla="*/ 8994 h 10000"/>
              <a:gd name="connsiteX29" fmla="*/ 4929 w 10000"/>
              <a:gd name="connsiteY29" fmla="*/ 8602 h 10000"/>
              <a:gd name="connsiteX30" fmla="*/ 4260 w 10000"/>
              <a:gd name="connsiteY30" fmla="*/ 8452 h 10000"/>
              <a:gd name="connsiteX31" fmla="*/ 3398 w 10000"/>
              <a:gd name="connsiteY31" fmla="*/ 8081 h 10000"/>
              <a:gd name="connsiteX32" fmla="*/ 3127 w 10000"/>
              <a:gd name="connsiteY32" fmla="*/ 7575 h 10000"/>
              <a:gd name="connsiteX33" fmla="*/ 3604 w 10000"/>
              <a:gd name="connsiteY33" fmla="*/ 6790 h 10000"/>
              <a:gd name="connsiteX34" fmla="*/ 3205 w 10000"/>
              <a:gd name="connsiteY34" fmla="*/ 6641 h 10000"/>
              <a:gd name="connsiteX35" fmla="*/ 2201 w 10000"/>
              <a:gd name="connsiteY35" fmla="*/ 6648 h 10000"/>
              <a:gd name="connsiteX36" fmla="*/ 2033 w 10000"/>
              <a:gd name="connsiteY36" fmla="*/ 6141 h 10000"/>
              <a:gd name="connsiteX37" fmla="*/ 2320 w 10000"/>
              <a:gd name="connsiteY37" fmla="*/ 5444 h 10000"/>
              <a:gd name="connsiteX38" fmla="*/ 0 w 10000"/>
              <a:gd name="connsiteY38" fmla="*/ 4415 h 10000"/>
              <a:gd name="connsiteX0" fmla="*/ 823 w 9820"/>
              <a:gd name="connsiteY0" fmla="*/ 4100 h 10000"/>
              <a:gd name="connsiteX1" fmla="*/ 0 w 9820"/>
              <a:gd name="connsiteY1" fmla="*/ 4101 h 10000"/>
              <a:gd name="connsiteX2" fmla="*/ 682 w 9820"/>
              <a:gd name="connsiteY2" fmla="*/ 3488 h 10000"/>
              <a:gd name="connsiteX3" fmla="*/ 1030 w 9820"/>
              <a:gd name="connsiteY3" fmla="*/ 2832 h 10000"/>
              <a:gd name="connsiteX4" fmla="*/ 1816 w 9820"/>
              <a:gd name="connsiteY4" fmla="*/ 2472 h 10000"/>
              <a:gd name="connsiteX5" fmla="*/ 2420 w 9820"/>
              <a:gd name="connsiteY5" fmla="*/ 1612 h 10000"/>
              <a:gd name="connsiteX6" fmla="*/ 2767 w 9820"/>
              <a:gd name="connsiteY6" fmla="*/ 1227 h 10000"/>
              <a:gd name="connsiteX7" fmla="*/ 2767 w 9820"/>
              <a:gd name="connsiteY7" fmla="*/ 1041 h 10000"/>
              <a:gd name="connsiteX8" fmla="*/ 1519 w 9820"/>
              <a:gd name="connsiteY8" fmla="*/ 235 h 10000"/>
              <a:gd name="connsiteX9" fmla="*/ 8224 w 9820"/>
              <a:gd name="connsiteY9" fmla="*/ 0 h 10000"/>
              <a:gd name="connsiteX10" fmla="*/ 8391 w 9820"/>
              <a:gd name="connsiteY10" fmla="*/ 606 h 10000"/>
              <a:gd name="connsiteX11" fmla="*/ 9061 w 9820"/>
              <a:gd name="connsiteY11" fmla="*/ 1334 h 10000"/>
              <a:gd name="connsiteX12" fmla="*/ 9640 w 9820"/>
              <a:gd name="connsiteY12" fmla="*/ 5150 h 10000"/>
              <a:gd name="connsiteX13" fmla="*/ 9524 w 9820"/>
              <a:gd name="connsiteY13" fmla="*/ 5942 h 10000"/>
              <a:gd name="connsiteX14" fmla="*/ 9820 w 9820"/>
              <a:gd name="connsiteY14" fmla="*/ 6405 h 10000"/>
              <a:gd name="connsiteX15" fmla="*/ 9447 w 9820"/>
              <a:gd name="connsiteY15" fmla="*/ 7275 h 10000"/>
              <a:gd name="connsiteX16" fmla="*/ 8919 w 9820"/>
              <a:gd name="connsiteY16" fmla="*/ 7660 h 10000"/>
              <a:gd name="connsiteX17" fmla="*/ 8662 w 9820"/>
              <a:gd name="connsiteY17" fmla="*/ 8274 h 10000"/>
              <a:gd name="connsiteX18" fmla="*/ 8906 w 9820"/>
              <a:gd name="connsiteY18" fmla="*/ 8452 h 10000"/>
              <a:gd name="connsiteX19" fmla="*/ 8700 w 9820"/>
              <a:gd name="connsiteY19" fmla="*/ 8837 h 10000"/>
              <a:gd name="connsiteX20" fmla="*/ 8829 w 9820"/>
              <a:gd name="connsiteY20" fmla="*/ 8973 h 10000"/>
              <a:gd name="connsiteX21" fmla="*/ 8031 w 9820"/>
              <a:gd name="connsiteY21" fmla="*/ 9151 h 10000"/>
              <a:gd name="connsiteX22" fmla="*/ 7864 w 9820"/>
              <a:gd name="connsiteY22" fmla="*/ 9786 h 10000"/>
              <a:gd name="connsiteX23" fmla="*/ 6718 w 9820"/>
              <a:gd name="connsiteY23" fmla="*/ 9558 h 10000"/>
              <a:gd name="connsiteX24" fmla="*/ 6126 w 9820"/>
              <a:gd name="connsiteY24" fmla="*/ 9879 h 10000"/>
              <a:gd name="connsiteX25" fmla="*/ 6152 w 9820"/>
              <a:gd name="connsiteY25" fmla="*/ 10000 h 10000"/>
              <a:gd name="connsiteX26" fmla="*/ 5779 w 9820"/>
              <a:gd name="connsiteY26" fmla="*/ 9986 h 10000"/>
              <a:gd name="connsiteX27" fmla="*/ 5380 w 9820"/>
              <a:gd name="connsiteY27" fmla="*/ 9565 h 10000"/>
              <a:gd name="connsiteX28" fmla="*/ 5174 w 9820"/>
              <a:gd name="connsiteY28" fmla="*/ 8994 h 10000"/>
              <a:gd name="connsiteX29" fmla="*/ 4749 w 9820"/>
              <a:gd name="connsiteY29" fmla="*/ 8602 h 10000"/>
              <a:gd name="connsiteX30" fmla="*/ 4080 w 9820"/>
              <a:gd name="connsiteY30" fmla="*/ 8452 h 10000"/>
              <a:gd name="connsiteX31" fmla="*/ 3218 w 9820"/>
              <a:gd name="connsiteY31" fmla="*/ 8081 h 10000"/>
              <a:gd name="connsiteX32" fmla="*/ 2947 w 9820"/>
              <a:gd name="connsiteY32" fmla="*/ 7575 h 10000"/>
              <a:gd name="connsiteX33" fmla="*/ 3424 w 9820"/>
              <a:gd name="connsiteY33" fmla="*/ 6790 h 10000"/>
              <a:gd name="connsiteX34" fmla="*/ 3025 w 9820"/>
              <a:gd name="connsiteY34" fmla="*/ 6641 h 10000"/>
              <a:gd name="connsiteX35" fmla="*/ 2021 w 9820"/>
              <a:gd name="connsiteY35" fmla="*/ 6648 h 10000"/>
              <a:gd name="connsiteX36" fmla="*/ 1853 w 9820"/>
              <a:gd name="connsiteY36" fmla="*/ 6141 h 10000"/>
              <a:gd name="connsiteX37" fmla="*/ 2140 w 9820"/>
              <a:gd name="connsiteY37" fmla="*/ 5444 h 10000"/>
              <a:gd name="connsiteX38" fmla="*/ 823 w 9820"/>
              <a:gd name="connsiteY38" fmla="*/ 4100 h 10000"/>
              <a:gd name="connsiteX0" fmla="*/ 143 w 9305"/>
              <a:gd name="connsiteY0" fmla="*/ 4100 h 10000"/>
              <a:gd name="connsiteX1" fmla="*/ 86 w 9305"/>
              <a:gd name="connsiteY1" fmla="*/ 3825 h 10000"/>
              <a:gd name="connsiteX2" fmla="*/ 0 w 9305"/>
              <a:gd name="connsiteY2" fmla="*/ 3488 h 10000"/>
              <a:gd name="connsiteX3" fmla="*/ 354 w 9305"/>
              <a:gd name="connsiteY3" fmla="*/ 2832 h 10000"/>
              <a:gd name="connsiteX4" fmla="*/ 1154 w 9305"/>
              <a:gd name="connsiteY4" fmla="*/ 2472 h 10000"/>
              <a:gd name="connsiteX5" fmla="*/ 1769 w 9305"/>
              <a:gd name="connsiteY5" fmla="*/ 1612 h 10000"/>
              <a:gd name="connsiteX6" fmla="*/ 2123 w 9305"/>
              <a:gd name="connsiteY6" fmla="*/ 1227 h 10000"/>
              <a:gd name="connsiteX7" fmla="*/ 2123 w 9305"/>
              <a:gd name="connsiteY7" fmla="*/ 1041 h 10000"/>
              <a:gd name="connsiteX8" fmla="*/ 852 w 9305"/>
              <a:gd name="connsiteY8" fmla="*/ 235 h 10000"/>
              <a:gd name="connsiteX9" fmla="*/ 7680 w 9305"/>
              <a:gd name="connsiteY9" fmla="*/ 0 h 10000"/>
              <a:gd name="connsiteX10" fmla="*/ 7850 w 9305"/>
              <a:gd name="connsiteY10" fmla="*/ 606 h 10000"/>
              <a:gd name="connsiteX11" fmla="*/ 8532 w 9305"/>
              <a:gd name="connsiteY11" fmla="*/ 1334 h 10000"/>
              <a:gd name="connsiteX12" fmla="*/ 9122 w 9305"/>
              <a:gd name="connsiteY12" fmla="*/ 5150 h 10000"/>
              <a:gd name="connsiteX13" fmla="*/ 9004 w 9305"/>
              <a:gd name="connsiteY13" fmla="*/ 5942 h 10000"/>
              <a:gd name="connsiteX14" fmla="*/ 9305 w 9305"/>
              <a:gd name="connsiteY14" fmla="*/ 6405 h 10000"/>
              <a:gd name="connsiteX15" fmla="*/ 8925 w 9305"/>
              <a:gd name="connsiteY15" fmla="*/ 7275 h 10000"/>
              <a:gd name="connsiteX16" fmla="*/ 8387 w 9305"/>
              <a:gd name="connsiteY16" fmla="*/ 7660 h 10000"/>
              <a:gd name="connsiteX17" fmla="*/ 8126 w 9305"/>
              <a:gd name="connsiteY17" fmla="*/ 8274 h 10000"/>
              <a:gd name="connsiteX18" fmla="*/ 8374 w 9305"/>
              <a:gd name="connsiteY18" fmla="*/ 8452 h 10000"/>
              <a:gd name="connsiteX19" fmla="*/ 8164 w 9305"/>
              <a:gd name="connsiteY19" fmla="*/ 8837 h 10000"/>
              <a:gd name="connsiteX20" fmla="*/ 8296 w 9305"/>
              <a:gd name="connsiteY20" fmla="*/ 8973 h 10000"/>
              <a:gd name="connsiteX21" fmla="*/ 7483 w 9305"/>
              <a:gd name="connsiteY21" fmla="*/ 9151 h 10000"/>
              <a:gd name="connsiteX22" fmla="*/ 7313 w 9305"/>
              <a:gd name="connsiteY22" fmla="*/ 9786 h 10000"/>
              <a:gd name="connsiteX23" fmla="*/ 6146 w 9305"/>
              <a:gd name="connsiteY23" fmla="*/ 9558 h 10000"/>
              <a:gd name="connsiteX24" fmla="*/ 5543 w 9305"/>
              <a:gd name="connsiteY24" fmla="*/ 9879 h 10000"/>
              <a:gd name="connsiteX25" fmla="*/ 5570 w 9305"/>
              <a:gd name="connsiteY25" fmla="*/ 10000 h 10000"/>
              <a:gd name="connsiteX26" fmla="*/ 5190 w 9305"/>
              <a:gd name="connsiteY26" fmla="*/ 9986 h 10000"/>
              <a:gd name="connsiteX27" fmla="*/ 4784 w 9305"/>
              <a:gd name="connsiteY27" fmla="*/ 9565 h 10000"/>
              <a:gd name="connsiteX28" fmla="*/ 4574 w 9305"/>
              <a:gd name="connsiteY28" fmla="*/ 8994 h 10000"/>
              <a:gd name="connsiteX29" fmla="*/ 4141 w 9305"/>
              <a:gd name="connsiteY29" fmla="*/ 8602 h 10000"/>
              <a:gd name="connsiteX30" fmla="*/ 3460 w 9305"/>
              <a:gd name="connsiteY30" fmla="*/ 8452 h 10000"/>
              <a:gd name="connsiteX31" fmla="*/ 2582 w 9305"/>
              <a:gd name="connsiteY31" fmla="*/ 8081 h 10000"/>
              <a:gd name="connsiteX32" fmla="*/ 2306 w 9305"/>
              <a:gd name="connsiteY32" fmla="*/ 7575 h 10000"/>
              <a:gd name="connsiteX33" fmla="*/ 2792 w 9305"/>
              <a:gd name="connsiteY33" fmla="*/ 6790 h 10000"/>
              <a:gd name="connsiteX34" fmla="*/ 2385 w 9305"/>
              <a:gd name="connsiteY34" fmla="*/ 6641 h 10000"/>
              <a:gd name="connsiteX35" fmla="*/ 1363 w 9305"/>
              <a:gd name="connsiteY35" fmla="*/ 6648 h 10000"/>
              <a:gd name="connsiteX36" fmla="*/ 1192 w 9305"/>
              <a:gd name="connsiteY36" fmla="*/ 6141 h 10000"/>
              <a:gd name="connsiteX37" fmla="*/ 1484 w 9305"/>
              <a:gd name="connsiteY37" fmla="*/ 5444 h 10000"/>
              <a:gd name="connsiteX38" fmla="*/ 143 w 9305"/>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2337 w 10000"/>
              <a:gd name="connsiteY8" fmla="*/ 235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859 w 10000"/>
              <a:gd name="connsiteY22" fmla="*/ 9786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564 w 10000"/>
              <a:gd name="connsiteY8" fmla="*/ 77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859 w 10000"/>
              <a:gd name="connsiteY22" fmla="*/ 9786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951 w 10000"/>
              <a:gd name="connsiteY8" fmla="*/ 353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859 w 10000"/>
              <a:gd name="connsiteY22" fmla="*/ 9786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951 w 10000"/>
              <a:gd name="connsiteY8" fmla="*/ 353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931 w 10000"/>
              <a:gd name="connsiteY22" fmla="*/ 9339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951 w 10000"/>
              <a:gd name="connsiteY8" fmla="*/ 353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931 w 10000"/>
              <a:gd name="connsiteY22" fmla="*/ 9339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333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9880"/>
              <a:gd name="connsiteX1" fmla="*/ 92 w 10000"/>
              <a:gd name="connsiteY1" fmla="*/ 3825 h 9880"/>
              <a:gd name="connsiteX2" fmla="*/ 0 w 10000"/>
              <a:gd name="connsiteY2" fmla="*/ 3488 h 9880"/>
              <a:gd name="connsiteX3" fmla="*/ 380 w 10000"/>
              <a:gd name="connsiteY3" fmla="*/ 2832 h 9880"/>
              <a:gd name="connsiteX4" fmla="*/ 1240 w 10000"/>
              <a:gd name="connsiteY4" fmla="*/ 2472 h 9880"/>
              <a:gd name="connsiteX5" fmla="*/ 1901 w 10000"/>
              <a:gd name="connsiteY5" fmla="*/ 1612 h 9880"/>
              <a:gd name="connsiteX6" fmla="*/ 2282 w 10000"/>
              <a:gd name="connsiteY6" fmla="*/ 1227 h 9880"/>
              <a:gd name="connsiteX7" fmla="*/ 2282 w 10000"/>
              <a:gd name="connsiteY7" fmla="*/ 1041 h 9880"/>
              <a:gd name="connsiteX8" fmla="*/ 3951 w 10000"/>
              <a:gd name="connsiteY8" fmla="*/ 353 h 9880"/>
              <a:gd name="connsiteX9" fmla="*/ 8254 w 10000"/>
              <a:gd name="connsiteY9" fmla="*/ 0 h 9880"/>
              <a:gd name="connsiteX10" fmla="*/ 8436 w 10000"/>
              <a:gd name="connsiteY10" fmla="*/ 606 h 9880"/>
              <a:gd name="connsiteX11" fmla="*/ 9169 w 10000"/>
              <a:gd name="connsiteY11" fmla="*/ 1334 h 9880"/>
              <a:gd name="connsiteX12" fmla="*/ 9803 w 10000"/>
              <a:gd name="connsiteY12" fmla="*/ 5150 h 9880"/>
              <a:gd name="connsiteX13" fmla="*/ 9677 w 10000"/>
              <a:gd name="connsiteY13" fmla="*/ 5942 h 9880"/>
              <a:gd name="connsiteX14" fmla="*/ 10000 w 10000"/>
              <a:gd name="connsiteY14" fmla="*/ 6405 h 9880"/>
              <a:gd name="connsiteX15" fmla="*/ 9592 w 10000"/>
              <a:gd name="connsiteY15" fmla="*/ 7275 h 9880"/>
              <a:gd name="connsiteX16" fmla="*/ 9013 w 10000"/>
              <a:gd name="connsiteY16" fmla="*/ 7660 h 9880"/>
              <a:gd name="connsiteX17" fmla="*/ 8733 w 10000"/>
              <a:gd name="connsiteY17" fmla="*/ 8274 h 9880"/>
              <a:gd name="connsiteX18" fmla="*/ 8999 w 10000"/>
              <a:gd name="connsiteY18" fmla="*/ 8452 h 9880"/>
              <a:gd name="connsiteX19" fmla="*/ 8774 w 10000"/>
              <a:gd name="connsiteY19" fmla="*/ 8837 h 9880"/>
              <a:gd name="connsiteX20" fmla="*/ 8916 w 10000"/>
              <a:gd name="connsiteY20" fmla="*/ 8973 h 9880"/>
              <a:gd name="connsiteX21" fmla="*/ 8042 w 10000"/>
              <a:gd name="connsiteY21" fmla="*/ 9151 h 9880"/>
              <a:gd name="connsiteX22" fmla="*/ 7931 w 10000"/>
              <a:gd name="connsiteY22" fmla="*/ 9339 h 9880"/>
              <a:gd name="connsiteX23" fmla="*/ 6605 w 10000"/>
              <a:gd name="connsiteY23" fmla="*/ 9558 h 9880"/>
              <a:gd name="connsiteX24" fmla="*/ 5957 w 10000"/>
              <a:gd name="connsiteY24" fmla="*/ 9879 h 9880"/>
              <a:gd name="connsiteX25" fmla="*/ 6348 w 10000"/>
              <a:gd name="connsiteY25" fmla="*/ 9209 h 9880"/>
              <a:gd name="connsiteX26" fmla="*/ 5578 w 10000"/>
              <a:gd name="connsiteY26" fmla="*/ 9333 h 9880"/>
              <a:gd name="connsiteX27" fmla="*/ 5141 w 10000"/>
              <a:gd name="connsiteY27" fmla="*/ 9565 h 9880"/>
              <a:gd name="connsiteX28" fmla="*/ 4916 w 10000"/>
              <a:gd name="connsiteY28" fmla="*/ 8994 h 9880"/>
              <a:gd name="connsiteX29" fmla="*/ 4450 w 10000"/>
              <a:gd name="connsiteY29" fmla="*/ 8602 h 9880"/>
              <a:gd name="connsiteX30" fmla="*/ 3718 w 10000"/>
              <a:gd name="connsiteY30" fmla="*/ 8452 h 9880"/>
              <a:gd name="connsiteX31" fmla="*/ 2775 w 10000"/>
              <a:gd name="connsiteY31" fmla="*/ 8081 h 9880"/>
              <a:gd name="connsiteX32" fmla="*/ 2478 w 10000"/>
              <a:gd name="connsiteY32" fmla="*/ 7575 h 9880"/>
              <a:gd name="connsiteX33" fmla="*/ 3001 w 10000"/>
              <a:gd name="connsiteY33" fmla="*/ 6790 h 9880"/>
              <a:gd name="connsiteX34" fmla="*/ 2563 w 10000"/>
              <a:gd name="connsiteY34" fmla="*/ 6641 h 9880"/>
              <a:gd name="connsiteX35" fmla="*/ 1465 w 10000"/>
              <a:gd name="connsiteY35" fmla="*/ 6648 h 9880"/>
              <a:gd name="connsiteX36" fmla="*/ 1281 w 10000"/>
              <a:gd name="connsiteY36" fmla="*/ 6141 h 9880"/>
              <a:gd name="connsiteX37" fmla="*/ 1595 w 10000"/>
              <a:gd name="connsiteY37" fmla="*/ 5444 h 9880"/>
              <a:gd name="connsiteX38" fmla="*/ 154 w 10000"/>
              <a:gd name="connsiteY38" fmla="*/ 4100 h 9880"/>
              <a:gd name="connsiteX0" fmla="*/ 154 w 10000"/>
              <a:gd name="connsiteY0" fmla="*/ 4150 h 10002"/>
              <a:gd name="connsiteX1" fmla="*/ 92 w 10000"/>
              <a:gd name="connsiteY1" fmla="*/ 3871 h 10002"/>
              <a:gd name="connsiteX2" fmla="*/ 0 w 10000"/>
              <a:gd name="connsiteY2" fmla="*/ 3530 h 10002"/>
              <a:gd name="connsiteX3" fmla="*/ 380 w 10000"/>
              <a:gd name="connsiteY3" fmla="*/ 2866 h 10002"/>
              <a:gd name="connsiteX4" fmla="*/ 1240 w 10000"/>
              <a:gd name="connsiteY4" fmla="*/ 2502 h 10002"/>
              <a:gd name="connsiteX5" fmla="*/ 1901 w 10000"/>
              <a:gd name="connsiteY5" fmla="*/ 1632 h 10002"/>
              <a:gd name="connsiteX6" fmla="*/ 2282 w 10000"/>
              <a:gd name="connsiteY6" fmla="*/ 1242 h 10002"/>
              <a:gd name="connsiteX7" fmla="*/ 2282 w 10000"/>
              <a:gd name="connsiteY7" fmla="*/ 1054 h 10002"/>
              <a:gd name="connsiteX8" fmla="*/ 3951 w 10000"/>
              <a:gd name="connsiteY8" fmla="*/ 357 h 10002"/>
              <a:gd name="connsiteX9" fmla="*/ 8254 w 10000"/>
              <a:gd name="connsiteY9" fmla="*/ 0 h 10002"/>
              <a:gd name="connsiteX10" fmla="*/ 8436 w 10000"/>
              <a:gd name="connsiteY10" fmla="*/ 613 h 10002"/>
              <a:gd name="connsiteX11" fmla="*/ 9169 w 10000"/>
              <a:gd name="connsiteY11" fmla="*/ 1350 h 10002"/>
              <a:gd name="connsiteX12" fmla="*/ 9803 w 10000"/>
              <a:gd name="connsiteY12" fmla="*/ 5213 h 10002"/>
              <a:gd name="connsiteX13" fmla="*/ 9677 w 10000"/>
              <a:gd name="connsiteY13" fmla="*/ 6014 h 10002"/>
              <a:gd name="connsiteX14" fmla="*/ 10000 w 10000"/>
              <a:gd name="connsiteY14" fmla="*/ 6483 h 10002"/>
              <a:gd name="connsiteX15" fmla="*/ 9592 w 10000"/>
              <a:gd name="connsiteY15" fmla="*/ 7363 h 10002"/>
              <a:gd name="connsiteX16" fmla="*/ 9013 w 10000"/>
              <a:gd name="connsiteY16" fmla="*/ 7753 h 10002"/>
              <a:gd name="connsiteX17" fmla="*/ 8733 w 10000"/>
              <a:gd name="connsiteY17" fmla="*/ 8374 h 10002"/>
              <a:gd name="connsiteX18" fmla="*/ 8999 w 10000"/>
              <a:gd name="connsiteY18" fmla="*/ 8555 h 10002"/>
              <a:gd name="connsiteX19" fmla="*/ 8774 w 10000"/>
              <a:gd name="connsiteY19" fmla="*/ 8944 h 10002"/>
              <a:gd name="connsiteX20" fmla="*/ 8916 w 10000"/>
              <a:gd name="connsiteY20" fmla="*/ 9082 h 10002"/>
              <a:gd name="connsiteX21" fmla="*/ 8042 w 10000"/>
              <a:gd name="connsiteY21" fmla="*/ 9262 h 10002"/>
              <a:gd name="connsiteX22" fmla="*/ 7931 w 10000"/>
              <a:gd name="connsiteY22" fmla="*/ 9452 h 10002"/>
              <a:gd name="connsiteX23" fmla="*/ 6605 w 10000"/>
              <a:gd name="connsiteY23" fmla="*/ 9674 h 10002"/>
              <a:gd name="connsiteX24" fmla="*/ 5957 w 10000"/>
              <a:gd name="connsiteY24" fmla="*/ 9999 h 10002"/>
              <a:gd name="connsiteX25" fmla="*/ 6476 w 10000"/>
              <a:gd name="connsiteY25" fmla="*/ 9505 h 10002"/>
              <a:gd name="connsiteX26" fmla="*/ 6348 w 10000"/>
              <a:gd name="connsiteY26" fmla="*/ 9321 h 10002"/>
              <a:gd name="connsiteX27" fmla="*/ 5578 w 10000"/>
              <a:gd name="connsiteY27" fmla="*/ 9446 h 10002"/>
              <a:gd name="connsiteX28" fmla="*/ 5141 w 10000"/>
              <a:gd name="connsiteY28" fmla="*/ 9681 h 10002"/>
              <a:gd name="connsiteX29" fmla="*/ 4916 w 10000"/>
              <a:gd name="connsiteY29" fmla="*/ 9103 h 10002"/>
              <a:gd name="connsiteX30" fmla="*/ 4450 w 10000"/>
              <a:gd name="connsiteY30" fmla="*/ 8706 h 10002"/>
              <a:gd name="connsiteX31" fmla="*/ 3718 w 10000"/>
              <a:gd name="connsiteY31" fmla="*/ 8555 h 10002"/>
              <a:gd name="connsiteX32" fmla="*/ 2775 w 10000"/>
              <a:gd name="connsiteY32" fmla="*/ 8179 h 10002"/>
              <a:gd name="connsiteX33" fmla="*/ 2478 w 10000"/>
              <a:gd name="connsiteY33" fmla="*/ 7667 h 10002"/>
              <a:gd name="connsiteX34" fmla="*/ 3001 w 10000"/>
              <a:gd name="connsiteY34" fmla="*/ 6872 h 10002"/>
              <a:gd name="connsiteX35" fmla="*/ 2563 w 10000"/>
              <a:gd name="connsiteY35" fmla="*/ 6722 h 10002"/>
              <a:gd name="connsiteX36" fmla="*/ 1465 w 10000"/>
              <a:gd name="connsiteY36" fmla="*/ 6729 h 10002"/>
              <a:gd name="connsiteX37" fmla="*/ 1281 w 10000"/>
              <a:gd name="connsiteY37" fmla="*/ 6216 h 10002"/>
              <a:gd name="connsiteX38" fmla="*/ 1595 w 10000"/>
              <a:gd name="connsiteY38" fmla="*/ 5510 h 10002"/>
              <a:gd name="connsiteX39" fmla="*/ 154 w 10000"/>
              <a:gd name="connsiteY39" fmla="*/ 4150 h 10002"/>
              <a:gd name="connsiteX0" fmla="*/ 154 w 10000"/>
              <a:gd name="connsiteY0" fmla="*/ 4150 h 9681"/>
              <a:gd name="connsiteX1" fmla="*/ 92 w 10000"/>
              <a:gd name="connsiteY1" fmla="*/ 3871 h 9681"/>
              <a:gd name="connsiteX2" fmla="*/ 0 w 10000"/>
              <a:gd name="connsiteY2" fmla="*/ 3530 h 9681"/>
              <a:gd name="connsiteX3" fmla="*/ 380 w 10000"/>
              <a:gd name="connsiteY3" fmla="*/ 2866 h 9681"/>
              <a:gd name="connsiteX4" fmla="*/ 1240 w 10000"/>
              <a:gd name="connsiteY4" fmla="*/ 2502 h 9681"/>
              <a:gd name="connsiteX5" fmla="*/ 1901 w 10000"/>
              <a:gd name="connsiteY5" fmla="*/ 1632 h 9681"/>
              <a:gd name="connsiteX6" fmla="*/ 2282 w 10000"/>
              <a:gd name="connsiteY6" fmla="*/ 1242 h 9681"/>
              <a:gd name="connsiteX7" fmla="*/ 2282 w 10000"/>
              <a:gd name="connsiteY7" fmla="*/ 1054 h 9681"/>
              <a:gd name="connsiteX8" fmla="*/ 3951 w 10000"/>
              <a:gd name="connsiteY8" fmla="*/ 357 h 9681"/>
              <a:gd name="connsiteX9" fmla="*/ 8254 w 10000"/>
              <a:gd name="connsiteY9" fmla="*/ 0 h 9681"/>
              <a:gd name="connsiteX10" fmla="*/ 8436 w 10000"/>
              <a:gd name="connsiteY10" fmla="*/ 613 h 9681"/>
              <a:gd name="connsiteX11" fmla="*/ 9169 w 10000"/>
              <a:gd name="connsiteY11" fmla="*/ 1350 h 9681"/>
              <a:gd name="connsiteX12" fmla="*/ 9803 w 10000"/>
              <a:gd name="connsiteY12" fmla="*/ 5213 h 9681"/>
              <a:gd name="connsiteX13" fmla="*/ 9677 w 10000"/>
              <a:gd name="connsiteY13" fmla="*/ 6014 h 9681"/>
              <a:gd name="connsiteX14" fmla="*/ 10000 w 10000"/>
              <a:gd name="connsiteY14" fmla="*/ 6483 h 9681"/>
              <a:gd name="connsiteX15" fmla="*/ 9592 w 10000"/>
              <a:gd name="connsiteY15" fmla="*/ 7363 h 9681"/>
              <a:gd name="connsiteX16" fmla="*/ 9013 w 10000"/>
              <a:gd name="connsiteY16" fmla="*/ 7753 h 9681"/>
              <a:gd name="connsiteX17" fmla="*/ 8733 w 10000"/>
              <a:gd name="connsiteY17" fmla="*/ 8374 h 9681"/>
              <a:gd name="connsiteX18" fmla="*/ 8999 w 10000"/>
              <a:gd name="connsiteY18" fmla="*/ 8555 h 9681"/>
              <a:gd name="connsiteX19" fmla="*/ 8774 w 10000"/>
              <a:gd name="connsiteY19" fmla="*/ 8944 h 9681"/>
              <a:gd name="connsiteX20" fmla="*/ 8916 w 10000"/>
              <a:gd name="connsiteY20" fmla="*/ 9082 h 9681"/>
              <a:gd name="connsiteX21" fmla="*/ 8042 w 10000"/>
              <a:gd name="connsiteY21" fmla="*/ 9262 h 9681"/>
              <a:gd name="connsiteX22" fmla="*/ 7931 w 10000"/>
              <a:gd name="connsiteY22" fmla="*/ 9452 h 9681"/>
              <a:gd name="connsiteX23" fmla="*/ 6605 w 10000"/>
              <a:gd name="connsiteY23" fmla="*/ 9674 h 9681"/>
              <a:gd name="connsiteX24" fmla="*/ 6675 w 10000"/>
              <a:gd name="connsiteY24" fmla="*/ 9553 h 9681"/>
              <a:gd name="connsiteX25" fmla="*/ 6476 w 10000"/>
              <a:gd name="connsiteY25" fmla="*/ 9505 h 9681"/>
              <a:gd name="connsiteX26" fmla="*/ 6348 w 10000"/>
              <a:gd name="connsiteY26" fmla="*/ 9321 h 9681"/>
              <a:gd name="connsiteX27" fmla="*/ 5578 w 10000"/>
              <a:gd name="connsiteY27" fmla="*/ 9446 h 9681"/>
              <a:gd name="connsiteX28" fmla="*/ 5141 w 10000"/>
              <a:gd name="connsiteY28" fmla="*/ 9681 h 9681"/>
              <a:gd name="connsiteX29" fmla="*/ 4916 w 10000"/>
              <a:gd name="connsiteY29" fmla="*/ 9103 h 9681"/>
              <a:gd name="connsiteX30" fmla="*/ 4450 w 10000"/>
              <a:gd name="connsiteY30" fmla="*/ 8706 h 9681"/>
              <a:gd name="connsiteX31" fmla="*/ 3718 w 10000"/>
              <a:gd name="connsiteY31" fmla="*/ 8555 h 9681"/>
              <a:gd name="connsiteX32" fmla="*/ 2775 w 10000"/>
              <a:gd name="connsiteY32" fmla="*/ 8179 h 9681"/>
              <a:gd name="connsiteX33" fmla="*/ 2478 w 10000"/>
              <a:gd name="connsiteY33" fmla="*/ 7667 h 9681"/>
              <a:gd name="connsiteX34" fmla="*/ 3001 w 10000"/>
              <a:gd name="connsiteY34" fmla="*/ 6872 h 9681"/>
              <a:gd name="connsiteX35" fmla="*/ 2563 w 10000"/>
              <a:gd name="connsiteY35" fmla="*/ 6722 h 9681"/>
              <a:gd name="connsiteX36" fmla="*/ 1465 w 10000"/>
              <a:gd name="connsiteY36" fmla="*/ 6729 h 9681"/>
              <a:gd name="connsiteX37" fmla="*/ 1281 w 10000"/>
              <a:gd name="connsiteY37" fmla="*/ 6216 h 9681"/>
              <a:gd name="connsiteX38" fmla="*/ 1595 w 10000"/>
              <a:gd name="connsiteY38" fmla="*/ 5510 h 9681"/>
              <a:gd name="connsiteX39" fmla="*/ 154 w 10000"/>
              <a:gd name="connsiteY39" fmla="*/ 4150 h 9681"/>
              <a:gd name="connsiteX0" fmla="*/ 154 w 10000"/>
              <a:gd name="connsiteY0" fmla="*/ 4287 h 9993"/>
              <a:gd name="connsiteX1" fmla="*/ 92 w 10000"/>
              <a:gd name="connsiteY1" fmla="*/ 3999 h 9993"/>
              <a:gd name="connsiteX2" fmla="*/ 0 w 10000"/>
              <a:gd name="connsiteY2" fmla="*/ 3646 h 9993"/>
              <a:gd name="connsiteX3" fmla="*/ 380 w 10000"/>
              <a:gd name="connsiteY3" fmla="*/ 2960 h 9993"/>
              <a:gd name="connsiteX4" fmla="*/ 1240 w 10000"/>
              <a:gd name="connsiteY4" fmla="*/ 2584 h 9993"/>
              <a:gd name="connsiteX5" fmla="*/ 1901 w 10000"/>
              <a:gd name="connsiteY5" fmla="*/ 1686 h 9993"/>
              <a:gd name="connsiteX6" fmla="*/ 2282 w 10000"/>
              <a:gd name="connsiteY6" fmla="*/ 1283 h 9993"/>
              <a:gd name="connsiteX7" fmla="*/ 2282 w 10000"/>
              <a:gd name="connsiteY7" fmla="*/ 1089 h 9993"/>
              <a:gd name="connsiteX8" fmla="*/ 3951 w 10000"/>
              <a:gd name="connsiteY8" fmla="*/ 369 h 9993"/>
              <a:gd name="connsiteX9" fmla="*/ 8254 w 10000"/>
              <a:gd name="connsiteY9" fmla="*/ 0 h 9993"/>
              <a:gd name="connsiteX10" fmla="*/ 8436 w 10000"/>
              <a:gd name="connsiteY10" fmla="*/ 633 h 9993"/>
              <a:gd name="connsiteX11" fmla="*/ 9169 w 10000"/>
              <a:gd name="connsiteY11" fmla="*/ 1394 h 9993"/>
              <a:gd name="connsiteX12" fmla="*/ 9803 w 10000"/>
              <a:gd name="connsiteY12" fmla="*/ 5385 h 9993"/>
              <a:gd name="connsiteX13" fmla="*/ 9677 w 10000"/>
              <a:gd name="connsiteY13" fmla="*/ 6212 h 9993"/>
              <a:gd name="connsiteX14" fmla="*/ 10000 w 10000"/>
              <a:gd name="connsiteY14" fmla="*/ 6697 h 9993"/>
              <a:gd name="connsiteX15" fmla="*/ 9592 w 10000"/>
              <a:gd name="connsiteY15" fmla="*/ 7606 h 9993"/>
              <a:gd name="connsiteX16" fmla="*/ 9013 w 10000"/>
              <a:gd name="connsiteY16" fmla="*/ 8008 h 9993"/>
              <a:gd name="connsiteX17" fmla="*/ 8733 w 10000"/>
              <a:gd name="connsiteY17" fmla="*/ 8650 h 9993"/>
              <a:gd name="connsiteX18" fmla="*/ 8999 w 10000"/>
              <a:gd name="connsiteY18" fmla="*/ 8837 h 9993"/>
              <a:gd name="connsiteX19" fmla="*/ 8774 w 10000"/>
              <a:gd name="connsiteY19" fmla="*/ 9239 h 9993"/>
              <a:gd name="connsiteX20" fmla="*/ 8916 w 10000"/>
              <a:gd name="connsiteY20" fmla="*/ 9381 h 9993"/>
              <a:gd name="connsiteX21" fmla="*/ 8042 w 10000"/>
              <a:gd name="connsiteY21" fmla="*/ 9567 h 9993"/>
              <a:gd name="connsiteX22" fmla="*/ 7931 w 10000"/>
              <a:gd name="connsiteY22" fmla="*/ 9763 h 9993"/>
              <a:gd name="connsiteX23" fmla="*/ 6605 w 10000"/>
              <a:gd name="connsiteY23" fmla="*/ 9993 h 9993"/>
              <a:gd name="connsiteX24" fmla="*/ 6675 w 10000"/>
              <a:gd name="connsiteY24" fmla="*/ 9868 h 9993"/>
              <a:gd name="connsiteX25" fmla="*/ 6476 w 10000"/>
              <a:gd name="connsiteY25" fmla="*/ 9818 h 9993"/>
              <a:gd name="connsiteX26" fmla="*/ 6348 w 10000"/>
              <a:gd name="connsiteY26" fmla="*/ 9628 h 9993"/>
              <a:gd name="connsiteX27" fmla="*/ 5578 w 10000"/>
              <a:gd name="connsiteY27" fmla="*/ 9757 h 9993"/>
              <a:gd name="connsiteX28" fmla="*/ 5162 w 10000"/>
              <a:gd name="connsiteY28" fmla="*/ 9811 h 9993"/>
              <a:gd name="connsiteX29" fmla="*/ 4916 w 10000"/>
              <a:gd name="connsiteY29" fmla="*/ 9403 h 9993"/>
              <a:gd name="connsiteX30" fmla="*/ 4450 w 10000"/>
              <a:gd name="connsiteY30" fmla="*/ 8993 h 9993"/>
              <a:gd name="connsiteX31" fmla="*/ 3718 w 10000"/>
              <a:gd name="connsiteY31" fmla="*/ 8837 h 9993"/>
              <a:gd name="connsiteX32" fmla="*/ 2775 w 10000"/>
              <a:gd name="connsiteY32" fmla="*/ 8449 h 9993"/>
              <a:gd name="connsiteX33" fmla="*/ 2478 w 10000"/>
              <a:gd name="connsiteY33" fmla="*/ 7920 h 9993"/>
              <a:gd name="connsiteX34" fmla="*/ 3001 w 10000"/>
              <a:gd name="connsiteY34" fmla="*/ 7098 h 9993"/>
              <a:gd name="connsiteX35" fmla="*/ 2563 w 10000"/>
              <a:gd name="connsiteY35" fmla="*/ 6943 h 9993"/>
              <a:gd name="connsiteX36" fmla="*/ 1465 w 10000"/>
              <a:gd name="connsiteY36" fmla="*/ 6951 h 9993"/>
              <a:gd name="connsiteX37" fmla="*/ 1281 w 10000"/>
              <a:gd name="connsiteY37" fmla="*/ 6421 h 9993"/>
              <a:gd name="connsiteX38" fmla="*/ 1595 w 10000"/>
              <a:gd name="connsiteY38" fmla="*/ 5692 h 9993"/>
              <a:gd name="connsiteX39" fmla="*/ 154 w 10000"/>
              <a:gd name="connsiteY39" fmla="*/ 4287 h 9993"/>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916 w 10000"/>
              <a:gd name="connsiteY29" fmla="*/ 9410 h 10000"/>
              <a:gd name="connsiteX30" fmla="*/ 4450 w 10000"/>
              <a:gd name="connsiteY30" fmla="*/ 8999 h 10000"/>
              <a:gd name="connsiteX31" fmla="*/ 3718 w 10000"/>
              <a:gd name="connsiteY31" fmla="*/ 8843 h 10000"/>
              <a:gd name="connsiteX32" fmla="*/ 2775 w 10000"/>
              <a:gd name="connsiteY32" fmla="*/ 8455 h 10000"/>
              <a:gd name="connsiteX33" fmla="*/ 2478 w 10000"/>
              <a:gd name="connsiteY33" fmla="*/ 7926 h 10000"/>
              <a:gd name="connsiteX34" fmla="*/ 3001 w 10000"/>
              <a:gd name="connsiteY34" fmla="*/ 7103 h 10000"/>
              <a:gd name="connsiteX35" fmla="*/ 2563 w 10000"/>
              <a:gd name="connsiteY35" fmla="*/ 6948 h 10000"/>
              <a:gd name="connsiteX36" fmla="*/ 1465 w 10000"/>
              <a:gd name="connsiteY36" fmla="*/ 6956 h 10000"/>
              <a:gd name="connsiteX37" fmla="*/ 1281 w 10000"/>
              <a:gd name="connsiteY37" fmla="*/ 6425 h 10000"/>
              <a:gd name="connsiteX38" fmla="*/ 1595 w 10000"/>
              <a:gd name="connsiteY38" fmla="*/ 5696 h 10000"/>
              <a:gd name="connsiteX39" fmla="*/ 154 w 10000"/>
              <a:gd name="connsiteY39"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705 w 10000"/>
              <a:gd name="connsiteY29" fmla="*/ 9400 h 10000"/>
              <a:gd name="connsiteX30" fmla="*/ 4450 w 10000"/>
              <a:gd name="connsiteY30" fmla="*/ 8999 h 10000"/>
              <a:gd name="connsiteX31" fmla="*/ 3718 w 10000"/>
              <a:gd name="connsiteY31" fmla="*/ 8843 h 10000"/>
              <a:gd name="connsiteX32" fmla="*/ 2775 w 10000"/>
              <a:gd name="connsiteY32" fmla="*/ 8455 h 10000"/>
              <a:gd name="connsiteX33" fmla="*/ 2478 w 10000"/>
              <a:gd name="connsiteY33" fmla="*/ 7926 h 10000"/>
              <a:gd name="connsiteX34" fmla="*/ 3001 w 10000"/>
              <a:gd name="connsiteY34" fmla="*/ 7103 h 10000"/>
              <a:gd name="connsiteX35" fmla="*/ 2563 w 10000"/>
              <a:gd name="connsiteY35" fmla="*/ 6948 h 10000"/>
              <a:gd name="connsiteX36" fmla="*/ 1465 w 10000"/>
              <a:gd name="connsiteY36" fmla="*/ 6956 h 10000"/>
              <a:gd name="connsiteX37" fmla="*/ 1281 w 10000"/>
              <a:gd name="connsiteY37" fmla="*/ 6425 h 10000"/>
              <a:gd name="connsiteX38" fmla="*/ 1595 w 10000"/>
              <a:gd name="connsiteY38" fmla="*/ 5696 h 10000"/>
              <a:gd name="connsiteX39" fmla="*/ 154 w 10000"/>
              <a:gd name="connsiteY39"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705 w 10000"/>
              <a:gd name="connsiteY29" fmla="*/ 9400 h 10000"/>
              <a:gd name="connsiteX30" fmla="*/ 4112 w 10000"/>
              <a:gd name="connsiteY30" fmla="*/ 9104 h 10000"/>
              <a:gd name="connsiteX31" fmla="*/ 3718 w 10000"/>
              <a:gd name="connsiteY31" fmla="*/ 8843 h 10000"/>
              <a:gd name="connsiteX32" fmla="*/ 2775 w 10000"/>
              <a:gd name="connsiteY32" fmla="*/ 8455 h 10000"/>
              <a:gd name="connsiteX33" fmla="*/ 2478 w 10000"/>
              <a:gd name="connsiteY33" fmla="*/ 7926 h 10000"/>
              <a:gd name="connsiteX34" fmla="*/ 3001 w 10000"/>
              <a:gd name="connsiteY34" fmla="*/ 7103 h 10000"/>
              <a:gd name="connsiteX35" fmla="*/ 2563 w 10000"/>
              <a:gd name="connsiteY35" fmla="*/ 6948 h 10000"/>
              <a:gd name="connsiteX36" fmla="*/ 1465 w 10000"/>
              <a:gd name="connsiteY36" fmla="*/ 6956 h 10000"/>
              <a:gd name="connsiteX37" fmla="*/ 1281 w 10000"/>
              <a:gd name="connsiteY37" fmla="*/ 6425 h 10000"/>
              <a:gd name="connsiteX38" fmla="*/ 1595 w 10000"/>
              <a:gd name="connsiteY38" fmla="*/ 5696 h 10000"/>
              <a:gd name="connsiteX39" fmla="*/ 154 w 10000"/>
              <a:gd name="connsiteY39"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12 w 10000"/>
              <a:gd name="connsiteY31" fmla="*/ 9104 h 10000"/>
              <a:gd name="connsiteX32" fmla="*/ 3718 w 10000"/>
              <a:gd name="connsiteY32" fmla="*/ 8843 h 10000"/>
              <a:gd name="connsiteX33" fmla="*/ 2775 w 10000"/>
              <a:gd name="connsiteY33" fmla="*/ 8455 h 10000"/>
              <a:gd name="connsiteX34" fmla="*/ 2478 w 10000"/>
              <a:gd name="connsiteY34" fmla="*/ 7926 h 10000"/>
              <a:gd name="connsiteX35" fmla="*/ 3001 w 10000"/>
              <a:gd name="connsiteY35" fmla="*/ 7103 h 10000"/>
              <a:gd name="connsiteX36" fmla="*/ 2563 w 10000"/>
              <a:gd name="connsiteY36" fmla="*/ 6948 h 10000"/>
              <a:gd name="connsiteX37" fmla="*/ 1465 w 10000"/>
              <a:gd name="connsiteY37" fmla="*/ 6956 h 10000"/>
              <a:gd name="connsiteX38" fmla="*/ 1281 w 10000"/>
              <a:gd name="connsiteY38" fmla="*/ 6425 h 10000"/>
              <a:gd name="connsiteX39" fmla="*/ 1595 w 10000"/>
              <a:gd name="connsiteY39" fmla="*/ 5696 h 10000"/>
              <a:gd name="connsiteX40" fmla="*/ 154 w 10000"/>
              <a:gd name="connsiteY40"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3648 w 10000"/>
              <a:gd name="connsiteY31" fmla="*/ 9300 h 10000"/>
              <a:gd name="connsiteX32" fmla="*/ 4112 w 10000"/>
              <a:gd name="connsiteY32" fmla="*/ 9104 h 10000"/>
              <a:gd name="connsiteX33" fmla="*/ 3718 w 10000"/>
              <a:gd name="connsiteY33" fmla="*/ 8843 h 10000"/>
              <a:gd name="connsiteX34" fmla="*/ 2775 w 10000"/>
              <a:gd name="connsiteY34" fmla="*/ 8455 h 10000"/>
              <a:gd name="connsiteX35" fmla="*/ 2478 w 10000"/>
              <a:gd name="connsiteY35" fmla="*/ 7926 h 10000"/>
              <a:gd name="connsiteX36" fmla="*/ 3001 w 10000"/>
              <a:gd name="connsiteY36" fmla="*/ 7103 h 10000"/>
              <a:gd name="connsiteX37" fmla="*/ 2563 w 10000"/>
              <a:gd name="connsiteY37" fmla="*/ 6948 h 10000"/>
              <a:gd name="connsiteX38" fmla="*/ 1465 w 10000"/>
              <a:gd name="connsiteY38" fmla="*/ 6956 h 10000"/>
              <a:gd name="connsiteX39" fmla="*/ 1281 w 10000"/>
              <a:gd name="connsiteY39" fmla="*/ 6425 h 10000"/>
              <a:gd name="connsiteX40" fmla="*/ 1595 w 10000"/>
              <a:gd name="connsiteY40" fmla="*/ 5696 h 10000"/>
              <a:gd name="connsiteX41" fmla="*/ 154 w 10000"/>
              <a:gd name="connsiteY41"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4112 w 10000"/>
              <a:gd name="connsiteY33" fmla="*/ 9104 h 10000"/>
              <a:gd name="connsiteX34" fmla="*/ 3718 w 10000"/>
              <a:gd name="connsiteY34" fmla="*/ 8843 h 10000"/>
              <a:gd name="connsiteX35" fmla="*/ 2775 w 10000"/>
              <a:gd name="connsiteY35" fmla="*/ 8455 h 10000"/>
              <a:gd name="connsiteX36" fmla="*/ 2478 w 10000"/>
              <a:gd name="connsiteY36" fmla="*/ 7926 h 10000"/>
              <a:gd name="connsiteX37" fmla="*/ 3001 w 10000"/>
              <a:gd name="connsiteY37" fmla="*/ 7103 h 10000"/>
              <a:gd name="connsiteX38" fmla="*/ 2563 w 10000"/>
              <a:gd name="connsiteY38" fmla="*/ 6948 h 10000"/>
              <a:gd name="connsiteX39" fmla="*/ 1465 w 10000"/>
              <a:gd name="connsiteY39" fmla="*/ 6956 h 10000"/>
              <a:gd name="connsiteX40" fmla="*/ 1281 w 10000"/>
              <a:gd name="connsiteY40" fmla="*/ 6425 h 10000"/>
              <a:gd name="connsiteX41" fmla="*/ 1595 w 10000"/>
              <a:gd name="connsiteY41" fmla="*/ 5696 h 10000"/>
              <a:gd name="connsiteX42" fmla="*/ 154 w 10000"/>
              <a:gd name="connsiteY42"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4112 w 10000"/>
              <a:gd name="connsiteY33" fmla="*/ 9104 h 10000"/>
              <a:gd name="connsiteX34" fmla="*/ 3718 w 10000"/>
              <a:gd name="connsiteY34" fmla="*/ 8843 h 10000"/>
              <a:gd name="connsiteX35" fmla="*/ 2775 w 10000"/>
              <a:gd name="connsiteY35" fmla="*/ 8455 h 10000"/>
              <a:gd name="connsiteX36" fmla="*/ 2478 w 10000"/>
              <a:gd name="connsiteY36" fmla="*/ 7926 h 10000"/>
              <a:gd name="connsiteX37" fmla="*/ 3001 w 10000"/>
              <a:gd name="connsiteY37" fmla="*/ 7103 h 10000"/>
              <a:gd name="connsiteX38" fmla="*/ 2563 w 10000"/>
              <a:gd name="connsiteY38" fmla="*/ 6948 h 10000"/>
              <a:gd name="connsiteX39" fmla="*/ 1465 w 10000"/>
              <a:gd name="connsiteY39" fmla="*/ 6956 h 10000"/>
              <a:gd name="connsiteX40" fmla="*/ 1281 w 10000"/>
              <a:gd name="connsiteY40" fmla="*/ 6425 h 10000"/>
              <a:gd name="connsiteX41" fmla="*/ 1595 w 10000"/>
              <a:gd name="connsiteY41" fmla="*/ 5696 h 10000"/>
              <a:gd name="connsiteX42" fmla="*/ 154 w 10000"/>
              <a:gd name="connsiteY42"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930 w 10000"/>
              <a:gd name="connsiteY33" fmla="*/ 8768 h 10000"/>
              <a:gd name="connsiteX34" fmla="*/ 3718 w 10000"/>
              <a:gd name="connsiteY34" fmla="*/ 8843 h 10000"/>
              <a:gd name="connsiteX35" fmla="*/ 2775 w 10000"/>
              <a:gd name="connsiteY35" fmla="*/ 8455 h 10000"/>
              <a:gd name="connsiteX36" fmla="*/ 2478 w 10000"/>
              <a:gd name="connsiteY36" fmla="*/ 7926 h 10000"/>
              <a:gd name="connsiteX37" fmla="*/ 3001 w 10000"/>
              <a:gd name="connsiteY37" fmla="*/ 7103 h 10000"/>
              <a:gd name="connsiteX38" fmla="*/ 2563 w 10000"/>
              <a:gd name="connsiteY38" fmla="*/ 6948 h 10000"/>
              <a:gd name="connsiteX39" fmla="*/ 1465 w 10000"/>
              <a:gd name="connsiteY39" fmla="*/ 6956 h 10000"/>
              <a:gd name="connsiteX40" fmla="*/ 1281 w 10000"/>
              <a:gd name="connsiteY40" fmla="*/ 6425 h 10000"/>
              <a:gd name="connsiteX41" fmla="*/ 1595 w 10000"/>
              <a:gd name="connsiteY41" fmla="*/ 5696 h 10000"/>
              <a:gd name="connsiteX42" fmla="*/ 154 w 10000"/>
              <a:gd name="connsiteY42"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930 w 10000"/>
              <a:gd name="connsiteY33" fmla="*/ 8768 h 10000"/>
              <a:gd name="connsiteX34" fmla="*/ 3718 w 10000"/>
              <a:gd name="connsiteY34" fmla="*/ 8843 h 10000"/>
              <a:gd name="connsiteX35" fmla="*/ 2276 w 10000"/>
              <a:gd name="connsiteY35" fmla="*/ 8524 h 10000"/>
              <a:gd name="connsiteX36" fmla="*/ 2775 w 10000"/>
              <a:gd name="connsiteY36" fmla="*/ 8455 h 10000"/>
              <a:gd name="connsiteX37" fmla="*/ 2478 w 10000"/>
              <a:gd name="connsiteY37" fmla="*/ 7926 h 10000"/>
              <a:gd name="connsiteX38" fmla="*/ 3001 w 10000"/>
              <a:gd name="connsiteY38" fmla="*/ 7103 h 10000"/>
              <a:gd name="connsiteX39" fmla="*/ 2563 w 10000"/>
              <a:gd name="connsiteY39" fmla="*/ 6948 h 10000"/>
              <a:gd name="connsiteX40" fmla="*/ 1465 w 10000"/>
              <a:gd name="connsiteY40" fmla="*/ 6956 h 10000"/>
              <a:gd name="connsiteX41" fmla="*/ 1281 w 10000"/>
              <a:gd name="connsiteY41" fmla="*/ 6425 h 10000"/>
              <a:gd name="connsiteX42" fmla="*/ 1595 w 10000"/>
              <a:gd name="connsiteY42" fmla="*/ 5696 h 10000"/>
              <a:gd name="connsiteX43" fmla="*/ 154 w 10000"/>
              <a:gd name="connsiteY43"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930 w 10000"/>
              <a:gd name="connsiteY33" fmla="*/ 8768 h 10000"/>
              <a:gd name="connsiteX34" fmla="*/ 3718 w 10000"/>
              <a:gd name="connsiteY34" fmla="*/ 8843 h 10000"/>
              <a:gd name="connsiteX35" fmla="*/ 2212 w 10000"/>
              <a:gd name="connsiteY35" fmla="*/ 8734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3718 w 10000"/>
              <a:gd name="connsiteY34" fmla="*/ 8843 h 10000"/>
              <a:gd name="connsiteX35" fmla="*/ 2212 w 10000"/>
              <a:gd name="connsiteY35" fmla="*/ 8734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212 w 10000"/>
              <a:gd name="connsiteY35" fmla="*/ 8734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33 w 10000"/>
              <a:gd name="connsiteY37" fmla="*/ 8361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769 w 10000"/>
              <a:gd name="connsiteY39" fmla="*/ 7155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086 w 10000"/>
              <a:gd name="connsiteY40" fmla="*/ 7087 h 10000"/>
              <a:gd name="connsiteX41" fmla="*/ 2563 w 10000"/>
              <a:gd name="connsiteY41" fmla="*/ 6948 h 10000"/>
              <a:gd name="connsiteX42" fmla="*/ 1465 w 10000"/>
              <a:gd name="connsiteY42" fmla="*/ 6956 h 10000"/>
              <a:gd name="connsiteX43" fmla="*/ 1281 w 10000"/>
              <a:gd name="connsiteY43" fmla="*/ 6425 h 10000"/>
              <a:gd name="connsiteX44" fmla="*/ 1595 w 10000"/>
              <a:gd name="connsiteY44" fmla="*/ 5696 h 10000"/>
              <a:gd name="connsiteX45" fmla="*/ 154 w 10000"/>
              <a:gd name="connsiteY45"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086 w 10000"/>
              <a:gd name="connsiteY40" fmla="*/ 7087 h 10000"/>
              <a:gd name="connsiteX41" fmla="*/ 2563 w 10000"/>
              <a:gd name="connsiteY41" fmla="*/ 6948 h 10000"/>
              <a:gd name="connsiteX42" fmla="*/ 1465 w 10000"/>
              <a:gd name="connsiteY42" fmla="*/ 6956 h 10000"/>
              <a:gd name="connsiteX43" fmla="*/ 1281 w 10000"/>
              <a:gd name="connsiteY43" fmla="*/ 6425 h 10000"/>
              <a:gd name="connsiteX44" fmla="*/ 1595 w 10000"/>
              <a:gd name="connsiteY44" fmla="*/ 5696 h 10000"/>
              <a:gd name="connsiteX45" fmla="*/ 154 w 10000"/>
              <a:gd name="connsiteY45"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086 w 10000"/>
              <a:gd name="connsiteY40" fmla="*/ 7087 h 10000"/>
              <a:gd name="connsiteX41" fmla="*/ 1592 w 10000"/>
              <a:gd name="connsiteY41" fmla="*/ 7053 h 10000"/>
              <a:gd name="connsiteX42" fmla="*/ 1465 w 10000"/>
              <a:gd name="connsiteY42" fmla="*/ 6956 h 10000"/>
              <a:gd name="connsiteX43" fmla="*/ 1281 w 10000"/>
              <a:gd name="connsiteY43" fmla="*/ 6425 h 10000"/>
              <a:gd name="connsiteX44" fmla="*/ 1595 w 10000"/>
              <a:gd name="connsiteY44" fmla="*/ 5696 h 10000"/>
              <a:gd name="connsiteX45" fmla="*/ 154 w 10000"/>
              <a:gd name="connsiteY45" fmla="*/ 42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154" y="4290"/>
                </a:moveTo>
                <a:cubicBezTo>
                  <a:pt x="133" y="4194"/>
                  <a:pt x="113" y="4099"/>
                  <a:pt x="92" y="4002"/>
                </a:cubicBezTo>
                <a:cubicBezTo>
                  <a:pt x="61" y="3885"/>
                  <a:pt x="31" y="3767"/>
                  <a:pt x="0" y="3649"/>
                </a:cubicBezTo>
                <a:lnTo>
                  <a:pt x="380" y="2962"/>
                </a:lnTo>
                <a:lnTo>
                  <a:pt x="1240" y="2586"/>
                </a:lnTo>
                <a:lnTo>
                  <a:pt x="1901" y="1687"/>
                </a:lnTo>
                <a:lnTo>
                  <a:pt x="2282" y="1284"/>
                </a:lnTo>
                <a:lnTo>
                  <a:pt x="2282" y="1090"/>
                </a:lnTo>
                <a:cubicBezTo>
                  <a:pt x="2300" y="808"/>
                  <a:pt x="3933" y="651"/>
                  <a:pt x="3951" y="369"/>
                </a:cubicBezTo>
                <a:lnTo>
                  <a:pt x="8254" y="0"/>
                </a:lnTo>
                <a:cubicBezTo>
                  <a:pt x="8315" y="211"/>
                  <a:pt x="8375" y="422"/>
                  <a:pt x="8436" y="633"/>
                </a:cubicBezTo>
                <a:lnTo>
                  <a:pt x="9169" y="1395"/>
                </a:lnTo>
                <a:cubicBezTo>
                  <a:pt x="9381" y="2727"/>
                  <a:pt x="9592" y="4057"/>
                  <a:pt x="9803" y="5389"/>
                </a:cubicBezTo>
                <a:cubicBezTo>
                  <a:pt x="9760" y="5665"/>
                  <a:pt x="9718" y="5940"/>
                  <a:pt x="9677" y="6216"/>
                </a:cubicBezTo>
                <a:lnTo>
                  <a:pt x="10000" y="6702"/>
                </a:lnTo>
                <a:lnTo>
                  <a:pt x="9592" y="7611"/>
                </a:lnTo>
                <a:lnTo>
                  <a:pt x="9013" y="8014"/>
                </a:lnTo>
                <a:cubicBezTo>
                  <a:pt x="8920" y="8229"/>
                  <a:pt x="8826" y="8442"/>
                  <a:pt x="8733" y="8656"/>
                </a:cubicBezTo>
                <a:lnTo>
                  <a:pt x="8999" y="8843"/>
                </a:lnTo>
                <a:cubicBezTo>
                  <a:pt x="8924" y="8976"/>
                  <a:pt x="8850" y="9111"/>
                  <a:pt x="8774" y="9245"/>
                </a:cubicBezTo>
                <a:cubicBezTo>
                  <a:pt x="8821" y="9293"/>
                  <a:pt x="8869" y="9340"/>
                  <a:pt x="8916" y="9388"/>
                </a:cubicBezTo>
                <a:lnTo>
                  <a:pt x="8042" y="9574"/>
                </a:lnTo>
                <a:lnTo>
                  <a:pt x="7931" y="9770"/>
                </a:lnTo>
                <a:lnTo>
                  <a:pt x="6605" y="10000"/>
                </a:lnTo>
                <a:cubicBezTo>
                  <a:pt x="6628" y="9958"/>
                  <a:pt x="6652" y="9916"/>
                  <a:pt x="6675" y="9875"/>
                </a:cubicBezTo>
                <a:cubicBezTo>
                  <a:pt x="6566" y="9922"/>
                  <a:pt x="6411" y="9942"/>
                  <a:pt x="6476" y="9825"/>
                </a:cubicBezTo>
                <a:cubicBezTo>
                  <a:pt x="6541" y="9708"/>
                  <a:pt x="6410" y="9722"/>
                  <a:pt x="6348" y="9635"/>
                </a:cubicBezTo>
                <a:lnTo>
                  <a:pt x="5578" y="9764"/>
                </a:lnTo>
                <a:lnTo>
                  <a:pt x="5162" y="9818"/>
                </a:lnTo>
                <a:cubicBezTo>
                  <a:pt x="5013" y="9767"/>
                  <a:pt x="4484" y="9538"/>
                  <a:pt x="4408" y="9468"/>
                </a:cubicBezTo>
                <a:cubicBezTo>
                  <a:pt x="4332" y="9398"/>
                  <a:pt x="4670" y="9414"/>
                  <a:pt x="4705" y="9400"/>
                </a:cubicBezTo>
                <a:cubicBezTo>
                  <a:pt x="4740" y="9386"/>
                  <a:pt x="4309" y="9422"/>
                  <a:pt x="4133" y="9405"/>
                </a:cubicBezTo>
                <a:cubicBezTo>
                  <a:pt x="3957" y="9388"/>
                  <a:pt x="3732" y="9347"/>
                  <a:pt x="3648" y="9300"/>
                </a:cubicBezTo>
                <a:cubicBezTo>
                  <a:pt x="3254" y="8973"/>
                  <a:pt x="2437" y="9074"/>
                  <a:pt x="2592" y="9009"/>
                </a:cubicBezTo>
                <a:lnTo>
                  <a:pt x="2072" y="8927"/>
                </a:lnTo>
                <a:cubicBezTo>
                  <a:pt x="2184" y="8933"/>
                  <a:pt x="1819" y="8724"/>
                  <a:pt x="2064" y="8608"/>
                </a:cubicBezTo>
                <a:cubicBezTo>
                  <a:pt x="2415" y="8408"/>
                  <a:pt x="2414" y="8583"/>
                  <a:pt x="2276" y="8524"/>
                </a:cubicBezTo>
                <a:cubicBezTo>
                  <a:pt x="2302" y="8438"/>
                  <a:pt x="2327" y="8353"/>
                  <a:pt x="2353" y="8267"/>
                </a:cubicBezTo>
                <a:cubicBezTo>
                  <a:pt x="2395" y="8153"/>
                  <a:pt x="2436" y="8040"/>
                  <a:pt x="2478" y="7926"/>
                </a:cubicBezTo>
                <a:cubicBezTo>
                  <a:pt x="2448" y="7704"/>
                  <a:pt x="2419" y="7482"/>
                  <a:pt x="2389" y="7260"/>
                </a:cubicBezTo>
                <a:cubicBezTo>
                  <a:pt x="2450" y="7174"/>
                  <a:pt x="2025" y="7173"/>
                  <a:pt x="2086" y="7087"/>
                </a:cubicBezTo>
                <a:cubicBezTo>
                  <a:pt x="1781" y="7041"/>
                  <a:pt x="1433" y="7099"/>
                  <a:pt x="1592" y="7053"/>
                </a:cubicBezTo>
                <a:lnTo>
                  <a:pt x="1465" y="6956"/>
                </a:lnTo>
                <a:cubicBezTo>
                  <a:pt x="1404" y="6779"/>
                  <a:pt x="1342" y="6602"/>
                  <a:pt x="1281" y="6425"/>
                </a:cubicBezTo>
                <a:lnTo>
                  <a:pt x="1595" y="5696"/>
                </a:lnTo>
                <a:lnTo>
                  <a:pt x="154" y="4290"/>
                </a:lnTo>
                <a:close/>
              </a:path>
            </a:pathLst>
          </a:custGeom>
          <a:solidFill>
            <a:schemeClr val="accent1"/>
          </a:solidFill>
          <a:ln w="9525">
            <a:solidFill>
              <a:schemeClr val="accent2"/>
            </a:solidFill>
            <a:round/>
            <a:headEnd/>
            <a:tailEnd/>
          </a:ln>
        </p:spPr>
        <p:txBody>
          <a:bodyPr/>
          <a:lstStyle/>
          <a:p>
            <a:endParaRPr lang="en-US" dirty="0">
              <a:latin typeface="+mj-lt"/>
            </a:endParaRPr>
          </a:p>
        </p:txBody>
      </p:sp>
      <p:pic>
        <p:nvPicPr>
          <p:cNvPr id="4098" name="Picture 2" descr="L:\public\share\ABC Templates and Resources\ABC Art Icons Logos\ABC Modern Icons\Hospital_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000" y="1611996"/>
            <a:ext cx="300391" cy="29361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676" y="2081702"/>
            <a:ext cx="350503" cy="2044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public\share\ABC Templates and Resources\ABC Art Icons Logos\ABC Modern Icons\Hospital_small_clin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179" y="2420700"/>
            <a:ext cx="249364" cy="14026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public\share\ABC Templates and Resources\ABC Art Icons Logos\ABC Modern Icons\Person_Do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180" y="2458821"/>
            <a:ext cx="183015" cy="22966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5" descr="L:\public\share\ABC Templates and Resources\ABC Art Icons Logos\ABC Modern Icons\Person_Do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561" y="1896750"/>
            <a:ext cx="213393" cy="26778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5" descr="L:\public\share\ABC Templates and Resources\ABC Art Icons Logos\ABC Modern Icons\Person_Do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2386" y="2411482"/>
            <a:ext cx="213393" cy="26778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5" descr="L:\public\share\ABC Templates and Resources\ABC Art Icons Logos\ABC Modern Icons\Person_Do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2739" y="1575972"/>
            <a:ext cx="213393" cy="26778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L:\public\share\ABC Templates and Resources\ABC Art Icons Logos\ABC Modern Icons\Hospital_small_clin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826" y="2148082"/>
            <a:ext cx="260609" cy="146592"/>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309" y="1611996"/>
            <a:ext cx="258182" cy="15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872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1886400" y="1095948"/>
            <a:ext cx="1000588" cy="953249"/>
          </a:xfrm>
          <a:prstGeom prst="rect">
            <a:avLst/>
          </a:prstGeom>
          <a:solidFill>
            <a:schemeClr val="bg2"/>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a:xfrm>
            <a:off x="0" y="4544011"/>
            <a:ext cx="1743559" cy="76944"/>
          </a:xfrm>
        </p:spPr>
        <p:txBody>
          <a:bodyPr/>
          <a:lstStyle/>
          <a:p>
            <a:endParaRPr lang="en-US" dirty="0"/>
          </a:p>
        </p:txBody>
      </p:sp>
      <p:sp>
        <p:nvSpPr>
          <p:cNvPr id="6" name="Text Placeholder 5"/>
          <p:cNvSpPr>
            <a:spLocks noGrp="1"/>
          </p:cNvSpPr>
          <p:nvPr>
            <p:ph type="body" sz="quarter" idx="25"/>
          </p:nvPr>
        </p:nvSpPr>
        <p:spPr>
          <a:xfrm>
            <a:off x="320040" y="317903"/>
            <a:ext cx="5759450" cy="276999"/>
          </a:xfrm>
        </p:spPr>
        <p:txBody>
          <a:bodyPr/>
          <a:lstStyle/>
          <a:p>
            <a:r>
              <a:rPr lang="en-US" dirty="0" smtClean="0"/>
              <a:t>Full Care Continuum Important for Payer Partners</a:t>
            </a:r>
            <a:endParaRPr lang="en-US" dirty="0"/>
          </a:p>
        </p:txBody>
      </p:sp>
      <p:sp>
        <p:nvSpPr>
          <p:cNvPr id="7" name="TextBox 6"/>
          <p:cNvSpPr txBox="1"/>
          <p:nvPr/>
        </p:nvSpPr>
        <p:spPr bwMode="gray">
          <a:xfrm>
            <a:off x="320040" y="777281"/>
            <a:ext cx="5133896" cy="169277"/>
          </a:xfrm>
          <a:prstGeom prst="rect">
            <a:avLst/>
          </a:prstGeom>
          <a:noFill/>
        </p:spPr>
        <p:txBody>
          <a:bodyPr wrap="square" lIns="0" tIns="0" rIns="0" bIns="0" rtlCol="0">
            <a:spAutoFit/>
          </a:bodyPr>
          <a:lstStyle/>
          <a:p>
            <a:pPr>
              <a:spcBef>
                <a:spcPts val="500"/>
              </a:spcBef>
            </a:pPr>
            <a:r>
              <a:rPr lang="en-US" sz="1100" b="1" dirty="0" smtClean="0"/>
              <a:t>Four Reasons </a:t>
            </a:r>
            <a:r>
              <a:rPr lang="en-US" sz="1100" b="1" dirty="0" err="1" smtClean="0"/>
              <a:t>PinnacleHealth</a:t>
            </a:r>
            <a:r>
              <a:rPr lang="en-US" sz="1100" b="1" dirty="0" smtClean="0"/>
              <a:t> System Selected for Risk-Based Product</a:t>
            </a:r>
          </a:p>
        </p:txBody>
      </p:sp>
      <p:sp>
        <p:nvSpPr>
          <p:cNvPr id="19" name="TextBox 18"/>
          <p:cNvSpPr txBox="1"/>
          <p:nvPr/>
        </p:nvSpPr>
        <p:spPr bwMode="gray">
          <a:xfrm>
            <a:off x="389880" y="1658609"/>
            <a:ext cx="1143402" cy="307777"/>
          </a:xfrm>
          <a:prstGeom prst="rect">
            <a:avLst/>
          </a:prstGeom>
          <a:noFill/>
        </p:spPr>
        <p:txBody>
          <a:bodyPr wrap="square" lIns="0" tIns="0" rIns="0" bIns="0" rtlCol="0">
            <a:spAutoFit/>
          </a:bodyPr>
          <a:lstStyle/>
          <a:p>
            <a:pPr>
              <a:spcBef>
                <a:spcPts val="500"/>
              </a:spcBef>
            </a:pPr>
            <a:r>
              <a:rPr lang="en-US" sz="1000" dirty="0" smtClean="0"/>
              <a:t>Favorable Pricing Structure</a:t>
            </a:r>
          </a:p>
        </p:txBody>
      </p:sp>
      <p:sp>
        <p:nvSpPr>
          <p:cNvPr id="20" name="TextBox 19"/>
          <p:cNvSpPr txBox="1"/>
          <p:nvPr/>
        </p:nvSpPr>
        <p:spPr bwMode="gray">
          <a:xfrm>
            <a:off x="1954496" y="2630547"/>
            <a:ext cx="1760492" cy="307777"/>
          </a:xfrm>
          <a:prstGeom prst="rect">
            <a:avLst/>
          </a:prstGeom>
          <a:noFill/>
        </p:spPr>
        <p:txBody>
          <a:bodyPr wrap="square" lIns="0" tIns="0" rIns="0" bIns="0" rtlCol="0">
            <a:spAutoFit/>
          </a:bodyPr>
          <a:lstStyle/>
          <a:p>
            <a:pPr>
              <a:spcBef>
                <a:spcPts val="500"/>
              </a:spcBef>
            </a:pPr>
            <a:r>
              <a:rPr lang="en-US" sz="1000" dirty="0" smtClean="0"/>
              <a:t>6-12 Months’ Experience Under Performance Incentives</a:t>
            </a:r>
          </a:p>
        </p:txBody>
      </p:sp>
      <p:sp>
        <p:nvSpPr>
          <p:cNvPr id="21" name="TextBox 20"/>
          <p:cNvSpPr txBox="1"/>
          <p:nvPr/>
        </p:nvSpPr>
        <p:spPr bwMode="gray">
          <a:xfrm>
            <a:off x="389880" y="2630547"/>
            <a:ext cx="1279394" cy="307777"/>
          </a:xfrm>
          <a:prstGeom prst="rect">
            <a:avLst/>
          </a:prstGeom>
          <a:noFill/>
        </p:spPr>
        <p:txBody>
          <a:bodyPr wrap="square" lIns="0" tIns="0" rIns="0" bIns="0" rtlCol="0">
            <a:spAutoFit/>
          </a:bodyPr>
          <a:lstStyle/>
          <a:p>
            <a:pPr>
              <a:spcBef>
                <a:spcPts val="500"/>
              </a:spcBef>
            </a:pPr>
            <a:r>
              <a:rPr lang="en-US" sz="1000" dirty="0" smtClean="0"/>
              <a:t>Broad Provider Geographic Footprint</a:t>
            </a:r>
          </a:p>
        </p:txBody>
      </p:sp>
      <p:sp>
        <p:nvSpPr>
          <p:cNvPr id="23" name="TextBox 22"/>
          <p:cNvSpPr txBox="1"/>
          <p:nvPr/>
        </p:nvSpPr>
        <p:spPr bwMode="gray">
          <a:xfrm>
            <a:off x="1954496" y="1658609"/>
            <a:ext cx="1143402" cy="307777"/>
          </a:xfrm>
          <a:prstGeom prst="rect">
            <a:avLst/>
          </a:prstGeom>
          <a:noFill/>
        </p:spPr>
        <p:txBody>
          <a:bodyPr wrap="square" lIns="0" tIns="0" rIns="0" bIns="0" rtlCol="0">
            <a:spAutoFit/>
          </a:bodyPr>
          <a:lstStyle/>
          <a:p>
            <a:pPr>
              <a:spcBef>
                <a:spcPts val="500"/>
              </a:spcBef>
            </a:pPr>
            <a:r>
              <a:rPr lang="en-US" sz="1000" dirty="0" smtClean="0"/>
              <a:t>Comprehensive Clinical Scope</a:t>
            </a:r>
          </a:p>
        </p:txBody>
      </p:sp>
      <p:pic>
        <p:nvPicPr>
          <p:cNvPr id="5122" name="Picture 2" descr="L:\public\share\ABC Templates and Resources\ABC Art Icons Logos\ABC Modern Icons\Mon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80" y="1175316"/>
            <a:ext cx="250032"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L:\public\share\ABC Templates and Resources\ABC Art Icons Logos\ABC Modern Icons\Contra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496" y="2146666"/>
            <a:ext cx="367506"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public\share\ABC Templates and Resources\ABC Art Icons Logos\ABC Modern Icons\Combind_Icons_Continuum_of_C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4496" y="1182063"/>
            <a:ext cx="457200" cy="44370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L:\public\share\ABC Templates and Resources\ABC Art Icons Logos\ABC Modern Icons\Exchan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80" y="2146666"/>
            <a:ext cx="457200"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Table 27"/>
          <p:cNvGraphicFramePr>
            <a:graphicFrameLocks noGrp="1"/>
          </p:cNvGraphicFramePr>
          <p:nvPr>
            <p:extLst>
              <p:ext uri="{D42A27DB-BD31-4B8C-83A1-F6EECF244321}">
                <p14:modId xmlns:p14="http://schemas.microsoft.com/office/powerpoint/2010/main" val="1458522530"/>
              </p:ext>
            </p:extLst>
          </p:nvPr>
        </p:nvGraphicFramePr>
        <p:xfrm>
          <a:off x="3934400" y="1094934"/>
          <a:ext cx="2034398" cy="1828800"/>
        </p:xfrm>
        <a:graphic>
          <a:graphicData uri="http://schemas.openxmlformats.org/drawingml/2006/table">
            <a:tbl>
              <a:tblPr firstRow="1" bandRow="1">
                <a:effectLst/>
                <a:tableStyleId>{F5AB1C69-6EDB-4FF4-983F-18BD219EF322}</a:tableStyleId>
              </a:tblPr>
              <a:tblGrid>
                <a:gridCol w="424721"/>
                <a:gridCol w="1609677"/>
              </a:tblGrid>
              <a:tr h="214052">
                <a:tc gridSpan="2">
                  <a:txBody>
                    <a:bodyPr/>
                    <a:lstStyle/>
                    <a:p>
                      <a:pPr algn="l"/>
                      <a:r>
                        <a:rPr lang="en-US" sz="900" dirty="0" smtClean="0">
                          <a:latin typeface="+mn-lt"/>
                        </a:rPr>
                        <a:t>Sample </a:t>
                      </a:r>
                      <a:r>
                        <a:rPr lang="en-US" sz="900" baseline="0" dirty="0" smtClean="0">
                          <a:latin typeface="+mn-lt"/>
                        </a:rPr>
                        <a:t>Clinical Services</a:t>
                      </a:r>
                      <a:endParaRPr lang="en-US" sz="900" dirty="0" smtClean="0">
                        <a:latin typeface="+mn-lt"/>
                      </a:endParaRPr>
                    </a:p>
                  </a:txBody>
                  <a:tcPr marL="64008" marR="64008" anchor="ctr"/>
                </a:tc>
                <a:tc hMerge="1">
                  <a:txBody>
                    <a:bodyPr/>
                    <a:lstStyle/>
                    <a:p>
                      <a:endParaRPr lang="en-US" dirty="0"/>
                    </a:p>
                  </a:txBody>
                  <a:tcPr/>
                </a:tc>
              </a:tr>
              <a:tr h="214052">
                <a:tc>
                  <a:txBody>
                    <a:bodyPr/>
                    <a:lstStyle/>
                    <a:p>
                      <a:pPr algn="ctr"/>
                      <a:endParaRPr lang="en-US" sz="900" b="1" dirty="0">
                        <a:latin typeface="+mn-lt"/>
                      </a:endParaRPr>
                    </a:p>
                  </a:txBody>
                  <a:tcPr anchor="ctr"/>
                </a:tc>
                <a:tc>
                  <a:txBody>
                    <a:bodyPr/>
                    <a:lstStyle/>
                    <a:p>
                      <a:pPr marL="0" marR="0" indent="0" algn="l" defTabSz="408165" rtl="0" eaLnBrk="1" fontAlgn="auto" latinLnBrk="0" hangingPunct="1">
                        <a:lnSpc>
                          <a:spcPct val="100000"/>
                        </a:lnSpc>
                        <a:spcBef>
                          <a:spcPts val="0"/>
                        </a:spcBef>
                        <a:spcAft>
                          <a:spcPts val="0"/>
                        </a:spcAft>
                        <a:buClrTx/>
                        <a:buSzTx/>
                        <a:buFontTx/>
                        <a:buNone/>
                        <a:tabLst/>
                        <a:defRPr/>
                      </a:pPr>
                      <a:r>
                        <a:rPr lang="en-US" sz="900" dirty="0" smtClean="0">
                          <a:latin typeface="+mn-lt"/>
                        </a:rPr>
                        <a:t>Primary</a:t>
                      </a:r>
                      <a:r>
                        <a:rPr lang="en-US" sz="900" baseline="0" dirty="0" smtClean="0">
                          <a:latin typeface="+mn-lt"/>
                        </a:rPr>
                        <a:t> Care</a:t>
                      </a:r>
                      <a:endParaRPr lang="en-US" sz="900" dirty="0" smtClean="0">
                        <a:latin typeface="+mn-lt"/>
                      </a:endParaRPr>
                    </a:p>
                  </a:txBody>
                  <a:tcPr marL="64008" marR="64008" anchor="ctr"/>
                </a:tc>
              </a:tr>
              <a:tr h="214052">
                <a:tc>
                  <a:txBody>
                    <a:bodyPr/>
                    <a:lstStyle/>
                    <a:p>
                      <a:pPr algn="ctr"/>
                      <a:endParaRPr lang="en-US" sz="900" b="1" dirty="0">
                        <a:latin typeface="+mn-lt"/>
                      </a:endParaRPr>
                    </a:p>
                  </a:txBody>
                  <a:tcPr anchor="ctr"/>
                </a:tc>
                <a:tc>
                  <a:txBody>
                    <a:bodyPr/>
                    <a:lstStyle/>
                    <a:p>
                      <a:pPr marL="0" marR="0" indent="0" algn="l" defTabSz="408165" rtl="0" eaLnBrk="1" fontAlgn="auto" latinLnBrk="0" hangingPunct="1">
                        <a:lnSpc>
                          <a:spcPct val="100000"/>
                        </a:lnSpc>
                        <a:spcBef>
                          <a:spcPts val="0"/>
                        </a:spcBef>
                        <a:spcAft>
                          <a:spcPts val="0"/>
                        </a:spcAft>
                        <a:buClrTx/>
                        <a:buSzTx/>
                        <a:buFontTx/>
                        <a:buNone/>
                        <a:tabLst/>
                        <a:defRPr/>
                      </a:pPr>
                      <a:r>
                        <a:rPr lang="en-US" sz="900" dirty="0" smtClean="0">
                          <a:latin typeface="+mn-lt"/>
                        </a:rPr>
                        <a:t>Pediatric</a:t>
                      </a:r>
                      <a:r>
                        <a:rPr lang="en-US" sz="900" baseline="0" dirty="0" smtClean="0">
                          <a:latin typeface="+mn-lt"/>
                        </a:rPr>
                        <a:t> Care</a:t>
                      </a:r>
                      <a:endParaRPr lang="en-US" sz="900" dirty="0" smtClean="0">
                        <a:latin typeface="+mn-lt"/>
                      </a:endParaRPr>
                    </a:p>
                  </a:txBody>
                  <a:tcPr marL="64008" marR="64008" anchor="ctr"/>
                </a:tc>
              </a:tr>
              <a:tr h="214052">
                <a:tc>
                  <a:txBody>
                    <a:bodyPr/>
                    <a:lstStyle/>
                    <a:p>
                      <a:pPr algn="ctr"/>
                      <a:endParaRPr lang="en-US" sz="900" b="1" dirty="0">
                        <a:latin typeface="+mn-lt"/>
                      </a:endParaRPr>
                    </a:p>
                  </a:txBody>
                  <a:tcPr anchor="ctr"/>
                </a:tc>
                <a:tc>
                  <a:txBody>
                    <a:bodyPr/>
                    <a:lstStyle/>
                    <a:p>
                      <a:pPr marL="0" marR="0" indent="0" algn="l" defTabSz="408165" rtl="0" eaLnBrk="1" fontAlgn="auto" latinLnBrk="0" hangingPunct="1">
                        <a:lnSpc>
                          <a:spcPct val="100000"/>
                        </a:lnSpc>
                        <a:spcBef>
                          <a:spcPts val="0"/>
                        </a:spcBef>
                        <a:spcAft>
                          <a:spcPts val="0"/>
                        </a:spcAft>
                        <a:buClrTx/>
                        <a:buSzTx/>
                        <a:buFontTx/>
                        <a:buNone/>
                        <a:tabLst/>
                        <a:defRPr/>
                      </a:pPr>
                      <a:r>
                        <a:rPr lang="en-US" sz="900" dirty="0" smtClean="0">
                          <a:latin typeface="+mn-lt"/>
                        </a:rPr>
                        <a:t>Imaging</a:t>
                      </a:r>
                    </a:p>
                  </a:txBody>
                  <a:tcPr marL="64008" marR="64008" anchor="ctr"/>
                </a:tc>
              </a:tr>
              <a:tr h="214052">
                <a:tc>
                  <a:txBody>
                    <a:bodyPr/>
                    <a:lstStyle/>
                    <a:p>
                      <a:pPr algn="ctr"/>
                      <a:endParaRPr lang="en-US" sz="900" b="1" dirty="0">
                        <a:latin typeface="+mn-lt"/>
                      </a:endParaRPr>
                    </a:p>
                  </a:txBody>
                  <a:tcPr anchor="ctr"/>
                </a:tc>
                <a:tc>
                  <a:txBody>
                    <a:bodyPr/>
                    <a:lstStyle/>
                    <a:p>
                      <a:pPr marL="0" marR="0" indent="0" algn="l" defTabSz="408165" rtl="0" eaLnBrk="1" fontAlgn="auto" latinLnBrk="0" hangingPunct="1">
                        <a:lnSpc>
                          <a:spcPct val="100000"/>
                        </a:lnSpc>
                        <a:spcBef>
                          <a:spcPts val="0"/>
                        </a:spcBef>
                        <a:spcAft>
                          <a:spcPts val="0"/>
                        </a:spcAft>
                        <a:buClrTx/>
                        <a:buSzTx/>
                        <a:buFontTx/>
                        <a:buNone/>
                        <a:tabLst/>
                        <a:defRPr/>
                      </a:pPr>
                      <a:r>
                        <a:rPr lang="en-US" sz="900" b="0" dirty="0" smtClean="0">
                          <a:latin typeface="+mn-lt"/>
                        </a:rPr>
                        <a:t>Cardiovascular Care</a:t>
                      </a:r>
                    </a:p>
                  </a:txBody>
                  <a:tcPr marL="64008" marR="64008" anchor="ctr"/>
                </a:tc>
              </a:tr>
              <a:tr h="214052">
                <a:tc>
                  <a:txBody>
                    <a:bodyPr/>
                    <a:lstStyle/>
                    <a:p>
                      <a:pPr algn="ctr"/>
                      <a:endParaRPr lang="en-US" sz="900" b="1" dirty="0">
                        <a:latin typeface="+mn-lt"/>
                      </a:endParaRPr>
                    </a:p>
                  </a:txBody>
                  <a:tcPr anchor="ctr"/>
                </a:tc>
                <a:tc>
                  <a:txBody>
                    <a:bodyPr/>
                    <a:lstStyle/>
                    <a:p>
                      <a:pPr marL="0" marR="0" indent="0" algn="l" defTabSz="408165" rtl="0" eaLnBrk="1" fontAlgn="auto" latinLnBrk="0" hangingPunct="1">
                        <a:lnSpc>
                          <a:spcPct val="100000"/>
                        </a:lnSpc>
                        <a:spcBef>
                          <a:spcPts val="0"/>
                        </a:spcBef>
                        <a:spcAft>
                          <a:spcPts val="0"/>
                        </a:spcAft>
                        <a:buClrTx/>
                        <a:buSzTx/>
                        <a:buFontTx/>
                        <a:buNone/>
                        <a:tabLst/>
                        <a:defRPr/>
                      </a:pPr>
                      <a:r>
                        <a:rPr lang="en-US" sz="900" dirty="0" smtClean="0">
                          <a:latin typeface="+mn-lt"/>
                        </a:rPr>
                        <a:t>Orthopedics</a:t>
                      </a:r>
                    </a:p>
                  </a:txBody>
                  <a:tcPr marL="64008" marR="64008" anchor="ctr"/>
                </a:tc>
              </a:tr>
              <a:tr h="214052">
                <a:tc>
                  <a:txBody>
                    <a:bodyPr/>
                    <a:lstStyle/>
                    <a:p>
                      <a:pPr algn="ctr"/>
                      <a:endParaRPr lang="en-US" sz="900" b="1" dirty="0">
                        <a:latin typeface="+mn-lt"/>
                      </a:endParaRPr>
                    </a:p>
                  </a:txBody>
                  <a:tcPr anchor="ctr"/>
                </a:tc>
                <a:tc>
                  <a:txBody>
                    <a:bodyPr/>
                    <a:lstStyle/>
                    <a:p>
                      <a:pPr marL="0" marR="0" indent="0" algn="l" defTabSz="408165" rtl="0" eaLnBrk="1" fontAlgn="auto" latinLnBrk="0" hangingPunct="1">
                        <a:lnSpc>
                          <a:spcPct val="100000"/>
                        </a:lnSpc>
                        <a:spcBef>
                          <a:spcPts val="0"/>
                        </a:spcBef>
                        <a:spcAft>
                          <a:spcPts val="0"/>
                        </a:spcAft>
                        <a:buClrTx/>
                        <a:buSzTx/>
                        <a:buFontTx/>
                        <a:buNone/>
                        <a:tabLst/>
                        <a:defRPr/>
                      </a:pPr>
                      <a:r>
                        <a:rPr lang="en-US" sz="900" dirty="0" smtClean="0">
                          <a:latin typeface="+mn-lt"/>
                        </a:rPr>
                        <a:t>Physical</a:t>
                      </a:r>
                      <a:r>
                        <a:rPr lang="en-US" sz="900" baseline="0" dirty="0" smtClean="0">
                          <a:latin typeface="+mn-lt"/>
                        </a:rPr>
                        <a:t> Therapy and Rehab</a:t>
                      </a:r>
                      <a:endParaRPr lang="en-US" sz="900" dirty="0" smtClean="0">
                        <a:latin typeface="+mn-lt"/>
                      </a:endParaRPr>
                    </a:p>
                  </a:txBody>
                  <a:tcPr marL="64008" marR="64008" anchor="ctr"/>
                </a:tc>
              </a:tr>
              <a:tr h="214052">
                <a:tc>
                  <a:txBody>
                    <a:bodyPr/>
                    <a:lstStyle/>
                    <a:p>
                      <a:pPr algn="ctr"/>
                      <a:endParaRPr lang="en-US" sz="900" b="1" dirty="0">
                        <a:latin typeface="+mn-lt"/>
                      </a:endParaRPr>
                    </a:p>
                  </a:txBody>
                  <a:tcPr anchor="ctr"/>
                </a:tc>
                <a:tc>
                  <a:txBody>
                    <a:bodyPr/>
                    <a:lstStyle/>
                    <a:p>
                      <a:pPr marL="0" marR="0" indent="0" algn="l" defTabSz="408165" rtl="0" eaLnBrk="1" fontAlgn="auto" latinLnBrk="0" hangingPunct="1">
                        <a:lnSpc>
                          <a:spcPct val="100000"/>
                        </a:lnSpc>
                        <a:spcBef>
                          <a:spcPts val="0"/>
                        </a:spcBef>
                        <a:spcAft>
                          <a:spcPts val="0"/>
                        </a:spcAft>
                        <a:buClrTx/>
                        <a:buSzTx/>
                        <a:buFontTx/>
                        <a:buNone/>
                        <a:tabLst/>
                        <a:defRPr/>
                      </a:pPr>
                      <a:r>
                        <a:rPr lang="en-US" sz="900" b="0" dirty="0" smtClean="0"/>
                        <a:t>Inpatient Care</a:t>
                      </a:r>
                    </a:p>
                  </a:txBody>
                  <a:tcPr marL="64008" marR="64008" anchor="ctr"/>
                </a:tc>
              </a:tr>
            </a:tbl>
          </a:graphicData>
        </a:graphic>
      </p:graphicFrame>
      <p:sp>
        <p:nvSpPr>
          <p:cNvPr id="29" name="L-Shape 28"/>
          <p:cNvSpPr>
            <a:spLocks noChangeAspect="1"/>
          </p:cNvSpPr>
          <p:nvPr/>
        </p:nvSpPr>
        <p:spPr bwMode="gray">
          <a:xfrm rot="18900000">
            <a:off x="4054435" y="1372933"/>
            <a:ext cx="206469" cy="112199"/>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0" name="L-Shape 29"/>
          <p:cNvSpPr>
            <a:spLocks noChangeAspect="1"/>
          </p:cNvSpPr>
          <p:nvPr/>
        </p:nvSpPr>
        <p:spPr bwMode="gray">
          <a:xfrm rot="18900000">
            <a:off x="4054434" y="1597135"/>
            <a:ext cx="206469" cy="112199"/>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1" name="L-Shape 30"/>
          <p:cNvSpPr>
            <a:spLocks noChangeAspect="1"/>
          </p:cNvSpPr>
          <p:nvPr/>
        </p:nvSpPr>
        <p:spPr bwMode="gray">
          <a:xfrm rot="18900000">
            <a:off x="4054434" y="1821337"/>
            <a:ext cx="206469" cy="112199"/>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2" name="L-Shape 31"/>
          <p:cNvSpPr>
            <a:spLocks noChangeAspect="1"/>
          </p:cNvSpPr>
          <p:nvPr/>
        </p:nvSpPr>
        <p:spPr bwMode="gray">
          <a:xfrm rot="18900000">
            <a:off x="4054434" y="2045539"/>
            <a:ext cx="206469" cy="112199"/>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3" name="L-Shape 32"/>
          <p:cNvSpPr>
            <a:spLocks noChangeAspect="1"/>
          </p:cNvSpPr>
          <p:nvPr/>
        </p:nvSpPr>
        <p:spPr bwMode="gray">
          <a:xfrm rot="18900000">
            <a:off x="4054434" y="2269741"/>
            <a:ext cx="206469" cy="112199"/>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4" name="L-Shape 33"/>
          <p:cNvSpPr>
            <a:spLocks noChangeAspect="1"/>
          </p:cNvSpPr>
          <p:nvPr/>
        </p:nvSpPr>
        <p:spPr bwMode="gray">
          <a:xfrm rot="18900000">
            <a:off x="4054434" y="2493943"/>
            <a:ext cx="206469" cy="112199"/>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5" name="L-Shape 34"/>
          <p:cNvSpPr>
            <a:spLocks noChangeAspect="1"/>
          </p:cNvSpPr>
          <p:nvPr/>
        </p:nvSpPr>
        <p:spPr bwMode="gray">
          <a:xfrm rot="18900000">
            <a:off x="4054434" y="2718145"/>
            <a:ext cx="206469" cy="112199"/>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7" name="Right Arrow 36"/>
          <p:cNvSpPr/>
          <p:nvPr/>
        </p:nvSpPr>
        <p:spPr bwMode="gray">
          <a:xfrm>
            <a:off x="3374262" y="1514760"/>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6" name="TextBox 35"/>
          <p:cNvSpPr txBox="1"/>
          <p:nvPr/>
        </p:nvSpPr>
        <p:spPr bwMode="gray">
          <a:xfrm>
            <a:off x="682127" y="3037699"/>
            <a:ext cx="5038058" cy="1538663"/>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t>Case in Brief: </a:t>
            </a:r>
            <a:r>
              <a:rPr lang="en-US" sz="1100" b="1" dirty="0" err="1" smtClean="0"/>
              <a:t>CareConnect</a:t>
            </a:r>
            <a:r>
              <a:rPr lang="en-US" sz="1100" b="1" dirty="0" smtClean="0"/>
              <a:t> Point of Service</a:t>
            </a:r>
            <a:endParaRPr lang="en-US" sz="1100" b="1" baseline="30000" dirty="0"/>
          </a:p>
        </p:txBody>
      </p:sp>
      <p:grpSp>
        <p:nvGrpSpPr>
          <p:cNvPr id="38" name="Group 37"/>
          <p:cNvGrpSpPr/>
          <p:nvPr/>
        </p:nvGrpSpPr>
        <p:grpSpPr bwMode="gray">
          <a:xfrm>
            <a:off x="682127" y="3037701"/>
            <a:ext cx="319390" cy="218673"/>
            <a:chOff x="2833829" y="1401109"/>
            <a:chExt cx="319390" cy="218673"/>
          </a:xfrm>
        </p:grpSpPr>
        <p:sp>
          <p:nvSpPr>
            <p:cNvPr id="39" name="Freeform 38"/>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Plus 39"/>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41" name="Text Placeholder 1"/>
          <p:cNvSpPr txBox="1">
            <a:spLocks/>
          </p:cNvSpPr>
          <p:nvPr/>
        </p:nvSpPr>
        <p:spPr bwMode="gray">
          <a:xfrm>
            <a:off x="682126" y="3453549"/>
            <a:ext cx="5038059" cy="990015"/>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Accountable care narrow network plan for mid-sized employers, created around </a:t>
            </a:r>
            <a:r>
              <a:rPr lang="en-US" dirty="0" err="1" smtClean="0"/>
              <a:t>PinnacleHealth</a:t>
            </a:r>
            <a:r>
              <a:rPr lang="en-US" dirty="0" smtClean="0"/>
              <a:t> System and offered by Capital BlueCross in central Pennsylvania</a:t>
            </a:r>
          </a:p>
          <a:p>
            <a:r>
              <a:rPr lang="en-US" dirty="0" smtClean="0"/>
              <a:t>Network is open for specialty and inpatient care but narrowed to </a:t>
            </a:r>
            <a:r>
              <a:rPr lang="en-US" dirty="0" err="1" smtClean="0"/>
              <a:t>PinnacleHealth</a:t>
            </a:r>
            <a:r>
              <a:rPr lang="en-US" dirty="0" smtClean="0"/>
              <a:t> System’s PCPs for primary care</a:t>
            </a:r>
          </a:p>
          <a:p>
            <a:r>
              <a:rPr lang="en-US" dirty="0" smtClean="0"/>
              <a:t>Will be expanded to individual market in 2015</a:t>
            </a:r>
            <a:endParaRPr lang="en-US" dirty="0"/>
          </a:p>
        </p:txBody>
      </p:sp>
    </p:spTree>
    <p:extLst>
      <p:ext uri="{BB962C8B-B14F-4D97-AF65-F5344CB8AC3E}">
        <p14:creationId xmlns:p14="http://schemas.microsoft.com/office/powerpoint/2010/main" val="35119845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Addressing Individual Limits in Geographic Reach </a:t>
            </a:r>
            <a:endParaRPr lang="en-US" dirty="0"/>
          </a:p>
        </p:txBody>
      </p:sp>
      <p:sp>
        <p:nvSpPr>
          <p:cNvPr id="3" name="Text Placeholder 2"/>
          <p:cNvSpPr>
            <a:spLocks noGrp="1"/>
          </p:cNvSpPr>
          <p:nvPr>
            <p:ph type="body" sz="quarter" idx="22"/>
          </p:nvPr>
        </p:nvSpPr>
        <p:spPr>
          <a:xfrm>
            <a:off x="320040" y="45947"/>
            <a:ext cx="2926080" cy="138499"/>
          </a:xfrm>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40904"/>
            <a:ext cx="6080760" cy="553998"/>
          </a:xfrm>
        </p:spPr>
        <p:txBody>
          <a:bodyPr/>
          <a:lstStyle/>
          <a:p>
            <a:r>
              <a:rPr lang="en-US" dirty="0"/>
              <a:t>Combining </a:t>
            </a:r>
            <a:r>
              <a:rPr lang="en-US" dirty="0" smtClean="0"/>
              <a:t>Geographies to Match Purchaser Footprint</a:t>
            </a:r>
            <a:endParaRPr lang="en-US" dirty="0"/>
          </a:p>
        </p:txBody>
      </p:sp>
      <p:sp>
        <p:nvSpPr>
          <p:cNvPr id="59" name="TextBox 58"/>
          <p:cNvSpPr txBox="1"/>
          <p:nvPr/>
        </p:nvSpPr>
        <p:spPr bwMode="gray">
          <a:xfrm>
            <a:off x="4037349" y="1193859"/>
            <a:ext cx="2042777" cy="3311466"/>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t>Network in </a:t>
            </a:r>
            <a:r>
              <a:rPr lang="en-US" sz="1100" b="1" dirty="0"/>
              <a:t>Brief: </a:t>
            </a:r>
            <a:r>
              <a:rPr lang="en-US" sz="1100" b="1" dirty="0" smtClean="0"/>
              <a:t>Healthcare Solutions Network</a:t>
            </a:r>
            <a:endParaRPr lang="en-US" sz="1100" b="1" dirty="0"/>
          </a:p>
        </p:txBody>
      </p:sp>
      <p:grpSp>
        <p:nvGrpSpPr>
          <p:cNvPr id="60" name="Group 59"/>
          <p:cNvGrpSpPr/>
          <p:nvPr/>
        </p:nvGrpSpPr>
        <p:grpSpPr bwMode="gray">
          <a:xfrm>
            <a:off x="4037349" y="1193859"/>
            <a:ext cx="319390" cy="218673"/>
            <a:chOff x="2833829" y="1401109"/>
            <a:chExt cx="319390" cy="218673"/>
          </a:xfrm>
        </p:grpSpPr>
        <p:sp>
          <p:nvSpPr>
            <p:cNvPr id="61" name="Freeform 60"/>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Plus 61"/>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32" name="Line Callout 1 31"/>
          <p:cNvSpPr/>
          <p:nvPr/>
        </p:nvSpPr>
        <p:spPr bwMode="gray">
          <a:xfrm>
            <a:off x="320675" y="1691131"/>
            <a:ext cx="1296725" cy="707886"/>
          </a:xfrm>
          <a:prstGeom prst="borderCallout1">
            <a:avLst>
              <a:gd name="adj1" fmla="val 52476"/>
              <a:gd name="adj2" fmla="val 99527"/>
              <a:gd name="adj3" fmla="val 72801"/>
              <a:gd name="adj4" fmla="val 113799"/>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1000" dirty="0" smtClean="0">
                <a:solidFill>
                  <a:schemeClr val="bg1"/>
                </a:solidFill>
              </a:rPr>
              <a:t>Cincinnati-based employers have employees living on both sides of river</a:t>
            </a:r>
            <a:endParaRPr lang="en-US" sz="1000" dirty="0">
              <a:solidFill>
                <a:schemeClr val="bg1"/>
              </a:solidFill>
            </a:endParaRPr>
          </a:p>
        </p:txBody>
      </p:sp>
      <p:pic>
        <p:nvPicPr>
          <p:cNvPr id="39" name="Picture 2" descr="L:\public\share\ABC Templates and Resources\ABC Art Icons Logos\ABC Modern Icons\Hospital_clin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573" y="2813508"/>
            <a:ext cx="4572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L:\public\share\ABC Templates and Resources\ABC Art Icons Logos\ABC Modern Icons\Hospital_clin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916" y="1689845"/>
            <a:ext cx="457200" cy="266700"/>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40"/>
          <p:cNvSpPr/>
          <p:nvPr/>
        </p:nvSpPr>
        <p:spPr bwMode="gray">
          <a:xfrm rot="5400000">
            <a:off x="1879503" y="1023182"/>
            <a:ext cx="150756" cy="3202237"/>
          </a:xfrm>
          <a:custGeom>
            <a:avLst/>
            <a:gdLst>
              <a:gd name="connsiteX0" fmla="*/ 0 w 135478"/>
              <a:gd name="connsiteY0" fmla="*/ 0 h 880534"/>
              <a:gd name="connsiteX1" fmla="*/ 135467 w 135478"/>
              <a:gd name="connsiteY1" fmla="*/ 186267 h 880534"/>
              <a:gd name="connsiteX2" fmla="*/ 8467 w 135478"/>
              <a:gd name="connsiteY2" fmla="*/ 364067 h 880534"/>
              <a:gd name="connsiteX3" fmla="*/ 127000 w 135478"/>
              <a:gd name="connsiteY3" fmla="*/ 524934 h 880534"/>
              <a:gd name="connsiteX4" fmla="*/ 16934 w 135478"/>
              <a:gd name="connsiteY4" fmla="*/ 685800 h 880534"/>
              <a:gd name="connsiteX5" fmla="*/ 127000 w 135478"/>
              <a:gd name="connsiteY5" fmla="*/ 880534 h 880534"/>
              <a:gd name="connsiteX6" fmla="*/ 127000 w 135478"/>
              <a:gd name="connsiteY6" fmla="*/ 880534 h 88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78" h="880534">
                <a:moveTo>
                  <a:pt x="0" y="0"/>
                </a:moveTo>
                <a:cubicBezTo>
                  <a:pt x="67028" y="62794"/>
                  <a:pt x="134056" y="125589"/>
                  <a:pt x="135467" y="186267"/>
                </a:cubicBezTo>
                <a:cubicBezTo>
                  <a:pt x="136878" y="246945"/>
                  <a:pt x="9878" y="307623"/>
                  <a:pt x="8467" y="364067"/>
                </a:cubicBezTo>
                <a:cubicBezTo>
                  <a:pt x="7056" y="420512"/>
                  <a:pt x="125589" y="471312"/>
                  <a:pt x="127000" y="524934"/>
                </a:cubicBezTo>
                <a:cubicBezTo>
                  <a:pt x="128411" y="578556"/>
                  <a:pt x="16934" y="626533"/>
                  <a:pt x="16934" y="685800"/>
                </a:cubicBezTo>
                <a:cubicBezTo>
                  <a:pt x="16934" y="745067"/>
                  <a:pt x="127000" y="880534"/>
                  <a:pt x="127000" y="880534"/>
                </a:cubicBezTo>
                <a:lnTo>
                  <a:pt x="127000" y="880534"/>
                </a:lnTo>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1"/>
          <p:cNvSpPr txBox="1">
            <a:spLocks/>
          </p:cNvSpPr>
          <p:nvPr/>
        </p:nvSpPr>
        <p:spPr bwMode="gray">
          <a:xfrm>
            <a:off x="4037349" y="1927025"/>
            <a:ext cx="2042776" cy="2375009"/>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Joint venture collaboration between Cincinnati, Ohio-based </a:t>
            </a:r>
            <a:r>
              <a:rPr lang="en-US" dirty="0" err="1"/>
              <a:t>TriHealth</a:t>
            </a:r>
            <a:r>
              <a:rPr lang="en-US" dirty="0"/>
              <a:t> and Edgewood, Kentucky-based St. Elizabeth Healthcare </a:t>
            </a:r>
          </a:p>
          <a:p>
            <a:r>
              <a:rPr lang="en-US" dirty="0"/>
              <a:t>Offers health insurers access to a </a:t>
            </a:r>
            <a:r>
              <a:rPr lang="en-US" dirty="0" smtClean="0"/>
              <a:t>unified</a:t>
            </a:r>
            <a:r>
              <a:rPr lang="en-US" dirty="0"/>
              <a:t>, </a:t>
            </a:r>
            <a:r>
              <a:rPr lang="en-US" dirty="0" smtClean="0"/>
              <a:t>high-quality, low-cost </a:t>
            </a:r>
            <a:r>
              <a:rPr lang="en-US" dirty="0"/>
              <a:t>network that covers the entire Tristate region</a:t>
            </a:r>
          </a:p>
          <a:p>
            <a:r>
              <a:rPr lang="en-US" dirty="0"/>
              <a:t>Both organizations offering </a:t>
            </a:r>
            <a:r>
              <a:rPr lang="en-US" dirty="0" smtClean="0"/>
              <a:t>the network </a:t>
            </a:r>
            <a:r>
              <a:rPr lang="en-US" dirty="0"/>
              <a:t>to their current employees and dependents</a:t>
            </a:r>
          </a:p>
        </p:txBody>
      </p:sp>
      <p:pic>
        <p:nvPicPr>
          <p:cNvPr id="44" name="Picture 5" descr="L:\Public\Share\ABC Templates and Resources\ABC Art Icons Logos\ABC Modern Icons\City_Building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513" y="2186532"/>
            <a:ext cx="285004" cy="36239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20675" y="1145309"/>
            <a:ext cx="3511689" cy="261610"/>
          </a:xfrm>
          <a:prstGeom prst="rect">
            <a:avLst/>
          </a:prstGeom>
          <a:noFill/>
        </p:spPr>
        <p:txBody>
          <a:bodyPr wrap="square" lIns="45720" rIns="45720" rtlCol="0">
            <a:spAutoFit/>
          </a:bodyPr>
          <a:lstStyle/>
          <a:p>
            <a:r>
              <a:rPr lang="en-US" sz="1100" b="1" dirty="0" smtClean="0"/>
              <a:t>Partnering to Expand Geographic Reach</a:t>
            </a:r>
            <a:endParaRPr lang="en-US" sz="1100" b="1" dirty="0"/>
          </a:p>
        </p:txBody>
      </p:sp>
      <p:sp>
        <p:nvSpPr>
          <p:cNvPr id="47" name="TextBox 46"/>
          <p:cNvSpPr txBox="1"/>
          <p:nvPr/>
        </p:nvSpPr>
        <p:spPr bwMode="gray">
          <a:xfrm>
            <a:off x="1089746" y="3147647"/>
            <a:ext cx="852853" cy="307777"/>
          </a:xfrm>
          <a:prstGeom prst="rect">
            <a:avLst/>
          </a:prstGeom>
          <a:noFill/>
        </p:spPr>
        <p:txBody>
          <a:bodyPr wrap="square" lIns="0" tIns="0" rIns="0" bIns="0" rtlCol="0">
            <a:spAutoFit/>
          </a:bodyPr>
          <a:lstStyle/>
          <a:p>
            <a:pPr algn="ctr">
              <a:spcBef>
                <a:spcPts val="500"/>
              </a:spcBef>
            </a:pPr>
            <a:r>
              <a:rPr lang="en-US" sz="1000" b="1" dirty="0" smtClean="0">
                <a:solidFill>
                  <a:srgbClr val="333E48"/>
                </a:solidFill>
              </a:rPr>
              <a:t>St. Elizabeth Healthcare </a:t>
            </a:r>
          </a:p>
        </p:txBody>
      </p:sp>
      <p:sp>
        <p:nvSpPr>
          <p:cNvPr id="48" name="TextBox 47"/>
          <p:cNvSpPr txBox="1"/>
          <p:nvPr/>
        </p:nvSpPr>
        <p:spPr bwMode="gray">
          <a:xfrm>
            <a:off x="2306089" y="1944856"/>
            <a:ext cx="852853" cy="153888"/>
          </a:xfrm>
          <a:prstGeom prst="rect">
            <a:avLst/>
          </a:prstGeom>
          <a:noFill/>
        </p:spPr>
        <p:txBody>
          <a:bodyPr wrap="square" lIns="0" tIns="0" rIns="0" bIns="0" rtlCol="0">
            <a:spAutoFit/>
          </a:bodyPr>
          <a:lstStyle/>
          <a:p>
            <a:pPr algn="ctr">
              <a:spcBef>
                <a:spcPts val="500"/>
              </a:spcBef>
            </a:pPr>
            <a:r>
              <a:rPr lang="en-US" sz="1000" b="1" dirty="0" err="1" smtClean="0">
                <a:solidFill>
                  <a:srgbClr val="333E48"/>
                </a:solidFill>
              </a:rPr>
              <a:t>TriHealth</a:t>
            </a:r>
            <a:endParaRPr lang="en-US" sz="1000" b="1" dirty="0" smtClean="0">
              <a:solidFill>
                <a:srgbClr val="333E48"/>
              </a:solidFill>
            </a:endParaRPr>
          </a:p>
        </p:txBody>
      </p:sp>
      <p:sp>
        <p:nvSpPr>
          <p:cNvPr id="49" name="Text Placeholder 7"/>
          <p:cNvSpPr txBox="1">
            <a:spLocks/>
          </p:cNvSpPr>
          <p:nvPr/>
        </p:nvSpPr>
        <p:spPr>
          <a:xfrm>
            <a:off x="339405" y="3711158"/>
            <a:ext cx="3385928" cy="496821"/>
          </a:xfrm>
          <a:prstGeom prst="rect">
            <a:avLst/>
          </a:prstGeom>
          <a:ln w="12700">
            <a:solidFill>
              <a:schemeClr val="accent3"/>
            </a:solidFill>
            <a:prstDash val="dash"/>
          </a:ln>
        </p:spPr>
        <p:txBody>
          <a:bodyPr tIns="91440"/>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744538" indent="0">
              <a:buNone/>
            </a:pPr>
            <a:r>
              <a:rPr lang="en-US" b="1" dirty="0" smtClean="0"/>
              <a:t>Neither Organization Able to Offer </a:t>
            </a:r>
            <a:br>
              <a:rPr lang="en-US" b="1" dirty="0" smtClean="0"/>
            </a:br>
            <a:r>
              <a:rPr lang="en-US" b="1" dirty="0" smtClean="0"/>
              <a:t>Adequate Geographic Coverage Alone</a:t>
            </a:r>
          </a:p>
        </p:txBody>
      </p:sp>
      <p:pic>
        <p:nvPicPr>
          <p:cNvPr id="3074" name="Picture 2" descr="L:\Public\Share\ABC Templates and Resources\ABC Art Icons Logos\ABC Modern Icons\Warning_yiel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874" y="3774498"/>
            <a:ext cx="377163" cy="331983"/>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bwMode="gray">
          <a:xfrm>
            <a:off x="2336160" y="2318089"/>
            <a:ext cx="1249911" cy="153888"/>
          </a:xfrm>
          <a:prstGeom prst="rect">
            <a:avLst/>
          </a:prstGeom>
          <a:noFill/>
        </p:spPr>
        <p:txBody>
          <a:bodyPr wrap="square" lIns="0" tIns="0" rIns="0" bIns="0" rtlCol="0">
            <a:spAutoFit/>
          </a:bodyPr>
          <a:lstStyle/>
          <a:p>
            <a:pPr algn="r">
              <a:spcBef>
                <a:spcPts val="500"/>
              </a:spcBef>
            </a:pPr>
            <a:r>
              <a:rPr lang="en-US" sz="1000" i="1" dirty="0" smtClean="0"/>
              <a:t>Ohio </a:t>
            </a:r>
          </a:p>
        </p:txBody>
      </p:sp>
      <p:sp>
        <p:nvSpPr>
          <p:cNvPr id="52" name="TextBox 51"/>
          <p:cNvSpPr txBox="1"/>
          <p:nvPr/>
        </p:nvSpPr>
        <p:spPr bwMode="gray">
          <a:xfrm>
            <a:off x="2336160" y="2741775"/>
            <a:ext cx="1249911" cy="153888"/>
          </a:xfrm>
          <a:prstGeom prst="rect">
            <a:avLst/>
          </a:prstGeom>
          <a:noFill/>
        </p:spPr>
        <p:txBody>
          <a:bodyPr wrap="square" lIns="0" tIns="0" rIns="0" bIns="0" rtlCol="0">
            <a:spAutoFit/>
          </a:bodyPr>
          <a:lstStyle/>
          <a:p>
            <a:pPr algn="r">
              <a:spcBef>
                <a:spcPts val="500"/>
              </a:spcBef>
            </a:pPr>
            <a:r>
              <a:rPr lang="en-US" sz="1000" i="1" dirty="0" smtClean="0"/>
              <a:t>Kentucky </a:t>
            </a:r>
          </a:p>
        </p:txBody>
      </p:sp>
      <p:pic>
        <p:nvPicPr>
          <p:cNvPr id="3075" name="Picture 3" descr="L:\Public\Share\ABC Templates and Resources\ABC Art Icons Logos\ABC Modern Icons\Hou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690" y="2792391"/>
            <a:ext cx="212470" cy="17705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L:\Public\Share\ABC Templates and Resources\ABC Art Icons Logos\ABC Modern Icons\Hou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6280" y="2279197"/>
            <a:ext cx="212470" cy="17705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L:\Public\Share\ABC Templates and Resources\ABC Art Icons Logos\ABC Modern Icons\Hou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455" y="1868015"/>
            <a:ext cx="212470" cy="17705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L:\Public\Share\ABC Templates and Resources\ABC Art Icons Logos\ABC Modern Icons\Hou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276" y="2699679"/>
            <a:ext cx="212470" cy="17705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a:endCxn id="3075" idx="0"/>
          </p:cNvCxnSpPr>
          <p:nvPr/>
        </p:nvCxnSpPr>
        <p:spPr bwMode="gray">
          <a:xfrm>
            <a:off x="2093063" y="2548922"/>
            <a:ext cx="136862" cy="243469"/>
          </a:xfrm>
          <a:prstGeom prst="line">
            <a:avLst/>
          </a:prstGeom>
          <a:ln w="12700">
            <a:solidFill>
              <a:schemeClr val="accent6"/>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55" idx="2"/>
          </p:cNvCxnSpPr>
          <p:nvPr/>
        </p:nvCxnSpPr>
        <p:spPr bwMode="gray">
          <a:xfrm flipV="1">
            <a:off x="2055259" y="2045074"/>
            <a:ext cx="68431" cy="273914"/>
          </a:xfrm>
          <a:prstGeom prst="line">
            <a:avLst/>
          </a:prstGeom>
          <a:ln w="12700">
            <a:solidFill>
              <a:schemeClr val="accent6"/>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6" idx="3"/>
          </p:cNvCxnSpPr>
          <p:nvPr/>
        </p:nvCxnSpPr>
        <p:spPr bwMode="gray">
          <a:xfrm flipV="1">
            <a:off x="1089746" y="2471977"/>
            <a:ext cx="720767" cy="316232"/>
          </a:xfrm>
          <a:prstGeom prst="line">
            <a:avLst/>
          </a:prstGeom>
          <a:ln w="12700">
            <a:solidFill>
              <a:schemeClr val="accent6"/>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4" idx="3"/>
            <a:endCxn id="54" idx="1"/>
          </p:cNvCxnSpPr>
          <p:nvPr/>
        </p:nvCxnSpPr>
        <p:spPr bwMode="gray">
          <a:xfrm>
            <a:off x="2095517" y="2367727"/>
            <a:ext cx="530763" cy="0"/>
          </a:xfrm>
          <a:prstGeom prst="line">
            <a:avLst/>
          </a:prstGeom>
          <a:ln w="12700">
            <a:solidFill>
              <a:schemeClr val="accent6"/>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9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National and Hyper-Local Competition Reshaping Notions of Sufficiency</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6" name="Text Placeholder 5"/>
          <p:cNvSpPr>
            <a:spLocks noGrp="1"/>
          </p:cNvSpPr>
          <p:nvPr>
            <p:ph type="body" sz="quarter" idx="25"/>
          </p:nvPr>
        </p:nvSpPr>
        <p:spPr>
          <a:xfrm>
            <a:off x="320040" y="317903"/>
            <a:ext cx="6080760" cy="276999"/>
          </a:xfrm>
        </p:spPr>
        <p:txBody>
          <a:bodyPr/>
          <a:lstStyle/>
          <a:p>
            <a:r>
              <a:rPr lang="en-US" dirty="0" smtClean="0"/>
              <a:t>Geographic and Clinical Demands Intertwined</a:t>
            </a:r>
            <a:endParaRPr lang="en-US" dirty="0"/>
          </a:p>
        </p:txBody>
      </p:sp>
      <p:sp>
        <p:nvSpPr>
          <p:cNvPr id="8" name="Rectangle 7"/>
          <p:cNvSpPr/>
          <p:nvPr/>
        </p:nvSpPr>
        <p:spPr bwMode="gray">
          <a:xfrm>
            <a:off x="945795" y="1619344"/>
            <a:ext cx="4816829" cy="2468880"/>
          </a:xfrm>
          <a:prstGeom prst="rect">
            <a:avLst/>
          </a:prstGeom>
          <a:solidFill>
            <a:schemeClr val="bg2"/>
          </a:solid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smtClean="0">
              <a:solidFill>
                <a:schemeClr val="bg2"/>
              </a:solidFill>
              <a:latin typeface="+mj-lt"/>
            </a:endParaRPr>
          </a:p>
        </p:txBody>
      </p:sp>
      <p:cxnSp>
        <p:nvCxnSpPr>
          <p:cNvPr id="9" name="Straight Connector 8"/>
          <p:cNvCxnSpPr/>
          <p:nvPr/>
        </p:nvCxnSpPr>
        <p:spPr bwMode="gray">
          <a:xfrm rot="16200000" flipH="1">
            <a:off x="1323609" y="2852990"/>
            <a:ext cx="2468880" cy="1588"/>
          </a:xfrm>
          <a:prstGeom prst="line">
            <a:avLst/>
          </a:prstGeom>
          <a:solidFill>
            <a:schemeClr val="accent1"/>
          </a:solidFill>
          <a:ln w="19050" cap="flat" cmpd="sng" algn="ctr">
            <a:solidFill>
              <a:schemeClr val="tx2"/>
            </a:solidFill>
            <a:prstDash val="solid"/>
            <a:miter lim="800000"/>
            <a:headEnd type="none" w="med" len="med"/>
            <a:tailEnd type="none"/>
          </a:ln>
          <a:effectLst/>
        </p:spPr>
      </p:cxnSp>
      <p:cxnSp>
        <p:nvCxnSpPr>
          <p:cNvPr id="10" name="Straight Connector 9"/>
          <p:cNvCxnSpPr>
            <a:stCxn id="8" idx="3"/>
          </p:cNvCxnSpPr>
          <p:nvPr/>
        </p:nvCxnSpPr>
        <p:spPr bwMode="gray">
          <a:xfrm flipH="1" flipV="1">
            <a:off x="955650" y="2847088"/>
            <a:ext cx="4806974" cy="0"/>
          </a:xfrm>
          <a:prstGeom prst="line">
            <a:avLst/>
          </a:prstGeom>
          <a:solidFill>
            <a:schemeClr val="accent1"/>
          </a:solidFill>
          <a:ln w="19050" cap="flat" cmpd="sng" algn="ctr">
            <a:solidFill>
              <a:schemeClr val="tx2"/>
            </a:solidFill>
            <a:prstDash val="solid"/>
            <a:miter lim="800000"/>
            <a:headEnd type="none" w="med" len="med"/>
            <a:tailEnd type="none"/>
          </a:ln>
          <a:effectLst/>
        </p:spPr>
      </p:cxnSp>
      <p:sp>
        <p:nvSpPr>
          <p:cNvPr id="11" name="Text Placeholder 5"/>
          <p:cNvSpPr>
            <a:spLocks noGrp="1"/>
          </p:cNvSpPr>
          <p:nvPr/>
        </p:nvSpPr>
        <p:spPr bwMode="gray">
          <a:xfrm>
            <a:off x="1591443" y="4221625"/>
            <a:ext cx="906345" cy="276999"/>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lgn="l"/>
            <a:r>
              <a:rPr lang="en-US" i="0" dirty="0" smtClean="0">
                <a:solidFill>
                  <a:schemeClr val="tx1"/>
                </a:solidFill>
                <a:latin typeface="+mn-lt"/>
              </a:rPr>
              <a:t>Neighborhood Conveniences</a:t>
            </a:r>
            <a:endParaRPr lang="en-US" i="0" dirty="0">
              <a:solidFill>
                <a:schemeClr val="tx1"/>
              </a:solidFill>
              <a:latin typeface="+mn-lt"/>
            </a:endParaRPr>
          </a:p>
        </p:txBody>
      </p:sp>
      <p:sp>
        <p:nvSpPr>
          <p:cNvPr id="12" name="Text Placeholder 6"/>
          <p:cNvSpPr>
            <a:spLocks noGrp="1"/>
          </p:cNvSpPr>
          <p:nvPr/>
        </p:nvSpPr>
        <p:spPr bwMode="gray">
          <a:xfrm>
            <a:off x="101793" y="2421479"/>
            <a:ext cx="762000" cy="276999"/>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lgn="r"/>
            <a:r>
              <a:rPr lang="en-US" i="0" dirty="0" smtClean="0">
                <a:solidFill>
                  <a:schemeClr val="tx1"/>
                </a:solidFill>
                <a:latin typeface="+mn-lt"/>
              </a:rPr>
              <a:t>Potential Differentiators </a:t>
            </a:r>
            <a:endParaRPr lang="en-US" i="0" dirty="0">
              <a:solidFill>
                <a:schemeClr val="tx1"/>
              </a:solidFill>
              <a:latin typeface="+mn-lt"/>
            </a:endParaRPr>
          </a:p>
        </p:txBody>
      </p:sp>
      <p:sp>
        <p:nvSpPr>
          <p:cNvPr id="19" name="Text Placeholder 31"/>
          <p:cNvSpPr txBox="1">
            <a:spLocks/>
          </p:cNvSpPr>
          <p:nvPr/>
        </p:nvSpPr>
        <p:spPr bwMode="gray">
          <a:xfrm>
            <a:off x="2636930" y="1720226"/>
            <a:ext cx="1521276" cy="98488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smtClean="0"/>
              <a:t>Disease management, </a:t>
            </a:r>
            <a:br>
              <a:rPr lang="en-US" sz="900" dirty="0" smtClean="0"/>
            </a:br>
            <a:r>
              <a:rPr lang="en-US" sz="900" dirty="0" smtClean="0"/>
              <a:t>care navigation </a:t>
            </a:r>
          </a:p>
          <a:p>
            <a:pPr>
              <a:spcBef>
                <a:spcPts val="300"/>
              </a:spcBef>
            </a:pPr>
            <a:r>
              <a:rPr lang="en-US" sz="900" dirty="0" smtClean="0"/>
              <a:t>Digestive health</a:t>
            </a:r>
          </a:p>
          <a:p>
            <a:pPr>
              <a:spcBef>
                <a:spcPts val="300"/>
              </a:spcBef>
            </a:pPr>
            <a:r>
              <a:rPr lang="en-US" sz="900" dirty="0" smtClean="0"/>
              <a:t>Women’s midlife </a:t>
            </a:r>
          </a:p>
          <a:p>
            <a:pPr>
              <a:spcBef>
                <a:spcPts val="300"/>
              </a:spcBef>
            </a:pPr>
            <a:r>
              <a:rPr lang="en-US" sz="900" dirty="0" smtClean="0"/>
              <a:t>Sports medicine</a:t>
            </a:r>
          </a:p>
          <a:p>
            <a:pPr>
              <a:spcBef>
                <a:spcPts val="300"/>
              </a:spcBef>
            </a:pPr>
            <a:r>
              <a:rPr lang="en-US" sz="900" dirty="0" smtClean="0"/>
              <a:t>Midwifery</a:t>
            </a:r>
          </a:p>
        </p:txBody>
      </p:sp>
      <p:sp>
        <p:nvSpPr>
          <p:cNvPr id="20" name="Text Placeholder 31"/>
          <p:cNvSpPr txBox="1">
            <a:spLocks/>
          </p:cNvSpPr>
          <p:nvPr/>
        </p:nvSpPr>
        <p:spPr bwMode="gray">
          <a:xfrm>
            <a:off x="4321574" y="1720226"/>
            <a:ext cx="1370389" cy="807913"/>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smtClean="0"/>
              <a:t>Transplants</a:t>
            </a:r>
          </a:p>
          <a:p>
            <a:pPr>
              <a:spcBef>
                <a:spcPts val="300"/>
              </a:spcBef>
            </a:pPr>
            <a:r>
              <a:rPr lang="en-US" sz="900" dirty="0" smtClean="0"/>
              <a:t>Neurosurgery</a:t>
            </a:r>
          </a:p>
          <a:p>
            <a:pPr>
              <a:spcBef>
                <a:spcPts val="300"/>
              </a:spcBef>
            </a:pPr>
            <a:r>
              <a:rPr lang="en-US" sz="900" dirty="0" smtClean="0"/>
              <a:t>Complex cardiac (e.g. TAVR</a:t>
            </a:r>
            <a:r>
              <a:rPr lang="en-US" sz="900" baseline="30000" dirty="0" smtClean="0"/>
              <a:t>1</a:t>
            </a:r>
            <a:r>
              <a:rPr lang="en-US" sz="900" dirty="0" smtClean="0"/>
              <a:t>)</a:t>
            </a:r>
          </a:p>
          <a:p>
            <a:pPr>
              <a:spcBef>
                <a:spcPts val="300"/>
              </a:spcBef>
            </a:pPr>
            <a:r>
              <a:rPr lang="en-US" sz="900" dirty="0" smtClean="0"/>
              <a:t>Clinical trials</a:t>
            </a:r>
            <a:endParaRPr lang="en-US" sz="900" dirty="0"/>
          </a:p>
        </p:txBody>
      </p:sp>
      <p:sp>
        <p:nvSpPr>
          <p:cNvPr id="21" name="Text Placeholder 31"/>
          <p:cNvSpPr txBox="1">
            <a:spLocks/>
          </p:cNvSpPr>
          <p:nvPr/>
        </p:nvSpPr>
        <p:spPr bwMode="gray">
          <a:xfrm>
            <a:off x="1060970" y="2996139"/>
            <a:ext cx="1198693" cy="102335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smtClean="0"/>
              <a:t>Primary care</a:t>
            </a:r>
          </a:p>
          <a:p>
            <a:pPr>
              <a:spcBef>
                <a:spcPts val="300"/>
              </a:spcBef>
            </a:pPr>
            <a:r>
              <a:rPr lang="en-US" sz="900" dirty="0" smtClean="0"/>
              <a:t>Pediatrics </a:t>
            </a:r>
          </a:p>
          <a:p>
            <a:pPr>
              <a:spcBef>
                <a:spcPts val="300"/>
              </a:spcBef>
            </a:pPr>
            <a:r>
              <a:rPr lang="en-US" sz="900" dirty="0" smtClean="0"/>
              <a:t>Imaging </a:t>
            </a:r>
          </a:p>
          <a:p>
            <a:pPr>
              <a:spcBef>
                <a:spcPts val="300"/>
              </a:spcBef>
            </a:pPr>
            <a:r>
              <a:rPr lang="en-US" sz="900" dirty="0" smtClean="0"/>
              <a:t>Ambulatory surgery </a:t>
            </a:r>
          </a:p>
          <a:p>
            <a:pPr>
              <a:spcBef>
                <a:spcPts val="300"/>
              </a:spcBef>
            </a:pPr>
            <a:r>
              <a:rPr lang="en-US" sz="900" dirty="0" smtClean="0"/>
              <a:t>Radiation therapy</a:t>
            </a:r>
          </a:p>
          <a:p>
            <a:pPr>
              <a:spcBef>
                <a:spcPts val="300"/>
              </a:spcBef>
            </a:pPr>
            <a:r>
              <a:rPr lang="en-US" sz="900" dirty="0" smtClean="0"/>
              <a:t>Medical oncology  </a:t>
            </a:r>
            <a:endParaRPr lang="en-US" sz="900" dirty="0"/>
          </a:p>
        </p:txBody>
      </p:sp>
      <p:cxnSp>
        <p:nvCxnSpPr>
          <p:cNvPr id="24" name="Straight Connector 23"/>
          <p:cNvCxnSpPr/>
          <p:nvPr/>
        </p:nvCxnSpPr>
        <p:spPr bwMode="gray">
          <a:xfrm>
            <a:off x="4220488" y="1626833"/>
            <a:ext cx="1588" cy="2461391"/>
          </a:xfrm>
          <a:prstGeom prst="line">
            <a:avLst/>
          </a:prstGeom>
          <a:solidFill>
            <a:schemeClr val="accent1"/>
          </a:solidFill>
          <a:ln w="19050" cap="flat" cmpd="sng" algn="ctr">
            <a:solidFill>
              <a:schemeClr val="tx2"/>
            </a:solidFill>
            <a:prstDash val="solid"/>
            <a:miter lim="800000"/>
            <a:headEnd type="none" w="med" len="med"/>
            <a:tailEnd type="none"/>
          </a:ln>
          <a:effectLst/>
        </p:spPr>
      </p:cxnSp>
      <p:sp>
        <p:nvSpPr>
          <p:cNvPr id="26" name="Text Placeholder 6"/>
          <p:cNvSpPr>
            <a:spLocks noGrp="1"/>
          </p:cNvSpPr>
          <p:nvPr/>
        </p:nvSpPr>
        <p:spPr bwMode="gray">
          <a:xfrm>
            <a:off x="101793" y="3597933"/>
            <a:ext cx="762000" cy="276999"/>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lgn="r"/>
            <a:r>
              <a:rPr lang="en-US" i="0" dirty="0" smtClean="0">
                <a:solidFill>
                  <a:schemeClr val="tx1"/>
                </a:solidFill>
                <a:latin typeface="+mn-lt"/>
              </a:rPr>
              <a:t>Core </a:t>
            </a:r>
            <a:br>
              <a:rPr lang="en-US" i="0" dirty="0" smtClean="0">
                <a:solidFill>
                  <a:schemeClr val="tx1"/>
                </a:solidFill>
                <a:latin typeface="+mn-lt"/>
              </a:rPr>
            </a:br>
            <a:r>
              <a:rPr lang="en-US" i="0" dirty="0" smtClean="0">
                <a:solidFill>
                  <a:schemeClr val="tx1"/>
                </a:solidFill>
                <a:latin typeface="+mn-lt"/>
              </a:rPr>
              <a:t>Services </a:t>
            </a:r>
            <a:endParaRPr lang="en-US" i="0" dirty="0">
              <a:solidFill>
                <a:schemeClr val="tx1"/>
              </a:solidFill>
              <a:latin typeface="+mn-lt"/>
            </a:endParaRPr>
          </a:p>
        </p:txBody>
      </p:sp>
      <p:sp>
        <p:nvSpPr>
          <p:cNvPr id="27" name="Text Placeholder 5"/>
          <p:cNvSpPr>
            <a:spLocks noGrp="1"/>
          </p:cNvSpPr>
          <p:nvPr/>
        </p:nvSpPr>
        <p:spPr bwMode="gray">
          <a:xfrm>
            <a:off x="3179411" y="4221625"/>
            <a:ext cx="830614" cy="276999"/>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lgn="l"/>
            <a:r>
              <a:rPr lang="en-US" i="0" dirty="0" smtClean="0">
                <a:solidFill>
                  <a:schemeClr val="tx1"/>
                </a:solidFill>
                <a:latin typeface="+mn-lt"/>
              </a:rPr>
              <a:t>Local </a:t>
            </a:r>
            <a:br>
              <a:rPr lang="en-US" i="0" dirty="0" smtClean="0">
                <a:solidFill>
                  <a:schemeClr val="tx1"/>
                </a:solidFill>
                <a:latin typeface="+mn-lt"/>
              </a:rPr>
            </a:br>
            <a:r>
              <a:rPr lang="en-US" i="0" dirty="0" smtClean="0">
                <a:solidFill>
                  <a:schemeClr val="tx1"/>
                </a:solidFill>
                <a:latin typeface="+mn-lt"/>
              </a:rPr>
              <a:t>Offerings </a:t>
            </a:r>
            <a:endParaRPr lang="en-US" i="0" dirty="0">
              <a:solidFill>
                <a:schemeClr val="tx1"/>
              </a:solidFill>
              <a:latin typeface="+mn-lt"/>
            </a:endParaRPr>
          </a:p>
        </p:txBody>
      </p:sp>
      <p:sp>
        <p:nvSpPr>
          <p:cNvPr id="28" name="Text Placeholder 5"/>
          <p:cNvSpPr>
            <a:spLocks noGrp="1"/>
          </p:cNvSpPr>
          <p:nvPr/>
        </p:nvSpPr>
        <p:spPr bwMode="gray">
          <a:xfrm>
            <a:off x="4779914" y="4212100"/>
            <a:ext cx="1347788" cy="276999"/>
          </a:xfrm>
          <a:prstGeom prst="rect">
            <a:avLst/>
          </a:prstGeom>
        </p:spPr>
        <p:txBody>
          <a:bodyPr vert="horz" wrap="square" lIns="0" tIns="0" rIns="0" bIns="0" rtlCol="0">
            <a:spAutoFit/>
          </a:bodyPr>
          <a:lstStyle>
            <a:lvl1pPr marL="0" indent="0" algn="ctr" defTabSz="640080" rtl="0" eaLnBrk="1" latinLnBrk="0" hangingPunct="1">
              <a:spcBef>
                <a:spcPts val="0"/>
              </a:spcBef>
              <a:buFont typeface="Arial" pitchFamily="34" charset="0"/>
              <a:buNone/>
              <a:defRPr sz="900" i="1" kern="1200">
                <a:solidFill>
                  <a:sysClr val="windowText" lastClr="000000"/>
                </a:solidFill>
                <a:latin typeface="+mj-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lgn="l"/>
            <a:r>
              <a:rPr lang="en-US" i="0" dirty="0" smtClean="0">
                <a:solidFill>
                  <a:schemeClr val="tx1"/>
                </a:solidFill>
                <a:latin typeface="+mn-lt"/>
              </a:rPr>
              <a:t>Regional/National Destinations </a:t>
            </a:r>
            <a:endParaRPr lang="en-US" i="0" dirty="0">
              <a:solidFill>
                <a:schemeClr val="tx1"/>
              </a:solidFill>
              <a:latin typeface="+mn-lt"/>
            </a:endParaRPr>
          </a:p>
        </p:txBody>
      </p:sp>
      <p:sp>
        <p:nvSpPr>
          <p:cNvPr id="29" name="Text Placeholder 31"/>
          <p:cNvSpPr txBox="1">
            <a:spLocks/>
          </p:cNvSpPr>
          <p:nvPr/>
        </p:nvSpPr>
        <p:spPr bwMode="gray">
          <a:xfrm>
            <a:off x="2636930" y="2996139"/>
            <a:ext cx="1583558" cy="1023357"/>
          </a:xfrm>
          <a:prstGeom prst="rect">
            <a:avLst/>
          </a:prstGeom>
        </p:spPr>
        <p:txBody>
          <a:bodyPr wrap="square" lIns="0" tIns="0" rIns="0" bIns="0" numCol="2">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smtClean="0"/>
              <a:t>Emergency</a:t>
            </a:r>
          </a:p>
          <a:p>
            <a:pPr>
              <a:spcBef>
                <a:spcPts val="300"/>
              </a:spcBef>
            </a:pPr>
            <a:r>
              <a:rPr lang="en-US" sz="900" dirty="0"/>
              <a:t>Dialysis</a:t>
            </a:r>
          </a:p>
          <a:p>
            <a:pPr>
              <a:spcBef>
                <a:spcPts val="300"/>
              </a:spcBef>
            </a:pPr>
            <a:r>
              <a:rPr lang="en-US" sz="900" dirty="0" smtClean="0"/>
              <a:t>Rehab</a:t>
            </a:r>
          </a:p>
          <a:p>
            <a:pPr>
              <a:spcBef>
                <a:spcPts val="300"/>
              </a:spcBef>
            </a:pPr>
            <a:r>
              <a:rPr lang="en-US" sz="900" dirty="0" smtClean="0"/>
              <a:t>Stroke</a:t>
            </a:r>
          </a:p>
          <a:p>
            <a:pPr>
              <a:spcBef>
                <a:spcPts val="300"/>
              </a:spcBef>
            </a:pPr>
            <a:r>
              <a:rPr lang="en-US" sz="900" dirty="0" smtClean="0"/>
              <a:t>Cardiology</a:t>
            </a:r>
            <a:endParaRPr lang="en-US" sz="900" dirty="0"/>
          </a:p>
          <a:p>
            <a:pPr>
              <a:spcBef>
                <a:spcPts val="300"/>
              </a:spcBef>
            </a:pPr>
            <a:r>
              <a:rPr lang="en-US" sz="900" dirty="0" smtClean="0"/>
              <a:t>OB/</a:t>
            </a:r>
            <a:r>
              <a:rPr lang="en-US" sz="900" dirty="0" err="1" smtClean="0"/>
              <a:t>Gyn</a:t>
            </a:r>
            <a:endParaRPr lang="en-US" sz="900" dirty="0"/>
          </a:p>
          <a:p>
            <a:pPr>
              <a:spcBef>
                <a:spcPts val="300"/>
              </a:spcBef>
            </a:pPr>
            <a:r>
              <a:rPr lang="en-US" sz="900" dirty="0" smtClean="0"/>
              <a:t>Routine </a:t>
            </a:r>
            <a:r>
              <a:rPr lang="en-US" sz="900" dirty="0"/>
              <a:t>orthopedics  </a:t>
            </a:r>
          </a:p>
          <a:p>
            <a:pPr>
              <a:spcBef>
                <a:spcPts val="300"/>
              </a:spcBef>
            </a:pPr>
            <a:r>
              <a:rPr lang="en-US" sz="900" dirty="0"/>
              <a:t>SNF </a:t>
            </a:r>
          </a:p>
          <a:p>
            <a:pPr>
              <a:spcBef>
                <a:spcPts val="300"/>
              </a:spcBef>
            </a:pPr>
            <a:r>
              <a:rPr lang="en-US" sz="900" dirty="0" smtClean="0"/>
              <a:t>Pediatric specialty</a:t>
            </a:r>
          </a:p>
          <a:p>
            <a:pPr>
              <a:spcBef>
                <a:spcPts val="300"/>
              </a:spcBef>
            </a:pPr>
            <a:r>
              <a:rPr lang="en-US" sz="900" dirty="0" smtClean="0"/>
              <a:t>Oncology</a:t>
            </a:r>
          </a:p>
        </p:txBody>
      </p:sp>
      <p:sp>
        <p:nvSpPr>
          <p:cNvPr id="30" name="Text Placeholder 31"/>
          <p:cNvSpPr txBox="1">
            <a:spLocks/>
          </p:cNvSpPr>
          <p:nvPr/>
        </p:nvSpPr>
        <p:spPr bwMode="gray">
          <a:xfrm>
            <a:off x="1060970" y="1720226"/>
            <a:ext cx="1436818" cy="76944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smtClean="0"/>
              <a:t>Alternative access points (e.g. retail, urgent care) </a:t>
            </a:r>
          </a:p>
          <a:p>
            <a:pPr>
              <a:spcBef>
                <a:spcPts val="300"/>
              </a:spcBef>
            </a:pPr>
            <a:r>
              <a:rPr lang="en-US" sz="900" dirty="0" smtClean="0"/>
              <a:t>E-visits, remote monitoring</a:t>
            </a:r>
          </a:p>
          <a:p>
            <a:pPr>
              <a:spcBef>
                <a:spcPts val="300"/>
              </a:spcBef>
            </a:pPr>
            <a:r>
              <a:rPr lang="en-US" sz="900" dirty="0" smtClean="0"/>
              <a:t>Home health </a:t>
            </a:r>
            <a:endParaRPr lang="en-US" sz="900" dirty="0"/>
          </a:p>
        </p:txBody>
      </p:sp>
      <p:sp>
        <p:nvSpPr>
          <p:cNvPr id="31" name="TextBox 30"/>
          <p:cNvSpPr txBox="1"/>
          <p:nvPr/>
        </p:nvSpPr>
        <p:spPr bwMode="gray">
          <a:xfrm>
            <a:off x="320675" y="1085217"/>
            <a:ext cx="5767388" cy="402674"/>
          </a:xfrm>
          <a:prstGeom prst="rect">
            <a:avLst/>
          </a:prstGeom>
          <a:noFill/>
        </p:spPr>
        <p:txBody>
          <a:bodyPr wrap="square" lIns="0" tIns="0" rIns="0" bIns="0" rtlCol="0">
            <a:spAutoFit/>
          </a:bodyPr>
          <a:lstStyle/>
          <a:p>
            <a:pPr>
              <a:spcBef>
                <a:spcPts val="500"/>
              </a:spcBef>
            </a:pPr>
            <a:r>
              <a:rPr lang="en-US" sz="1100" b="1" dirty="0" smtClean="0"/>
              <a:t>Purchasers’ Geographic Preferences for Clinical Services</a:t>
            </a:r>
          </a:p>
          <a:p>
            <a:pPr>
              <a:spcBef>
                <a:spcPts val="500"/>
              </a:spcBef>
            </a:pPr>
            <a:r>
              <a:rPr lang="en-US" sz="1000" i="1" dirty="0" smtClean="0"/>
              <a:t>Balancing an Increasing Demand for Convenience with an Increasing Willingness to Travel </a:t>
            </a:r>
            <a:endParaRPr lang="en-US" sz="1000" b="1" dirty="0" smtClean="0"/>
          </a:p>
        </p:txBody>
      </p:sp>
      <p:pic>
        <p:nvPicPr>
          <p:cNvPr id="6146" name="Picture 2" descr="L:\Public\Share\ABC Templates and Resources\ABC Art Icons Logos\ABC Modern Icons\Bar_graph_Incre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94" y="2058141"/>
            <a:ext cx="402062" cy="3106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L:\public\share\ABC Templates and Resources\ABC Art Icons Logos\ABC Modern Icons\City_Buildin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411" y="4174091"/>
            <a:ext cx="302302" cy="3720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L:\public\share\ABC Templates and Resources\ABC Art Icons Logos\ABC Modern Icons\Globaliz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368" y="4180254"/>
            <a:ext cx="368177" cy="35637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L:\Public\Share\ABC Templates and Resources\ABC Art Icons Logos\ABC Modern Icons\Check_bo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55" y="3215217"/>
            <a:ext cx="328438" cy="2879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public\share\ABC Templates and Resources\ABC Art Icons Logos\ABC Modern Icons\Medical_hom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245" y="4177198"/>
            <a:ext cx="407523" cy="339603"/>
          </a:xfrm>
          <a:prstGeom prst="rect">
            <a:avLst/>
          </a:prstGeom>
          <a:noFill/>
          <a:extLst>
            <a:ext uri="{909E8E84-426E-40DD-AFC4-6F175D3DCCD1}">
              <a14:hiddenFill xmlns:a14="http://schemas.microsoft.com/office/drawing/2010/main">
                <a:solidFill>
                  <a:srgbClr val="FFFFFF"/>
                </a:solidFill>
              </a14:hiddenFill>
            </a:ext>
          </a:extLst>
        </p:spPr>
      </p:pic>
      <p:sp>
        <p:nvSpPr>
          <p:cNvPr id="38" name="Text Placeholder 31"/>
          <p:cNvSpPr txBox="1">
            <a:spLocks/>
          </p:cNvSpPr>
          <p:nvPr/>
        </p:nvSpPr>
        <p:spPr bwMode="gray">
          <a:xfrm>
            <a:off x="4321574" y="2996139"/>
            <a:ext cx="1189507" cy="453970"/>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smtClean="0"/>
              <a:t>Cardiac surgery</a:t>
            </a:r>
          </a:p>
          <a:p>
            <a:pPr>
              <a:spcBef>
                <a:spcPts val="300"/>
              </a:spcBef>
            </a:pPr>
            <a:r>
              <a:rPr lang="en-US" sz="900" dirty="0" smtClean="0"/>
              <a:t>Technology-intensive procedures</a:t>
            </a:r>
            <a:endParaRPr lang="en-US" sz="900" dirty="0"/>
          </a:p>
        </p:txBody>
      </p:sp>
      <p:sp>
        <p:nvSpPr>
          <p:cNvPr id="32" name="Text Placeholder 4"/>
          <p:cNvSpPr>
            <a:spLocks noGrp="1"/>
          </p:cNvSpPr>
          <p:nvPr>
            <p:ph type="body" sz="quarter" idx="24"/>
          </p:nvPr>
        </p:nvSpPr>
        <p:spPr>
          <a:xfrm>
            <a:off x="0" y="4544011"/>
            <a:ext cx="1743559" cy="76944"/>
          </a:xfrm>
        </p:spPr>
        <p:txBody>
          <a:bodyPr/>
          <a:lstStyle/>
          <a:p>
            <a:r>
              <a:rPr lang="en-US" dirty="0" err="1"/>
              <a:t>Transcatheter</a:t>
            </a:r>
            <a:r>
              <a:rPr lang="en-US" dirty="0"/>
              <a:t> </a:t>
            </a:r>
            <a:r>
              <a:rPr lang="en-US" dirty="0" smtClean="0"/>
              <a:t>Aortic Valve </a:t>
            </a:r>
            <a:r>
              <a:rPr lang="en-US" dirty="0"/>
              <a:t>R</a:t>
            </a:r>
            <a:r>
              <a:rPr lang="en-US" dirty="0" smtClean="0"/>
              <a:t>eplacement.</a:t>
            </a:r>
            <a:endParaRPr lang="en-US" dirty="0"/>
          </a:p>
        </p:txBody>
      </p:sp>
    </p:spTree>
    <p:extLst>
      <p:ext uri="{BB962C8B-B14F-4D97-AF65-F5344CB8AC3E}">
        <p14:creationId xmlns:p14="http://schemas.microsoft.com/office/powerpoint/2010/main" val="3727525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Delivering Desirable Network Attributes at Low Cost</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p>
        </p:txBody>
      </p:sp>
      <p:sp>
        <p:nvSpPr>
          <p:cNvPr id="6" name="Text Placeholder 5"/>
          <p:cNvSpPr>
            <a:spLocks noGrp="1"/>
          </p:cNvSpPr>
          <p:nvPr>
            <p:ph type="body" sz="quarter" idx="25"/>
          </p:nvPr>
        </p:nvSpPr>
        <p:spPr/>
        <p:txBody>
          <a:bodyPr/>
          <a:lstStyle/>
          <a:p>
            <a:r>
              <a:rPr lang="en-US" dirty="0" smtClean="0"/>
              <a:t>Redefining the Value Proposition</a:t>
            </a:r>
            <a:endParaRPr lang="en-US" dirty="0"/>
          </a:p>
        </p:txBody>
      </p:sp>
      <p:sp>
        <p:nvSpPr>
          <p:cNvPr id="17" name="TextBox 16"/>
          <p:cNvSpPr txBox="1"/>
          <p:nvPr/>
        </p:nvSpPr>
        <p:spPr bwMode="gray">
          <a:xfrm>
            <a:off x="245709" y="2502000"/>
            <a:ext cx="1280160" cy="1885131"/>
          </a:xfrm>
          <a:prstGeom prst="rect">
            <a:avLst/>
          </a:prstGeom>
          <a:noFill/>
        </p:spPr>
        <p:txBody>
          <a:bodyPr wrap="square" lIns="0" tIns="0" rIns="0" bIns="0" rtlCol="0">
            <a:spAutoFit/>
          </a:bodyPr>
          <a:lstStyle/>
          <a:p>
            <a:pPr>
              <a:spcBef>
                <a:spcPts val="500"/>
              </a:spcBef>
            </a:pPr>
            <a:r>
              <a:rPr lang="en-US" sz="1000" b="1" dirty="0" smtClean="0"/>
              <a:t>Competitive Unit Prices</a:t>
            </a:r>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Avoid reactive position </a:t>
            </a:r>
            <a:r>
              <a:rPr lang="en-US" sz="1000" dirty="0" err="1" smtClean="0"/>
              <a:t>vis</a:t>
            </a:r>
            <a:r>
              <a:rPr lang="en-US" sz="1000" dirty="0" smtClean="0"/>
              <a:t>-a-</a:t>
            </a:r>
            <a:r>
              <a:rPr lang="en-US" sz="1000" dirty="0" err="1" smtClean="0"/>
              <a:t>vis</a:t>
            </a:r>
            <a:r>
              <a:rPr lang="en-US" sz="1000" dirty="0" smtClean="0"/>
              <a:t> price cuts, transparency</a:t>
            </a:r>
            <a:endParaRPr lang="en-US" sz="1000" dirty="0"/>
          </a:p>
          <a:p>
            <a:pPr marL="114300" indent="-114300">
              <a:spcBef>
                <a:spcPts val="500"/>
              </a:spcBef>
              <a:buFont typeface="Arial" panose="020B0604020202020204" pitchFamily="34" charset="0"/>
              <a:buChar char="•"/>
            </a:pPr>
            <a:r>
              <a:rPr lang="en-US" sz="1000" dirty="0" smtClean="0"/>
              <a:t>Radically restructure cost structures to sustain lower </a:t>
            </a:r>
            <a:br>
              <a:rPr lang="en-US" sz="1000" dirty="0" smtClean="0"/>
            </a:br>
            <a:r>
              <a:rPr lang="en-US" sz="1000" dirty="0" smtClean="0"/>
              <a:t>unit prices</a:t>
            </a:r>
          </a:p>
        </p:txBody>
      </p:sp>
      <p:sp>
        <p:nvSpPr>
          <p:cNvPr id="18" name="TextBox 17"/>
          <p:cNvSpPr txBox="1"/>
          <p:nvPr/>
        </p:nvSpPr>
        <p:spPr bwMode="gray">
          <a:xfrm>
            <a:off x="1815591" y="2502001"/>
            <a:ext cx="1280160" cy="1731243"/>
          </a:xfrm>
          <a:prstGeom prst="rect">
            <a:avLst/>
          </a:prstGeom>
          <a:noFill/>
        </p:spPr>
        <p:txBody>
          <a:bodyPr wrap="square" lIns="0" tIns="0" rIns="0" bIns="0" rtlCol="0">
            <a:spAutoFit/>
          </a:bodyPr>
          <a:lstStyle/>
          <a:p>
            <a:pPr>
              <a:spcBef>
                <a:spcPts val="500"/>
              </a:spcBef>
            </a:pPr>
            <a:r>
              <a:rPr lang="en-US" sz="1000" b="1" dirty="0" smtClean="0"/>
              <a:t>Total Cost Control</a:t>
            </a:r>
            <a:br>
              <a:rPr lang="en-US" sz="1000" b="1" dirty="0" smtClean="0"/>
            </a:br>
            <a:endParaRPr lang="en-US" sz="1000" b="1" dirty="0" smtClean="0"/>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Develop population health model to control cost trend</a:t>
            </a:r>
          </a:p>
          <a:p>
            <a:pPr marL="114300" indent="-114300">
              <a:spcBef>
                <a:spcPts val="500"/>
              </a:spcBef>
              <a:buFont typeface="Arial" panose="020B0604020202020204" pitchFamily="34" charset="0"/>
              <a:buChar char="•"/>
            </a:pPr>
            <a:r>
              <a:rPr lang="en-US" sz="1000" dirty="0" smtClean="0"/>
              <a:t>Clearly communicate total cost advantage to potential purchasers</a:t>
            </a:r>
          </a:p>
        </p:txBody>
      </p:sp>
      <p:pic>
        <p:nvPicPr>
          <p:cNvPr id="21" name="Picture 3" descr="C:\Users\liuto\Desktop\ABC Modern Icons\Combind_Icons_Continuum_of_C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071" y="1935484"/>
            <a:ext cx="457200" cy="44370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gray">
          <a:xfrm>
            <a:off x="4855599" y="1704561"/>
            <a:ext cx="1374788" cy="2760899"/>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5" name="TextBox 24"/>
          <p:cNvSpPr txBox="1"/>
          <p:nvPr/>
        </p:nvSpPr>
        <p:spPr bwMode="gray">
          <a:xfrm>
            <a:off x="3384287" y="2502001"/>
            <a:ext cx="1280160" cy="1731243"/>
          </a:xfrm>
          <a:prstGeom prst="rect">
            <a:avLst/>
          </a:prstGeom>
          <a:noFill/>
        </p:spPr>
        <p:txBody>
          <a:bodyPr wrap="square" lIns="0" tIns="0" rIns="0" bIns="0" rtlCol="0">
            <a:spAutoFit/>
          </a:bodyPr>
          <a:lstStyle/>
          <a:p>
            <a:pPr>
              <a:spcBef>
                <a:spcPts val="500"/>
              </a:spcBef>
            </a:pPr>
            <a:r>
              <a:rPr lang="en-US" sz="1000" b="1" dirty="0" smtClean="0"/>
              <a:t>Geographic Reach and Clinical Scope</a:t>
            </a:r>
          </a:p>
          <a:p>
            <a:pPr>
              <a:spcBef>
                <a:spcPts val="500"/>
              </a:spcBef>
            </a:pPr>
            <a:r>
              <a:rPr lang="en-US" sz="1000" i="1" dirty="0" smtClean="0"/>
              <a:t>Strategic Imperatives:</a:t>
            </a:r>
          </a:p>
          <a:p>
            <a:pPr marL="114300" indent="-114300">
              <a:spcBef>
                <a:spcPts val="500"/>
              </a:spcBef>
              <a:buFont typeface="Arial" panose="020B0604020202020204" pitchFamily="34" charset="0"/>
              <a:buChar char="•"/>
            </a:pPr>
            <a:r>
              <a:rPr lang="en-US" sz="1000" dirty="0" smtClean="0"/>
              <a:t>Match service portfolios, footprints to target purchasers</a:t>
            </a:r>
          </a:p>
          <a:p>
            <a:pPr marL="114300" indent="-114300">
              <a:spcBef>
                <a:spcPts val="500"/>
              </a:spcBef>
              <a:buFont typeface="Arial" panose="020B0604020202020204" pitchFamily="34" charset="0"/>
              <a:buChar char="•"/>
            </a:pPr>
            <a:r>
              <a:rPr lang="en-US" sz="1000" dirty="0" smtClean="0"/>
              <a:t>Explore partnership strategies that strengthen market presence</a:t>
            </a:r>
          </a:p>
        </p:txBody>
      </p:sp>
      <p:sp>
        <p:nvSpPr>
          <p:cNvPr id="27" name="TextBox 26"/>
          <p:cNvSpPr txBox="1"/>
          <p:nvPr/>
        </p:nvSpPr>
        <p:spPr bwMode="gray">
          <a:xfrm>
            <a:off x="4913539" y="2502001"/>
            <a:ext cx="1327474" cy="2103140"/>
          </a:xfrm>
          <a:prstGeom prst="rect">
            <a:avLst/>
          </a:prstGeom>
          <a:noFill/>
        </p:spPr>
        <p:txBody>
          <a:bodyPr wrap="square" lIns="0" tIns="0" rIns="0" bIns="0" rtlCol="0">
            <a:spAutoFit/>
          </a:bodyPr>
          <a:lstStyle/>
          <a:p>
            <a:pPr>
              <a:spcBef>
                <a:spcPts val="500"/>
              </a:spcBef>
            </a:pPr>
            <a:r>
              <a:rPr lang="en-US" sz="1000" b="1" dirty="0" smtClean="0"/>
              <a:t>Clinical and Service Quality</a:t>
            </a:r>
          </a:p>
          <a:p>
            <a:pPr>
              <a:spcBef>
                <a:spcPts val="500"/>
              </a:spcBef>
            </a:pPr>
            <a:r>
              <a:rPr lang="en-US" sz="1000" i="1" dirty="0"/>
              <a:t>Strategic Imperatives:</a:t>
            </a:r>
          </a:p>
          <a:p>
            <a:pPr marL="114300" indent="-114300">
              <a:spcBef>
                <a:spcPts val="500"/>
              </a:spcBef>
              <a:buFont typeface="Arial" panose="020B0604020202020204" pitchFamily="34" charset="0"/>
              <a:buChar char="•"/>
            </a:pPr>
            <a:r>
              <a:rPr lang="en-US" sz="1000" dirty="0" smtClean="0"/>
              <a:t>Present unimpeachable clinical credentials to wholesale buyers</a:t>
            </a:r>
          </a:p>
          <a:p>
            <a:pPr marL="114300" indent="-114300">
              <a:spcBef>
                <a:spcPts val="500"/>
              </a:spcBef>
              <a:buFont typeface="Arial" panose="020B0604020202020204" pitchFamily="34" charset="0"/>
              <a:buChar char="•"/>
            </a:pPr>
            <a:r>
              <a:rPr lang="en-US" sz="1000" dirty="0" smtClean="0"/>
              <a:t>Emphasize access, experience advantages to individual consumers</a:t>
            </a:r>
          </a:p>
          <a:p>
            <a:pPr marL="171450" indent="-171450">
              <a:spcBef>
                <a:spcPts val="500"/>
              </a:spcBef>
              <a:buFont typeface="Arial" panose="020B0604020202020204" pitchFamily="34" charset="0"/>
              <a:buChar char="•"/>
            </a:pPr>
            <a:endParaRPr lang="en-US" sz="1000" dirty="0"/>
          </a:p>
        </p:txBody>
      </p:sp>
      <p:pic>
        <p:nvPicPr>
          <p:cNvPr id="2050" name="Picture 2" descr="L:\public\share\ABC Templates and Resources\ABC Art Icons Logos\ABC Modern Icons\Thumbs_up_agr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2645" y="1928737"/>
            <a:ext cx="449263"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public\share\ABC Templates and Resources\ABC Art Icons Logos\ABC Modern Icons\Exch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5767" y="1928737"/>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0" name="Right Bracket 29"/>
          <p:cNvSpPr/>
          <p:nvPr/>
        </p:nvSpPr>
        <p:spPr bwMode="gray">
          <a:xfrm rot="-5400000">
            <a:off x="1643037" y="77506"/>
            <a:ext cx="55384" cy="294467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p:cNvSpPr/>
          <p:nvPr/>
        </p:nvSpPr>
        <p:spPr bwMode="gray">
          <a:xfrm rot="-5400000">
            <a:off x="4764643" y="77506"/>
            <a:ext cx="55384" cy="294467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bwMode="gray">
          <a:xfrm>
            <a:off x="1005118" y="1301636"/>
            <a:ext cx="1331223" cy="153888"/>
          </a:xfrm>
          <a:prstGeom prst="rect">
            <a:avLst/>
          </a:prstGeom>
          <a:noFill/>
        </p:spPr>
        <p:txBody>
          <a:bodyPr wrap="square" lIns="0" tIns="0" rIns="0" bIns="0" rtlCol="0">
            <a:spAutoFit/>
          </a:bodyPr>
          <a:lstStyle/>
          <a:p>
            <a:pPr algn="ctr">
              <a:spcBef>
                <a:spcPts val="500"/>
              </a:spcBef>
            </a:pPr>
            <a:r>
              <a:rPr lang="en-US" sz="1000" i="1" dirty="0" smtClean="0"/>
              <a:t>Low Cost</a:t>
            </a:r>
          </a:p>
        </p:txBody>
      </p:sp>
      <p:sp>
        <p:nvSpPr>
          <p:cNvPr id="33" name="TextBox 32"/>
          <p:cNvSpPr txBox="1"/>
          <p:nvPr/>
        </p:nvSpPr>
        <p:spPr bwMode="gray">
          <a:xfrm>
            <a:off x="3888060" y="1301636"/>
            <a:ext cx="1808550" cy="153888"/>
          </a:xfrm>
          <a:prstGeom prst="rect">
            <a:avLst/>
          </a:prstGeom>
          <a:noFill/>
        </p:spPr>
        <p:txBody>
          <a:bodyPr wrap="square" lIns="0" tIns="0" rIns="0" bIns="0" rtlCol="0">
            <a:spAutoFit/>
          </a:bodyPr>
          <a:lstStyle/>
          <a:p>
            <a:pPr algn="ctr">
              <a:spcBef>
                <a:spcPts val="500"/>
              </a:spcBef>
            </a:pPr>
            <a:r>
              <a:rPr lang="en-US" sz="1000" i="1" dirty="0" smtClean="0"/>
              <a:t>Desirable Network Attributes</a:t>
            </a:r>
          </a:p>
        </p:txBody>
      </p:sp>
      <p:pic>
        <p:nvPicPr>
          <p:cNvPr id="29" name="Picture 3" descr="C:\Users\liuto\Desktop\ABC Modern Icons\Mone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74" y="1928737"/>
            <a:ext cx="250031" cy="4572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bwMode="gray">
          <a:xfrm>
            <a:off x="320040" y="1043324"/>
            <a:ext cx="3207048" cy="169277"/>
          </a:xfrm>
          <a:prstGeom prst="rect">
            <a:avLst/>
          </a:prstGeom>
          <a:noFill/>
        </p:spPr>
        <p:txBody>
          <a:bodyPr wrap="square" lIns="0" tIns="0" rIns="0" bIns="0" rtlCol="0">
            <a:spAutoFit/>
          </a:bodyPr>
          <a:lstStyle/>
          <a:p>
            <a:r>
              <a:rPr lang="en-US" sz="1100" b="1" dirty="0"/>
              <a:t>Four Imperatives for Health Systems</a:t>
            </a:r>
          </a:p>
        </p:txBody>
      </p:sp>
    </p:spTree>
    <p:extLst>
      <p:ext uri="{BB962C8B-B14F-4D97-AF65-F5344CB8AC3E}">
        <p14:creationId xmlns:p14="http://schemas.microsoft.com/office/powerpoint/2010/main" val="2151749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endParaRPr lang="en-US"/>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39" y="223024"/>
            <a:ext cx="5820565" cy="371878"/>
          </a:xfrm>
        </p:spPr>
        <p:txBody>
          <a:bodyPr/>
          <a:lstStyle/>
          <a:p>
            <a:r>
              <a:rPr lang="en-US" dirty="0" smtClean="0"/>
              <a:t>“Quality” Means Different Things for Different People</a:t>
            </a:r>
            <a:endParaRPr lang="en-US" dirty="0"/>
          </a:p>
        </p:txBody>
      </p:sp>
      <p:sp>
        <p:nvSpPr>
          <p:cNvPr id="7" name="TextBox 6"/>
          <p:cNvSpPr txBox="1"/>
          <p:nvPr/>
        </p:nvSpPr>
        <p:spPr bwMode="gray">
          <a:xfrm>
            <a:off x="673953" y="1823294"/>
            <a:ext cx="1427357" cy="153888"/>
          </a:xfrm>
          <a:prstGeom prst="rect">
            <a:avLst/>
          </a:prstGeom>
          <a:noFill/>
        </p:spPr>
        <p:txBody>
          <a:bodyPr wrap="square" lIns="0" tIns="0" rIns="0" bIns="0" rtlCol="0">
            <a:spAutoFit/>
          </a:bodyPr>
          <a:lstStyle/>
          <a:p>
            <a:pPr algn="ctr">
              <a:spcBef>
                <a:spcPts val="500"/>
              </a:spcBef>
            </a:pPr>
            <a:r>
              <a:rPr lang="en-US" sz="1000" b="1" dirty="0" smtClean="0"/>
              <a:t>Network Assemblers</a:t>
            </a:r>
          </a:p>
        </p:txBody>
      </p:sp>
      <p:sp>
        <p:nvSpPr>
          <p:cNvPr id="8" name="TextBox 7"/>
          <p:cNvSpPr txBox="1"/>
          <p:nvPr/>
        </p:nvSpPr>
        <p:spPr bwMode="gray">
          <a:xfrm>
            <a:off x="3718090" y="1823294"/>
            <a:ext cx="1427357" cy="153888"/>
          </a:xfrm>
          <a:prstGeom prst="rect">
            <a:avLst/>
          </a:prstGeom>
          <a:noFill/>
        </p:spPr>
        <p:txBody>
          <a:bodyPr wrap="square" lIns="0" tIns="0" rIns="0" bIns="0" rtlCol="0">
            <a:spAutoFit/>
          </a:bodyPr>
          <a:lstStyle/>
          <a:p>
            <a:pPr algn="ctr">
              <a:spcBef>
                <a:spcPts val="500"/>
              </a:spcBef>
            </a:pPr>
            <a:r>
              <a:rPr lang="en-US" sz="1000" b="1" dirty="0" smtClean="0"/>
              <a:t>Individuals</a:t>
            </a:r>
          </a:p>
        </p:txBody>
      </p:sp>
      <p:pic>
        <p:nvPicPr>
          <p:cNvPr id="2050" name="Picture 2" descr="L:\public\share\ABC Templates and Resources\ABC Art Icons Logos\ABC Modern Icons\Net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031" y="1440474"/>
            <a:ext cx="4572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public\share\ABC Templates and Resources\ABC Art Icons Logos\ABC Modern Icons\Person_Casu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602" y="1335700"/>
            <a:ext cx="364332"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781864" y="2568837"/>
            <a:ext cx="1211534" cy="1321187"/>
            <a:chOff x="1027192" y="2623122"/>
            <a:chExt cx="1211534" cy="1321187"/>
          </a:xfrm>
        </p:grpSpPr>
        <p:sp>
          <p:nvSpPr>
            <p:cNvPr id="12" name="Rectangle 11"/>
            <p:cNvSpPr/>
            <p:nvPr/>
          </p:nvSpPr>
          <p:spPr bwMode="gray">
            <a:xfrm>
              <a:off x="1027192" y="2623122"/>
              <a:ext cx="1211534" cy="1321187"/>
            </a:xfrm>
            <a:prstGeom prst="rect">
              <a:avLst/>
            </a:prstGeom>
            <a:solidFill>
              <a:schemeClr val="bg2"/>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9" name="TextBox 8"/>
            <p:cNvSpPr txBox="1"/>
            <p:nvPr/>
          </p:nvSpPr>
          <p:spPr bwMode="gray">
            <a:xfrm>
              <a:off x="1060531" y="3307141"/>
              <a:ext cx="1144856" cy="461665"/>
            </a:xfrm>
            <a:prstGeom prst="rect">
              <a:avLst/>
            </a:prstGeom>
            <a:noFill/>
          </p:spPr>
          <p:txBody>
            <a:bodyPr wrap="square" lIns="0" tIns="0" rIns="0" bIns="0" rtlCol="0">
              <a:spAutoFit/>
            </a:bodyPr>
            <a:lstStyle/>
            <a:p>
              <a:pPr>
                <a:spcBef>
                  <a:spcPts val="500"/>
                </a:spcBef>
              </a:pPr>
              <a:r>
                <a:rPr lang="en-US" sz="1000" dirty="0" smtClean="0"/>
                <a:t>Facility-level clinical process, outcome measures</a:t>
              </a:r>
            </a:p>
          </p:txBody>
        </p:sp>
        <p:pic>
          <p:nvPicPr>
            <p:cNvPr id="2052" name="Picture 4" descr="L:\public\share\ABC Templates and Resources\ABC Art Icons Logos\ABC Modern Icons\Hospital_buil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359" y="2771185"/>
              <a:ext cx="457200" cy="4468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4789115" y="2568837"/>
            <a:ext cx="1239548" cy="1321187"/>
            <a:chOff x="4194980" y="2623122"/>
            <a:chExt cx="1239548" cy="1321187"/>
          </a:xfrm>
        </p:grpSpPr>
        <p:sp>
          <p:nvSpPr>
            <p:cNvPr id="19" name="Rectangle 18"/>
            <p:cNvSpPr/>
            <p:nvPr/>
          </p:nvSpPr>
          <p:spPr bwMode="gray">
            <a:xfrm>
              <a:off x="4208987" y="2623122"/>
              <a:ext cx="1211534" cy="1321187"/>
            </a:xfrm>
            <a:prstGeom prst="rect">
              <a:avLst/>
            </a:prstGeom>
            <a:solidFill>
              <a:schemeClr val="bg2"/>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1" name="TextBox 10"/>
            <p:cNvSpPr txBox="1"/>
            <p:nvPr/>
          </p:nvSpPr>
          <p:spPr bwMode="gray">
            <a:xfrm>
              <a:off x="4194980" y="3310118"/>
              <a:ext cx="1239548" cy="461665"/>
            </a:xfrm>
            <a:prstGeom prst="rect">
              <a:avLst/>
            </a:prstGeom>
            <a:noFill/>
          </p:spPr>
          <p:txBody>
            <a:bodyPr wrap="square" lIns="0" tIns="0" rIns="0" bIns="0" rtlCol="0">
              <a:spAutoFit/>
            </a:bodyPr>
            <a:lstStyle/>
            <a:p>
              <a:pPr>
                <a:spcBef>
                  <a:spcPts val="500"/>
                </a:spcBef>
              </a:pPr>
              <a:r>
                <a:rPr lang="en-US" sz="1000" dirty="0" smtClean="0"/>
                <a:t>Actual ease of access, care experience</a:t>
              </a:r>
            </a:p>
          </p:txBody>
        </p:sp>
        <p:pic>
          <p:nvPicPr>
            <p:cNvPr id="2053" name="Picture 5" descr="L:\public\share\ABC Templates and Resources\ABC Art Icons Logos\ABC Modern Icons\Open_do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285" y="2811609"/>
              <a:ext cx="388938"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2848881" y="2568837"/>
            <a:ext cx="1211534" cy="1321187"/>
            <a:chOff x="2649693" y="2623122"/>
            <a:chExt cx="1211534" cy="1321187"/>
          </a:xfrm>
        </p:grpSpPr>
        <p:sp>
          <p:nvSpPr>
            <p:cNvPr id="18" name="Rectangle 17"/>
            <p:cNvSpPr/>
            <p:nvPr/>
          </p:nvSpPr>
          <p:spPr bwMode="gray">
            <a:xfrm>
              <a:off x="2649693" y="2623122"/>
              <a:ext cx="1211534" cy="1321187"/>
            </a:xfrm>
            <a:prstGeom prst="rect">
              <a:avLst/>
            </a:prstGeom>
            <a:solidFill>
              <a:schemeClr val="bg2"/>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 name="TextBox 9"/>
            <p:cNvSpPr txBox="1"/>
            <p:nvPr/>
          </p:nvSpPr>
          <p:spPr bwMode="gray">
            <a:xfrm>
              <a:off x="2787108" y="3310118"/>
              <a:ext cx="936704" cy="461665"/>
            </a:xfrm>
            <a:prstGeom prst="rect">
              <a:avLst/>
            </a:prstGeom>
            <a:noFill/>
          </p:spPr>
          <p:txBody>
            <a:bodyPr wrap="square" lIns="0" tIns="0" rIns="0" bIns="0" rtlCol="0">
              <a:spAutoFit/>
            </a:bodyPr>
            <a:lstStyle/>
            <a:p>
              <a:pPr>
                <a:spcBef>
                  <a:spcPts val="500"/>
                </a:spcBef>
              </a:pPr>
              <a:r>
                <a:rPr lang="en-US" sz="1000" dirty="0" smtClean="0"/>
                <a:t>Network-level quality, access, service ratings</a:t>
              </a:r>
            </a:p>
          </p:txBody>
        </p:sp>
        <p:pic>
          <p:nvPicPr>
            <p:cNvPr id="2054" name="Picture 6" descr="L:\public\share\ABC Templates and Resources\ABC Art Icons Logos\ABC Modern Icons\Scorecard_che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6860" y="2866271"/>
              <a:ext cx="457200" cy="39766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0" name="Straight Arrow Connector 19"/>
          <p:cNvCxnSpPr/>
          <p:nvPr/>
        </p:nvCxnSpPr>
        <p:spPr bwMode="gray">
          <a:xfrm>
            <a:off x="1387631" y="2018479"/>
            <a:ext cx="1" cy="507342"/>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23" name="Straight Arrow Connector 22"/>
          <p:cNvCxnSpPr/>
          <p:nvPr/>
        </p:nvCxnSpPr>
        <p:spPr bwMode="gray">
          <a:xfrm>
            <a:off x="3454647" y="2251841"/>
            <a:ext cx="1" cy="27432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24" name="Straight Arrow Connector 23"/>
          <p:cNvCxnSpPr/>
          <p:nvPr/>
        </p:nvCxnSpPr>
        <p:spPr bwMode="gray">
          <a:xfrm>
            <a:off x="5408889" y="2251840"/>
            <a:ext cx="0" cy="27432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28" name="Straight Arrow Connector 27"/>
          <p:cNvCxnSpPr/>
          <p:nvPr/>
        </p:nvCxnSpPr>
        <p:spPr bwMode="gray">
          <a:xfrm>
            <a:off x="3454647" y="2251841"/>
            <a:ext cx="1954242" cy="0"/>
          </a:xfrm>
          <a:prstGeom prst="straightConnector1">
            <a:avLst/>
          </a:prstGeom>
          <a:solidFill>
            <a:schemeClr val="accent1"/>
          </a:solidFill>
          <a:ln w="12700" cap="flat" cmpd="sng" algn="ctr">
            <a:solidFill>
              <a:schemeClr val="accent6"/>
            </a:solidFill>
            <a:prstDash val="solid"/>
            <a:miter lim="800000"/>
            <a:headEnd type="none" w="med" len="med"/>
            <a:tailEnd type="none"/>
          </a:ln>
          <a:effectLst/>
        </p:spPr>
      </p:cxnSp>
      <p:sp>
        <p:nvSpPr>
          <p:cNvPr id="21" name="TextBox 20"/>
          <p:cNvSpPr txBox="1"/>
          <p:nvPr/>
        </p:nvSpPr>
        <p:spPr bwMode="gray">
          <a:xfrm>
            <a:off x="3338948" y="2087649"/>
            <a:ext cx="1092820" cy="138499"/>
          </a:xfrm>
          <a:prstGeom prst="rect">
            <a:avLst/>
          </a:prstGeom>
          <a:noFill/>
        </p:spPr>
        <p:txBody>
          <a:bodyPr wrap="square" lIns="0" tIns="0" rIns="0" bIns="0" rtlCol="0">
            <a:spAutoFit/>
          </a:bodyPr>
          <a:lstStyle/>
          <a:p>
            <a:pPr algn="ctr">
              <a:spcBef>
                <a:spcPts val="500"/>
              </a:spcBef>
            </a:pPr>
            <a:r>
              <a:rPr lang="en-US" sz="900" i="1" dirty="0" smtClean="0"/>
              <a:t>Network Selection</a:t>
            </a:r>
          </a:p>
        </p:txBody>
      </p:sp>
      <p:sp>
        <p:nvSpPr>
          <p:cNvPr id="30" name="TextBox 29"/>
          <p:cNvSpPr txBox="1"/>
          <p:nvPr/>
        </p:nvSpPr>
        <p:spPr bwMode="gray">
          <a:xfrm>
            <a:off x="4443632" y="2087649"/>
            <a:ext cx="1092820" cy="138499"/>
          </a:xfrm>
          <a:prstGeom prst="rect">
            <a:avLst/>
          </a:prstGeom>
          <a:noFill/>
        </p:spPr>
        <p:txBody>
          <a:bodyPr wrap="square" lIns="0" tIns="0" rIns="0" bIns="0" rtlCol="0">
            <a:spAutoFit/>
          </a:bodyPr>
          <a:lstStyle/>
          <a:p>
            <a:pPr algn="ctr">
              <a:spcBef>
                <a:spcPts val="500"/>
              </a:spcBef>
            </a:pPr>
            <a:r>
              <a:rPr lang="en-US" sz="900" i="1" dirty="0" smtClean="0"/>
              <a:t>Care Decision</a:t>
            </a:r>
          </a:p>
        </p:txBody>
      </p:sp>
      <p:cxnSp>
        <p:nvCxnSpPr>
          <p:cNvPr id="31" name="Straight Arrow Connector 30"/>
          <p:cNvCxnSpPr/>
          <p:nvPr/>
        </p:nvCxnSpPr>
        <p:spPr bwMode="gray">
          <a:xfrm>
            <a:off x="4431768" y="2018479"/>
            <a:ext cx="0" cy="233362"/>
          </a:xfrm>
          <a:prstGeom prst="straightConnector1">
            <a:avLst/>
          </a:prstGeom>
          <a:solidFill>
            <a:schemeClr val="accent1"/>
          </a:solidFill>
          <a:ln w="12700" cap="flat" cmpd="sng" algn="ctr">
            <a:solidFill>
              <a:schemeClr val="accent6"/>
            </a:solidFill>
            <a:prstDash val="solid"/>
            <a:miter lim="800000"/>
            <a:headEnd type="none" w="med" len="med"/>
            <a:tailEnd type="none"/>
          </a:ln>
          <a:effectLst/>
        </p:spPr>
      </p:cxnSp>
      <p:sp>
        <p:nvSpPr>
          <p:cNvPr id="41" name="TextBox 40"/>
          <p:cNvSpPr txBox="1"/>
          <p:nvPr/>
        </p:nvSpPr>
        <p:spPr bwMode="gray">
          <a:xfrm>
            <a:off x="320040" y="1086907"/>
            <a:ext cx="4507200" cy="169277"/>
          </a:xfrm>
          <a:prstGeom prst="rect">
            <a:avLst/>
          </a:prstGeom>
          <a:noFill/>
        </p:spPr>
        <p:txBody>
          <a:bodyPr wrap="square" lIns="0" tIns="0" rIns="0" bIns="0" rtlCol="0">
            <a:spAutoFit/>
          </a:bodyPr>
          <a:lstStyle/>
          <a:p>
            <a:pPr>
              <a:spcBef>
                <a:spcPts val="500"/>
              </a:spcBef>
            </a:pPr>
            <a:r>
              <a:rPr lang="en-US" sz="1100" b="1" dirty="0" smtClean="0"/>
              <a:t>Quality Demands of Network Assemblers and Individuals</a:t>
            </a:r>
          </a:p>
        </p:txBody>
      </p:sp>
    </p:spTree>
    <p:extLst>
      <p:ext uri="{BB962C8B-B14F-4D97-AF65-F5344CB8AC3E}">
        <p14:creationId xmlns:p14="http://schemas.microsoft.com/office/powerpoint/2010/main" val="25131486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gray">
          <a:xfrm>
            <a:off x="1252524" y="3437467"/>
            <a:ext cx="2656305" cy="1043107"/>
          </a:xfrm>
          <a:prstGeom prst="rect">
            <a:avLst/>
          </a:prstGeom>
          <a:noFill/>
          <a:ln w="19050">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ext Placeholder 1"/>
          <p:cNvSpPr>
            <a:spLocks noGrp="1"/>
          </p:cNvSpPr>
          <p:nvPr>
            <p:ph type="body" sz="quarter" idx="21"/>
          </p:nvPr>
        </p:nvSpPr>
        <p:spPr>
          <a:xfrm>
            <a:off x="320040" y="718356"/>
            <a:ext cx="5759450" cy="215444"/>
          </a:xfrm>
        </p:spPr>
        <p:txBody>
          <a:bodyPr/>
          <a:lstStyle/>
          <a:p>
            <a:r>
              <a:rPr lang="en-US" dirty="0"/>
              <a:t>Steering Care Toward High-Quality Providers</a:t>
            </a:r>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r>
              <a:rPr lang="en-US" dirty="0" smtClean="0"/>
              <a:t>.</a:t>
            </a:r>
            <a:endParaRPr lang="en-US" dirty="0"/>
          </a:p>
        </p:txBody>
      </p:sp>
      <p:sp>
        <p:nvSpPr>
          <p:cNvPr id="5" name="Text Placeholder 4"/>
          <p:cNvSpPr>
            <a:spLocks noGrp="1"/>
          </p:cNvSpPr>
          <p:nvPr>
            <p:ph type="body" sz="quarter" idx="24"/>
          </p:nvPr>
        </p:nvSpPr>
        <p:spPr>
          <a:xfrm>
            <a:off x="0" y="4467067"/>
            <a:ext cx="1743559" cy="153888"/>
          </a:xfrm>
        </p:spPr>
        <p:txBody>
          <a:bodyPr/>
          <a:lstStyle/>
          <a:p>
            <a:r>
              <a:rPr lang="en-US" dirty="0" smtClean="0"/>
              <a:t>Sample metrics include mortality rate, </a:t>
            </a:r>
            <a:br>
              <a:rPr lang="en-US" dirty="0" smtClean="0"/>
            </a:br>
            <a:r>
              <a:rPr lang="en-US" dirty="0" smtClean="0"/>
              <a:t>complication rate, and readmissions rate.</a:t>
            </a:r>
            <a:endParaRPr lang="en-US" dirty="0"/>
          </a:p>
        </p:txBody>
      </p:sp>
      <p:sp>
        <p:nvSpPr>
          <p:cNvPr id="6" name="Text Placeholder 5"/>
          <p:cNvSpPr>
            <a:spLocks noGrp="1"/>
          </p:cNvSpPr>
          <p:nvPr>
            <p:ph type="body" sz="quarter" idx="25"/>
          </p:nvPr>
        </p:nvSpPr>
        <p:spPr/>
        <p:txBody>
          <a:bodyPr/>
          <a:lstStyle/>
          <a:p>
            <a:r>
              <a:rPr lang="en-US" dirty="0"/>
              <a:t>Custom Network Builders Scrutinizing Performance</a:t>
            </a:r>
          </a:p>
        </p:txBody>
      </p:sp>
      <p:graphicFrame>
        <p:nvGraphicFramePr>
          <p:cNvPr id="14" name="Chart 13"/>
          <p:cNvGraphicFramePr/>
          <p:nvPr>
            <p:extLst>
              <p:ext uri="{D42A27DB-BD31-4B8C-83A1-F6EECF244321}">
                <p14:modId xmlns:p14="http://schemas.microsoft.com/office/powerpoint/2010/main" val="3722901536"/>
              </p:ext>
            </p:extLst>
          </p:nvPr>
        </p:nvGraphicFramePr>
        <p:xfrm>
          <a:off x="1180887" y="1067895"/>
          <a:ext cx="2976713" cy="171875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bwMode="gray">
          <a:xfrm>
            <a:off x="192904" y="1903655"/>
            <a:ext cx="946365" cy="415498"/>
          </a:xfrm>
          <a:prstGeom prst="rect">
            <a:avLst/>
          </a:prstGeom>
          <a:noFill/>
        </p:spPr>
        <p:txBody>
          <a:bodyPr wrap="square" lIns="0" tIns="0" rIns="0" bIns="0" rtlCol="0">
            <a:spAutoFit/>
          </a:bodyPr>
          <a:lstStyle/>
          <a:p>
            <a:pPr>
              <a:spcBef>
                <a:spcPts val="500"/>
              </a:spcBef>
            </a:pPr>
            <a:r>
              <a:rPr lang="en-US" sz="900" b="1" i="1" dirty="0" smtClean="0"/>
              <a:t>Step 1: </a:t>
            </a:r>
            <a:r>
              <a:rPr lang="en-US" sz="900" i="1" dirty="0" smtClean="0"/>
              <a:t>Evaluation of Clinical Performance Data</a:t>
            </a:r>
          </a:p>
        </p:txBody>
      </p:sp>
      <p:sp>
        <p:nvSpPr>
          <p:cNvPr id="24" name="TextBox 23"/>
          <p:cNvSpPr txBox="1"/>
          <p:nvPr/>
        </p:nvSpPr>
        <p:spPr bwMode="gray">
          <a:xfrm>
            <a:off x="320039" y="1051494"/>
            <a:ext cx="3386945" cy="169277"/>
          </a:xfrm>
          <a:prstGeom prst="rect">
            <a:avLst/>
          </a:prstGeom>
          <a:noFill/>
        </p:spPr>
        <p:txBody>
          <a:bodyPr wrap="square" lIns="0" tIns="0" rIns="0" bIns="0" rtlCol="0">
            <a:spAutoFit/>
          </a:bodyPr>
          <a:lstStyle/>
          <a:p>
            <a:r>
              <a:rPr lang="en-US" sz="1100" b="1" dirty="0" smtClean="0"/>
              <a:t>Provider Evaluation Process at Imagine Health</a:t>
            </a:r>
          </a:p>
        </p:txBody>
      </p:sp>
      <p:cxnSp>
        <p:nvCxnSpPr>
          <p:cNvPr id="25" name="Straight Connector 24"/>
          <p:cNvCxnSpPr/>
          <p:nvPr/>
        </p:nvCxnSpPr>
        <p:spPr bwMode="gray">
          <a:xfrm>
            <a:off x="1328001" y="1797936"/>
            <a:ext cx="2836800"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sp>
        <p:nvSpPr>
          <p:cNvPr id="27" name="TextBox 26"/>
          <p:cNvSpPr txBox="1"/>
          <p:nvPr/>
        </p:nvSpPr>
        <p:spPr bwMode="gray">
          <a:xfrm>
            <a:off x="2891891" y="1520937"/>
            <a:ext cx="1272910" cy="276999"/>
          </a:xfrm>
          <a:prstGeom prst="rect">
            <a:avLst/>
          </a:prstGeom>
          <a:noFill/>
        </p:spPr>
        <p:txBody>
          <a:bodyPr wrap="square" lIns="0" tIns="0" rIns="0" bIns="0" rtlCol="0">
            <a:spAutoFit/>
          </a:bodyPr>
          <a:lstStyle/>
          <a:p>
            <a:pPr>
              <a:spcBef>
                <a:spcPts val="500"/>
              </a:spcBef>
            </a:pPr>
            <a:r>
              <a:rPr lang="en-US" sz="900" i="1" dirty="0" smtClean="0"/>
              <a:t>National Top Quartile Clinical Performance</a:t>
            </a:r>
          </a:p>
        </p:txBody>
      </p:sp>
      <p:sp>
        <p:nvSpPr>
          <p:cNvPr id="29" name="TextBox 28"/>
          <p:cNvSpPr txBox="1"/>
          <p:nvPr/>
        </p:nvSpPr>
        <p:spPr bwMode="gray">
          <a:xfrm>
            <a:off x="192904" y="3751271"/>
            <a:ext cx="946365" cy="415498"/>
          </a:xfrm>
          <a:prstGeom prst="rect">
            <a:avLst/>
          </a:prstGeom>
          <a:noFill/>
        </p:spPr>
        <p:txBody>
          <a:bodyPr wrap="square" lIns="0" tIns="0" rIns="0" bIns="0" rtlCol="0">
            <a:spAutoFit/>
          </a:bodyPr>
          <a:lstStyle/>
          <a:p>
            <a:pPr>
              <a:spcBef>
                <a:spcPts val="500"/>
              </a:spcBef>
            </a:pPr>
            <a:r>
              <a:rPr lang="en-US" sz="900" b="1" i="1" dirty="0" smtClean="0"/>
              <a:t>Step 2: </a:t>
            </a:r>
            <a:r>
              <a:rPr lang="en-US" sz="900" i="1" dirty="0" smtClean="0"/>
              <a:t>RFP Evaluation of Additional Factors</a:t>
            </a:r>
          </a:p>
        </p:txBody>
      </p:sp>
      <p:pic>
        <p:nvPicPr>
          <p:cNvPr id="1026" name="Picture 2" descr="L:\public\share\ABC Templates and Resources\ABC Art Icons Logos\ABC Modern Icons\Hospital_clin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26" y="2791321"/>
            <a:ext cx="365760" cy="21336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L:\public\share\ABC Templates and Resources\ABC Art Icons Logos\ABC Modern Icons\Hospital_clin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603" y="2791321"/>
            <a:ext cx="365760" cy="2133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L:\public\share\ABC Templates and Resources\ABC Art Icons Logos\ABC Modern Icons\Hospital_clin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679" y="2791321"/>
            <a:ext cx="365760" cy="2133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L:\public\share\ABC Templates and Resources\ABC Art Icons Logos\ABC Modern Icons\Hospital_clinic.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9755" y="2791321"/>
            <a:ext cx="365760" cy="2133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L:\public\share\ABC Templates and Resources\ABC Art Icons Logos\ABC Modern Icons\Hospital_clinic.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88832" y="2791321"/>
            <a:ext cx="365760" cy="2133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L:\public\share\ABC Templates and Resources\ABC Art Icons Logos\ABC Modern Icons\Hospital_clinic.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97908" y="2791321"/>
            <a:ext cx="365760" cy="21336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L:\public\share\ABC Templates and Resources\ABC Art Icons Logos\ABC Modern Icons\Hospital_clinic.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6985" y="2791321"/>
            <a:ext cx="365760" cy="213360"/>
          </a:xfrm>
          <a:prstGeom prst="rect">
            <a:avLst/>
          </a:prstGeom>
          <a:noFill/>
          <a:extLst>
            <a:ext uri="{909E8E84-426E-40DD-AFC4-6F175D3DCCD1}">
              <a14:hiddenFill xmlns:a14="http://schemas.microsoft.com/office/drawing/2010/main">
                <a:solidFill>
                  <a:srgbClr val="FFFFFF"/>
                </a:solidFill>
              </a14:hiddenFill>
            </a:ext>
          </a:extLst>
        </p:spPr>
      </p:pic>
      <p:sp>
        <p:nvSpPr>
          <p:cNvPr id="38" name="Right Bracket 37"/>
          <p:cNvSpPr/>
          <p:nvPr/>
        </p:nvSpPr>
        <p:spPr bwMode="gray">
          <a:xfrm rot="5400000">
            <a:off x="1816790" y="2516363"/>
            <a:ext cx="55384" cy="1183913"/>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bwMode="gray">
          <a:xfrm>
            <a:off x="1335450" y="4064923"/>
            <a:ext cx="652305" cy="276999"/>
          </a:xfrm>
          <a:prstGeom prst="rect">
            <a:avLst/>
          </a:prstGeom>
          <a:noFill/>
        </p:spPr>
        <p:txBody>
          <a:bodyPr wrap="square" lIns="0" tIns="0" rIns="0" bIns="0" rtlCol="0">
            <a:spAutoFit/>
          </a:bodyPr>
          <a:lstStyle/>
          <a:p>
            <a:pPr>
              <a:spcBef>
                <a:spcPts val="500"/>
              </a:spcBef>
            </a:pPr>
            <a:r>
              <a:rPr lang="en-US" sz="900" dirty="0" smtClean="0"/>
              <a:t>Per capita cost of care</a:t>
            </a:r>
          </a:p>
        </p:txBody>
      </p:sp>
      <p:sp>
        <p:nvSpPr>
          <p:cNvPr id="40" name="TextBox 39"/>
          <p:cNvSpPr txBox="1"/>
          <p:nvPr/>
        </p:nvSpPr>
        <p:spPr bwMode="gray">
          <a:xfrm>
            <a:off x="2101290" y="4064923"/>
            <a:ext cx="794860" cy="276999"/>
          </a:xfrm>
          <a:prstGeom prst="rect">
            <a:avLst/>
          </a:prstGeom>
          <a:noFill/>
        </p:spPr>
        <p:txBody>
          <a:bodyPr wrap="square" lIns="0" tIns="0" rIns="0" bIns="0" rtlCol="0">
            <a:spAutoFit/>
          </a:bodyPr>
          <a:lstStyle/>
          <a:p>
            <a:pPr>
              <a:spcBef>
                <a:spcPts val="500"/>
              </a:spcBef>
            </a:pPr>
            <a:r>
              <a:rPr lang="en-US" sz="900" dirty="0" smtClean="0"/>
              <a:t>Efficiency of care utilization</a:t>
            </a:r>
          </a:p>
        </p:txBody>
      </p:sp>
      <p:sp>
        <p:nvSpPr>
          <p:cNvPr id="41" name="TextBox 40"/>
          <p:cNvSpPr txBox="1"/>
          <p:nvPr/>
        </p:nvSpPr>
        <p:spPr bwMode="gray">
          <a:xfrm>
            <a:off x="2981042" y="4064923"/>
            <a:ext cx="908822" cy="276999"/>
          </a:xfrm>
          <a:prstGeom prst="rect">
            <a:avLst/>
          </a:prstGeom>
          <a:noFill/>
        </p:spPr>
        <p:txBody>
          <a:bodyPr wrap="square" lIns="0" tIns="0" rIns="0" bIns="0" rtlCol="0">
            <a:spAutoFit/>
          </a:bodyPr>
          <a:lstStyle/>
          <a:p>
            <a:pPr>
              <a:spcBef>
                <a:spcPts val="500"/>
              </a:spcBef>
            </a:pPr>
            <a:r>
              <a:rPr lang="en-US" sz="900" dirty="0" smtClean="0"/>
              <a:t>Care experience programs</a:t>
            </a:r>
          </a:p>
        </p:txBody>
      </p:sp>
      <p:pic>
        <p:nvPicPr>
          <p:cNvPr id="26" name="Picture 2" descr="L:\public\share\ABC Templates and Resources\ABC Art Icons Logos\ABC Modern Icons\Mon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450" y="3584005"/>
            <a:ext cx="25003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ABC Art Icons Logos\ABC Modern Icons\Bar_graph_descend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290" y="3677994"/>
            <a:ext cx="457200" cy="2692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ABC Art Icons Logos\ABC Modern Icons\Thumbs_up_agre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1042" y="3584005"/>
            <a:ext cx="449263" cy="457200"/>
          </a:xfrm>
          <a:prstGeom prst="rect">
            <a:avLst/>
          </a:prstGeom>
          <a:noFill/>
          <a:extLst>
            <a:ext uri="{909E8E84-426E-40DD-AFC4-6F175D3DCCD1}">
              <a14:hiddenFill xmlns:a14="http://schemas.microsoft.com/office/drawing/2010/main">
                <a:solidFill>
                  <a:srgbClr val="FFFFFF"/>
                </a:solidFill>
              </a14:hiddenFill>
            </a:ext>
          </a:extLst>
        </p:spPr>
      </p:pic>
      <p:sp>
        <p:nvSpPr>
          <p:cNvPr id="49" name="Right Arrow 48"/>
          <p:cNvSpPr/>
          <p:nvPr/>
        </p:nvSpPr>
        <p:spPr bwMode="gray">
          <a:xfrm rot="5400000">
            <a:off x="1753043" y="3194803"/>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7" name="TextBox 16"/>
          <p:cNvSpPr txBox="1"/>
          <p:nvPr/>
        </p:nvSpPr>
        <p:spPr bwMode="gray">
          <a:xfrm>
            <a:off x="1126569" y="2204853"/>
            <a:ext cx="188732" cy="102592"/>
          </a:xfrm>
          <a:prstGeom prst="rect">
            <a:avLst/>
          </a:prstGeom>
          <a:noFill/>
        </p:spPr>
        <p:txBody>
          <a:bodyPr wrap="square" lIns="0" tIns="0" rIns="0" bIns="0" rtlCol="0">
            <a:spAutoFit/>
          </a:bodyPr>
          <a:lstStyle/>
          <a:p>
            <a:pPr>
              <a:spcBef>
                <a:spcPts val="500"/>
              </a:spcBef>
            </a:pPr>
            <a:r>
              <a:rPr lang="en-US" sz="1000" baseline="30000" dirty="0" smtClean="0"/>
              <a:t>1</a:t>
            </a:r>
          </a:p>
        </p:txBody>
      </p:sp>
      <p:sp>
        <p:nvSpPr>
          <p:cNvPr id="47" name="TextBox 46"/>
          <p:cNvSpPr txBox="1"/>
          <p:nvPr/>
        </p:nvSpPr>
        <p:spPr bwMode="gray">
          <a:xfrm>
            <a:off x="4308624" y="1248480"/>
            <a:ext cx="1910749" cy="3134637"/>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t>Case in Brief: </a:t>
            </a:r>
            <a:r>
              <a:rPr lang="en-US" sz="1100" b="1" dirty="0" smtClean="0"/>
              <a:t/>
            </a:r>
            <a:br>
              <a:rPr lang="en-US" sz="1100" b="1" dirty="0" smtClean="0"/>
            </a:br>
            <a:r>
              <a:rPr lang="en-US" sz="1100" b="1" dirty="0" smtClean="0"/>
              <a:t>Imagine Health</a:t>
            </a:r>
            <a:endParaRPr lang="en-US" sz="1100" b="1" dirty="0"/>
          </a:p>
        </p:txBody>
      </p:sp>
      <p:grpSp>
        <p:nvGrpSpPr>
          <p:cNvPr id="48" name="Group 47"/>
          <p:cNvGrpSpPr/>
          <p:nvPr/>
        </p:nvGrpSpPr>
        <p:grpSpPr bwMode="gray">
          <a:xfrm>
            <a:off x="4308624" y="1252236"/>
            <a:ext cx="319390" cy="218673"/>
            <a:chOff x="2833829" y="1401109"/>
            <a:chExt cx="319390" cy="218673"/>
          </a:xfrm>
        </p:grpSpPr>
        <p:sp>
          <p:nvSpPr>
            <p:cNvPr id="50" name="Freeform 49"/>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Plus 50"/>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52" name="Text Placeholder 1"/>
          <p:cNvSpPr txBox="1">
            <a:spLocks/>
          </p:cNvSpPr>
          <p:nvPr/>
        </p:nvSpPr>
        <p:spPr bwMode="gray">
          <a:xfrm>
            <a:off x="4308624" y="1869263"/>
            <a:ext cx="1910749" cy="2375009"/>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Company based in Cottonwood Heights, Utah that builds custom, high-performance </a:t>
            </a:r>
            <a:br>
              <a:rPr lang="en-US" dirty="0" smtClean="0"/>
            </a:br>
            <a:r>
              <a:rPr lang="en-US" dirty="0" smtClean="0"/>
              <a:t>provider networks for self-funded employers</a:t>
            </a:r>
          </a:p>
          <a:p>
            <a:r>
              <a:rPr lang="en-US" dirty="0" smtClean="0"/>
              <a:t>Selects participating provider systems using clinical performance data and an RFP process</a:t>
            </a:r>
          </a:p>
          <a:p>
            <a:r>
              <a:rPr lang="en-US" dirty="0" smtClean="0"/>
              <a:t>Steers volumes to in-network providers through benefit design and employee education</a:t>
            </a:r>
            <a:endParaRPr lang="en-US" dirty="0"/>
          </a:p>
        </p:txBody>
      </p:sp>
    </p:spTree>
    <p:extLst>
      <p:ext uri="{BB962C8B-B14F-4D97-AF65-F5344CB8AC3E}">
        <p14:creationId xmlns:p14="http://schemas.microsoft.com/office/powerpoint/2010/main" val="33648394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bwMode="gray">
          <a:xfrm>
            <a:off x="-42564" y="4163709"/>
            <a:ext cx="3661252" cy="674031"/>
          </a:xfrm>
          <a:prstGeom prst="rect">
            <a:avLst/>
          </a:prstGeom>
          <a:noFill/>
        </p:spPr>
        <p:txBody>
          <a:bodyPr wrap="square" lIns="0" tIns="0" rIns="182880" bIns="118872" rtlCol="0" anchor="b">
            <a:spAutoFit/>
          </a:bodyPr>
          <a:lstStyle/>
          <a:p>
            <a:pPr algn="r"/>
            <a:r>
              <a:rPr lang="en-US" sz="1200" i="1" dirty="0">
                <a:solidFill>
                  <a:schemeClr val="accent3"/>
                </a:solidFill>
              </a:rPr>
              <a:t>Chris </a:t>
            </a:r>
            <a:r>
              <a:rPr lang="en-US" sz="1200" i="1" dirty="0" err="1" smtClean="0">
                <a:solidFill>
                  <a:schemeClr val="accent3"/>
                </a:solidFill>
              </a:rPr>
              <a:t>Gorey</a:t>
            </a:r>
            <a:r>
              <a:rPr lang="en-US" sz="1200" i="1" dirty="0" smtClean="0">
                <a:solidFill>
                  <a:schemeClr val="accent3"/>
                </a:solidFill>
              </a:rPr>
              <a:t/>
            </a:r>
            <a:br>
              <a:rPr lang="en-US" sz="1200" i="1" dirty="0" smtClean="0">
                <a:solidFill>
                  <a:schemeClr val="accent3"/>
                </a:solidFill>
              </a:rPr>
            </a:br>
            <a:r>
              <a:rPr lang="en-US" sz="1200" i="1" dirty="0" smtClean="0">
                <a:solidFill>
                  <a:schemeClr val="accent3"/>
                </a:solidFill>
              </a:rPr>
              <a:t>Chief </a:t>
            </a:r>
            <a:r>
              <a:rPr lang="en-US" sz="1200" i="1" dirty="0">
                <a:solidFill>
                  <a:schemeClr val="accent3"/>
                </a:solidFill>
              </a:rPr>
              <a:t>Marketing </a:t>
            </a:r>
            <a:r>
              <a:rPr lang="en-US" sz="1200" i="1" dirty="0" smtClean="0">
                <a:solidFill>
                  <a:schemeClr val="accent3"/>
                </a:solidFill>
              </a:rPr>
              <a:t>Officer</a:t>
            </a:r>
            <a:br>
              <a:rPr lang="en-US" sz="1200" i="1" dirty="0" smtClean="0">
                <a:solidFill>
                  <a:schemeClr val="accent3"/>
                </a:solidFill>
              </a:rPr>
            </a:br>
            <a:r>
              <a:rPr lang="en-US" sz="1200" i="1" dirty="0" smtClean="0">
                <a:solidFill>
                  <a:schemeClr val="accent3"/>
                </a:solidFill>
              </a:rPr>
              <a:t> Providence </a:t>
            </a:r>
            <a:r>
              <a:rPr lang="en-US" sz="1200" i="1" dirty="0">
                <a:solidFill>
                  <a:schemeClr val="accent3"/>
                </a:solidFill>
              </a:rPr>
              <a:t>Health Systems</a:t>
            </a:r>
          </a:p>
        </p:txBody>
      </p:sp>
      <p:sp>
        <p:nvSpPr>
          <p:cNvPr id="40" name="TextBox 39"/>
          <p:cNvSpPr txBox="1"/>
          <p:nvPr/>
        </p:nvSpPr>
        <p:spPr bwMode="gray">
          <a:xfrm>
            <a:off x="3618688" y="1082181"/>
            <a:ext cx="2431915" cy="3052074"/>
          </a:xfrm>
          <a:prstGeom prst="rect">
            <a:avLst/>
          </a:prstGeom>
          <a:noFill/>
          <a:ln w="19050">
            <a:solidFill>
              <a:schemeClr val="accent3"/>
            </a:solidFill>
            <a:miter lim="800000"/>
          </a:ln>
        </p:spPr>
        <p:txBody>
          <a:bodyPr wrap="square" lIns="137160" tIns="91440" rIns="137160" bIns="0" rtlCol="0">
            <a:noAutofit/>
          </a:bodyPr>
          <a:lstStyle/>
          <a:p>
            <a:pPr>
              <a:spcBef>
                <a:spcPts val="500"/>
              </a:spcBef>
            </a:pPr>
            <a:r>
              <a:rPr lang="en-US" sz="1100" b="1" dirty="0" smtClean="0">
                <a:solidFill>
                  <a:schemeClr val="accent3"/>
                </a:solidFill>
              </a:rPr>
              <a:t>Boeing’s Access Requirements</a:t>
            </a:r>
            <a:endParaRPr lang="en-US" sz="1100" b="1" dirty="0">
              <a:solidFill>
                <a:schemeClr val="accent3"/>
              </a:solidFill>
            </a:endParaRPr>
          </a:p>
        </p:txBody>
      </p:sp>
      <p:sp>
        <p:nvSpPr>
          <p:cNvPr id="2" name="Text Placeholder 1"/>
          <p:cNvSpPr>
            <a:spLocks noGrp="1"/>
          </p:cNvSpPr>
          <p:nvPr>
            <p:ph type="body" sz="quarter" idx="21"/>
          </p:nvPr>
        </p:nvSpPr>
        <p:spPr>
          <a:xfrm>
            <a:off x="320040" y="718356"/>
            <a:ext cx="5759450" cy="215444"/>
          </a:xfrm>
        </p:spPr>
        <p:txBody>
          <a:bodyPr/>
          <a:lstStyle/>
          <a:p>
            <a:r>
              <a:rPr lang="en-US" dirty="0"/>
              <a:t>Winning </a:t>
            </a:r>
            <a:r>
              <a:rPr lang="en-US" dirty="0" smtClean="0"/>
              <a:t>Contracts </a:t>
            </a:r>
            <a:r>
              <a:rPr lang="en-US" dirty="0"/>
              <a:t>By Meeting Access Demands</a:t>
            </a:r>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6" name="Text Placeholder 5"/>
          <p:cNvSpPr>
            <a:spLocks noGrp="1"/>
          </p:cNvSpPr>
          <p:nvPr>
            <p:ph type="body" sz="quarter" idx="25"/>
          </p:nvPr>
        </p:nvSpPr>
        <p:spPr/>
        <p:txBody>
          <a:bodyPr/>
          <a:lstStyle/>
          <a:p>
            <a:r>
              <a:rPr lang="en-US" dirty="0" smtClean="0"/>
              <a:t>Providers Must Also Deliver on Ease of Access</a:t>
            </a:r>
            <a:endParaRPr lang="en-US" dirty="0"/>
          </a:p>
        </p:txBody>
      </p:sp>
      <p:sp>
        <p:nvSpPr>
          <p:cNvPr id="16" name="TextBox 15"/>
          <p:cNvSpPr txBox="1"/>
          <p:nvPr/>
        </p:nvSpPr>
        <p:spPr bwMode="gray">
          <a:xfrm>
            <a:off x="3786478" y="1803124"/>
            <a:ext cx="2264126" cy="2295500"/>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q"/>
            </a:pPr>
            <a:r>
              <a:rPr lang="en-US" sz="1000" dirty="0" smtClean="0"/>
              <a:t>Same-day PCP appointment</a:t>
            </a:r>
            <a:br>
              <a:rPr lang="en-US" sz="1000" dirty="0" smtClean="0"/>
            </a:br>
            <a:r>
              <a:rPr lang="en-US" sz="1000" dirty="0" smtClean="0"/>
              <a:t>(acute conditions)</a:t>
            </a:r>
          </a:p>
          <a:p>
            <a:pPr marL="171450" indent="-171450">
              <a:spcBef>
                <a:spcPts val="500"/>
              </a:spcBef>
              <a:buFont typeface="Wingdings" panose="05000000000000000000" pitchFamily="2" charset="2"/>
              <a:buChar char="q"/>
            </a:pPr>
            <a:r>
              <a:rPr lang="en-US" sz="1000" dirty="0" smtClean="0"/>
              <a:t>3-day PCP appointment </a:t>
            </a:r>
            <a:br>
              <a:rPr lang="en-US" sz="1000" dirty="0" smtClean="0"/>
            </a:br>
            <a:r>
              <a:rPr lang="en-US" sz="1000" dirty="0" smtClean="0"/>
              <a:t>(any condition)</a:t>
            </a:r>
          </a:p>
          <a:p>
            <a:pPr marL="171450" indent="-171450">
              <a:spcBef>
                <a:spcPts val="500"/>
              </a:spcBef>
              <a:buFont typeface="Wingdings" panose="05000000000000000000" pitchFamily="2" charset="2"/>
              <a:buChar char="q"/>
            </a:pPr>
            <a:r>
              <a:rPr lang="en-US" sz="1000" dirty="0" smtClean="0"/>
              <a:t>10-day specialist appointment</a:t>
            </a:r>
          </a:p>
          <a:p>
            <a:pPr marL="171450" indent="-171450">
              <a:spcBef>
                <a:spcPts val="500"/>
              </a:spcBef>
              <a:buFont typeface="Wingdings" panose="05000000000000000000" pitchFamily="2" charset="2"/>
              <a:buChar char="q"/>
            </a:pPr>
            <a:r>
              <a:rPr lang="en-US" sz="1000" dirty="0"/>
              <a:t>Extended hours of operations</a:t>
            </a:r>
          </a:p>
          <a:p>
            <a:pPr marL="171450" indent="-171450">
              <a:spcBef>
                <a:spcPts val="500"/>
              </a:spcBef>
              <a:buFont typeface="Wingdings" panose="05000000000000000000" pitchFamily="2" charset="2"/>
              <a:buChar char="q"/>
            </a:pPr>
            <a:r>
              <a:rPr lang="en-US" sz="1000" dirty="0" smtClean="0"/>
              <a:t>Extended urgent care hours</a:t>
            </a:r>
          </a:p>
          <a:p>
            <a:pPr marL="171450" indent="-171450">
              <a:spcBef>
                <a:spcPts val="500"/>
              </a:spcBef>
              <a:buFont typeface="Wingdings" panose="05000000000000000000" pitchFamily="2" charset="2"/>
              <a:buChar char="q"/>
            </a:pPr>
            <a:r>
              <a:rPr lang="en-US" sz="1000" dirty="0" smtClean="0"/>
              <a:t>Centralized 1-800 number at ACO level with care navigators for triage and advocacy</a:t>
            </a:r>
          </a:p>
          <a:p>
            <a:pPr marL="171450" indent="-171450">
              <a:spcBef>
                <a:spcPts val="500"/>
              </a:spcBef>
              <a:buFont typeface="Wingdings" panose="05000000000000000000" pitchFamily="2" charset="2"/>
              <a:buChar char="q"/>
            </a:pPr>
            <a:r>
              <a:rPr lang="en-US" sz="1000" dirty="0" smtClean="0"/>
              <a:t>Member website</a:t>
            </a:r>
          </a:p>
          <a:p>
            <a:pPr marL="171450" indent="-171450">
              <a:spcBef>
                <a:spcPts val="500"/>
              </a:spcBef>
              <a:buFont typeface="Wingdings" panose="05000000000000000000" pitchFamily="2" charset="2"/>
              <a:buChar char="q"/>
            </a:pPr>
            <a:r>
              <a:rPr lang="en-US" sz="1000" dirty="0" smtClean="0"/>
              <a:t>Phone apps</a:t>
            </a:r>
          </a:p>
        </p:txBody>
      </p:sp>
      <p:sp>
        <p:nvSpPr>
          <p:cNvPr id="18" name="TextBox 17"/>
          <p:cNvSpPr txBox="1"/>
          <p:nvPr/>
        </p:nvSpPr>
        <p:spPr bwMode="gray">
          <a:xfrm>
            <a:off x="320040" y="1067185"/>
            <a:ext cx="3006820" cy="1452279"/>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t>Case in Brief: </a:t>
            </a:r>
            <a:r>
              <a:rPr lang="en-US" sz="1100" b="1" dirty="0" smtClean="0"/>
              <a:t>Providence-Swedish Health Alliance</a:t>
            </a:r>
            <a:endParaRPr lang="en-US" sz="1100" b="1" baseline="30000" dirty="0"/>
          </a:p>
        </p:txBody>
      </p:sp>
      <p:grpSp>
        <p:nvGrpSpPr>
          <p:cNvPr id="19" name="Group 18"/>
          <p:cNvGrpSpPr/>
          <p:nvPr/>
        </p:nvGrpSpPr>
        <p:grpSpPr bwMode="gray">
          <a:xfrm>
            <a:off x="320040" y="1067185"/>
            <a:ext cx="319390" cy="218673"/>
            <a:chOff x="2833829" y="1401109"/>
            <a:chExt cx="319390" cy="218673"/>
          </a:xfrm>
        </p:grpSpPr>
        <p:sp>
          <p:nvSpPr>
            <p:cNvPr id="20" name="Freeform 19"/>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Plus 20"/>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22" name="Text Placeholder 1"/>
          <p:cNvSpPr txBox="1">
            <a:spLocks/>
          </p:cNvSpPr>
          <p:nvPr/>
        </p:nvSpPr>
        <p:spPr bwMode="gray">
          <a:xfrm>
            <a:off x="233464" y="1663578"/>
            <a:ext cx="3093396" cy="772006"/>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Alliance between Providence Health Systems, Swedish Health Services in Seattle, WA</a:t>
            </a:r>
          </a:p>
          <a:p>
            <a:r>
              <a:rPr lang="en-US" dirty="0" smtClean="0"/>
              <a:t>Awarded contract to serve as Boeing’s narrow ACO network option</a:t>
            </a:r>
          </a:p>
        </p:txBody>
      </p:sp>
      <p:pic>
        <p:nvPicPr>
          <p:cNvPr id="11266" name="Picture 2" descr="C:\Users\liuto\Desktop\ABC Modern Icons\Open_do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6332" y="1413911"/>
            <a:ext cx="268089" cy="31514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liuto\Desktop\ABC Modern Icons\C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356" y="1413911"/>
            <a:ext cx="315142" cy="31514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liuto\Desktop\ABC Modern Icons\Phone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069" y="1413911"/>
            <a:ext cx="299276" cy="31514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liuto\Desktop\ABC Modern Icons\Smart_pho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783" y="1413911"/>
            <a:ext cx="183375" cy="31514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a:grpSpLocks noChangeAspect="1"/>
          </p:cNvGrpSpPr>
          <p:nvPr/>
        </p:nvGrpSpPr>
        <p:grpSpPr bwMode="gray">
          <a:xfrm>
            <a:off x="342144" y="2601881"/>
            <a:ext cx="463327" cy="474669"/>
            <a:chOff x="3145010" y="1854051"/>
            <a:chExt cx="124957" cy="128016"/>
          </a:xfrm>
          <a:solidFill>
            <a:schemeClr val="accent1"/>
          </a:solidFill>
        </p:grpSpPr>
        <p:sp>
          <p:nvSpPr>
            <p:cNvPr id="29"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8" name="TextBox 37"/>
          <p:cNvSpPr txBox="1"/>
          <p:nvPr/>
        </p:nvSpPr>
        <p:spPr bwMode="gray">
          <a:xfrm>
            <a:off x="526356" y="2755858"/>
            <a:ext cx="2919654" cy="1477328"/>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pPr lvl="0"/>
            <a:r>
              <a:rPr lang="en-US" sz="1600" dirty="0" smtClean="0"/>
              <a:t>“[Geographic] access </a:t>
            </a:r>
            <a:r>
              <a:rPr lang="en-US" sz="1600" dirty="0"/>
              <a:t>is critical. But we can’t lose sight of the patient experience. Health care consumers need to see a positive change in </a:t>
            </a:r>
            <a:r>
              <a:rPr lang="en-US" sz="1600" i="1" dirty="0"/>
              <a:t>how</a:t>
            </a:r>
            <a:r>
              <a:rPr lang="en-US" sz="1600" dirty="0"/>
              <a:t> they are able to access healthcare.</a:t>
            </a:r>
            <a:endParaRPr lang="en-US" dirty="0"/>
          </a:p>
        </p:txBody>
      </p:sp>
    </p:spTree>
    <p:extLst>
      <p:ext uri="{BB962C8B-B14F-4D97-AF65-F5344CB8AC3E}">
        <p14:creationId xmlns:p14="http://schemas.microsoft.com/office/powerpoint/2010/main" val="9172269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An Expected Part of the Patient Experience</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2926080" y="4311235"/>
            <a:ext cx="3474721" cy="489365"/>
          </a:xfrm>
        </p:spPr>
        <p:txBody>
          <a:bodyPr/>
          <a:lstStyle/>
          <a:p>
            <a:r>
              <a:rPr lang="en-US" dirty="0" smtClean="0"/>
              <a:t>Source: Terry K, “Patients Seek More Online Access to Medical Records,” InformationWeek, September 17, 2013, available at: </a:t>
            </a:r>
            <a:r>
              <a:rPr lang="en-US" dirty="0" smtClean="0">
                <a:hlinkClick r:id="rId2"/>
              </a:rPr>
              <a:t>www.informationweek.com</a:t>
            </a:r>
            <a:r>
              <a:rPr lang="en-US" dirty="0" smtClean="0"/>
              <a:t>; </a:t>
            </a:r>
            <a:r>
              <a:rPr lang="en-US" dirty="0"/>
              <a:t>Silvestre, et al., “If You Build It, Will They Come? The Kaiser Permanente Model of Online Health Care,” </a:t>
            </a:r>
            <a:r>
              <a:rPr lang="en-US" i="1" dirty="0"/>
              <a:t>Health Affairs, </a:t>
            </a:r>
            <a:r>
              <a:rPr lang="en-US" dirty="0"/>
              <a:t>March/April 2009: 334-344; </a:t>
            </a:r>
            <a:r>
              <a:rPr lang="en-US" dirty="0" smtClean="0"/>
              <a:t>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Online Access Becoming the New Baseline</a:t>
            </a:r>
            <a:endParaRPr lang="en-US" dirty="0"/>
          </a:p>
        </p:txBody>
      </p:sp>
      <p:sp>
        <p:nvSpPr>
          <p:cNvPr id="7" name="Text Placeholder 9"/>
          <p:cNvSpPr>
            <a:spLocks noGrp="1"/>
          </p:cNvSpPr>
          <p:nvPr/>
        </p:nvSpPr>
        <p:spPr bwMode="gray">
          <a:xfrm>
            <a:off x="320675" y="3435350"/>
            <a:ext cx="5749925" cy="1071563"/>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t>Case in Brief: Kaiser Permanente Northern California</a:t>
            </a:r>
            <a:endParaRPr lang="en-US" sz="1100" dirty="0"/>
          </a:p>
        </p:txBody>
      </p:sp>
      <p:grpSp>
        <p:nvGrpSpPr>
          <p:cNvPr id="8" name="Group 40"/>
          <p:cNvGrpSpPr/>
          <p:nvPr/>
        </p:nvGrpSpPr>
        <p:grpSpPr bwMode="gray">
          <a:xfrm>
            <a:off x="320675" y="3435350"/>
            <a:ext cx="319390" cy="218673"/>
            <a:chOff x="4843216" y="1292947"/>
            <a:chExt cx="319390" cy="218673"/>
          </a:xfrm>
        </p:grpSpPr>
        <p:sp>
          <p:nvSpPr>
            <p:cNvPr id="9" name="Freeform 8"/>
            <p:cNvSpPr/>
            <p:nvPr/>
          </p:nvSpPr>
          <p:spPr bwMode="gray">
            <a:xfrm flipH="1">
              <a:off x="4843216" y="129294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Plus 9"/>
            <p:cNvSpPr/>
            <p:nvPr/>
          </p:nvSpPr>
          <p:spPr bwMode="gray">
            <a:xfrm>
              <a:off x="4866536" y="1310843"/>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11" name="Text Placeholder 9"/>
          <p:cNvSpPr>
            <a:spLocks noGrp="1"/>
          </p:cNvSpPr>
          <p:nvPr/>
        </p:nvSpPr>
        <p:spPr bwMode="gray">
          <a:xfrm>
            <a:off x="382096" y="3867639"/>
            <a:ext cx="5885354" cy="639274"/>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000" dirty="0"/>
              <a:t>Nation’s largest not-for-profit health plan based in Oakland, California; serves 9 million </a:t>
            </a:r>
            <a:r>
              <a:rPr lang="en-US" sz="1000" dirty="0" smtClean="0"/>
              <a:t/>
            </a:r>
            <a:br>
              <a:rPr lang="en-US" sz="1000" dirty="0" smtClean="0"/>
            </a:br>
            <a:r>
              <a:rPr lang="en-US" sz="1000" dirty="0" smtClean="0"/>
              <a:t>members nationwide and </a:t>
            </a:r>
            <a:r>
              <a:rPr lang="en-US" sz="1000" dirty="0"/>
              <a:t>3.3 million in Northern </a:t>
            </a:r>
            <a:r>
              <a:rPr lang="en-US" sz="1000" dirty="0" smtClean="0"/>
              <a:t>California</a:t>
            </a:r>
          </a:p>
          <a:p>
            <a:r>
              <a:rPr lang="en-US" sz="1000" dirty="0" smtClean="0"/>
              <a:t>Began offering online health services in 1996; fully deployed KP.org patient portal in 2007</a:t>
            </a:r>
            <a:endParaRPr lang="en-US" sz="1000" dirty="0"/>
          </a:p>
        </p:txBody>
      </p:sp>
      <p:sp>
        <p:nvSpPr>
          <p:cNvPr id="12" name="Text Placeholder 8"/>
          <p:cNvSpPr>
            <a:spLocks noGrp="1"/>
          </p:cNvSpPr>
          <p:nvPr/>
        </p:nvSpPr>
        <p:spPr bwMode="gray">
          <a:xfrm>
            <a:off x="3281932" y="1010468"/>
            <a:ext cx="2788668" cy="2276624"/>
          </a:xfrm>
          <a:prstGeom prst="rect">
            <a:avLst/>
          </a:prstGeom>
          <a:noFill/>
          <a:ln w="19050">
            <a:solidFill>
              <a:schemeClr val="accent3"/>
            </a:solidFill>
            <a:miter lim="800000"/>
          </a:ln>
        </p:spPr>
        <p:txBody>
          <a:bodyPr wrap="square" lIns="137160" tIns="91440" rIns="137160" bIns="0" rtlCol="0">
            <a:noAutofit/>
          </a:bodyPr>
          <a:lstStyle/>
          <a:p>
            <a:pPr>
              <a:spcBef>
                <a:spcPts val="500"/>
              </a:spcBef>
            </a:pPr>
            <a:r>
              <a:rPr lang="en-US" sz="1100" b="1" dirty="0">
                <a:solidFill>
                  <a:schemeClr val="accent3"/>
                </a:solidFill>
              </a:rPr>
              <a:t>KP.org Portal Key Features</a:t>
            </a:r>
          </a:p>
        </p:txBody>
      </p:sp>
      <p:sp>
        <p:nvSpPr>
          <p:cNvPr id="13" name="Text Placeholder 9"/>
          <p:cNvSpPr>
            <a:spLocks noGrp="1"/>
          </p:cNvSpPr>
          <p:nvPr/>
        </p:nvSpPr>
        <p:spPr bwMode="gray">
          <a:xfrm>
            <a:off x="3654789" y="2120350"/>
            <a:ext cx="1320023" cy="425361"/>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500"/>
              </a:spcBef>
              <a:buNone/>
            </a:pPr>
            <a:r>
              <a:rPr lang="en-US" sz="1000" dirty="0" smtClean="0"/>
              <a:t>View medical record</a:t>
            </a:r>
          </a:p>
          <a:p>
            <a:pPr marL="0" indent="0" algn="ctr">
              <a:spcBef>
                <a:spcPts val="500"/>
              </a:spcBef>
              <a:buNone/>
            </a:pPr>
            <a:endParaRPr lang="en-US" sz="1000" dirty="0" smtClean="0"/>
          </a:p>
        </p:txBody>
      </p:sp>
      <p:sp>
        <p:nvSpPr>
          <p:cNvPr id="14" name="Text Placeholder 9"/>
          <p:cNvSpPr>
            <a:spLocks noGrp="1"/>
          </p:cNvSpPr>
          <p:nvPr/>
        </p:nvSpPr>
        <p:spPr bwMode="gray">
          <a:xfrm>
            <a:off x="3654789" y="2759452"/>
            <a:ext cx="1443492" cy="421267"/>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500"/>
              </a:spcBef>
              <a:buNone/>
            </a:pPr>
            <a:r>
              <a:rPr lang="en-US" sz="1000" dirty="0" smtClean="0"/>
              <a:t>Schedule appointments</a:t>
            </a:r>
          </a:p>
        </p:txBody>
      </p:sp>
      <p:sp>
        <p:nvSpPr>
          <p:cNvPr id="15" name="Text Placeholder 9"/>
          <p:cNvSpPr>
            <a:spLocks noGrp="1"/>
          </p:cNvSpPr>
          <p:nvPr/>
        </p:nvSpPr>
        <p:spPr bwMode="gray">
          <a:xfrm>
            <a:off x="5079270" y="2129951"/>
            <a:ext cx="1333599" cy="406158"/>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500"/>
              </a:spcBef>
              <a:buNone/>
            </a:pPr>
            <a:r>
              <a:rPr lang="en-US" sz="1000" dirty="0" smtClean="0"/>
              <a:t>Fill </a:t>
            </a:r>
            <a:br>
              <a:rPr lang="en-US" sz="1000" dirty="0" smtClean="0"/>
            </a:br>
            <a:r>
              <a:rPr lang="en-US" sz="1000" dirty="0" smtClean="0"/>
              <a:t>prescriptions</a:t>
            </a:r>
          </a:p>
        </p:txBody>
      </p:sp>
      <p:sp>
        <p:nvSpPr>
          <p:cNvPr id="16" name="Text Placeholder 9"/>
          <p:cNvSpPr>
            <a:spLocks noGrp="1"/>
          </p:cNvSpPr>
          <p:nvPr/>
        </p:nvSpPr>
        <p:spPr bwMode="gray">
          <a:xfrm>
            <a:off x="5079270" y="1483873"/>
            <a:ext cx="1423853" cy="402362"/>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500"/>
              </a:spcBef>
              <a:buNone/>
            </a:pPr>
            <a:r>
              <a:rPr lang="en-US" sz="1000" dirty="0" smtClean="0"/>
              <a:t>Assign proxy access</a:t>
            </a:r>
          </a:p>
        </p:txBody>
      </p:sp>
      <p:sp>
        <p:nvSpPr>
          <p:cNvPr id="17" name="Text Placeholder 9"/>
          <p:cNvSpPr>
            <a:spLocks noGrp="1"/>
          </p:cNvSpPr>
          <p:nvPr/>
        </p:nvSpPr>
        <p:spPr bwMode="gray">
          <a:xfrm>
            <a:off x="5079270" y="2776201"/>
            <a:ext cx="1468301" cy="352738"/>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500"/>
              </a:spcBef>
              <a:buNone/>
            </a:pPr>
            <a:r>
              <a:rPr lang="en-US" sz="1000" dirty="0" smtClean="0"/>
              <a:t>View lab </a:t>
            </a:r>
            <a:br>
              <a:rPr lang="en-US" sz="1000" dirty="0" smtClean="0"/>
            </a:br>
            <a:r>
              <a:rPr lang="en-US" sz="1000" dirty="0" smtClean="0"/>
              <a:t>results</a:t>
            </a:r>
          </a:p>
        </p:txBody>
      </p:sp>
      <p:pic>
        <p:nvPicPr>
          <p:cNvPr id="18" name="Picture 2" descr="L:\public\share\ABC Templates and Resources\ABC Art Icons Logos\ABC Modern Icons\Calend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5231" y="2832926"/>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L:\public\share\ABC Templates and Resources\ABC Art Icons Logos\ABC Modern Icons\Famil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804" y="1547894"/>
            <a:ext cx="314133" cy="2743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L:\public\share\ABC Templates and Resources\ABC Art Icons Logos\ABC Modern Icons\Medicine_bott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9765" y="2195870"/>
            <a:ext cx="146211" cy="274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L:\public\share\ABC Templates and Resources\ABC Art Icons Logos\ABC Modern Icons\Documen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1587" y="2195870"/>
            <a:ext cx="181608" cy="27432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Placeholder 9"/>
          <p:cNvSpPr>
            <a:spLocks noGrp="1"/>
          </p:cNvSpPr>
          <p:nvPr/>
        </p:nvSpPr>
        <p:spPr bwMode="gray">
          <a:xfrm>
            <a:off x="3654789" y="1508685"/>
            <a:ext cx="1365355" cy="352738"/>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500"/>
              </a:spcBef>
              <a:buNone/>
            </a:pPr>
            <a:r>
              <a:rPr lang="en-US" sz="1000" dirty="0" smtClean="0"/>
              <a:t>Communicate with physician</a:t>
            </a:r>
          </a:p>
        </p:txBody>
      </p:sp>
      <p:pic>
        <p:nvPicPr>
          <p:cNvPr id="23" name="Picture 2" descr="L:\public\share\ABC Templates and Resources\ABC Art Icons Logos\ABC Modern Icons\Speech_bubbl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1098" y="1570221"/>
            <a:ext cx="382587" cy="2743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L:\public\share\ABC Templates and Resources\ABC Art Icons Logos\ABC Modern Icons\La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5710" y="2798661"/>
            <a:ext cx="274320" cy="274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Chart 24"/>
          <p:cNvGraphicFramePr/>
          <p:nvPr>
            <p:extLst>
              <p:ext uri="{D42A27DB-BD31-4B8C-83A1-F6EECF244321}">
                <p14:modId xmlns:p14="http://schemas.microsoft.com/office/powerpoint/2010/main" val="3879732489"/>
              </p:ext>
            </p:extLst>
          </p:nvPr>
        </p:nvGraphicFramePr>
        <p:xfrm>
          <a:off x="315913" y="1445757"/>
          <a:ext cx="2879724" cy="1841335"/>
        </p:xfrm>
        <a:graphic>
          <a:graphicData uri="http://schemas.openxmlformats.org/drawingml/2006/chart">
            <c:chart xmlns:c="http://schemas.openxmlformats.org/drawingml/2006/chart" xmlns:r="http://schemas.openxmlformats.org/officeDocument/2006/relationships" r:id="rId9"/>
          </a:graphicData>
        </a:graphic>
      </p:graphicFrame>
      <p:sp>
        <p:nvSpPr>
          <p:cNvPr id="26" name="TextBox 25"/>
          <p:cNvSpPr txBox="1"/>
          <p:nvPr/>
        </p:nvSpPr>
        <p:spPr bwMode="gray">
          <a:xfrm>
            <a:off x="320040" y="972800"/>
            <a:ext cx="3435138" cy="261610"/>
          </a:xfrm>
          <a:prstGeom prst="rect">
            <a:avLst/>
          </a:prstGeom>
          <a:noFill/>
        </p:spPr>
        <p:txBody>
          <a:bodyPr wrap="square" lIns="45720" rIns="45720" rtlCol="0">
            <a:spAutoFit/>
          </a:bodyPr>
          <a:lstStyle/>
          <a:p>
            <a:r>
              <a:rPr lang="en-US" sz="1100" b="1" dirty="0" smtClean="0">
                <a:solidFill>
                  <a:srgbClr val="38454E"/>
                </a:solidFill>
              </a:rPr>
              <a:t>Consumers Demanding Portal Features</a:t>
            </a:r>
          </a:p>
        </p:txBody>
      </p:sp>
      <p:sp>
        <p:nvSpPr>
          <p:cNvPr id="27" name="TextBox 26"/>
          <p:cNvSpPr txBox="1"/>
          <p:nvPr/>
        </p:nvSpPr>
        <p:spPr bwMode="gray">
          <a:xfrm>
            <a:off x="320040" y="1229549"/>
            <a:ext cx="3135886" cy="153888"/>
          </a:xfrm>
          <a:prstGeom prst="rect">
            <a:avLst/>
          </a:prstGeom>
          <a:noFill/>
        </p:spPr>
        <p:txBody>
          <a:bodyPr wrap="square" lIns="0" tIns="0" rIns="0" bIns="0" rtlCol="0">
            <a:spAutoFit/>
          </a:bodyPr>
          <a:lstStyle/>
          <a:p>
            <a:r>
              <a:rPr lang="en-US" sz="1000" i="1" dirty="0" smtClean="0"/>
              <a:t>n = 1,000 U.S. Consumers</a:t>
            </a:r>
            <a:endParaRPr lang="en-US" sz="1000" i="1" dirty="0"/>
          </a:p>
        </p:txBody>
      </p:sp>
      <p:sp>
        <p:nvSpPr>
          <p:cNvPr id="28" name="TextBox 27"/>
          <p:cNvSpPr txBox="1"/>
          <p:nvPr/>
        </p:nvSpPr>
        <p:spPr bwMode="gray">
          <a:xfrm>
            <a:off x="343995" y="2890684"/>
            <a:ext cx="797578" cy="415498"/>
          </a:xfrm>
          <a:prstGeom prst="rect">
            <a:avLst/>
          </a:prstGeom>
          <a:noFill/>
        </p:spPr>
        <p:txBody>
          <a:bodyPr wrap="square" lIns="0" tIns="0" rIns="0" bIns="0" rtlCol="0">
            <a:spAutoFit/>
          </a:bodyPr>
          <a:lstStyle/>
          <a:p>
            <a:pPr algn="ctr"/>
            <a:r>
              <a:rPr lang="en-US" sz="900" i="1" dirty="0" smtClean="0"/>
              <a:t>Access to Medical Records</a:t>
            </a:r>
            <a:endParaRPr lang="en-US" sz="900" i="1" dirty="0"/>
          </a:p>
        </p:txBody>
      </p:sp>
      <p:sp>
        <p:nvSpPr>
          <p:cNvPr id="29" name="TextBox 28"/>
          <p:cNvSpPr txBox="1"/>
          <p:nvPr/>
        </p:nvSpPr>
        <p:spPr bwMode="gray">
          <a:xfrm>
            <a:off x="1008229" y="2890684"/>
            <a:ext cx="797578" cy="415498"/>
          </a:xfrm>
          <a:prstGeom prst="rect">
            <a:avLst/>
          </a:prstGeom>
          <a:noFill/>
        </p:spPr>
        <p:txBody>
          <a:bodyPr wrap="square" lIns="0" tIns="0" rIns="0" bIns="0" rtlCol="0">
            <a:spAutoFit/>
          </a:bodyPr>
          <a:lstStyle/>
          <a:p>
            <a:pPr algn="ctr"/>
            <a:r>
              <a:rPr lang="en-US" sz="900" i="1" dirty="0" smtClean="0"/>
              <a:t>Online Appointment Booking</a:t>
            </a:r>
            <a:endParaRPr lang="en-US" sz="900" i="1" dirty="0"/>
          </a:p>
        </p:txBody>
      </p:sp>
      <p:sp>
        <p:nvSpPr>
          <p:cNvPr id="30" name="TextBox 29"/>
          <p:cNvSpPr txBox="1"/>
          <p:nvPr/>
        </p:nvSpPr>
        <p:spPr bwMode="gray">
          <a:xfrm>
            <a:off x="1771335" y="2890684"/>
            <a:ext cx="661314" cy="415498"/>
          </a:xfrm>
          <a:prstGeom prst="rect">
            <a:avLst/>
          </a:prstGeom>
          <a:noFill/>
        </p:spPr>
        <p:txBody>
          <a:bodyPr wrap="square" lIns="0" tIns="0" rIns="0" bIns="0" rtlCol="0">
            <a:spAutoFit/>
          </a:bodyPr>
          <a:lstStyle/>
          <a:p>
            <a:pPr algn="ctr"/>
            <a:r>
              <a:rPr lang="en-US" sz="900" i="1" dirty="0" smtClean="0"/>
              <a:t>Prescription Refill Requests</a:t>
            </a:r>
            <a:endParaRPr lang="en-US" sz="900" i="1" dirty="0"/>
          </a:p>
        </p:txBody>
      </p:sp>
      <p:sp>
        <p:nvSpPr>
          <p:cNvPr id="31" name="TextBox 30"/>
          <p:cNvSpPr txBox="1"/>
          <p:nvPr/>
        </p:nvSpPr>
        <p:spPr bwMode="gray">
          <a:xfrm>
            <a:off x="2432649" y="2890684"/>
            <a:ext cx="661314" cy="415498"/>
          </a:xfrm>
          <a:prstGeom prst="rect">
            <a:avLst/>
          </a:prstGeom>
          <a:noFill/>
        </p:spPr>
        <p:txBody>
          <a:bodyPr wrap="square" lIns="0" tIns="0" rIns="0" bIns="0" rtlCol="0">
            <a:spAutoFit/>
          </a:bodyPr>
          <a:lstStyle/>
          <a:p>
            <a:pPr algn="ctr"/>
            <a:r>
              <a:rPr lang="en-US" sz="900" i="1" dirty="0" smtClean="0"/>
              <a:t>Receiving </a:t>
            </a:r>
            <a:br>
              <a:rPr lang="en-US" sz="900" i="1" dirty="0" smtClean="0"/>
            </a:br>
            <a:r>
              <a:rPr lang="en-US" sz="900" i="1" dirty="0" smtClean="0"/>
              <a:t>E-Mail/Text Reminders</a:t>
            </a:r>
            <a:endParaRPr lang="en-US" sz="900" i="1" dirty="0"/>
          </a:p>
        </p:txBody>
      </p:sp>
    </p:spTree>
    <p:extLst>
      <p:ext uri="{BB962C8B-B14F-4D97-AF65-F5344CB8AC3E}">
        <p14:creationId xmlns:p14="http://schemas.microsoft.com/office/powerpoint/2010/main" val="13066109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320040" y="718356"/>
            <a:ext cx="5759450" cy="215444"/>
          </a:xfrm>
        </p:spPr>
        <p:txBody>
          <a:bodyPr/>
          <a:lstStyle/>
          <a:p>
            <a:r>
              <a:rPr lang="en-US" dirty="0" smtClean="0"/>
              <a:t>Patient Experience Vital For Securing Purchaser Choice Year Over Year</a:t>
            </a:r>
            <a:endParaRPr lang="en-US" dirty="0"/>
          </a:p>
        </p:txBody>
      </p:sp>
      <p:sp>
        <p:nvSpPr>
          <p:cNvPr id="12" name="Text Placeholder 11"/>
          <p:cNvSpPr>
            <a:spLocks noGrp="1"/>
          </p:cNvSpPr>
          <p:nvPr>
            <p:ph type="body" sz="quarter" idx="22"/>
          </p:nvPr>
        </p:nvSpPr>
        <p:spPr/>
        <p:txBody>
          <a:bodyPr/>
          <a:lstStyle/>
          <a:p>
            <a:endParaRPr lang="en-US" dirty="0"/>
          </a:p>
        </p:txBody>
      </p:sp>
      <p:sp>
        <p:nvSpPr>
          <p:cNvPr id="13" name="Text Placeholder 12"/>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15" name="Text Placeholder 14"/>
          <p:cNvSpPr>
            <a:spLocks noGrp="1"/>
          </p:cNvSpPr>
          <p:nvPr>
            <p:ph type="body" sz="quarter" idx="25"/>
          </p:nvPr>
        </p:nvSpPr>
        <p:spPr/>
        <p:txBody>
          <a:bodyPr/>
          <a:lstStyle/>
          <a:p>
            <a:r>
              <a:rPr lang="en-US" dirty="0" smtClean="0"/>
              <a:t>Welcome to the Renewals Business</a:t>
            </a:r>
            <a:endParaRPr lang="en-US" dirty="0"/>
          </a:p>
        </p:txBody>
      </p:sp>
      <p:sp>
        <p:nvSpPr>
          <p:cNvPr id="7" name="Oval 6"/>
          <p:cNvSpPr/>
          <p:nvPr/>
        </p:nvSpPr>
        <p:spPr>
          <a:xfrm>
            <a:off x="678963" y="1765376"/>
            <a:ext cx="2808514" cy="2808514"/>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925761" y="2012174"/>
            <a:ext cx="2314918" cy="231491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700455" y="1624669"/>
            <a:ext cx="765530" cy="4490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3111596" y="2736269"/>
            <a:ext cx="563335" cy="4490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20055674">
            <a:off x="3065077" y="2536640"/>
            <a:ext cx="563335" cy="4490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flipH="1">
            <a:off x="1984114" y="1395979"/>
            <a:ext cx="198212" cy="170872"/>
          </a:xfrm>
          <a:prstGeom prst="triangl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
          <p:cNvGrpSpPr>
            <a:grpSpLocks noChangeAspect="1"/>
          </p:cNvGrpSpPr>
          <p:nvPr/>
        </p:nvGrpSpPr>
        <p:grpSpPr>
          <a:xfrm rot="6403580">
            <a:off x="1318202" y="2404616"/>
            <a:ext cx="1530036" cy="1530034"/>
            <a:chOff x="489985" y="951495"/>
            <a:chExt cx="714769" cy="714768"/>
          </a:xfrm>
        </p:grpSpPr>
        <p:sp>
          <p:nvSpPr>
            <p:cNvPr id="28" name="Arc 27"/>
            <p:cNvSpPr/>
            <p:nvPr/>
          </p:nvSpPr>
          <p:spPr bwMode="gray">
            <a:xfrm rot="16200000">
              <a:off x="489986" y="951494"/>
              <a:ext cx="714768" cy="714769"/>
            </a:xfrm>
            <a:prstGeom prst="arc">
              <a:avLst>
                <a:gd name="adj1" fmla="val 15792299"/>
                <a:gd name="adj2" fmla="val 6511055"/>
              </a:avLst>
            </a:prstGeom>
            <a:noFill/>
            <a:ln w="12700" cap="flat" cmpd="sng" algn="ctr">
              <a:solidFill>
                <a:schemeClr val="accent3"/>
              </a:solidFill>
              <a:prstDash val="solid"/>
              <a:miter lim="800000"/>
              <a:headEnd type="none" w="med" len="med"/>
              <a:tailEnd type="none" w="med" len="med"/>
            </a:ln>
            <a:effectLst/>
          </p:spPr>
          <p:txBody>
            <a:bodyPr rtlCol="0" anchor="ctr"/>
            <a:lstStyle/>
            <a:p>
              <a:pPr algn="ctr"/>
              <a:endParaRPr lang="en-US">
                <a:latin typeface="+mj-lt"/>
              </a:endParaRPr>
            </a:p>
          </p:txBody>
        </p:sp>
        <p:sp>
          <p:nvSpPr>
            <p:cNvPr id="29" name="Arc 28"/>
            <p:cNvSpPr/>
            <p:nvPr/>
          </p:nvSpPr>
          <p:spPr bwMode="gray">
            <a:xfrm rot="5400000">
              <a:off x="489986" y="951494"/>
              <a:ext cx="714768" cy="714769"/>
            </a:xfrm>
            <a:prstGeom prst="arc">
              <a:avLst>
                <a:gd name="adj1" fmla="val 16809433"/>
                <a:gd name="adj2" fmla="val 4136385"/>
              </a:avLst>
            </a:prstGeom>
            <a:noFill/>
            <a:ln w="12700" cap="flat" cmpd="sng" algn="ctr">
              <a:solidFill>
                <a:schemeClr val="accent3"/>
              </a:solidFill>
              <a:prstDash val="solid"/>
              <a:miter lim="800000"/>
              <a:headEnd type="none" w="med" len="med"/>
              <a:tailEnd type="triangle"/>
            </a:ln>
            <a:effectLst/>
          </p:spPr>
          <p:txBody>
            <a:bodyPr rtlCol="0" anchor="ctr"/>
            <a:lstStyle/>
            <a:p>
              <a:pPr algn="ctr"/>
              <a:endParaRPr lang="en-US">
                <a:latin typeface="+mj-lt"/>
              </a:endParaRPr>
            </a:p>
          </p:txBody>
        </p:sp>
      </p:grpSp>
      <p:sp>
        <p:nvSpPr>
          <p:cNvPr id="3" name="TextBox 2"/>
          <p:cNvSpPr txBox="1"/>
          <p:nvPr/>
        </p:nvSpPr>
        <p:spPr bwMode="gray">
          <a:xfrm>
            <a:off x="1932538" y="2040318"/>
            <a:ext cx="301365" cy="138499"/>
          </a:xfrm>
          <a:prstGeom prst="rect">
            <a:avLst/>
          </a:prstGeom>
          <a:noFill/>
        </p:spPr>
        <p:txBody>
          <a:bodyPr wrap="none" lIns="0" tIns="0" rIns="0" bIns="0" rtlCol="0">
            <a:spAutoFit/>
          </a:bodyPr>
          <a:lstStyle/>
          <a:p>
            <a:pPr>
              <a:spcBef>
                <a:spcPts val="500"/>
              </a:spcBef>
            </a:pPr>
            <a:r>
              <a:rPr lang="en-US" sz="900" i="1" dirty="0" smtClean="0"/>
              <a:t>Day 1</a:t>
            </a:r>
          </a:p>
        </p:txBody>
      </p:sp>
      <p:sp>
        <p:nvSpPr>
          <p:cNvPr id="30" name="TextBox 29"/>
          <p:cNvSpPr txBox="1"/>
          <p:nvPr/>
        </p:nvSpPr>
        <p:spPr bwMode="gray">
          <a:xfrm>
            <a:off x="1868418" y="2221438"/>
            <a:ext cx="429605" cy="138499"/>
          </a:xfrm>
          <a:prstGeom prst="rect">
            <a:avLst/>
          </a:prstGeom>
          <a:noFill/>
        </p:spPr>
        <p:txBody>
          <a:bodyPr wrap="none" lIns="0" tIns="0" rIns="0" bIns="0" rtlCol="0">
            <a:spAutoFit/>
          </a:bodyPr>
          <a:lstStyle/>
          <a:p>
            <a:pPr>
              <a:spcBef>
                <a:spcPts val="500"/>
              </a:spcBef>
            </a:pPr>
            <a:r>
              <a:rPr lang="en-US" sz="900" i="1" dirty="0" smtClean="0"/>
              <a:t>Day 365</a:t>
            </a:r>
          </a:p>
        </p:txBody>
      </p:sp>
      <p:sp>
        <p:nvSpPr>
          <p:cNvPr id="32" name="TextBox 31"/>
          <p:cNvSpPr txBox="1"/>
          <p:nvPr/>
        </p:nvSpPr>
        <p:spPr bwMode="gray">
          <a:xfrm>
            <a:off x="2988277" y="2994080"/>
            <a:ext cx="851195" cy="153888"/>
          </a:xfrm>
          <a:prstGeom prst="rect">
            <a:avLst/>
          </a:prstGeom>
          <a:noFill/>
        </p:spPr>
        <p:txBody>
          <a:bodyPr wrap="none" lIns="0" tIns="0" rIns="0" bIns="0" rtlCol="0">
            <a:spAutoFit/>
          </a:bodyPr>
          <a:lstStyle/>
          <a:p>
            <a:pPr algn="ctr">
              <a:spcBef>
                <a:spcPts val="500"/>
              </a:spcBef>
            </a:pPr>
            <a:r>
              <a:rPr lang="en-US" sz="1000" b="1" dirty="0" smtClean="0"/>
              <a:t>Care Decision</a:t>
            </a:r>
          </a:p>
        </p:txBody>
      </p:sp>
      <p:sp>
        <p:nvSpPr>
          <p:cNvPr id="33" name="TextBox 32"/>
          <p:cNvSpPr txBox="1"/>
          <p:nvPr/>
        </p:nvSpPr>
        <p:spPr bwMode="gray">
          <a:xfrm>
            <a:off x="320039" y="1165384"/>
            <a:ext cx="2920640" cy="161583"/>
          </a:xfrm>
          <a:prstGeom prst="rect">
            <a:avLst/>
          </a:prstGeom>
          <a:noFill/>
        </p:spPr>
        <p:txBody>
          <a:bodyPr wrap="square" lIns="0" tIns="0" rIns="0" bIns="0" rtlCol="0">
            <a:spAutoFit/>
          </a:bodyPr>
          <a:lstStyle/>
          <a:p>
            <a:pPr>
              <a:spcBef>
                <a:spcPts val="500"/>
              </a:spcBef>
            </a:pPr>
            <a:r>
              <a:rPr lang="en-US" sz="1050" b="1" dirty="0" smtClean="0"/>
              <a:t>Network Selection and Ongoing Experience</a:t>
            </a:r>
          </a:p>
        </p:txBody>
      </p:sp>
      <p:pic>
        <p:nvPicPr>
          <p:cNvPr id="35" name="Picture 3" descr="L:\public\share\ABC Templates and Resources\ABC Art Icons Logos\ABC Modern Icons\Person_Casual_with_compu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620" y="1604488"/>
            <a:ext cx="457200" cy="37941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rot="10800000">
            <a:off x="505690" y="2738260"/>
            <a:ext cx="563335" cy="4490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rot="1530372">
            <a:off x="525935" y="2542819"/>
            <a:ext cx="563335" cy="4490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4599124">
            <a:off x="2511405" y="4012740"/>
            <a:ext cx="563335" cy="4490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2218433">
            <a:off x="2687906" y="3939489"/>
            <a:ext cx="563335" cy="4490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6924173">
            <a:off x="1113231" y="4057344"/>
            <a:ext cx="563335" cy="4490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19125736">
            <a:off x="880862" y="3969225"/>
            <a:ext cx="563335" cy="44903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11691265" flipH="1">
            <a:off x="2821878" y="2863596"/>
            <a:ext cx="198212" cy="170872"/>
          </a:xfrm>
          <a:prstGeom prst="triangl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74" y="2707694"/>
            <a:ext cx="457200" cy="266700"/>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5274" y="2707694"/>
            <a:ext cx="457200" cy="26670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0696" y="4040728"/>
            <a:ext cx="457200" cy="266700"/>
          </a:xfrm>
          <a:prstGeom prst="rect">
            <a:avLst/>
          </a:prstGeom>
        </p:spPr>
      </p:pic>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53" y="4021064"/>
            <a:ext cx="457200" cy="266700"/>
          </a:xfrm>
          <a:prstGeom prst="rect">
            <a:avLst/>
          </a:prstGeom>
        </p:spPr>
      </p:pic>
      <p:sp>
        <p:nvSpPr>
          <p:cNvPr id="48" name="TextBox 47"/>
          <p:cNvSpPr txBox="1"/>
          <p:nvPr/>
        </p:nvSpPr>
        <p:spPr bwMode="gray">
          <a:xfrm>
            <a:off x="2633319" y="4301243"/>
            <a:ext cx="551956" cy="307777"/>
          </a:xfrm>
          <a:prstGeom prst="rect">
            <a:avLst/>
          </a:prstGeom>
          <a:noFill/>
        </p:spPr>
        <p:txBody>
          <a:bodyPr wrap="square" lIns="0" tIns="0" rIns="0" bIns="0" rtlCol="0">
            <a:spAutoFit/>
          </a:bodyPr>
          <a:lstStyle/>
          <a:p>
            <a:pPr algn="ctr">
              <a:spcBef>
                <a:spcPts val="500"/>
              </a:spcBef>
            </a:pPr>
            <a:r>
              <a:rPr lang="en-US" sz="1000" b="1" dirty="0" smtClean="0"/>
              <a:t>Care Decision</a:t>
            </a:r>
          </a:p>
        </p:txBody>
      </p:sp>
      <p:sp>
        <p:nvSpPr>
          <p:cNvPr id="51" name="TextBox 50"/>
          <p:cNvSpPr txBox="1"/>
          <p:nvPr/>
        </p:nvSpPr>
        <p:spPr bwMode="gray">
          <a:xfrm>
            <a:off x="949360" y="4281579"/>
            <a:ext cx="709988" cy="307777"/>
          </a:xfrm>
          <a:prstGeom prst="rect">
            <a:avLst/>
          </a:prstGeom>
          <a:noFill/>
        </p:spPr>
        <p:txBody>
          <a:bodyPr wrap="square" lIns="0" tIns="0" rIns="0" bIns="0" rtlCol="0">
            <a:spAutoFit/>
          </a:bodyPr>
          <a:lstStyle/>
          <a:p>
            <a:pPr algn="ctr">
              <a:spcBef>
                <a:spcPts val="500"/>
              </a:spcBef>
            </a:pPr>
            <a:r>
              <a:rPr lang="en-US" sz="1000" b="1" dirty="0" smtClean="0"/>
              <a:t>Care Decision</a:t>
            </a:r>
          </a:p>
        </p:txBody>
      </p:sp>
      <p:sp>
        <p:nvSpPr>
          <p:cNvPr id="52" name="TextBox 51"/>
          <p:cNvSpPr txBox="1"/>
          <p:nvPr/>
        </p:nvSpPr>
        <p:spPr bwMode="gray">
          <a:xfrm>
            <a:off x="357477" y="2997200"/>
            <a:ext cx="851195" cy="153888"/>
          </a:xfrm>
          <a:prstGeom prst="rect">
            <a:avLst/>
          </a:prstGeom>
          <a:noFill/>
        </p:spPr>
        <p:txBody>
          <a:bodyPr wrap="none" lIns="0" tIns="0" rIns="0" bIns="0" rtlCol="0">
            <a:spAutoFit/>
          </a:bodyPr>
          <a:lstStyle/>
          <a:p>
            <a:pPr algn="ctr">
              <a:spcBef>
                <a:spcPts val="500"/>
              </a:spcBef>
            </a:pPr>
            <a:r>
              <a:rPr lang="en-US" sz="1000" b="1" dirty="0" smtClean="0"/>
              <a:t>Care Decision</a:t>
            </a:r>
          </a:p>
        </p:txBody>
      </p:sp>
      <p:sp>
        <p:nvSpPr>
          <p:cNvPr id="53" name="Isosceles Triangle 52"/>
          <p:cNvSpPr/>
          <p:nvPr/>
        </p:nvSpPr>
        <p:spPr>
          <a:xfrm rot="15912932" flipH="1">
            <a:off x="2510403" y="3827567"/>
            <a:ext cx="198212" cy="170872"/>
          </a:xfrm>
          <a:prstGeom prst="triangl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Isosceles Triangle 53"/>
          <p:cNvSpPr/>
          <p:nvPr/>
        </p:nvSpPr>
        <p:spPr>
          <a:xfrm rot="20053779" flipH="1">
            <a:off x="1433847" y="3799332"/>
            <a:ext cx="198212" cy="170872"/>
          </a:xfrm>
          <a:prstGeom prst="triangl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Isosceles Triangle 54"/>
          <p:cNvSpPr/>
          <p:nvPr/>
        </p:nvSpPr>
        <p:spPr>
          <a:xfrm rot="2978505" flipH="1">
            <a:off x="1152665" y="2812745"/>
            <a:ext cx="198212" cy="170872"/>
          </a:xfrm>
          <a:prstGeom prst="triangl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Line Callout 1 55"/>
          <p:cNvSpPr/>
          <p:nvPr/>
        </p:nvSpPr>
        <p:spPr bwMode="gray">
          <a:xfrm>
            <a:off x="4465117" y="3066732"/>
            <a:ext cx="1307268" cy="230832"/>
          </a:xfrm>
          <a:prstGeom prst="borderCallout1">
            <a:avLst>
              <a:gd name="adj1" fmla="val 128660"/>
              <a:gd name="adj2" fmla="val 9572"/>
              <a:gd name="adj3" fmla="val -75093"/>
              <a:gd name="adj4" fmla="val -56643"/>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endParaRPr lang="en-US" sz="900" dirty="0">
              <a:solidFill>
                <a:schemeClr val="bg1"/>
              </a:solidFill>
            </a:endParaRPr>
          </a:p>
        </p:txBody>
      </p:sp>
      <p:sp>
        <p:nvSpPr>
          <p:cNvPr id="57" name="Line Callout 1 56"/>
          <p:cNvSpPr/>
          <p:nvPr/>
        </p:nvSpPr>
        <p:spPr bwMode="gray">
          <a:xfrm>
            <a:off x="4465117" y="3066732"/>
            <a:ext cx="1307268" cy="923330"/>
          </a:xfrm>
          <a:prstGeom prst="borderCallout1">
            <a:avLst>
              <a:gd name="adj1" fmla="val 33753"/>
              <a:gd name="adj2" fmla="val 10301"/>
              <a:gd name="adj3" fmla="val 120910"/>
              <a:gd name="adj4" fmla="val -89431"/>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Clinical interactions represent repeated opportunities to reinforce patient preference through superior experience</a:t>
            </a:r>
            <a:endParaRPr lang="en-US" sz="900" dirty="0">
              <a:solidFill>
                <a:schemeClr val="bg1"/>
              </a:solidFill>
            </a:endParaRPr>
          </a:p>
        </p:txBody>
      </p:sp>
      <p:sp>
        <p:nvSpPr>
          <p:cNvPr id="58" name="Line Callout 1 57"/>
          <p:cNvSpPr/>
          <p:nvPr/>
        </p:nvSpPr>
        <p:spPr bwMode="gray">
          <a:xfrm>
            <a:off x="4465117" y="1717152"/>
            <a:ext cx="1307268" cy="923330"/>
          </a:xfrm>
          <a:prstGeom prst="borderCallout1">
            <a:avLst>
              <a:gd name="adj1" fmla="val 33753"/>
              <a:gd name="adj2" fmla="val 10301"/>
              <a:gd name="adj3" fmla="val 5372"/>
              <a:gd name="adj4" fmla="val -15136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Annual network selection in fluid insurance market implies consistent reevaluation of network performance</a:t>
            </a:r>
            <a:endParaRPr lang="en-US" sz="900" dirty="0">
              <a:solidFill>
                <a:schemeClr val="bg1"/>
              </a:solidFill>
            </a:endParaRPr>
          </a:p>
        </p:txBody>
      </p:sp>
      <p:grpSp>
        <p:nvGrpSpPr>
          <p:cNvPr id="21" name="Group 20"/>
          <p:cNvGrpSpPr/>
          <p:nvPr/>
        </p:nvGrpSpPr>
        <p:grpSpPr>
          <a:xfrm>
            <a:off x="1660211" y="2862957"/>
            <a:ext cx="846018" cy="767242"/>
            <a:chOff x="1670086" y="2812701"/>
            <a:chExt cx="846018" cy="767242"/>
          </a:xfrm>
        </p:grpSpPr>
        <p:pic>
          <p:nvPicPr>
            <p:cNvPr id="62" name="Picture 6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0977" y="2812701"/>
              <a:ext cx="364237" cy="457200"/>
            </a:xfrm>
            <a:prstGeom prst="rect">
              <a:avLst/>
            </a:prstGeom>
          </p:spPr>
        </p:pic>
        <p:sp>
          <p:nvSpPr>
            <p:cNvPr id="63" name="TextBox 62"/>
            <p:cNvSpPr txBox="1"/>
            <p:nvPr/>
          </p:nvSpPr>
          <p:spPr bwMode="gray">
            <a:xfrm>
              <a:off x="1670086" y="3272166"/>
              <a:ext cx="846018" cy="307777"/>
            </a:xfrm>
            <a:prstGeom prst="rect">
              <a:avLst/>
            </a:prstGeom>
            <a:noFill/>
          </p:spPr>
          <p:txBody>
            <a:bodyPr wrap="square" lIns="0" tIns="0" rIns="0" bIns="0" rtlCol="0">
              <a:spAutoFit/>
            </a:bodyPr>
            <a:lstStyle/>
            <a:p>
              <a:pPr algn="ctr">
                <a:spcBef>
                  <a:spcPts val="500"/>
                </a:spcBef>
              </a:pPr>
              <a:r>
                <a:rPr lang="en-US" sz="1000" b="1" dirty="0" smtClean="0"/>
                <a:t>Patient Experience</a:t>
              </a:r>
            </a:p>
          </p:txBody>
        </p:sp>
      </p:grpSp>
    </p:spTree>
    <p:extLst>
      <p:ext uri="{BB962C8B-B14F-4D97-AF65-F5344CB8AC3E}">
        <p14:creationId xmlns:p14="http://schemas.microsoft.com/office/powerpoint/2010/main" val="408715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“Cord Cutters” and “Cord </a:t>
            </a:r>
            <a:r>
              <a:rPr lang="en-US" dirty="0" err="1" smtClean="0"/>
              <a:t>Nevers</a:t>
            </a:r>
            <a:r>
              <a:rPr lang="en-US" dirty="0" smtClean="0"/>
              <a:t>” Giving Up Broad Networks</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2202760" y="4388179"/>
            <a:ext cx="4198042" cy="412421"/>
          </a:xfrm>
        </p:spPr>
        <p:txBody>
          <a:bodyPr/>
          <a:lstStyle/>
          <a:p>
            <a:r>
              <a:rPr lang="en-US" dirty="0" smtClean="0"/>
              <a:t>Source: Experian Marketing Services, “Cross-Device Video Analysis,” April 17, 2014, available at: </a:t>
            </a:r>
            <a:r>
              <a:rPr lang="en-US" dirty="0" smtClean="0">
                <a:hlinkClick r:id="rId2"/>
              </a:rPr>
              <a:t>www.experian.com</a:t>
            </a:r>
            <a:r>
              <a:rPr lang="en-US" dirty="0" smtClean="0"/>
              <a:t>; </a:t>
            </a:r>
            <a:r>
              <a:rPr lang="en-US" dirty="0" err="1" smtClean="0"/>
              <a:t>Manjoo</a:t>
            </a:r>
            <a:r>
              <a:rPr lang="en-US" dirty="0" smtClean="0"/>
              <a:t> F, “Comcast vs. the Cord Cutters,” The New York Times, February 15, 2014, available at: </a:t>
            </a:r>
            <a:r>
              <a:rPr lang="en-US" dirty="0" smtClean="0">
                <a:hlinkClick r:id="rId3"/>
              </a:rPr>
              <a:t>www.nytimes.com</a:t>
            </a:r>
            <a:r>
              <a:rPr lang="en-US" dirty="0" smtClean="0"/>
              <a:t>;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An Industry Built on a House of Cards</a:t>
            </a:r>
            <a:endParaRPr lang="en-US" dirty="0"/>
          </a:p>
        </p:txBody>
      </p:sp>
      <p:sp>
        <p:nvSpPr>
          <p:cNvPr id="12" name="TextBox 11"/>
          <p:cNvSpPr txBox="1"/>
          <p:nvPr/>
        </p:nvSpPr>
        <p:spPr bwMode="gray">
          <a:xfrm>
            <a:off x="2984909" y="3285454"/>
            <a:ext cx="2992769" cy="1301935"/>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t>Paying for More Than You Use</a:t>
            </a:r>
            <a:endParaRPr lang="en-US" sz="1100" b="1" dirty="0"/>
          </a:p>
        </p:txBody>
      </p:sp>
      <p:sp>
        <p:nvSpPr>
          <p:cNvPr id="13" name="TextBox 12"/>
          <p:cNvSpPr txBox="1"/>
          <p:nvPr/>
        </p:nvSpPr>
        <p:spPr bwMode="gray">
          <a:xfrm>
            <a:off x="2984909" y="3691426"/>
            <a:ext cx="3095215" cy="553998"/>
          </a:xfrm>
          <a:prstGeom prst="rect">
            <a:avLst/>
          </a:prstGeom>
          <a:noFill/>
        </p:spPr>
        <p:txBody>
          <a:bodyPr wrap="square" lIns="182880" tIns="91440" rIns="182880" bIns="0" rtlCol="0">
            <a:spAutoFit/>
          </a:bodyPr>
          <a:lstStyle/>
          <a:p>
            <a:r>
              <a:rPr lang="en-US" sz="1000" dirty="0" smtClean="0"/>
              <a:t>“This </a:t>
            </a:r>
            <a:r>
              <a:rPr lang="en-US" sz="1000" dirty="0"/>
              <a:t>is the battle hymn of the cord cutter: You are paying too much for television, and you aren’t watching most of what you’re paying for</a:t>
            </a:r>
            <a:r>
              <a:rPr lang="en-US" sz="1000" dirty="0" smtClean="0"/>
              <a:t>.”</a:t>
            </a:r>
            <a:endParaRPr lang="en-US" sz="1000" dirty="0"/>
          </a:p>
        </p:txBody>
      </p:sp>
      <p:sp>
        <p:nvSpPr>
          <p:cNvPr id="14" name="TextBox 13"/>
          <p:cNvSpPr txBox="1"/>
          <p:nvPr/>
        </p:nvSpPr>
        <p:spPr bwMode="gray">
          <a:xfrm>
            <a:off x="3794759" y="4328857"/>
            <a:ext cx="2193925" cy="258532"/>
          </a:xfrm>
          <a:prstGeom prst="rect">
            <a:avLst/>
          </a:prstGeom>
          <a:noFill/>
        </p:spPr>
        <p:txBody>
          <a:bodyPr wrap="square" lIns="0" tIns="0" rIns="182880" bIns="118872" rtlCol="0" anchor="b">
            <a:spAutoFit/>
          </a:bodyPr>
          <a:lstStyle/>
          <a:p>
            <a:pPr algn="r"/>
            <a:r>
              <a:rPr lang="en-US" sz="900" i="1" dirty="0" err="1" smtClean="0"/>
              <a:t>Farhad</a:t>
            </a:r>
            <a:r>
              <a:rPr lang="en-US" sz="900" i="1" dirty="0" smtClean="0"/>
              <a:t> </a:t>
            </a:r>
            <a:r>
              <a:rPr lang="en-US" sz="900" i="1" dirty="0" err="1" smtClean="0"/>
              <a:t>Manjoo</a:t>
            </a:r>
            <a:r>
              <a:rPr lang="en-US" sz="900" i="1" dirty="0" smtClean="0"/>
              <a:t>, The New York Times</a:t>
            </a:r>
            <a:endParaRPr lang="en-US" sz="900" i="1" dirty="0"/>
          </a:p>
        </p:txBody>
      </p:sp>
      <p:grpSp>
        <p:nvGrpSpPr>
          <p:cNvPr id="15" name="Group 14"/>
          <p:cNvGrpSpPr/>
          <p:nvPr/>
        </p:nvGrpSpPr>
        <p:grpSpPr>
          <a:xfrm>
            <a:off x="2984910" y="3285456"/>
            <a:ext cx="319390" cy="218673"/>
            <a:chOff x="3353134" y="1628814"/>
            <a:chExt cx="319390" cy="218673"/>
          </a:xfrm>
        </p:grpSpPr>
        <p:sp>
          <p:nvSpPr>
            <p:cNvPr id="16" name="Freeform 15"/>
            <p:cNvSpPr/>
            <p:nvPr/>
          </p:nvSpPr>
          <p:spPr bwMode="gray">
            <a:xfrm flipH="1">
              <a:off x="3353134" y="1628814"/>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7" name="Group 16"/>
            <p:cNvGrpSpPr>
              <a:grpSpLocks noChangeAspect="1"/>
            </p:cNvGrpSpPr>
            <p:nvPr/>
          </p:nvGrpSpPr>
          <p:grpSpPr bwMode="gray">
            <a:xfrm>
              <a:off x="3404816" y="1664164"/>
              <a:ext cx="124165" cy="127205"/>
              <a:chOff x="3145010" y="1854051"/>
              <a:chExt cx="124957" cy="128016"/>
            </a:xfrm>
            <a:solidFill>
              <a:schemeClr val="bg1"/>
            </a:solidFill>
          </p:grpSpPr>
          <p:sp>
            <p:nvSpPr>
              <p:cNvPr id="18" name="Freeform 17"/>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1" name="TextBox 20"/>
          <p:cNvSpPr txBox="1"/>
          <p:nvPr/>
        </p:nvSpPr>
        <p:spPr bwMode="gray">
          <a:xfrm>
            <a:off x="433812" y="3285454"/>
            <a:ext cx="2492268" cy="1301935"/>
          </a:xfrm>
          <a:prstGeom prst="rect">
            <a:avLst/>
          </a:prstGeom>
          <a:solidFill>
            <a:schemeClr val="accent1"/>
          </a:solidFill>
          <a:ln w="6350">
            <a:solidFill>
              <a:schemeClr val="bg1"/>
            </a:solidFill>
          </a:ln>
        </p:spPr>
        <p:txBody>
          <a:bodyPr wrap="square" lIns="182880" tIns="274320" rIns="182880" bIns="0" rtlCol="0">
            <a:noAutofit/>
          </a:bodyPr>
          <a:lstStyle/>
          <a:p>
            <a:pPr>
              <a:spcBef>
                <a:spcPts val="500"/>
              </a:spcBef>
            </a:pPr>
            <a:endParaRPr lang="en-US" sz="1000" dirty="0"/>
          </a:p>
        </p:txBody>
      </p:sp>
      <p:grpSp>
        <p:nvGrpSpPr>
          <p:cNvPr id="22" name="Group 21"/>
          <p:cNvGrpSpPr/>
          <p:nvPr/>
        </p:nvGrpSpPr>
        <p:grpSpPr bwMode="gray">
          <a:xfrm>
            <a:off x="433812" y="3285455"/>
            <a:ext cx="319390" cy="218673"/>
            <a:chOff x="4454248" y="2003891"/>
            <a:chExt cx="319390" cy="218673"/>
          </a:xfrm>
        </p:grpSpPr>
        <p:sp>
          <p:nvSpPr>
            <p:cNvPr id="23" name="Freeform 22"/>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Freeform 23"/>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25" name="TextBox 24"/>
          <p:cNvSpPr txBox="1"/>
          <p:nvPr/>
        </p:nvSpPr>
        <p:spPr bwMode="gray">
          <a:xfrm>
            <a:off x="1537296" y="3440048"/>
            <a:ext cx="1228764" cy="461665"/>
          </a:xfrm>
          <a:prstGeom prst="rect">
            <a:avLst/>
          </a:prstGeom>
          <a:noFill/>
        </p:spPr>
        <p:txBody>
          <a:bodyPr wrap="square" lIns="0" tIns="0" rIns="0" bIns="0" rtlCol="0">
            <a:spAutoFit/>
          </a:bodyPr>
          <a:lstStyle/>
          <a:p>
            <a:r>
              <a:rPr lang="en-US" sz="1000" dirty="0" smtClean="0"/>
              <a:t>U.S. Households With Internet </a:t>
            </a:r>
            <a:br>
              <a:rPr lang="en-US" sz="1000" dirty="0" smtClean="0"/>
            </a:br>
            <a:r>
              <a:rPr lang="en-US" sz="1000" dirty="0" smtClean="0"/>
              <a:t>But No Cable, 2013</a:t>
            </a:r>
            <a:endParaRPr lang="en-US" sz="1000" dirty="0"/>
          </a:p>
        </p:txBody>
      </p:sp>
      <p:sp>
        <p:nvSpPr>
          <p:cNvPr id="26" name="TextBox 25"/>
          <p:cNvSpPr txBox="1"/>
          <p:nvPr/>
        </p:nvSpPr>
        <p:spPr bwMode="gray">
          <a:xfrm>
            <a:off x="198107" y="3501603"/>
            <a:ext cx="1202398" cy="338554"/>
          </a:xfrm>
          <a:prstGeom prst="rect">
            <a:avLst/>
          </a:prstGeom>
          <a:noFill/>
        </p:spPr>
        <p:txBody>
          <a:bodyPr wrap="square" lIns="0" tIns="0" rIns="0" bIns="0" rtlCol="0">
            <a:spAutoFit/>
          </a:bodyPr>
          <a:lstStyle/>
          <a:p>
            <a:pPr algn="r"/>
            <a:r>
              <a:rPr lang="en-US" sz="2200" dirty="0" smtClean="0">
                <a:solidFill>
                  <a:schemeClr val="accent6"/>
                </a:solidFill>
              </a:rPr>
              <a:t>6.5%</a:t>
            </a:r>
          </a:p>
        </p:txBody>
      </p:sp>
      <p:sp>
        <p:nvSpPr>
          <p:cNvPr id="27" name="TextBox 26"/>
          <p:cNvSpPr txBox="1"/>
          <p:nvPr/>
        </p:nvSpPr>
        <p:spPr bwMode="gray">
          <a:xfrm>
            <a:off x="1537296" y="4029383"/>
            <a:ext cx="1330926" cy="461665"/>
          </a:xfrm>
          <a:prstGeom prst="rect">
            <a:avLst/>
          </a:prstGeom>
          <a:noFill/>
        </p:spPr>
        <p:txBody>
          <a:bodyPr wrap="square" lIns="0" tIns="0" rIns="0" bIns="0" rtlCol="0">
            <a:spAutoFit/>
          </a:bodyPr>
          <a:lstStyle/>
          <a:p>
            <a:r>
              <a:rPr lang="en-US" sz="1000" dirty="0" smtClean="0"/>
              <a:t>U.S. Adults Age 18-34 With Netflix or Hulu </a:t>
            </a:r>
            <a:br>
              <a:rPr lang="en-US" sz="1000" dirty="0" smtClean="0"/>
            </a:br>
            <a:r>
              <a:rPr lang="en-US" sz="1000" dirty="0" smtClean="0"/>
              <a:t>But No Cable, 2013</a:t>
            </a:r>
            <a:endParaRPr lang="en-US" sz="1000" dirty="0"/>
          </a:p>
        </p:txBody>
      </p:sp>
      <p:sp>
        <p:nvSpPr>
          <p:cNvPr id="28" name="TextBox 27"/>
          <p:cNvSpPr txBox="1"/>
          <p:nvPr/>
        </p:nvSpPr>
        <p:spPr bwMode="gray">
          <a:xfrm>
            <a:off x="198107" y="4090938"/>
            <a:ext cx="1202398" cy="338554"/>
          </a:xfrm>
          <a:prstGeom prst="rect">
            <a:avLst/>
          </a:prstGeom>
          <a:noFill/>
        </p:spPr>
        <p:txBody>
          <a:bodyPr wrap="square" lIns="0" tIns="0" rIns="0" bIns="0" rtlCol="0">
            <a:spAutoFit/>
          </a:bodyPr>
          <a:lstStyle/>
          <a:p>
            <a:pPr algn="r"/>
            <a:r>
              <a:rPr lang="en-US" sz="2200" dirty="0" smtClean="0">
                <a:solidFill>
                  <a:schemeClr val="accent6"/>
                </a:solidFill>
              </a:rPr>
              <a:t>18.1%</a:t>
            </a:r>
          </a:p>
        </p:txBody>
      </p:sp>
      <p:pic>
        <p:nvPicPr>
          <p:cNvPr id="1026" name="Picture 2" descr="C:\Users\liuto\Desktop\house of cards photo\House_Of_Cards_Mock.jpg"/>
          <p:cNvPicPr>
            <a:picLocks noChangeAspect="1" noChangeArrowheads="1"/>
          </p:cNvPicPr>
          <p:nvPr/>
        </p:nvPicPr>
        <p:blipFill rotWithShape="1">
          <a:blip r:embed="rId4">
            <a:extLst>
              <a:ext uri="{28A0092B-C50C-407E-A947-70E740481C1C}">
                <a14:useLocalDpi xmlns:a14="http://schemas.microsoft.com/office/drawing/2010/main" val="0"/>
              </a:ext>
            </a:extLst>
          </a:blip>
          <a:srcRect t="2340" b="7173"/>
          <a:stretch/>
        </p:blipFill>
        <p:spPr bwMode="auto">
          <a:xfrm>
            <a:off x="433812" y="1008546"/>
            <a:ext cx="5543866" cy="222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7770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Not Immediately Obvious Which Advantages Will Dominate</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p>
        </p:txBody>
      </p:sp>
      <p:sp>
        <p:nvSpPr>
          <p:cNvPr id="6" name="Text Placeholder 5"/>
          <p:cNvSpPr>
            <a:spLocks noGrp="1"/>
          </p:cNvSpPr>
          <p:nvPr>
            <p:ph type="body" sz="quarter" idx="25"/>
          </p:nvPr>
        </p:nvSpPr>
        <p:spPr>
          <a:xfrm>
            <a:off x="320040" y="317903"/>
            <a:ext cx="6080760" cy="276999"/>
          </a:xfrm>
        </p:spPr>
        <p:txBody>
          <a:bodyPr/>
          <a:lstStyle/>
          <a:p>
            <a:r>
              <a:rPr lang="en-US" dirty="0" smtClean="0"/>
              <a:t>Recipe for Success Becoming Far More Complex</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799758053"/>
              </p:ext>
            </p:extLst>
          </p:nvPr>
        </p:nvGraphicFramePr>
        <p:xfrm>
          <a:off x="1131728" y="1651469"/>
          <a:ext cx="4690524" cy="2514600"/>
        </p:xfrm>
        <a:graphic>
          <a:graphicData uri="http://schemas.openxmlformats.org/drawingml/2006/table">
            <a:tbl>
              <a:tblPr firstRow="1" bandRow="1">
                <a:effectLst/>
                <a:tableStyleId>{F5AB1C69-6EDB-4FF4-983F-18BD219EF322}</a:tableStyleId>
              </a:tblPr>
              <a:tblGrid>
                <a:gridCol w="1887000"/>
                <a:gridCol w="1562100"/>
                <a:gridCol w="1241424"/>
              </a:tblGrid>
              <a:tr h="370840">
                <a:tc>
                  <a:txBody>
                    <a:bodyPr/>
                    <a:lstStyle/>
                    <a:p>
                      <a:pPr algn="ctr"/>
                      <a:r>
                        <a:rPr lang="en-US" sz="900" dirty="0" smtClean="0">
                          <a:solidFill>
                            <a:schemeClr val="bg1"/>
                          </a:solidFill>
                          <a:latin typeface="+mn-lt"/>
                        </a:rPr>
                        <a:t>Network Assembly</a:t>
                      </a:r>
                      <a:endParaRPr lang="en-US" sz="900" dirty="0">
                        <a:solidFill>
                          <a:schemeClr val="bg1"/>
                        </a:solidFill>
                        <a:latin typeface="+mn-lt"/>
                      </a:endParaRPr>
                    </a:p>
                  </a:txBody>
                  <a:tcPr marL="64008" marR="64008" anchor="ctr"/>
                </a:tc>
                <a:tc>
                  <a:txBody>
                    <a:bodyPr/>
                    <a:lstStyle/>
                    <a:p>
                      <a:pPr algn="ctr"/>
                      <a:r>
                        <a:rPr lang="en-US" sz="900" dirty="0" smtClean="0">
                          <a:solidFill>
                            <a:schemeClr val="bg1"/>
                          </a:solidFill>
                          <a:latin typeface="+mn-lt"/>
                        </a:rPr>
                        <a:t>Network Selection</a:t>
                      </a:r>
                      <a:endParaRPr lang="en-US" sz="900" dirty="0">
                        <a:solidFill>
                          <a:schemeClr val="bg1"/>
                        </a:solidFill>
                        <a:latin typeface="+mn-lt"/>
                      </a:endParaRPr>
                    </a:p>
                  </a:txBody>
                  <a:tcPr marL="64008" marR="64008" anchor="ctr"/>
                </a:tc>
                <a:tc>
                  <a:txBody>
                    <a:bodyPr/>
                    <a:lstStyle/>
                    <a:p>
                      <a:pPr algn="ctr"/>
                      <a:r>
                        <a:rPr lang="en-US" sz="900" dirty="0" smtClean="0">
                          <a:solidFill>
                            <a:schemeClr val="bg1"/>
                          </a:solidFill>
                          <a:latin typeface="+mn-lt"/>
                        </a:rPr>
                        <a:t>Care Decision</a:t>
                      </a:r>
                      <a:endParaRPr lang="en-US" sz="900" dirty="0">
                        <a:solidFill>
                          <a:schemeClr val="bg1"/>
                        </a:solidFill>
                        <a:latin typeface="+mn-lt"/>
                      </a:endParaRPr>
                    </a:p>
                  </a:txBody>
                  <a:tcPr marL="64008" marR="64008" anchor="ctr"/>
                </a:tc>
              </a:tr>
              <a:tr h="370840">
                <a:tc>
                  <a:txBody>
                    <a:bodyPr/>
                    <a:lstStyle/>
                    <a:p>
                      <a:pPr marL="0" indent="0" algn="l">
                        <a:buFont typeface="Arial" panose="020B0604020202020204" pitchFamily="34" charset="0"/>
                        <a:buNone/>
                      </a:pPr>
                      <a:r>
                        <a:rPr lang="en-US" sz="800" dirty="0" smtClean="0">
                          <a:solidFill>
                            <a:schemeClr val="tx1"/>
                          </a:solidFill>
                          <a:latin typeface="+mn-lt"/>
                        </a:rPr>
                        <a:t>All</a:t>
                      </a:r>
                      <a:r>
                        <a:rPr lang="en-US" sz="800" baseline="0" dirty="0" smtClean="0">
                          <a:solidFill>
                            <a:schemeClr val="tx1"/>
                          </a:solidFill>
                          <a:latin typeface="+mn-lt"/>
                        </a:rPr>
                        <a:t> providers included in nearly all networks; only compete on price negotiations</a:t>
                      </a:r>
                      <a:endParaRPr lang="en-US" sz="800" dirty="0">
                        <a:solidFill>
                          <a:schemeClr val="tx1"/>
                        </a:solidFill>
                        <a:latin typeface="+mn-lt"/>
                      </a:endParaRPr>
                    </a:p>
                  </a:txBody>
                  <a:tcPr marL="64008" marR="64008">
                    <a:solidFill>
                      <a:schemeClr val="accent2"/>
                    </a:solidFill>
                  </a:tcPr>
                </a:tc>
                <a:tc>
                  <a:txBody>
                    <a:bodyPr/>
                    <a:lstStyle/>
                    <a:p>
                      <a:pPr marL="0" indent="0" algn="l">
                        <a:buFont typeface="Arial" panose="020B0604020202020204" pitchFamily="34" charset="0"/>
                        <a:buNone/>
                      </a:pPr>
                      <a:r>
                        <a:rPr lang="en-US" sz="800" dirty="0" smtClean="0">
                          <a:solidFill>
                            <a:schemeClr val="tx1"/>
                          </a:solidFill>
                          <a:latin typeface="+mn-lt"/>
                        </a:rPr>
                        <a:t>Employees</a:t>
                      </a:r>
                      <a:r>
                        <a:rPr lang="en-US" sz="800" baseline="0" dirty="0" smtClean="0">
                          <a:solidFill>
                            <a:schemeClr val="tx1"/>
                          </a:solidFill>
                          <a:latin typeface="+mn-lt"/>
                        </a:rPr>
                        <a:t> have little choice of networks</a:t>
                      </a:r>
                      <a:endParaRPr lang="en-US" sz="800" dirty="0">
                        <a:solidFill>
                          <a:schemeClr val="tx1"/>
                        </a:solidFill>
                        <a:latin typeface="+mn-lt"/>
                      </a:endParaRPr>
                    </a:p>
                  </a:txBody>
                  <a:tcPr marL="64008" marR="64008">
                    <a:solidFill>
                      <a:schemeClr val="accent2"/>
                    </a:solidFill>
                  </a:tcPr>
                </a:tc>
                <a:tc>
                  <a:txBody>
                    <a:bodyPr/>
                    <a:lstStyle/>
                    <a:p>
                      <a:pPr marL="0" indent="0" algn="l">
                        <a:buFont typeface="Arial" panose="020B0604020202020204" pitchFamily="34" charset="0"/>
                        <a:buNone/>
                      </a:pPr>
                      <a:r>
                        <a:rPr lang="en-US" sz="800" dirty="0" smtClean="0">
                          <a:solidFill>
                            <a:schemeClr val="tx1"/>
                          </a:solidFill>
                          <a:latin typeface="+mn-lt"/>
                        </a:rPr>
                        <a:t>Most decisions</a:t>
                      </a:r>
                      <a:r>
                        <a:rPr lang="en-US" sz="800" baseline="0" dirty="0" smtClean="0">
                          <a:solidFill>
                            <a:schemeClr val="tx1"/>
                          </a:solidFill>
                          <a:latin typeface="+mn-lt"/>
                        </a:rPr>
                        <a:t> made by referring physician</a:t>
                      </a:r>
                      <a:endParaRPr lang="en-US" sz="800" dirty="0">
                        <a:solidFill>
                          <a:schemeClr val="tx1"/>
                        </a:solidFill>
                        <a:latin typeface="+mn-lt"/>
                      </a:endParaRPr>
                    </a:p>
                  </a:txBody>
                  <a:tcPr marL="64008" marR="64008">
                    <a:solidFill>
                      <a:schemeClr val="accent2"/>
                    </a:solidFill>
                  </a:tcPr>
                </a:tc>
              </a:tr>
              <a:tr h="370840">
                <a:tc>
                  <a:txBody>
                    <a:bodyPr/>
                    <a:lstStyle/>
                    <a:p>
                      <a:pPr marL="91440" indent="-91440" algn="l">
                        <a:buFont typeface="Arial" panose="020B0604020202020204" pitchFamily="34" charset="0"/>
                        <a:buChar char="•"/>
                      </a:pPr>
                      <a:r>
                        <a:rPr lang="en-US" sz="800" dirty="0" smtClean="0">
                          <a:solidFill>
                            <a:schemeClr val="tx1"/>
                          </a:solidFill>
                          <a:latin typeface="+mn-lt"/>
                        </a:rPr>
                        <a:t>Low total per-member cost</a:t>
                      </a:r>
                    </a:p>
                    <a:p>
                      <a:pPr marL="91440" indent="-91440" algn="l">
                        <a:buFont typeface="Arial" panose="020B0604020202020204" pitchFamily="34" charset="0"/>
                        <a:buChar char="•"/>
                      </a:pPr>
                      <a:r>
                        <a:rPr lang="en-US" sz="800" dirty="0" smtClean="0">
                          <a:solidFill>
                            <a:schemeClr val="tx1"/>
                          </a:solidFill>
                          <a:latin typeface="+mn-lt"/>
                        </a:rPr>
                        <a:t>Promise</a:t>
                      </a:r>
                      <a:r>
                        <a:rPr lang="en-US" sz="800" baseline="0" dirty="0" smtClean="0">
                          <a:solidFill>
                            <a:schemeClr val="tx1"/>
                          </a:solidFill>
                          <a:latin typeface="+mn-lt"/>
                        </a:rPr>
                        <a:t> of total cost savings</a:t>
                      </a:r>
                      <a:endParaRPr lang="en-US" sz="800" dirty="0">
                        <a:solidFill>
                          <a:schemeClr val="tx1"/>
                        </a:solidFill>
                        <a:latin typeface="+mn-lt"/>
                      </a:endParaRPr>
                    </a:p>
                  </a:txBody>
                  <a:tcPr marL="64008" marR="64008">
                    <a:solidFill>
                      <a:schemeClr val="bg2"/>
                    </a:solidFill>
                  </a:tcPr>
                </a:tc>
                <a:tc>
                  <a:txBody>
                    <a:bodyPr/>
                    <a:lstStyle/>
                    <a:p>
                      <a:pPr marL="91440" indent="-91440" algn="l">
                        <a:buFont typeface="Arial" panose="020B0604020202020204" pitchFamily="34" charset="0"/>
                        <a:buChar char="•"/>
                      </a:pPr>
                      <a:r>
                        <a:rPr lang="en-US" sz="800" dirty="0" smtClean="0">
                          <a:solidFill>
                            <a:schemeClr val="tx1"/>
                          </a:solidFill>
                          <a:latin typeface="+mn-lt"/>
                        </a:rPr>
                        <a:t>Low premium</a:t>
                      </a:r>
                    </a:p>
                    <a:p>
                      <a:pPr marL="91440" indent="-91440" algn="l">
                        <a:buFont typeface="Arial" panose="020B0604020202020204" pitchFamily="34" charset="0"/>
                        <a:buChar char="•"/>
                      </a:pPr>
                      <a:r>
                        <a:rPr lang="en-US" sz="800" dirty="0" smtClean="0">
                          <a:solidFill>
                            <a:schemeClr val="tx1"/>
                          </a:solidFill>
                          <a:latin typeface="+mn-lt"/>
                        </a:rPr>
                        <a:t>Low</a:t>
                      </a:r>
                      <a:r>
                        <a:rPr lang="en-US" sz="800" baseline="0" dirty="0" smtClean="0">
                          <a:solidFill>
                            <a:schemeClr val="tx1"/>
                          </a:solidFill>
                          <a:latin typeface="+mn-lt"/>
                        </a:rPr>
                        <a:t> </a:t>
                      </a:r>
                      <a:r>
                        <a:rPr lang="en-US" sz="800" dirty="0" smtClean="0">
                          <a:solidFill>
                            <a:schemeClr val="tx1"/>
                          </a:solidFill>
                          <a:latin typeface="+mn-lt"/>
                        </a:rPr>
                        <a:t>employee contribution</a:t>
                      </a:r>
                      <a:endParaRPr lang="en-US" sz="800" dirty="0">
                        <a:solidFill>
                          <a:schemeClr val="tx1"/>
                        </a:solidFill>
                        <a:latin typeface="+mn-lt"/>
                      </a:endParaRPr>
                    </a:p>
                  </a:txBody>
                  <a:tcPr marL="64008" marR="64008">
                    <a:solidFill>
                      <a:schemeClr val="bg2"/>
                    </a:solidFill>
                  </a:tcPr>
                </a:tc>
                <a:tc>
                  <a:txBody>
                    <a:bodyPr/>
                    <a:lstStyle/>
                    <a:p>
                      <a:pPr marL="91440" indent="-91440" algn="l">
                        <a:buFont typeface="Arial" panose="020B0604020202020204" pitchFamily="34" charset="0"/>
                        <a:buChar char="•"/>
                      </a:pPr>
                      <a:r>
                        <a:rPr lang="en-US" sz="800" dirty="0" smtClean="0">
                          <a:solidFill>
                            <a:schemeClr val="tx1"/>
                          </a:solidFill>
                          <a:latin typeface="+mn-lt"/>
                        </a:rPr>
                        <a:t>Low out-of-pocket</a:t>
                      </a:r>
                      <a:r>
                        <a:rPr lang="en-US" sz="800" baseline="0" dirty="0" smtClean="0">
                          <a:solidFill>
                            <a:schemeClr val="tx1"/>
                          </a:solidFill>
                          <a:latin typeface="+mn-lt"/>
                        </a:rPr>
                        <a:t> cost</a:t>
                      </a:r>
                      <a:endParaRPr lang="en-US" sz="800" dirty="0">
                        <a:solidFill>
                          <a:schemeClr val="tx1"/>
                        </a:solidFill>
                        <a:latin typeface="+mn-lt"/>
                      </a:endParaRPr>
                    </a:p>
                  </a:txBody>
                  <a:tcPr marL="64008" marR="64008">
                    <a:solidFill>
                      <a:schemeClr val="bg2"/>
                    </a:solidFill>
                  </a:tcPr>
                </a:tc>
              </a:tr>
              <a:tr h="370840">
                <a:tc>
                  <a:txBody>
                    <a:bodyPr/>
                    <a:lstStyle/>
                    <a:p>
                      <a:pPr marL="91440" indent="-91440" algn="l">
                        <a:buFont typeface="Arial" panose="020B0604020202020204" pitchFamily="34" charset="0"/>
                        <a:buChar char="•"/>
                      </a:pPr>
                      <a:r>
                        <a:rPr lang="en-US" sz="800" dirty="0" smtClean="0">
                          <a:solidFill>
                            <a:schemeClr val="tx1"/>
                          </a:solidFill>
                          <a:latin typeface="+mn-lt"/>
                        </a:rPr>
                        <a:t>Broad</a:t>
                      </a:r>
                      <a:r>
                        <a:rPr lang="en-US" sz="800" baseline="0" dirty="0" smtClean="0">
                          <a:solidFill>
                            <a:schemeClr val="tx1"/>
                          </a:solidFill>
                          <a:latin typeface="+mn-lt"/>
                        </a:rPr>
                        <a:t> geographic footprint</a:t>
                      </a:r>
                    </a:p>
                    <a:p>
                      <a:pPr marL="91440" indent="-91440" algn="l">
                        <a:buFont typeface="Arial" panose="020B0604020202020204" pitchFamily="34" charset="0"/>
                        <a:buChar char="•"/>
                      </a:pPr>
                      <a:r>
                        <a:rPr lang="en-US" sz="800" baseline="0" dirty="0" smtClean="0">
                          <a:solidFill>
                            <a:schemeClr val="tx1"/>
                          </a:solidFill>
                          <a:latin typeface="+mn-lt"/>
                        </a:rPr>
                        <a:t>Comprehensive clinical scope</a:t>
                      </a:r>
                    </a:p>
                  </a:txBody>
                  <a:tcPr marL="64008" marR="64008">
                    <a:solidFill>
                      <a:schemeClr val="bg2"/>
                    </a:solidFill>
                  </a:tcPr>
                </a:tc>
                <a:tc>
                  <a:txBody>
                    <a:bodyPr/>
                    <a:lstStyle/>
                    <a:p>
                      <a:pPr marL="91440" marR="0" indent="-91440" algn="l" defTabSz="6400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smtClean="0">
                          <a:solidFill>
                            <a:schemeClr val="tx1"/>
                          </a:solidFill>
                          <a:latin typeface="+mn-lt"/>
                        </a:rPr>
                        <a:t>Inclusion</a:t>
                      </a:r>
                      <a:r>
                        <a:rPr lang="en-US" sz="800" baseline="0" dirty="0" smtClean="0">
                          <a:solidFill>
                            <a:schemeClr val="tx1"/>
                          </a:solidFill>
                          <a:latin typeface="+mn-lt"/>
                        </a:rPr>
                        <a:t> of preferred physicians</a:t>
                      </a:r>
                    </a:p>
                  </a:txBody>
                  <a:tcPr marL="64008" marR="64008">
                    <a:solidFill>
                      <a:schemeClr val="bg2"/>
                    </a:solidFill>
                  </a:tcPr>
                </a:tc>
                <a:tc>
                  <a:txBody>
                    <a:bodyPr/>
                    <a:lstStyle/>
                    <a:p>
                      <a:pPr marL="91440" indent="-91440" algn="l">
                        <a:buFont typeface="Arial" panose="020B0604020202020204" pitchFamily="34" charset="0"/>
                        <a:buChar char="•"/>
                      </a:pPr>
                      <a:r>
                        <a:rPr lang="en-US" sz="800" dirty="0" smtClean="0">
                          <a:solidFill>
                            <a:schemeClr val="tx1"/>
                          </a:solidFill>
                          <a:latin typeface="+mn-lt"/>
                        </a:rPr>
                        <a:t>Proximity to access points</a:t>
                      </a:r>
                    </a:p>
                  </a:txBody>
                  <a:tcPr marL="64008" marR="64008">
                    <a:solidFill>
                      <a:schemeClr val="bg2"/>
                    </a:solidFill>
                  </a:tcPr>
                </a:tc>
              </a:tr>
              <a:tr h="370840">
                <a:tc>
                  <a:txBody>
                    <a:bodyPr/>
                    <a:lstStyle/>
                    <a:p>
                      <a:pPr marL="91440" indent="-91440" algn="l">
                        <a:buFont typeface="Arial" panose="020B0604020202020204" pitchFamily="34" charset="0"/>
                        <a:buChar char="•"/>
                      </a:pPr>
                      <a:r>
                        <a:rPr lang="en-US" sz="800" dirty="0" smtClean="0">
                          <a:solidFill>
                            <a:schemeClr val="tx1"/>
                          </a:solidFill>
                          <a:latin typeface="+mn-lt"/>
                        </a:rPr>
                        <a:t>High clinical process, outcomes</a:t>
                      </a:r>
                      <a:r>
                        <a:rPr lang="en-US" sz="800" baseline="0" dirty="0" smtClean="0">
                          <a:solidFill>
                            <a:schemeClr val="tx1"/>
                          </a:solidFill>
                          <a:latin typeface="+mn-lt"/>
                        </a:rPr>
                        <a:t> performance</a:t>
                      </a:r>
                      <a:endParaRPr lang="en-US" sz="800" dirty="0" smtClean="0">
                        <a:solidFill>
                          <a:schemeClr val="tx1"/>
                        </a:solidFill>
                        <a:latin typeface="+mn-lt"/>
                      </a:endParaRPr>
                    </a:p>
                    <a:p>
                      <a:pPr marL="91440" indent="-91440" algn="l">
                        <a:buFont typeface="Arial" panose="020B0604020202020204" pitchFamily="34" charset="0"/>
                        <a:buChar char="•"/>
                      </a:pPr>
                      <a:r>
                        <a:rPr lang="en-US" sz="800" dirty="0" smtClean="0">
                          <a:solidFill>
                            <a:schemeClr val="tx1"/>
                          </a:solidFill>
                          <a:latin typeface="+mn-lt"/>
                        </a:rPr>
                        <a:t>Adherence to evidence-based</a:t>
                      </a:r>
                      <a:r>
                        <a:rPr lang="en-US" sz="800" baseline="0" dirty="0" smtClean="0">
                          <a:solidFill>
                            <a:schemeClr val="tx1"/>
                          </a:solidFill>
                          <a:latin typeface="+mn-lt"/>
                        </a:rPr>
                        <a:t> care</a:t>
                      </a:r>
                    </a:p>
                    <a:p>
                      <a:pPr marL="91440" indent="-91440" algn="l">
                        <a:buFont typeface="Arial" panose="020B0604020202020204" pitchFamily="34" charset="0"/>
                        <a:buChar char="•"/>
                      </a:pPr>
                      <a:r>
                        <a:rPr lang="en-US" sz="800" baseline="0" dirty="0" smtClean="0">
                          <a:solidFill>
                            <a:schemeClr val="tx1"/>
                          </a:solidFill>
                          <a:latin typeface="+mn-lt"/>
                        </a:rPr>
                        <a:t>On-demand access options</a:t>
                      </a:r>
                    </a:p>
                    <a:p>
                      <a:pPr marL="91440" indent="-91440" algn="l">
                        <a:buFont typeface="Arial" panose="020B0604020202020204" pitchFamily="34" charset="0"/>
                        <a:buChar char="•"/>
                      </a:pPr>
                      <a:r>
                        <a:rPr lang="en-US" sz="800" baseline="0" dirty="0" smtClean="0">
                          <a:solidFill>
                            <a:schemeClr val="tx1"/>
                          </a:solidFill>
                          <a:latin typeface="+mn-lt"/>
                        </a:rPr>
                        <a:t>Centralized navigation services</a:t>
                      </a:r>
                    </a:p>
                    <a:p>
                      <a:pPr marL="91440" indent="-91440" algn="l">
                        <a:buFont typeface="Arial" panose="020B0604020202020204" pitchFamily="34" charset="0"/>
                        <a:buChar char="•"/>
                      </a:pPr>
                      <a:r>
                        <a:rPr lang="en-US" sz="800" baseline="0" dirty="0" smtClean="0">
                          <a:solidFill>
                            <a:schemeClr val="tx1"/>
                          </a:solidFill>
                          <a:latin typeface="+mn-lt"/>
                        </a:rPr>
                        <a:t>Prompt appointment times</a:t>
                      </a:r>
                    </a:p>
                    <a:p>
                      <a:pPr marL="91440" indent="-91440" algn="l">
                        <a:buFont typeface="Arial" panose="020B0604020202020204" pitchFamily="34" charset="0"/>
                        <a:buChar char="•"/>
                      </a:pPr>
                      <a:r>
                        <a:rPr lang="en-US" sz="800" baseline="0" dirty="0" smtClean="0">
                          <a:solidFill>
                            <a:schemeClr val="tx1"/>
                          </a:solidFill>
                          <a:latin typeface="+mn-lt"/>
                        </a:rPr>
                        <a:t>Extended hours</a:t>
                      </a:r>
                      <a:endParaRPr lang="en-US" sz="800" dirty="0" smtClean="0">
                        <a:solidFill>
                          <a:schemeClr val="tx1"/>
                        </a:solidFill>
                        <a:latin typeface="+mn-lt"/>
                      </a:endParaRPr>
                    </a:p>
                  </a:txBody>
                  <a:tcPr marL="64008" marR="64008">
                    <a:solidFill>
                      <a:schemeClr val="bg2"/>
                    </a:solidFill>
                  </a:tcPr>
                </a:tc>
                <a:tc>
                  <a:txBody>
                    <a:bodyPr/>
                    <a:lstStyle/>
                    <a:p>
                      <a:pPr marL="91440" indent="-91440" algn="l">
                        <a:buFont typeface="Arial" panose="020B0604020202020204" pitchFamily="34" charset="0"/>
                        <a:buChar char="•"/>
                      </a:pPr>
                      <a:r>
                        <a:rPr lang="en-US" sz="800" dirty="0" smtClean="0">
                          <a:solidFill>
                            <a:schemeClr val="tx1"/>
                          </a:solidFill>
                          <a:latin typeface="+mn-lt"/>
                        </a:rPr>
                        <a:t>High population</a:t>
                      </a:r>
                      <a:r>
                        <a:rPr lang="en-US" sz="800" baseline="0" dirty="0" smtClean="0">
                          <a:solidFill>
                            <a:schemeClr val="tx1"/>
                          </a:solidFill>
                          <a:latin typeface="+mn-lt"/>
                        </a:rPr>
                        <a:t> health quality ratings</a:t>
                      </a:r>
                    </a:p>
                    <a:p>
                      <a:pPr marL="91440" indent="-91440" algn="l">
                        <a:buFont typeface="Arial" panose="020B0604020202020204" pitchFamily="34" charset="0"/>
                        <a:buChar char="•"/>
                      </a:pPr>
                      <a:r>
                        <a:rPr lang="en-US" sz="800" dirty="0" smtClean="0">
                          <a:solidFill>
                            <a:schemeClr val="tx1"/>
                          </a:solidFill>
                          <a:latin typeface="+mn-lt"/>
                        </a:rPr>
                        <a:t>High member satisfaction ratings</a:t>
                      </a:r>
                      <a:endParaRPr lang="en-US" sz="800" baseline="0" dirty="0" smtClean="0">
                        <a:solidFill>
                          <a:schemeClr val="tx1"/>
                        </a:solidFill>
                        <a:latin typeface="+mn-lt"/>
                      </a:endParaRPr>
                    </a:p>
                    <a:p>
                      <a:pPr marL="91440" indent="-91440" algn="l">
                        <a:buFont typeface="Arial" panose="020B0604020202020204" pitchFamily="34" charset="0"/>
                        <a:buChar char="•"/>
                      </a:pPr>
                      <a:r>
                        <a:rPr lang="en-US" sz="800" baseline="0" dirty="0" smtClean="0">
                          <a:solidFill>
                            <a:schemeClr val="tx1"/>
                          </a:solidFill>
                          <a:latin typeface="+mn-lt"/>
                        </a:rPr>
                        <a:t>Positive brand association</a:t>
                      </a:r>
                    </a:p>
                    <a:p>
                      <a:pPr marL="91440" indent="-91440" algn="l">
                        <a:buFont typeface="Arial" panose="020B0604020202020204" pitchFamily="34" charset="0"/>
                        <a:buChar char="•"/>
                      </a:pPr>
                      <a:r>
                        <a:rPr lang="en-US" sz="800" baseline="0" dirty="0" smtClean="0">
                          <a:solidFill>
                            <a:schemeClr val="tx1"/>
                          </a:solidFill>
                          <a:latin typeface="+mn-lt"/>
                        </a:rPr>
                        <a:t>On-demand access options</a:t>
                      </a:r>
                      <a:endParaRPr lang="en-US" sz="800" dirty="0" smtClean="0">
                        <a:solidFill>
                          <a:schemeClr val="tx1"/>
                        </a:solidFill>
                        <a:latin typeface="+mn-lt"/>
                      </a:endParaRPr>
                    </a:p>
                  </a:txBody>
                  <a:tcPr marL="64008" marR="64008">
                    <a:solidFill>
                      <a:schemeClr val="bg2"/>
                    </a:solidFill>
                  </a:tcPr>
                </a:tc>
                <a:tc>
                  <a:txBody>
                    <a:bodyPr/>
                    <a:lstStyle/>
                    <a:p>
                      <a:pPr marL="91440" indent="-91440" algn="l">
                        <a:buFont typeface="Arial" panose="020B0604020202020204" pitchFamily="34" charset="0"/>
                        <a:buChar char="•"/>
                      </a:pPr>
                      <a:r>
                        <a:rPr lang="en-US" sz="800" baseline="0" dirty="0" smtClean="0">
                          <a:solidFill>
                            <a:schemeClr val="tx1"/>
                          </a:solidFill>
                          <a:latin typeface="+mn-lt"/>
                        </a:rPr>
                        <a:t>Great care experience</a:t>
                      </a:r>
                    </a:p>
                    <a:p>
                      <a:pPr marL="91440" marR="0" indent="-91440" algn="l" defTabSz="6400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smtClean="0">
                          <a:solidFill>
                            <a:schemeClr val="tx1"/>
                          </a:solidFill>
                          <a:latin typeface="+mn-lt"/>
                        </a:rPr>
                        <a:t>On-demand access options</a:t>
                      </a:r>
                    </a:p>
                    <a:p>
                      <a:pPr marL="91440" indent="-91440" algn="l">
                        <a:buFont typeface="Arial" panose="020B0604020202020204" pitchFamily="34" charset="0"/>
                        <a:buChar char="•"/>
                      </a:pPr>
                      <a:r>
                        <a:rPr lang="en-US" sz="800" baseline="0" dirty="0" smtClean="0">
                          <a:solidFill>
                            <a:schemeClr val="tx1"/>
                          </a:solidFill>
                          <a:latin typeface="+mn-lt"/>
                        </a:rPr>
                        <a:t>Prompt appointment times</a:t>
                      </a:r>
                    </a:p>
                    <a:p>
                      <a:pPr marL="91440" indent="-91440" algn="l">
                        <a:buFont typeface="Arial" panose="020B0604020202020204" pitchFamily="34" charset="0"/>
                        <a:buChar char="•"/>
                      </a:pPr>
                      <a:r>
                        <a:rPr lang="en-US" sz="800" baseline="0" dirty="0" smtClean="0">
                          <a:solidFill>
                            <a:schemeClr val="tx1"/>
                          </a:solidFill>
                          <a:latin typeface="+mn-lt"/>
                        </a:rPr>
                        <a:t>Extended hours</a:t>
                      </a:r>
                      <a:endParaRPr lang="en-US" sz="800" dirty="0" smtClean="0">
                        <a:solidFill>
                          <a:schemeClr val="tx1"/>
                        </a:solidFill>
                        <a:latin typeface="+mn-lt"/>
                      </a:endParaRPr>
                    </a:p>
                  </a:txBody>
                  <a:tcPr marL="64008" marR="64008">
                    <a:solidFill>
                      <a:schemeClr val="bg2"/>
                    </a:solidFill>
                  </a:tcPr>
                </a:tc>
              </a:tr>
            </a:tbl>
          </a:graphicData>
        </a:graphic>
      </p:graphicFrame>
      <p:sp>
        <p:nvSpPr>
          <p:cNvPr id="13" name="TextBox 12"/>
          <p:cNvSpPr txBox="1"/>
          <p:nvPr/>
        </p:nvSpPr>
        <p:spPr bwMode="gray">
          <a:xfrm>
            <a:off x="286745" y="2586384"/>
            <a:ext cx="799200" cy="153888"/>
          </a:xfrm>
          <a:prstGeom prst="rect">
            <a:avLst/>
          </a:prstGeom>
          <a:noFill/>
        </p:spPr>
        <p:txBody>
          <a:bodyPr wrap="square" lIns="0" tIns="0" rIns="0" bIns="0" rtlCol="0">
            <a:spAutoFit/>
          </a:bodyPr>
          <a:lstStyle/>
          <a:p>
            <a:pPr algn="r">
              <a:spcBef>
                <a:spcPts val="500"/>
              </a:spcBef>
            </a:pPr>
            <a:r>
              <a:rPr lang="en-US" sz="1000" b="1" dirty="0" smtClean="0"/>
              <a:t>Cost</a:t>
            </a:r>
          </a:p>
        </p:txBody>
      </p:sp>
      <p:sp>
        <p:nvSpPr>
          <p:cNvPr id="14" name="TextBox 13"/>
          <p:cNvSpPr txBox="1"/>
          <p:nvPr/>
        </p:nvSpPr>
        <p:spPr bwMode="gray">
          <a:xfrm>
            <a:off x="345377" y="2872048"/>
            <a:ext cx="740568" cy="307777"/>
          </a:xfrm>
          <a:prstGeom prst="rect">
            <a:avLst/>
          </a:prstGeom>
          <a:noFill/>
        </p:spPr>
        <p:txBody>
          <a:bodyPr wrap="square" lIns="0" tIns="0" rIns="0" bIns="0" rtlCol="0">
            <a:spAutoFit/>
          </a:bodyPr>
          <a:lstStyle/>
          <a:p>
            <a:pPr algn="r">
              <a:spcBef>
                <a:spcPts val="500"/>
              </a:spcBef>
            </a:pPr>
            <a:r>
              <a:rPr lang="en-US" sz="1000" b="1" dirty="0" smtClean="0"/>
              <a:t>Reach and Scope</a:t>
            </a:r>
          </a:p>
        </p:txBody>
      </p:sp>
      <p:sp>
        <p:nvSpPr>
          <p:cNvPr id="16" name="TextBox 15"/>
          <p:cNvSpPr txBox="1"/>
          <p:nvPr/>
        </p:nvSpPr>
        <p:spPr bwMode="gray">
          <a:xfrm>
            <a:off x="286744" y="3434685"/>
            <a:ext cx="799201" cy="461665"/>
          </a:xfrm>
          <a:prstGeom prst="rect">
            <a:avLst/>
          </a:prstGeom>
          <a:noFill/>
        </p:spPr>
        <p:txBody>
          <a:bodyPr wrap="square" lIns="0" tIns="0" rIns="0" bIns="0" rtlCol="0">
            <a:spAutoFit/>
          </a:bodyPr>
          <a:lstStyle/>
          <a:p>
            <a:pPr algn="r">
              <a:spcBef>
                <a:spcPts val="500"/>
              </a:spcBef>
            </a:pPr>
            <a:r>
              <a:rPr lang="en-US" sz="1000" b="1" dirty="0" smtClean="0"/>
              <a:t>Clinical and Service Quality</a:t>
            </a:r>
          </a:p>
        </p:txBody>
      </p:sp>
      <p:cxnSp>
        <p:nvCxnSpPr>
          <p:cNvPr id="20" name="Straight Connector 19"/>
          <p:cNvCxnSpPr/>
          <p:nvPr/>
        </p:nvCxnSpPr>
        <p:spPr bwMode="gray">
          <a:xfrm>
            <a:off x="430824" y="3221372"/>
            <a:ext cx="5765304" cy="0"/>
          </a:xfrm>
          <a:prstGeom prst="line">
            <a:avLst/>
          </a:prstGeom>
          <a:solidFill>
            <a:schemeClr val="accent1"/>
          </a:solidFill>
          <a:ln w="12700" cap="flat" cmpd="sng" algn="ctr">
            <a:solidFill>
              <a:schemeClr val="accent3"/>
            </a:solidFill>
            <a:prstDash val="dash"/>
            <a:miter lim="800000"/>
            <a:headEnd type="none" w="med" len="med"/>
            <a:tailEnd type="none"/>
          </a:ln>
          <a:effectLst/>
        </p:spPr>
      </p:cxnSp>
      <p:cxnSp>
        <p:nvCxnSpPr>
          <p:cNvPr id="22" name="Straight Arrow Connector 21"/>
          <p:cNvCxnSpPr/>
          <p:nvPr/>
        </p:nvCxnSpPr>
        <p:spPr bwMode="gray">
          <a:xfrm flipV="1">
            <a:off x="5882138" y="2496176"/>
            <a:ext cx="0" cy="668409"/>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25" name="Straight Arrow Connector 24"/>
          <p:cNvCxnSpPr/>
          <p:nvPr/>
        </p:nvCxnSpPr>
        <p:spPr bwMode="gray">
          <a:xfrm>
            <a:off x="5882138" y="3276579"/>
            <a:ext cx="0" cy="863929"/>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pic>
        <p:nvPicPr>
          <p:cNvPr id="4099" name="Picture 3" descr="L:\public\share\ABC Templates and Resources\ABC Art Icons Logos\ABC Modern Icons\Person_Casual_with_comp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570" y="1305404"/>
            <a:ext cx="365760" cy="3035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liuto\Desktop\ABC Modern Icons\Meeting_5_peo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328" y="1316967"/>
            <a:ext cx="365760" cy="29273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liuto\Desktop\ABC Modern Icons\Toolk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1029" y="1279817"/>
            <a:ext cx="365760" cy="3670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liuto\Desktop\ABC Modern Icons\Insurance_ca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9127" y="1346361"/>
            <a:ext cx="365760" cy="22161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liuto\Desktop\ABC Modern Icons\Computer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7230" y="1280454"/>
            <a:ext cx="325755" cy="365760"/>
          </a:xfrm>
          <a:prstGeom prst="rect">
            <a:avLst/>
          </a:prstGeom>
          <a:noFill/>
          <a:extLst>
            <a:ext uri="{909E8E84-426E-40DD-AFC4-6F175D3DCCD1}">
              <a14:hiddenFill xmlns:a14="http://schemas.microsoft.com/office/drawing/2010/main">
                <a:solidFill>
                  <a:srgbClr val="FFFFFF"/>
                </a:solidFill>
              </a14:hiddenFill>
            </a:ext>
          </a:extLst>
        </p:spPr>
      </p:pic>
      <p:sp>
        <p:nvSpPr>
          <p:cNvPr id="29" name="Right Bracket 28"/>
          <p:cNvSpPr/>
          <p:nvPr/>
        </p:nvSpPr>
        <p:spPr bwMode="gray">
          <a:xfrm rot="5400000" flipH="1">
            <a:off x="2074758" y="314169"/>
            <a:ext cx="55384" cy="1802627"/>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ket 33"/>
          <p:cNvSpPr/>
          <p:nvPr/>
        </p:nvSpPr>
        <p:spPr bwMode="gray">
          <a:xfrm rot="5400000" flipH="1">
            <a:off x="4413093" y="-37478"/>
            <a:ext cx="55385" cy="2505920"/>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bwMode="gray">
          <a:xfrm>
            <a:off x="1393601" y="1035003"/>
            <a:ext cx="1417698" cy="138499"/>
          </a:xfrm>
          <a:prstGeom prst="rect">
            <a:avLst/>
          </a:prstGeom>
          <a:noFill/>
        </p:spPr>
        <p:txBody>
          <a:bodyPr wrap="square" lIns="0" tIns="0" rIns="0" bIns="0" rtlCol="0">
            <a:spAutoFit/>
          </a:bodyPr>
          <a:lstStyle/>
          <a:p>
            <a:pPr algn="ctr">
              <a:spcBef>
                <a:spcPts val="500"/>
              </a:spcBef>
            </a:pPr>
            <a:r>
              <a:rPr lang="en-US" sz="900" i="1" dirty="0" smtClean="0"/>
              <a:t>Network Assemblers</a:t>
            </a:r>
          </a:p>
        </p:txBody>
      </p:sp>
      <p:sp>
        <p:nvSpPr>
          <p:cNvPr id="35" name="TextBox 34"/>
          <p:cNvSpPr txBox="1"/>
          <p:nvPr/>
        </p:nvSpPr>
        <p:spPr bwMode="gray">
          <a:xfrm>
            <a:off x="3731936" y="1035003"/>
            <a:ext cx="1417698" cy="138499"/>
          </a:xfrm>
          <a:prstGeom prst="rect">
            <a:avLst/>
          </a:prstGeom>
          <a:noFill/>
        </p:spPr>
        <p:txBody>
          <a:bodyPr wrap="square" lIns="0" tIns="0" rIns="0" bIns="0" rtlCol="0">
            <a:spAutoFit/>
          </a:bodyPr>
          <a:lstStyle/>
          <a:p>
            <a:pPr algn="ctr">
              <a:spcBef>
                <a:spcPts val="500"/>
              </a:spcBef>
            </a:pPr>
            <a:r>
              <a:rPr lang="en-US" sz="900" i="1" dirty="0" smtClean="0"/>
              <a:t>Individual Consumer</a:t>
            </a:r>
          </a:p>
        </p:txBody>
      </p:sp>
      <p:pic>
        <p:nvPicPr>
          <p:cNvPr id="36" name="Picture 3" descr="C:\Users\liuto\Desktop\ABC Modern Icons\Combined_Icons_Person_and_arro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3033" y="1312309"/>
            <a:ext cx="457200" cy="289719"/>
          </a:xfrm>
          <a:prstGeom prst="rect">
            <a:avLst/>
          </a:prstGeom>
          <a:noFill/>
          <a:extLst>
            <a:ext uri="{909E8E84-426E-40DD-AFC4-6F175D3DCCD1}">
              <a14:hiddenFill xmlns:a14="http://schemas.microsoft.com/office/drawing/2010/main">
                <a:solidFill>
                  <a:srgbClr val="FFFFFF"/>
                </a:solidFill>
              </a14:hiddenFill>
            </a:ext>
          </a:extLst>
        </p:spPr>
      </p:pic>
      <p:sp>
        <p:nvSpPr>
          <p:cNvPr id="38" name="Right Bracket 37"/>
          <p:cNvSpPr/>
          <p:nvPr/>
        </p:nvSpPr>
        <p:spPr bwMode="gray">
          <a:xfrm flipH="1">
            <a:off x="307562" y="2465696"/>
            <a:ext cx="55382" cy="1703387"/>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bwMode="gray">
          <a:xfrm rot="10800000">
            <a:off x="169063" y="2770189"/>
            <a:ext cx="138499" cy="1094400"/>
          </a:xfrm>
          <a:prstGeom prst="rect">
            <a:avLst/>
          </a:prstGeom>
          <a:noFill/>
        </p:spPr>
        <p:txBody>
          <a:bodyPr vert="eaVert" wrap="square" lIns="0" tIns="0" rIns="0" bIns="0" rtlCol="0">
            <a:spAutoFit/>
          </a:bodyPr>
          <a:lstStyle/>
          <a:p>
            <a:pPr algn="ctr">
              <a:spcBef>
                <a:spcPts val="500"/>
              </a:spcBef>
            </a:pPr>
            <a:r>
              <a:rPr lang="en-US" sz="900" i="1" dirty="0" smtClean="0"/>
              <a:t>Retail Market</a:t>
            </a:r>
          </a:p>
        </p:txBody>
      </p:sp>
      <p:sp>
        <p:nvSpPr>
          <p:cNvPr id="41" name="TextBox 40"/>
          <p:cNvSpPr txBox="1"/>
          <p:nvPr/>
        </p:nvSpPr>
        <p:spPr bwMode="gray">
          <a:xfrm>
            <a:off x="-194277" y="2175716"/>
            <a:ext cx="1280222" cy="138499"/>
          </a:xfrm>
          <a:prstGeom prst="rect">
            <a:avLst/>
          </a:prstGeom>
          <a:noFill/>
        </p:spPr>
        <p:txBody>
          <a:bodyPr wrap="square" lIns="0" tIns="0" rIns="0" bIns="0" rtlCol="0">
            <a:spAutoFit/>
          </a:bodyPr>
          <a:lstStyle/>
          <a:p>
            <a:pPr algn="r">
              <a:spcBef>
                <a:spcPts val="500"/>
              </a:spcBef>
            </a:pPr>
            <a:r>
              <a:rPr lang="en-US" sz="900" i="1" dirty="0" smtClean="0"/>
              <a:t>Traditional Market</a:t>
            </a:r>
          </a:p>
        </p:txBody>
      </p:sp>
      <p:sp>
        <p:nvSpPr>
          <p:cNvPr id="24" name="TextBox 23"/>
          <p:cNvSpPr txBox="1"/>
          <p:nvPr/>
        </p:nvSpPr>
        <p:spPr bwMode="gray">
          <a:xfrm>
            <a:off x="5919129" y="2513954"/>
            <a:ext cx="276999" cy="650631"/>
          </a:xfrm>
          <a:prstGeom prst="rect">
            <a:avLst/>
          </a:prstGeom>
          <a:noFill/>
        </p:spPr>
        <p:txBody>
          <a:bodyPr vert="eaVert" wrap="square" lIns="0" tIns="0" rIns="0" bIns="0" rtlCol="0">
            <a:spAutoFit/>
          </a:bodyPr>
          <a:lstStyle/>
          <a:p>
            <a:pPr algn="r">
              <a:spcBef>
                <a:spcPts val="500"/>
              </a:spcBef>
            </a:pPr>
            <a:r>
              <a:rPr lang="en-US" sz="900" i="1" dirty="0" smtClean="0"/>
              <a:t>Threshold Factors</a:t>
            </a:r>
          </a:p>
        </p:txBody>
      </p:sp>
      <p:sp>
        <p:nvSpPr>
          <p:cNvPr id="43" name="TextBox 42"/>
          <p:cNvSpPr txBox="1"/>
          <p:nvPr/>
        </p:nvSpPr>
        <p:spPr bwMode="gray">
          <a:xfrm>
            <a:off x="5919129" y="3276579"/>
            <a:ext cx="276999" cy="739402"/>
          </a:xfrm>
          <a:prstGeom prst="rect">
            <a:avLst/>
          </a:prstGeom>
          <a:noFill/>
        </p:spPr>
        <p:txBody>
          <a:bodyPr vert="eaVert" wrap="square" lIns="0" tIns="0" rIns="0" bIns="0" rtlCol="0">
            <a:spAutoFit/>
          </a:bodyPr>
          <a:lstStyle/>
          <a:p>
            <a:pPr>
              <a:spcBef>
                <a:spcPts val="500"/>
              </a:spcBef>
            </a:pPr>
            <a:r>
              <a:rPr lang="en-US" sz="900" i="1" dirty="0" smtClean="0"/>
              <a:t>Differentiating Factors</a:t>
            </a:r>
          </a:p>
        </p:txBody>
      </p:sp>
      <p:sp>
        <p:nvSpPr>
          <p:cNvPr id="32" name="Right Arrow 31"/>
          <p:cNvSpPr/>
          <p:nvPr/>
        </p:nvSpPr>
        <p:spPr bwMode="gray">
          <a:xfrm flipH="1">
            <a:off x="1085945" y="4224338"/>
            <a:ext cx="4727556" cy="362466"/>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smtClean="0">
              <a:solidFill>
                <a:schemeClr val="bg2"/>
              </a:solidFill>
              <a:latin typeface="+mj-lt"/>
            </a:endParaRPr>
          </a:p>
        </p:txBody>
      </p:sp>
      <p:sp>
        <p:nvSpPr>
          <p:cNvPr id="37" name="TextBox 36"/>
          <p:cNvSpPr txBox="1"/>
          <p:nvPr/>
        </p:nvSpPr>
        <p:spPr bwMode="gray">
          <a:xfrm>
            <a:off x="2426969" y="4337381"/>
            <a:ext cx="2045508" cy="138499"/>
          </a:xfrm>
          <a:prstGeom prst="rect">
            <a:avLst/>
          </a:prstGeom>
          <a:noFill/>
        </p:spPr>
        <p:txBody>
          <a:bodyPr wrap="square" lIns="0" tIns="0" rIns="0" bIns="0" rtlCol="0">
            <a:spAutoFit/>
          </a:bodyPr>
          <a:lstStyle/>
          <a:p>
            <a:pPr algn="ctr"/>
            <a:r>
              <a:rPr lang="en-US" sz="900" b="1" dirty="0" smtClean="0">
                <a:solidFill>
                  <a:schemeClr val="bg1"/>
                </a:solidFill>
                <a:latin typeface="+mj-lt"/>
              </a:rPr>
              <a:t>Expanding Arena of Competition</a:t>
            </a:r>
            <a:endParaRPr lang="en-US" sz="900" b="1" dirty="0">
              <a:solidFill>
                <a:schemeClr val="bg1"/>
              </a:solidFill>
              <a:latin typeface="+mj-lt"/>
            </a:endParaRPr>
          </a:p>
        </p:txBody>
      </p:sp>
    </p:spTree>
    <p:extLst>
      <p:ext uri="{BB962C8B-B14F-4D97-AF65-F5344CB8AC3E}">
        <p14:creationId xmlns:p14="http://schemas.microsoft.com/office/powerpoint/2010/main" val="1991093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83"/>
          <p:cNvSpPr>
            <a:spLocks/>
          </p:cNvSpPr>
          <p:nvPr/>
        </p:nvSpPr>
        <p:spPr bwMode="gray">
          <a:xfrm>
            <a:off x="3524540" y="3196008"/>
            <a:ext cx="507462" cy="492806"/>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solidFill>
            <a:schemeClr val="bg2"/>
          </a:solidFill>
          <a:ln w="9525">
            <a:solidFill>
              <a:schemeClr val="accent2"/>
            </a:solidFill>
            <a:round/>
            <a:headEnd/>
            <a:tailEnd/>
          </a:ln>
        </p:spPr>
        <p:txBody>
          <a:bodyPr/>
          <a:lstStyle/>
          <a:p>
            <a:endParaRPr lang="en-US" dirty="0">
              <a:latin typeface="+mj-lt"/>
            </a:endParaRPr>
          </a:p>
        </p:txBody>
      </p:sp>
      <p:sp>
        <p:nvSpPr>
          <p:cNvPr id="43" name="Freeform 70"/>
          <p:cNvSpPr>
            <a:spLocks/>
          </p:cNvSpPr>
          <p:nvPr/>
        </p:nvSpPr>
        <p:spPr bwMode="gray">
          <a:xfrm>
            <a:off x="4467530" y="3208108"/>
            <a:ext cx="522949" cy="468606"/>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solidFill>
            <a:schemeClr val="bg2"/>
          </a:solidFill>
          <a:ln w="9525">
            <a:solidFill>
              <a:schemeClr val="accent2"/>
            </a:solidFill>
            <a:round/>
            <a:headEnd/>
            <a:tailEnd/>
          </a:ln>
        </p:spPr>
        <p:txBody>
          <a:bodyPr/>
          <a:lstStyle/>
          <a:p>
            <a:endParaRPr lang="en-US" dirty="0">
              <a:latin typeface="+mj-lt"/>
            </a:endParaRPr>
          </a:p>
        </p:txBody>
      </p:sp>
      <p:grpSp>
        <p:nvGrpSpPr>
          <p:cNvPr id="4" name="Group 3"/>
          <p:cNvGrpSpPr/>
          <p:nvPr/>
        </p:nvGrpSpPr>
        <p:grpSpPr>
          <a:xfrm>
            <a:off x="5625199" y="3196440"/>
            <a:ext cx="522732" cy="491942"/>
            <a:chOff x="5382369" y="1433062"/>
            <a:chExt cx="665491" cy="626292"/>
          </a:xfrm>
        </p:grpSpPr>
        <p:sp>
          <p:nvSpPr>
            <p:cNvPr id="41" name="Freeform 59"/>
            <p:cNvSpPr>
              <a:spLocks/>
            </p:cNvSpPr>
            <p:nvPr/>
          </p:nvSpPr>
          <p:spPr bwMode="gray">
            <a:xfrm>
              <a:off x="5382369" y="1433062"/>
              <a:ext cx="506914" cy="261029"/>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solidFill>
              <a:schemeClr val="bg2"/>
            </a:solidFill>
            <a:ln w="9525">
              <a:solidFill>
                <a:schemeClr val="accent2"/>
              </a:solidFill>
              <a:round/>
              <a:headEnd/>
              <a:tailEnd/>
            </a:ln>
          </p:spPr>
          <p:txBody>
            <a:bodyPr/>
            <a:lstStyle/>
            <a:p>
              <a:endParaRPr lang="en-US" dirty="0">
                <a:latin typeface="+mj-lt"/>
              </a:endParaRPr>
            </a:p>
          </p:txBody>
        </p:sp>
        <p:sp>
          <p:nvSpPr>
            <p:cNvPr id="42" name="Freeform 60"/>
            <p:cNvSpPr>
              <a:spLocks/>
            </p:cNvSpPr>
            <p:nvPr/>
          </p:nvSpPr>
          <p:spPr bwMode="gray">
            <a:xfrm>
              <a:off x="5707542" y="1595203"/>
              <a:ext cx="340318" cy="464151"/>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solidFill>
              <a:schemeClr val="bg2"/>
            </a:solidFill>
            <a:ln w="9525">
              <a:solidFill>
                <a:schemeClr val="accent2"/>
              </a:solidFill>
              <a:round/>
              <a:headEnd/>
              <a:tailEnd/>
            </a:ln>
          </p:spPr>
          <p:txBody>
            <a:bodyPr/>
            <a:lstStyle/>
            <a:p>
              <a:endParaRPr lang="en-US" dirty="0">
                <a:latin typeface="+mj-lt"/>
              </a:endParaRPr>
            </a:p>
          </p:txBody>
        </p:sp>
      </p:grpSp>
      <p:sp>
        <p:nvSpPr>
          <p:cNvPr id="5" name="Text Placeholder 4"/>
          <p:cNvSpPr>
            <a:spLocks noGrp="1"/>
          </p:cNvSpPr>
          <p:nvPr>
            <p:ph type="body" sz="quarter" idx="21"/>
          </p:nvPr>
        </p:nvSpPr>
        <p:spPr/>
        <p:txBody>
          <a:bodyPr/>
          <a:lstStyle/>
          <a:p>
            <a:r>
              <a:rPr lang="en-US" dirty="0" smtClean="0"/>
              <a:t>Search for Financial, Geographic Scale Driving Hospital M&amp;A</a:t>
            </a:r>
            <a:endParaRPr lang="en-US" dirty="0"/>
          </a:p>
        </p:txBody>
      </p:sp>
      <p:sp>
        <p:nvSpPr>
          <p:cNvPr id="6" name="Text Placeholder 5"/>
          <p:cNvSpPr>
            <a:spLocks noGrp="1"/>
          </p:cNvSpPr>
          <p:nvPr>
            <p:ph type="body" sz="quarter" idx="22"/>
          </p:nvPr>
        </p:nvSpPr>
        <p:spPr/>
        <p:txBody>
          <a:bodyPr/>
          <a:lstStyle/>
          <a:p>
            <a:r>
              <a:rPr lang="en-US" dirty="0" smtClean="0"/>
              <a:t>Strategic Advantage #1: Scale</a:t>
            </a:r>
            <a:endParaRPr lang="en-US" dirty="0"/>
          </a:p>
        </p:txBody>
      </p:sp>
      <p:sp>
        <p:nvSpPr>
          <p:cNvPr id="7" name="Text Placeholder 6"/>
          <p:cNvSpPr>
            <a:spLocks noGrp="1"/>
          </p:cNvSpPr>
          <p:nvPr>
            <p:ph type="body" sz="quarter" idx="23"/>
          </p:nvPr>
        </p:nvSpPr>
        <p:spPr>
          <a:xfrm>
            <a:off x="3234020" y="4388179"/>
            <a:ext cx="3166780" cy="412421"/>
          </a:xfrm>
        </p:spPr>
        <p:txBody>
          <a:bodyPr/>
          <a:lstStyle/>
          <a:p>
            <a:r>
              <a:rPr lang="en-US" dirty="0"/>
              <a:t>Source: “Advocate and </a:t>
            </a:r>
            <a:r>
              <a:rPr lang="en-US" dirty="0" err="1"/>
              <a:t>NorthShore</a:t>
            </a:r>
            <a:r>
              <a:rPr lang="en-US" dirty="0"/>
              <a:t> Combine to Create Preeminent Health Care System,” </a:t>
            </a:r>
            <a:r>
              <a:rPr lang="en-US" dirty="0" err="1"/>
              <a:t>Northshore</a:t>
            </a:r>
            <a:r>
              <a:rPr lang="en-US" dirty="0"/>
              <a:t> University Health System; Herman B, “Advocate-</a:t>
            </a:r>
            <a:r>
              <a:rPr lang="en-US" dirty="0" err="1"/>
              <a:t>NorthShore</a:t>
            </a:r>
            <a:r>
              <a:rPr lang="en-US" dirty="0"/>
              <a:t> merger continues trend toward regional </a:t>
            </a:r>
            <a:r>
              <a:rPr lang="en-US" dirty="0" err="1" smtClean="0"/>
              <a:t>supersystems</a:t>
            </a:r>
            <a:r>
              <a:rPr lang="en-US" dirty="0" smtClean="0"/>
              <a:t>,” Modern </a:t>
            </a:r>
            <a:r>
              <a:rPr lang="en-US" dirty="0" err="1" smtClean="0"/>
              <a:t>Helathcare</a:t>
            </a:r>
            <a:r>
              <a:rPr lang="en-US" dirty="0" smtClean="0"/>
              <a:t>, </a:t>
            </a:r>
            <a:r>
              <a:rPr lang="en-US" dirty="0" err="1" smtClean="0"/>
              <a:t>Spetember</a:t>
            </a:r>
            <a:r>
              <a:rPr lang="en-US" dirty="0" smtClean="0"/>
              <a:t> 12, 2014; Health Care Advisory Board interviews and analysis.</a:t>
            </a:r>
            <a:endParaRPr lang="en-US" dirty="0"/>
          </a:p>
        </p:txBody>
      </p:sp>
      <p:sp>
        <p:nvSpPr>
          <p:cNvPr id="8" name="Text Placeholder 7"/>
          <p:cNvSpPr>
            <a:spLocks noGrp="1"/>
          </p:cNvSpPr>
          <p:nvPr>
            <p:ph type="body" sz="quarter" idx="24"/>
          </p:nvPr>
        </p:nvSpPr>
        <p:spPr/>
        <p:txBody>
          <a:bodyPr/>
          <a:lstStyle/>
          <a:p>
            <a:endParaRPr lang="en-US"/>
          </a:p>
        </p:txBody>
      </p:sp>
      <p:sp>
        <p:nvSpPr>
          <p:cNvPr id="9" name="Text Placeholder 8"/>
          <p:cNvSpPr>
            <a:spLocks noGrp="1"/>
          </p:cNvSpPr>
          <p:nvPr>
            <p:ph type="body" sz="quarter" idx="25"/>
          </p:nvPr>
        </p:nvSpPr>
        <p:spPr/>
        <p:txBody>
          <a:bodyPr/>
          <a:lstStyle/>
          <a:p>
            <a:r>
              <a:rPr lang="en-US" dirty="0" smtClean="0"/>
              <a:t>Consolidation on the March</a:t>
            </a:r>
            <a:endParaRPr lang="en-US" dirty="0"/>
          </a:p>
        </p:txBody>
      </p:sp>
      <p:sp>
        <p:nvSpPr>
          <p:cNvPr id="31" name="Text Placeholder 7"/>
          <p:cNvSpPr txBox="1">
            <a:spLocks/>
          </p:cNvSpPr>
          <p:nvPr/>
        </p:nvSpPr>
        <p:spPr>
          <a:xfrm>
            <a:off x="3524540" y="2707973"/>
            <a:ext cx="3027222" cy="169277"/>
          </a:xfrm>
          <a:prstGeom prst="rect">
            <a:avLst/>
          </a:prstGeom>
          <a:noFill/>
        </p:spPr>
        <p:txBody>
          <a:bodyPr wrap="square" lIns="0" tIns="0" rIns="0" bIns="0" rtlCol="0">
            <a:spAutoFit/>
          </a:bodyPr>
          <a:lstStyle>
            <a:defPPr>
              <a:defRPr lang="en-US"/>
            </a:defPPr>
            <a:lvl1pPr>
              <a:defRPr sz="1100" b="1"/>
            </a:lvl1pPr>
          </a:lstStyle>
          <a:p>
            <a:r>
              <a:rPr lang="en-US" dirty="0" smtClean="0"/>
              <a:t>Other Notable Hospital M&amp;A Activity</a:t>
            </a:r>
            <a:endParaRPr lang="en-US" dirty="0"/>
          </a:p>
        </p:txBody>
      </p:sp>
      <p:pic>
        <p:nvPicPr>
          <p:cNvPr id="32" name="Picture 3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066171" y="1349004"/>
            <a:ext cx="1068779" cy="822960"/>
          </a:xfrm>
          <a:prstGeom prst="rect">
            <a:avLst/>
          </a:prstGeom>
        </p:spPr>
      </p:pic>
      <p:sp>
        <p:nvSpPr>
          <p:cNvPr id="33" name="TextBox 32"/>
          <p:cNvSpPr txBox="1"/>
          <p:nvPr/>
        </p:nvSpPr>
        <p:spPr bwMode="gray">
          <a:xfrm>
            <a:off x="3886042" y="1585910"/>
            <a:ext cx="754406" cy="338554"/>
          </a:xfrm>
          <a:prstGeom prst="rect">
            <a:avLst/>
          </a:prstGeom>
          <a:noFill/>
        </p:spPr>
        <p:txBody>
          <a:bodyPr wrap="square" lIns="0" tIns="0" rIns="0" bIns="0" rtlCol="0">
            <a:spAutoFit/>
          </a:bodyPr>
          <a:lstStyle/>
          <a:p>
            <a:pPr algn="ctr"/>
            <a:r>
              <a:rPr lang="en-US" sz="2200" dirty="0" smtClean="0">
                <a:solidFill>
                  <a:schemeClr val="accent6"/>
                </a:solidFill>
              </a:rPr>
              <a:t>$6.5B</a:t>
            </a:r>
          </a:p>
        </p:txBody>
      </p:sp>
      <p:sp>
        <p:nvSpPr>
          <p:cNvPr id="34" name="TextBox 33"/>
          <p:cNvSpPr txBox="1"/>
          <p:nvPr/>
        </p:nvSpPr>
        <p:spPr bwMode="gray">
          <a:xfrm>
            <a:off x="4717694" y="1529651"/>
            <a:ext cx="1335030" cy="461665"/>
          </a:xfrm>
          <a:prstGeom prst="rect">
            <a:avLst/>
          </a:prstGeom>
          <a:noFill/>
        </p:spPr>
        <p:txBody>
          <a:bodyPr wrap="square" lIns="0" tIns="0" rIns="0" bIns="0" rtlCol="0">
            <a:spAutoFit/>
          </a:bodyPr>
          <a:lstStyle/>
          <a:p>
            <a:r>
              <a:rPr lang="en-US" sz="1000" dirty="0" smtClean="0"/>
              <a:t>Combined system’s expected annual revenue </a:t>
            </a:r>
            <a:endParaRPr lang="en-US" sz="1000" dirty="0"/>
          </a:p>
        </p:txBody>
      </p:sp>
      <p:sp>
        <p:nvSpPr>
          <p:cNvPr id="3" name="TextBox 2"/>
          <p:cNvSpPr txBox="1"/>
          <p:nvPr/>
        </p:nvSpPr>
        <p:spPr bwMode="gray">
          <a:xfrm>
            <a:off x="3524540" y="3736656"/>
            <a:ext cx="703344" cy="461665"/>
          </a:xfrm>
          <a:prstGeom prst="rect">
            <a:avLst/>
          </a:prstGeom>
          <a:noFill/>
        </p:spPr>
        <p:txBody>
          <a:bodyPr wrap="square" lIns="0" tIns="0" rIns="0" bIns="0" rtlCol="0">
            <a:spAutoFit/>
          </a:bodyPr>
          <a:lstStyle/>
          <a:p>
            <a:pPr>
              <a:spcBef>
                <a:spcPts val="500"/>
              </a:spcBef>
            </a:pPr>
            <a:r>
              <a:rPr lang="en-US" sz="1000" dirty="0" smtClean="0"/>
              <a:t>Baylor + </a:t>
            </a:r>
            <a:br>
              <a:rPr lang="en-US" sz="1000" dirty="0" smtClean="0"/>
            </a:br>
            <a:r>
              <a:rPr lang="en-US" sz="1000" dirty="0" smtClean="0"/>
              <a:t>Scott and White</a:t>
            </a:r>
          </a:p>
        </p:txBody>
      </p:sp>
      <p:sp>
        <p:nvSpPr>
          <p:cNvPr id="39" name="TextBox 38"/>
          <p:cNvSpPr txBox="1"/>
          <p:nvPr/>
        </p:nvSpPr>
        <p:spPr bwMode="gray">
          <a:xfrm>
            <a:off x="4442964" y="3736656"/>
            <a:ext cx="920045" cy="461665"/>
          </a:xfrm>
          <a:prstGeom prst="rect">
            <a:avLst/>
          </a:prstGeom>
          <a:noFill/>
        </p:spPr>
        <p:txBody>
          <a:bodyPr wrap="square" lIns="0" tIns="0" rIns="0" bIns="0" rtlCol="0">
            <a:spAutoFit/>
          </a:bodyPr>
          <a:lstStyle/>
          <a:p>
            <a:pPr>
              <a:spcBef>
                <a:spcPts val="500"/>
              </a:spcBef>
            </a:pPr>
            <a:r>
              <a:rPr lang="en-US" sz="1000" dirty="0" smtClean="0"/>
              <a:t>Mount Sinai + Continuum Health Partners </a:t>
            </a:r>
          </a:p>
        </p:txBody>
      </p:sp>
      <p:sp>
        <p:nvSpPr>
          <p:cNvPr id="40" name="TextBox 39"/>
          <p:cNvSpPr txBox="1"/>
          <p:nvPr/>
        </p:nvSpPr>
        <p:spPr bwMode="gray">
          <a:xfrm>
            <a:off x="5605446" y="3736656"/>
            <a:ext cx="734307" cy="461665"/>
          </a:xfrm>
          <a:prstGeom prst="rect">
            <a:avLst/>
          </a:prstGeom>
          <a:noFill/>
        </p:spPr>
        <p:txBody>
          <a:bodyPr wrap="square" lIns="0" tIns="0" rIns="0" bIns="0" rtlCol="0">
            <a:spAutoFit/>
          </a:bodyPr>
          <a:lstStyle/>
          <a:p>
            <a:pPr>
              <a:spcBef>
                <a:spcPts val="500"/>
              </a:spcBef>
            </a:pPr>
            <a:r>
              <a:rPr lang="en-US" sz="1000" dirty="0" smtClean="0"/>
              <a:t>Beaumont + </a:t>
            </a:r>
            <a:r>
              <a:rPr lang="en-US" sz="1000" dirty="0" err="1" smtClean="0"/>
              <a:t>Botsford</a:t>
            </a:r>
            <a:r>
              <a:rPr lang="en-US" sz="1000" dirty="0" smtClean="0"/>
              <a:t> + Oakwood </a:t>
            </a:r>
          </a:p>
        </p:txBody>
      </p:sp>
      <p:grpSp>
        <p:nvGrpSpPr>
          <p:cNvPr id="65" name="Group 64"/>
          <p:cNvGrpSpPr>
            <a:grpSpLocks noChangeAspect="1"/>
          </p:cNvGrpSpPr>
          <p:nvPr/>
        </p:nvGrpSpPr>
        <p:grpSpPr bwMode="gray">
          <a:xfrm>
            <a:off x="385609" y="2682439"/>
            <a:ext cx="463327" cy="474669"/>
            <a:chOff x="3145010" y="1854051"/>
            <a:chExt cx="124957" cy="128016"/>
          </a:xfrm>
          <a:solidFill>
            <a:schemeClr val="accent1"/>
          </a:solidFill>
        </p:grpSpPr>
        <p:sp>
          <p:nvSpPr>
            <p:cNvPr id="66"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p:nvSpPr>
        <p:spPr bwMode="gray">
          <a:xfrm>
            <a:off x="576155" y="2844926"/>
            <a:ext cx="2657864" cy="984885"/>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sz="1600" dirty="0"/>
              <a:t>“</a:t>
            </a:r>
            <a:r>
              <a:rPr lang="en-US" sz="1600" dirty="0" smtClean="0"/>
              <a:t>Combined, </a:t>
            </a:r>
            <a:r>
              <a:rPr lang="en-US" sz="1600" dirty="0"/>
              <a:t>we will create economies of scale that will allow us to reduce the trend of rising health care </a:t>
            </a:r>
            <a:r>
              <a:rPr lang="en-US" sz="1600" dirty="0" smtClean="0"/>
              <a:t>costs.”</a:t>
            </a:r>
            <a:endParaRPr lang="en-US" sz="1600" dirty="0"/>
          </a:p>
        </p:txBody>
      </p:sp>
      <p:sp>
        <p:nvSpPr>
          <p:cNvPr id="69" name="TextBox 68"/>
          <p:cNvSpPr txBox="1"/>
          <p:nvPr/>
        </p:nvSpPr>
        <p:spPr bwMode="gray">
          <a:xfrm>
            <a:off x="1708564" y="3852119"/>
            <a:ext cx="1717277" cy="489365"/>
          </a:xfrm>
          <a:prstGeom prst="rect">
            <a:avLst/>
          </a:prstGeom>
          <a:noFill/>
        </p:spPr>
        <p:txBody>
          <a:bodyPr wrap="square" lIns="0" tIns="0" rIns="182880" bIns="118872" rtlCol="0" anchor="b">
            <a:spAutoFit/>
          </a:bodyPr>
          <a:lstStyle/>
          <a:p>
            <a:pPr algn="r"/>
            <a:r>
              <a:rPr lang="en-US" sz="1200" i="1" dirty="0" smtClean="0">
                <a:solidFill>
                  <a:schemeClr val="accent3"/>
                </a:solidFill>
              </a:rPr>
              <a:t>Michele Richardson</a:t>
            </a:r>
          </a:p>
          <a:p>
            <a:pPr algn="r"/>
            <a:r>
              <a:rPr lang="en-US" sz="1200" i="1" dirty="0" smtClean="0">
                <a:solidFill>
                  <a:schemeClr val="accent3"/>
                </a:solidFill>
              </a:rPr>
              <a:t>Advocate Board Chair</a:t>
            </a:r>
            <a:endParaRPr lang="en-US" sz="1200" i="1" dirty="0">
              <a:solidFill>
                <a:schemeClr val="accent3"/>
              </a:solidFill>
            </a:endParaRPr>
          </a:p>
        </p:txBody>
      </p:sp>
      <p:sp>
        <p:nvSpPr>
          <p:cNvPr id="70" name="TextBox 69"/>
          <p:cNvSpPr txBox="1"/>
          <p:nvPr/>
        </p:nvSpPr>
        <p:spPr bwMode="gray">
          <a:xfrm>
            <a:off x="320678" y="1075118"/>
            <a:ext cx="2913342" cy="1387294"/>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t>Case in Brief</a:t>
            </a:r>
            <a:r>
              <a:rPr lang="en-US" sz="1100" b="1" dirty="0" smtClean="0"/>
              <a:t>:</a:t>
            </a:r>
            <a:br>
              <a:rPr lang="en-US" sz="1100" b="1" dirty="0" smtClean="0"/>
            </a:br>
            <a:r>
              <a:rPr lang="en-US" sz="1100" b="1" dirty="0" smtClean="0"/>
              <a:t>Advocate </a:t>
            </a:r>
            <a:r>
              <a:rPr lang="en-US" sz="1100" b="1" dirty="0" err="1"/>
              <a:t>NorthShore</a:t>
            </a:r>
            <a:r>
              <a:rPr lang="en-US" sz="1100" b="1" dirty="0"/>
              <a:t> Health </a:t>
            </a:r>
            <a:r>
              <a:rPr lang="en-US" sz="1100" b="1" dirty="0" smtClean="0"/>
              <a:t>Partners</a:t>
            </a:r>
            <a:endParaRPr lang="en-US" sz="1100" b="1" dirty="0"/>
          </a:p>
        </p:txBody>
      </p:sp>
      <p:grpSp>
        <p:nvGrpSpPr>
          <p:cNvPr id="71" name="Group 70"/>
          <p:cNvGrpSpPr/>
          <p:nvPr/>
        </p:nvGrpSpPr>
        <p:grpSpPr bwMode="gray">
          <a:xfrm>
            <a:off x="320677" y="1075118"/>
            <a:ext cx="319390" cy="218673"/>
            <a:chOff x="2833829" y="1401109"/>
            <a:chExt cx="319390" cy="218673"/>
          </a:xfrm>
        </p:grpSpPr>
        <p:sp>
          <p:nvSpPr>
            <p:cNvPr id="72" name="Freeform 71"/>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3" name="Plus 72"/>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74" name="Text Placeholder 1"/>
          <p:cNvSpPr txBox="1">
            <a:spLocks/>
          </p:cNvSpPr>
          <p:nvPr/>
        </p:nvSpPr>
        <p:spPr bwMode="gray">
          <a:xfrm>
            <a:off x="320676" y="1640358"/>
            <a:ext cx="2913344" cy="990015"/>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16-hospital merger of Advocate Health Care, </a:t>
            </a:r>
            <a:r>
              <a:rPr lang="en-US" dirty="0" err="1" smtClean="0"/>
              <a:t>NorthShore</a:t>
            </a:r>
            <a:r>
              <a:rPr lang="en-US" dirty="0" smtClean="0"/>
              <a:t> University </a:t>
            </a:r>
            <a:r>
              <a:rPr lang="en-US" dirty="0" err="1" smtClean="0"/>
              <a:t>HealthSystem</a:t>
            </a:r>
            <a:endParaRPr lang="en-US" dirty="0" smtClean="0"/>
          </a:p>
          <a:p>
            <a:r>
              <a:rPr lang="en-US" dirty="0" smtClean="0"/>
              <a:t>Creates strong clinical, geographic presence in Chicago area</a:t>
            </a:r>
          </a:p>
          <a:p>
            <a:endParaRPr lang="en-US" dirty="0"/>
          </a:p>
        </p:txBody>
      </p:sp>
    </p:spTree>
    <p:extLst>
      <p:ext uri="{BB962C8B-B14F-4D97-AF65-F5344CB8AC3E}">
        <p14:creationId xmlns:p14="http://schemas.microsoft.com/office/powerpoint/2010/main" val="2424366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Policy Tensions Remain Between Integration, Competitiveness</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dirty="0"/>
          </a:p>
        </p:txBody>
      </p:sp>
      <p:sp>
        <p:nvSpPr>
          <p:cNvPr id="6" name="Text Placeholder 5"/>
          <p:cNvSpPr>
            <a:spLocks noGrp="1"/>
          </p:cNvSpPr>
          <p:nvPr>
            <p:ph type="body" sz="quarter" idx="25"/>
          </p:nvPr>
        </p:nvSpPr>
        <p:spPr/>
        <p:txBody>
          <a:bodyPr/>
          <a:lstStyle/>
          <a:p>
            <a:r>
              <a:rPr lang="en-US" dirty="0"/>
              <a:t>Aggregation Always Subject to Regulatory Scrutiny</a:t>
            </a:r>
          </a:p>
        </p:txBody>
      </p:sp>
      <p:sp>
        <p:nvSpPr>
          <p:cNvPr id="25" name="TextBox 24"/>
          <p:cNvSpPr txBox="1"/>
          <p:nvPr/>
        </p:nvSpPr>
        <p:spPr bwMode="gray">
          <a:xfrm>
            <a:off x="3946261" y="2397848"/>
            <a:ext cx="2224579" cy="615553"/>
          </a:xfrm>
          <a:prstGeom prst="rect">
            <a:avLst/>
          </a:prstGeom>
          <a:noFill/>
        </p:spPr>
        <p:txBody>
          <a:bodyPr wrap="square" lIns="0" tIns="0" rIns="0" bIns="0" rtlCol="0">
            <a:spAutoFit/>
          </a:bodyPr>
          <a:lstStyle/>
          <a:p>
            <a:pPr>
              <a:spcBef>
                <a:spcPts val="500"/>
              </a:spcBef>
            </a:pPr>
            <a:r>
              <a:rPr lang="en-US" sz="1000" b="1" dirty="0" smtClean="0"/>
              <a:t>January 2014:</a:t>
            </a:r>
            <a:r>
              <a:rPr lang="en-US" sz="1000" dirty="0" smtClean="0"/>
              <a:t> </a:t>
            </a:r>
            <a:br>
              <a:rPr lang="en-US" sz="1000" dirty="0" smtClean="0"/>
            </a:br>
            <a:r>
              <a:rPr lang="en-US" sz="1000" dirty="0" smtClean="0"/>
              <a:t>Federal judge blocks merger of St. Luke’s Health System and Saltzer Medical Group</a:t>
            </a:r>
          </a:p>
        </p:txBody>
      </p:sp>
      <p:sp>
        <p:nvSpPr>
          <p:cNvPr id="26" name="TextBox 25"/>
          <p:cNvSpPr txBox="1"/>
          <p:nvPr/>
        </p:nvSpPr>
        <p:spPr bwMode="gray">
          <a:xfrm>
            <a:off x="3946261" y="1623851"/>
            <a:ext cx="2138854" cy="615553"/>
          </a:xfrm>
          <a:prstGeom prst="rect">
            <a:avLst/>
          </a:prstGeom>
          <a:noFill/>
        </p:spPr>
        <p:txBody>
          <a:bodyPr wrap="square" lIns="0" tIns="0" rIns="0" bIns="0" rtlCol="0">
            <a:spAutoFit/>
          </a:bodyPr>
          <a:lstStyle/>
          <a:p>
            <a:pPr>
              <a:spcBef>
                <a:spcPts val="500"/>
              </a:spcBef>
            </a:pPr>
            <a:r>
              <a:rPr lang="en-US" sz="1000" b="1" dirty="0" smtClean="0"/>
              <a:t>April 2014</a:t>
            </a:r>
            <a:r>
              <a:rPr lang="en-US" sz="1000" dirty="0" smtClean="0"/>
              <a:t>: </a:t>
            </a:r>
            <a:br>
              <a:rPr lang="en-US" sz="1000" dirty="0" smtClean="0"/>
            </a:br>
            <a:r>
              <a:rPr lang="en-US" sz="1000" dirty="0" smtClean="0"/>
              <a:t>U.S. Court of Appeals orders ProMedica to unwind its 2010 </a:t>
            </a:r>
            <a:r>
              <a:rPr lang="en-US" sz="1000" dirty="0"/>
              <a:t>a</a:t>
            </a:r>
            <a:r>
              <a:rPr lang="en-US" sz="1000" dirty="0" smtClean="0"/>
              <a:t>cquisition of St. Luke’s Hospital</a:t>
            </a:r>
          </a:p>
        </p:txBody>
      </p:sp>
      <p:sp>
        <p:nvSpPr>
          <p:cNvPr id="36" name="TextBox 35"/>
          <p:cNvSpPr txBox="1"/>
          <p:nvPr/>
        </p:nvSpPr>
        <p:spPr bwMode="gray">
          <a:xfrm>
            <a:off x="3941861" y="3241380"/>
            <a:ext cx="2138854" cy="461665"/>
          </a:xfrm>
          <a:prstGeom prst="rect">
            <a:avLst/>
          </a:prstGeom>
          <a:noFill/>
        </p:spPr>
        <p:txBody>
          <a:bodyPr wrap="square" lIns="0" tIns="0" rIns="0" bIns="0" rtlCol="0">
            <a:spAutoFit/>
          </a:bodyPr>
          <a:lstStyle/>
          <a:p>
            <a:pPr>
              <a:spcBef>
                <a:spcPts val="500"/>
              </a:spcBef>
            </a:pPr>
            <a:r>
              <a:rPr lang="en-US" sz="1000" b="1" dirty="0" smtClean="0"/>
              <a:t>January 2014: </a:t>
            </a:r>
            <a:br>
              <a:rPr lang="en-US" sz="1000" b="1" dirty="0" smtClean="0"/>
            </a:br>
            <a:r>
              <a:rPr lang="en-US" sz="1000" dirty="0" smtClean="0"/>
              <a:t>FTC rules CHS must divest two hospitals to complete HMA acquisition</a:t>
            </a:r>
          </a:p>
        </p:txBody>
      </p:sp>
      <p:cxnSp>
        <p:nvCxnSpPr>
          <p:cNvPr id="46" name="Straight Connector 45"/>
          <p:cNvCxnSpPr/>
          <p:nvPr/>
        </p:nvCxnSpPr>
        <p:spPr bwMode="gray">
          <a:xfrm>
            <a:off x="3257550" y="1545737"/>
            <a:ext cx="0" cy="2500969"/>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2050" name="Picture 2" descr="L:\Public\Share\ABC Templates and Resources\ABC Art Icons Logos\ABC Modern Icons\Leg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065" y="2397848"/>
            <a:ext cx="382582" cy="33011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L:\Public\Share\ABC Templates and Resources\ABC Art Icons Logos\ABC Modern Icons\Leg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065" y="1623851"/>
            <a:ext cx="382582" cy="33011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L:\Public\Share\ABC Templates and Resources\ABC Art Icons Logos\ABC Modern Icons\Leg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065" y="3241380"/>
            <a:ext cx="382582" cy="33011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7"/>
          <p:cNvSpPr txBox="1">
            <a:spLocks/>
          </p:cNvSpPr>
          <p:nvPr/>
        </p:nvSpPr>
        <p:spPr>
          <a:xfrm>
            <a:off x="3399065" y="1203200"/>
            <a:ext cx="2602901" cy="28275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sz="1100" b="1" dirty="0" smtClean="0">
                <a:solidFill>
                  <a:schemeClr val="accent4"/>
                </a:solidFill>
              </a:rPr>
              <a:t>…But Market Power Still a Red Flag</a:t>
            </a:r>
            <a:endParaRPr lang="en-US" sz="1100" b="1" dirty="0">
              <a:solidFill>
                <a:schemeClr val="accent4"/>
              </a:solidFill>
            </a:endParaRPr>
          </a:p>
        </p:txBody>
      </p:sp>
      <p:sp>
        <p:nvSpPr>
          <p:cNvPr id="28" name="Text Placeholder 7"/>
          <p:cNvSpPr txBox="1">
            <a:spLocks/>
          </p:cNvSpPr>
          <p:nvPr/>
        </p:nvSpPr>
        <p:spPr>
          <a:xfrm>
            <a:off x="0" y="1203200"/>
            <a:ext cx="3216118" cy="28275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endParaRPr lang="en-US" sz="1100" b="1" dirty="0">
              <a:solidFill>
                <a:schemeClr val="accent4"/>
              </a:solidFill>
            </a:endParaRPr>
          </a:p>
        </p:txBody>
      </p:sp>
      <p:sp>
        <p:nvSpPr>
          <p:cNvPr id="29" name="Text Placeholder 7"/>
          <p:cNvSpPr txBox="1">
            <a:spLocks/>
          </p:cNvSpPr>
          <p:nvPr/>
        </p:nvSpPr>
        <p:spPr>
          <a:xfrm>
            <a:off x="320040" y="1203200"/>
            <a:ext cx="3216118" cy="28275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sz="1100" b="1" dirty="0" smtClean="0">
                <a:solidFill>
                  <a:schemeClr val="accent4"/>
                </a:solidFill>
              </a:rPr>
              <a:t>Allowances for Effective Coordination…</a:t>
            </a:r>
            <a:endParaRPr lang="en-US" sz="1100" b="1" dirty="0">
              <a:solidFill>
                <a:schemeClr val="accent4"/>
              </a:solidFill>
            </a:endParaRPr>
          </a:p>
        </p:txBody>
      </p:sp>
      <p:sp>
        <p:nvSpPr>
          <p:cNvPr id="7" name="TextBox 6"/>
          <p:cNvSpPr txBox="1"/>
          <p:nvPr/>
        </p:nvSpPr>
        <p:spPr bwMode="gray">
          <a:xfrm>
            <a:off x="1158949" y="1623851"/>
            <a:ext cx="1552353" cy="461665"/>
          </a:xfrm>
          <a:prstGeom prst="rect">
            <a:avLst/>
          </a:prstGeom>
          <a:noFill/>
        </p:spPr>
        <p:txBody>
          <a:bodyPr wrap="square" lIns="0" tIns="0" rIns="0" bIns="0" rtlCol="0">
            <a:spAutoFit/>
          </a:bodyPr>
          <a:lstStyle/>
          <a:p>
            <a:pPr>
              <a:spcBef>
                <a:spcPts val="500"/>
              </a:spcBef>
            </a:pPr>
            <a:r>
              <a:rPr lang="en-US" sz="1000" dirty="0" smtClean="0"/>
              <a:t>Bundled payment programs open door to </a:t>
            </a:r>
            <a:r>
              <a:rPr lang="en-US" sz="1000" dirty="0" err="1" smtClean="0"/>
              <a:t>gainsharing</a:t>
            </a:r>
            <a:r>
              <a:rPr lang="en-US" sz="1000" dirty="0" smtClean="0"/>
              <a:t> with Medicare revenues</a:t>
            </a:r>
          </a:p>
        </p:txBody>
      </p:sp>
      <p:sp>
        <p:nvSpPr>
          <p:cNvPr id="20" name="TextBox 19"/>
          <p:cNvSpPr txBox="1"/>
          <p:nvPr/>
        </p:nvSpPr>
        <p:spPr bwMode="gray">
          <a:xfrm>
            <a:off x="1158949" y="2397848"/>
            <a:ext cx="1881963" cy="461665"/>
          </a:xfrm>
          <a:prstGeom prst="rect">
            <a:avLst/>
          </a:prstGeom>
          <a:noFill/>
        </p:spPr>
        <p:txBody>
          <a:bodyPr wrap="square" lIns="0" tIns="0" rIns="0" bIns="0" rtlCol="0">
            <a:spAutoFit/>
          </a:bodyPr>
          <a:lstStyle/>
          <a:p>
            <a:pPr>
              <a:spcBef>
                <a:spcPts val="500"/>
              </a:spcBef>
            </a:pPr>
            <a:r>
              <a:rPr lang="en-US" sz="1000" dirty="0" smtClean="0"/>
              <a:t>Clinical Integration safe harbors allow joint contracting between independent physicians</a:t>
            </a:r>
          </a:p>
        </p:txBody>
      </p:sp>
      <p:sp>
        <p:nvSpPr>
          <p:cNvPr id="22" name="TextBox 21"/>
          <p:cNvSpPr txBox="1"/>
          <p:nvPr/>
        </p:nvSpPr>
        <p:spPr bwMode="gray">
          <a:xfrm>
            <a:off x="1158949" y="3241380"/>
            <a:ext cx="1881963" cy="307777"/>
          </a:xfrm>
          <a:prstGeom prst="rect">
            <a:avLst/>
          </a:prstGeom>
          <a:noFill/>
        </p:spPr>
        <p:txBody>
          <a:bodyPr wrap="square" lIns="0" tIns="0" rIns="0" bIns="0" rtlCol="0">
            <a:spAutoFit/>
          </a:bodyPr>
          <a:lstStyle/>
          <a:p>
            <a:pPr>
              <a:spcBef>
                <a:spcPts val="500"/>
              </a:spcBef>
            </a:pPr>
            <a:r>
              <a:rPr lang="en-US" sz="1000" dirty="0" smtClean="0"/>
              <a:t>CMS incentivizes, promotes ACO programs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79" y="3241380"/>
            <a:ext cx="471340" cy="457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07" y="2397848"/>
            <a:ext cx="367284" cy="457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449" y="1623851"/>
            <a:ext cx="457200" cy="352043"/>
          </a:xfrm>
          <a:prstGeom prst="rect">
            <a:avLst/>
          </a:prstGeom>
        </p:spPr>
      </p:pic>
    </p:spTree>
    <p:extLst>
      <p:ext uri="{BB962C8B-B14F-4D97-AF65-F5344CB8AC3E}">
        <p14:creationId xmlns:p14="http://schemas.microsoft.com/office/powerpoint/2010/main" val="3173416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rot="227708">
            <a:off x="2895446" y="1309572"/>
            <a:ext cx="2834640" cy="2834640"/>
            <a:chOff x="590044" y="1143000"/>
            <a:chExt cx="3219450" cy="3219450"/>
          </a:xfrm>
          <a:solidFill>
            <a:schemeClr val="bg2"/>
          </a:solidFill>
        </p:grpSpPr>
        <p:sp>
          <p:nvSpPr>
            <p:cNvPr id="7" name="Oval 6"/>
            <p:cNvSpPr/>
            <p:nvPr/>
          </p:nvSpPr>
          <p:spPr bwMode="gray">
            <a:xfrm rot="20002752">
              <a:off x="590044" y="1143000"/>
              <a:ext cx="3219450" cy="3219450"/>
            </a:xfrm>
            <a:prstGeom prst="ellipse">
              <a:avLst/>
            </a:prstGeom>
            <a:grp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900" i="1" dirty="0" err="1" smtClean="0">
                <a:solidFill>
                  <a:schemeClr val="bg1"/>
                </a:solidFill>
              </a:endParaRPr>
            </a:p>
          </p:txBody>
        </p:sp>
        <p:cxnSp>
          <p:nvCxnSpPr>
            <p:cNvPr id="8" name="Straight Connector 7"/>
            <p:cNvCxnSpPr/>
            <p:nvPr/>
          </p:nvCxnSpPr>
          <p:spPr bwMode="gray">
            <a:xfrm rot="20002752" flipV="1">
              <a:off x="2199769" y="1143000"/>
              <a:ext cx="0" cy="3219450"/>
            </a:xfrm>
            <a:prstGeom prst="line">
              <a:avLst/>
            </a:prstGeom>
            <a:grpFill/>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rot="20002752">
              <a:off x="1061522" y="1614478"/>
              <a:ext cx="2276494" cy="2276494"/>
            </a:xfrm>
            <a:prstGeom prst="line">
              <a:avLst/>
            </a:prstGeom>
            <a:grpFill/>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gray">
            <a:xfrm rot="20002752" flipH="1">
              <a:off x="1061522" y="1614478"/>
              <a:ext cx="2276494" cy="2276494"/>
            </a:xfrm>
            <a:prstGeom prst="line">
              <a:avLst/>
            </a:prstGeom>
            <a:grpFill/>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rot="20002752" flipH="1">
              <a:off x="590044" y="2752725"/>
              <a:ext cx="3219450" cy="0"/>
            </a:xfrm>
            <a:prstGeom prst="line">
              <a:avLst/>
            </a:prstGeom>
            <a:grpFill/>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23" name="Block Arc 22"/>
          <p:cNvSpPr/>
          <p:nvPr/>
        </p:nvSpPr>
        <p:spPr bwMode="gray">
          <a:xfrm>
            <a:off x="2891477" y="1316829"/>
            <a:ext cx="2834640" cy="2834640"/>
          </a:xfrm>
          <a:prstGeom prst="blockArc">
            <a:avLst>
              <a:gd name="adj1" fmla="val 14840359"/>
              <a:gd name="adj2" fmla="val 17537935"/>
              <a:gd name="adj3" fmla="val 24850"/>
            </a:avLst>
          </a:prstGeom>
          <a:solidFill>
            <a:schemeClr val="accent3"/>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ext Placeholder 1"/>
          <p:cNvSpPr>
            <a:spLocks noGrp="1"/>
          </p:cNvSpPr>
          <p:nvPr>
            <p:ph type="body" sz="quarter" idx="21"/>
          </p:nvPr>
        </p:nvSpPr>
        <p:spPr>
          <a:xfrm>
            <a:off x="320040" y="718356"/>
            <a:ext cx="6080760" cy="215444"/>
          </a:xfrm>
        </p:spPr>
        <p:txBody>
          <a:bodyPr/>
          <a:lstStyle/>
          <a:p>
            <a:r>
              <a:rPr lang="en-US" dirty="0" smtClean="0"/>
              <a:t>Insurer, Seven Competing Systems Offer Market-Wide Solution</a:t>
            </a:r>
            <a:endParaRPr lang="en-US" dirty="0"/>
          </a:p>
        </p:txBody>
      </p:sp>
      <p:sp>
        <p:nvSpPr>
          <p:cNvPr id="3" name="Text Placeholder 2"/>
          <p:cNvSpPr>
            <a:spLocks noGrp="1"/>
          </p:cNvSpPr>
          <p:nvPr>
            <p:ph type="body" sz="quarter" idx="22"/>
          </p:nvPr>
        </p:nvSpPr>
        <p:spPr/>
        <p:txBody>
          <a:bodyPr/>
          <a:lstStyle/>
          <a:p>
            <a:r>
              <a:rPr lang="en-US" dirty="0" smtClean="0"/>
              <a:t>Strategic Advantage #2: Integration</a:t>
            </a:r>
            <a:endParaRPr lang="en-US" dirty="0"/>
          </a:p>
        </p:txBody>
      </p:sp>
      <p:sp>
        <p:nvSpPr>
          <p:cNvPr id="4" name="Text Placeholder 3"/>
          <p:cNvSpPr>
            <a:spLocks noGrp="1"/>
          </p:cNvSpPr>
          <p:nvPr>
            <p:ph type="body" sz="quarter" idx="23"/>
          </p:nvPr>
        </p:nvSpPr>
        <p:spPr>
          <a:xfrm>
            <a:off x="3146805" y="4542068"/>
            <a:ext cx="3253995" cy="258532"/>
          </a:xfrm>
        </p:spPr>
        <p:txBody>
          <a:bodyPr/>
          <a:lstStyle/>
          <a:p>
            <a:r>
              <a:rPr lang="en-US" dirty="0"/>
              <a:t>Source: “Anthem, Seven California Health Systems Team Up To Form HMO,“ California </a:t>
            </a:r>
            <a:r>
              <a:rPr lang="en-US" dirty="0" err="1"/>
              <a:t>Healthline</a:t>
            </a:r>
            <a:r>
              <a:rPr lang="en-US" dirty="0"/>
              <a:t>, September 17, 2014; </a:t>
            </a:r>
            <a:r>
              <a:rPr lang="en-US" dirty="0" err="1"/>
              <a:t>Commins</a:t>
            </a:r>
            <a:r>
              <a:rPr lang="en-US" dirty="0"/>
              <a:t> J, </a:t>
            </a:r>
            <a:r>
              <a:rPr lang="en-US" dirty="0" smtClean="0"/>
              <a:t>“Anthem </a:t>
            </a:r>
            <a:r>
              <a:rPr lang="en-US" dirty="0"/>
              <a:t>Blue Cross, 7 CA Health Systems Create New Challenger, Business </a:t>
            </a:r>
            <a:r>
              <a:rPr lang="en-US" dirty="0" smtClean="0"/>
              <a:t>Model,” </a:t>
            </a:r>
            <a:r>
              <a:rPr lang="en-US" dirty="0" err="1" smtClean="0"/>
              <a:t>HealthLeaders</a:t>
            </a:r>
            <a:r>
              <a:rPr lang="en-US" dirty="0" smtClean="0"/>
              <a:t> Media, September 18, 2014; </a:t>
            </a:r>
            <a:r>
              <a:rPr lang="en-US" dirty="0"/>
              <a:t>Health Care Advisory Board interviews and analysis.</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err="1" smtClean="0"/>
              <a:t>Vivity</a:t>
            </a:r>
            <a:r>
              <a:rPr lang="en-US" dirty="0" smtClean="0"/>
              <a:t> Betting on Coordination over Consolidation</a:t>
            </a:r>
            <a:endParaRPr lang="en-US" dirty="0"/>
          </a:p>
        </p:txBody>
      </p:sp>
      <p:sp>
        <p:nvSpPr>
          <p:cNvPr id="50" name="TextBox 49"/>
          <p:cNvSpPr txBox="1"/>
          <p:nvPr/>
        </p:nvSpPr>
        <p:spPr bwMode="gray">
          <a:xfrm>
            <a:off x="3915861" y="1543236"/>
            <a:ext cx="785872" cy="307777"/>
          </a:xfrm>
          <a:prstGeom prst="rect">
            <a:avLst/>
          </a:prstGeom>
          <a:noFill/>
        </p:spPr>
        <p:txBody>
          <a:bodyPr wrap="square" lIns="0" tIns="0" rIns="0" bIns="0" rtlCol="0">
            <a:spAutoFit/>
          </a:bodyPr>
          <a:lstStyle/>
          <a:p>
            <a:pPr algn="ctr">
              <a:spcBef>
                <a:spcPts val="500"/>
              </a:spcBef>
            </a:pPr>
            <a:r>
              <a:rPr lang="en-US" sz="1000" b="1" dirty="0" smtClean="0">
                <a:solidFill>
                  <a:schemeClr val="bg1"/>
                </a:solidFill>
              </a:rPr>
              <a:t>Anthem</a:t>
            </a:r>
            <a:br>
              <a:rPr lang="en-US" sz="1000" b="1" dirty="0" smtClean="0">
                <a:solidFill>
                  <a:schemeClr val="bg1"/>
                </a:solidFill>
              </a:rPr>
            </a:br>
            <a:r>
              <a:rPr lang="en-US" sz="1000" b="1" dirty="0" smtClean="0">
                <a:solidFill>
                  <a:schemeClr val="bg1"/>
                </a:solidFill>
              </a:rPr>
              <a:t>Blue Cross</a:t>
            </a:r>
          </a:p>
        </p:txBody>
      </p:sp>
      <p:sp>
        <p:nvSpPr>
          <p:cNvPr id="51" name="TextBox 50"/>
          <p:cNvSpPr txBox="1"/>
          <p:nvPr/>
        </p:nvSpPr>
        <p:spPr bwMode="gray">
          <a:xfrm>
            <a:off x="3002648" y="2414469"/>
            <a:ext cx="729862" cy="615553"/>
          </a:xfrm>
          <a:prstGeom prst="rect">
            <a:avLst/>
          </a:prstGeom>
          <a:noFill/>
        </p:spPr>
        <p:txBody>
          <a:bodyPr wrap="square" lIns="0" tIns="0" rIns="0" bIns="0" rtlCol="0">
            <a:spAutoFit/>
          </a:bodyPr>
          <a:lstStyle/>
          <a:p>
            <a:pPr>
              <a:spcBef>
                <a:spcPts val="500"/>
              </a:spcBef>
            </a:pPr>
            <a:r>
              <a:rPr lang="en-US" sz="1000" b="1" dirty="0" smtClean="0"/>
              <a:t>Cedars-Sinai Medical Center</a:t>
            </a:r>
          </a:p>
        </p:txBody>
      </p:sp>
      <p:sp>
        <p:nvSpPr>
          <p:cNvPr id="52" name="TextBox 51"/>
          <p:cNvSpPr txBox="1"/>
          <p:nvPr/>
        </p:nvSpPr>
        <p:spPr bwMode="gray">
          <a:xfrm>
            <a:off x="3288960" y="3252732"/>
            <a:ext cx="783967" cy="461665"/>
          </a:xfrm>
          <a:prstGeom prst="rect">
            <a:avLst/>
          </a:prstGeom>
          <a:noFill/>
        </p:spPr>
        <p:txBody>
          <a:bodyPr wrap="square" lIns="0" tIns="0" rIns="0" bIns="0" rtlCol="0">
            <a:spAutoFit/>
          </a:bodyPr>
          <a:lstStyle/>
          <a:p>
            <a:pPr>
              <a:spcBef>
                <a:spcPts val="500"/>
              </a:spcBef>
            </a:pPr>
            <a:r>
              <a:rPr lang="en-US" sz="1000" b="1" dirty="0" smtClean="0"/>
              <a:t>Good Samaritan Hospital</a:t>
            </a:r>
          </a:p>
        </p:txBody>
      </p:sp>
      <p:sp>
        <p:nvSpPr>
          <p:cNvPr id="53" name="TextBox 52"/>
          <p:cNvSpPr txBox="1"/>
          <p:nvPr/>
        </p:nvSpPr>
        <p:spPr bwMode="gray">
          <a:xfrm>
            <a:off x="4546855" y="1920586"/>
            <a:ext cx="1043940" cy="153888"/>
          </a:xfrm>
          <a:prstGeom prst="rect">
            <a:avLst/>
          </a:prstGeom>
          <a:noFill/>
        </p:spPr>
        <p:txBody>
          <a:bodyPr wrap="square" lIns="0" tIns="0" rIns="0" bIns="0" rtlCol="0">
            <a:spAutoFit/>
          </a:bodyPr>
          <a:lstStyle/>
          <a:p>
            <a:pPr algn="ctr">
              <a:spcBef>
                <a:spcPts val="500"/>
              </a:spcBef>
            </a:pPr>
            <a:r>
              <a:rPr lang="en-US" sz="1000" b="1" dirty="0" smtClean="0"/>
              <a:t>PIH Health</a:t>
            </a:r>
          </a:p>
        </p:txBody>
      </p:sp>
      <p:sp>
        <p:nvSpPr>
          <p:cNvPr id="54" name="TextBox 53"/>
          <p:cNvSpPr txBox="1"/>
          <p:nvPr/>
        </p:nvSpPr>
        <p:spPr bwMode="gray">
          <a:xfrm>
            <a:off x="3882438" y="3725116"/>
            <a:ext cx="1043940" cy="307777"/>
          </a:xfrm>
          <a:prstGeom prst="rect">
            <a:avLst/>
          </a:prstGeom>
          <a:noFill/>
        </p:spPr>
        <p:txBody>
          <a:bodyPr wrap="square" lIns="0" tIns="0" rIns="0" bIns="0" rtlCol="0">
            <a:spAutoFit/>
          </a:bodyPr>
          <a:lstStyle/>
          <a:p>
            <a:pPr>
              <a:spcBef>
                <a:spcPts val="500"/>
              </a:spcBef>
            </a:pPr>
            <a:r>
              <a:rPr lang="en-US" sz="1000" b="1" dirty="0" err="1" smtClean="0"/>
              <a:t>MemorialCare</a:t>
            </a:r>
            <a:r>
              <a:rPr lang="en-US" sz="1000" b="1" dirty="0" smtClean="0"/>
              <a:t> Health System</a:t>
            </a:r>
          </a:p>
        </p:txBody>
      </p:sp>
      <p:sp>
        <p:nvSpPr>
          <p:cNvPr id="55" name="TextBox 54"/>
          <p:cNvSpPr txBox="1"/>
          <p:nvPr/>
        </p:nvSpPr>
        <p:spPr bwMode="gray">
          <a:xfrm>
            <a:off x="3146805" y="1920586"/>
            <a:ext cx="778819" cy="153888"/>
          </a:xfrm>
          <a:prstGeom prst="rect">
            <a:avLst/>
          </a:prstGeom>
          <a:noFill/>
        </p:spPr>
        <p:txBody>
          <a:bodyPr wrap="square" lIns="0" tIns="0" rIns="0" bIns="0" rtlCol="0">
            <a:spAutoFit/>
          </a:bodyPr>
          <a:lstStyle/>
          <a:p>
            <a:pPr>
              <a:spcBef>
                <a:spcPts val="500"/>
              </a:spcBef>
            </a:pPr>
            <a:r>
              <a:rPr lang="en-US" sz="1000" b="1" dirty="0" smtClean="0"/>
              <a:t>UCLA Health</a:t>
            </a:r>
          </a:p>
        </p:txBody>
      </p:sp>
      <p:sp>
        <p:nvSpPr>
          <p:cNvPr id="56" name="TextBox 55"/>
          <p:cNvSpPr txBox="1"/>
          <p:nvPr/>
        </p:nvSpPr>
        <p:spPr bwMode="gray">
          <a:xfrm>
            <a:off x="4825664" y="3252731"/>
            <a:ext cx="883594" cy="461665"/>
          </a:xfrm>
          <a:prstGeom prst="rect">
            <a:avLst/>
          </a:prstGeom>
          <a:noFill/>
        </p:spPr>
        <p:txBody>
          <a:bodyPr wrap="square" lIns="0" tIns="0" rIns="0" bIns="0" rtlCol="0">
            <a:spAutoFit/>
          </a:bodyPr>
          <a:lstStyle/>
          <a:p>
            <a:pPr>
              <a:spcBef>
                <a:spcPts val="500"/>
              </a:spcBef>
            </a:pPr>
            <a:r>
              <a:rPr lang="en-US" sz="1000" b="1" dirty="0" smtClean="0"/>
              <a:t>Torrance Memorial Health</a:t>
            </a:r>
          </a:p>
        </p:txBody>
      </p:sp>
      <p:sp>
        <p:nvSpPr>
          <p:cNvPr id="57" name="TextBox 56"/>
          <p:cNvSpPr txBox="1"/>
          <p:nvPr/>
        </p:nvSpPr>
        <p:spPr bwMode="gray">
          <a:xfrm>
            <a:off x="5029069" y="2511291"/>
            <a:ext cx="787119" cy="461665"/>
          </a:xfrm>
          <a:prstGeom prst="rect">
            <a:avLst/>
          </a:prstGeom>
          <a:noFill/>
        </p:spPr>
        <p:txBody>
          <a:bodyPr wrap="square" lIns="0" tIns="0" rIns="0" bIns="0" rtlCol="0">
            <a:spAutoFit/>
          </a:bodyPr>
          <a:lstStyle/>
          <a:p>
            <a:pPr>
              <a:spcBef>
                <a:spcPts val="500"/>
              </a:spcBef>
            </a:pPr>
            <a:r>
              <a:rPr lang="en-US" sz="1000" b="1" dirty="0" smtClean="0"/>
              <a:t>Huntington Memorial Hospital</a:t>
            </a:r>
          </a:p>
        </p:txBody>
      </p:sp>
      <p:sp>
        <p:nvSpPr>
          <p:cNvPr id="49" name="Oval 48"/>
          <p:cNvSpPr/>
          <p:nvPr/>
        </p:nvSpPr>
        <p:spPr bwMode="gray">
          <a:xfrm>
            <a:off x="3626966" y="2021887"/>
            <a:ext cx="1371600" cy="1371600"/>
          </a:xfrm>
          <a:prstGeom prst="ellipse">
            <a:avLst/>
          </a:prstGeom>
          <a:solidFill>
            <a:schemeClr val="bg1"/>
          </a:solidFill>
          <a:ln w="19050">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900" i="1" dirty="0" err="1" smtClean="0">
              <a:solidFill>
                <a:schemeClr val="bg1"/>
              </a:solidFill>
            </a:endParaRPr>
          </a:p>
        </p:txBody>
      </p:sp>
      <p:pic>
        <p:nvPicPr>
          <p:cNvPr id="1026" name="Picture 2" descr="people walking"/>
          <p:cNvPicPr>
            <a:picLocks noChangeAspect="1" noChangeArrowheads="1"/>
          </p:cNvPicPr>
          <p:nvPr/>
        </p:nvPicPr>
        <p:blipFill rotWithShape="1">
          <a:blip r:embed="rId2">
            <a:extLst>
              <a:ext uri="{28A0092B-C50C-407E-A947-70E740481C1C}">
                <a14:useLocalDpi xmlns:a14="http://schemas.microsoft.com/office/drawing/2010/main" val="0"/>
              </a:ext>
            </a:extLst>
          </a:blip>
          <a:srcRect l="1384" t="21411" r="81566" b="18332"/>
          <a:stretch/>
        </p:blipFill>
        <p:spPr bwMode="auto">
          <a:xfrm>
            <a:off x="3845898" y="2212496"/>
            <a:ext cx="933736" cy="403946"/>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bwMode="gray">
          <a:xfrm>
            <a:off x="3780031" y="2561318"/>
            <a:ext cx="1141670" cy="589905"/>
          </a:xfrm>
          <a:prstGeom prst="rect">
            <a:avLst/>
          </a:prstGeom>
          <a:noFill/>
        </p:spPr>
        <p:txBody>
          <a:bodyPr wrap="square" lIns="0" tIns="0" rIns="0" bIns="0" rtlCol="0">
            <a:spAutoFit/>
          </a:bodyPr>
          <a:lstStyle/>
          <a:p>
            <a:pPr marL="114300" indent="-114300">
              <a:spcBef>
                <a:spcPts val="500"/>
              </a:spcBef>
              <a:buFont typeface="Arial" panose="020B0604020202020204" pitchFamily="34" charset="0"/>
              <a:buChar char="•"/>
            </a:pPr>
            <a:r>
              <a:rPr lang="en-US" sz="1000" dirty="0" smtClean="0"/>
              <a:t>7 health systems</a:t>
            </a:r>
          </a:p>
          <a:p>
            <a:pPr marL="114300" indent="-114300">
              <a:spcBef>
                <a:spcPts val="500"/>
              </a:spcBef>
              <a:buFont typeface="Arial" panose="020B0604020202020204" pitchFamily="34" charset="0"/>
              <a:buChar char="•"/>
            </a:pPr>
            <a:r>
              <a:rPr lang="en-US" sz="1000" dirty="0" smtClean="0"/>
              <a:t>14 hospitals</a:t>
            </a:r>
          </a:p>
          <a:p>
            <a:pPr marL="114300" indent="-114300">
              <a:spcBef>
                <a:spcPts val="500"/>
              </a:spcBef>
              <a:buFont typeface="Arial" panose="020B0604020202020204" pitchFamily="34" charset="0"/>
              <a:buChar char="•"/>
            </a:pPr>
            <a:r>
              <a:rPr lang="en-US" sz="1000" dirty="0" smtClean="0"/>
              <a:t>6,000 physicians</a:t>
            </a:r>
          </a:p>
        </p:txBody>
      </p:sp>
      <p:grpSp>
        <p:nvGrpSpPr>
          <p:cNvPr id="25" name="Group 24"/>
          <p:cNvGrpSpPr>
            <a:grpSpLocks noChangeAspect="1"/>
          </p:cNvGrpSpPr>
          <p:nvPr/>
        </p:nvGrpSpPr>
        <p:grpSpPr bwMode="gray">
          <a:xfrm>
            <a:off x="322263" y="1177063"/>
            <a:ext cx="463327" cy="474669"/>
            <a:chOff x="3145010" y="1854051"/>
            <a:chExt cx="124957" cy="128016"/>
          </a:xfrm>
          <a:solidFill>
            <a:schemeClr val="accent1"/>
          </a:solidFill>
        </p:grpSpPr>
        <p:sp>
          <p:nvSpPr>
            <p:cNvPr id="26"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TextBox 27"/>
          <p:cNvSpPr txBox="1"/>
          <p:nvPr/>
        </p:nvSpPr>
        <p:spPr bwMode="gray">
          <a:xfrm>
            <a:off x="512810" y="1339550"/>
            <a:ext cx="2270148" cy="2708434"/>
          </a:xfrm>
          <a:prstGeom prst="rect">
            <a:avLst/>
          </a:prstGeom>
        </p:spPr>
        <p:txBody>
          <a:bodyPr vert="horz" wrap="square" lIns="0" tIns="0" rIns="0" bIns="0" rtlCol="0">
            <a:spAutoFit/>
          </a:bodyPr>
          <a:lstStyle>
            <a:lvl1pPr indent="0">
              <a:spcBef>
                <a:spcPts val="500"/>
              </a:spcBef>
              <a:buFont typeface="+mj-lt"/>
              <a:buNone/>
              <a:defRPr sz="1500"/>
            </a:lvl1pPr>
            <a:lvl2pPr marL="342900" indent="-171450">
              <a:spcBef>
                <a:spcPts val="500"/>
              </a:spcBef>
              <a:buFont typeface="+mj-lt"/>
              <a:buAutoNum type="alphaLcPeriod"/>
              <a:defRPr sz="1000"/>
            </a:lvl2pPr>
            <a:lvl3pPr marL="512763" indent="-171450">
              <a:spcBef>
                <a:spcPts val="500"/>
              </a:spcBef>
              <a:buFont typeface="+mj-lt"/>
              <a:buAutoNum type="romanLcPeriod"/>
              <a:defRPr sz="1000"/>
            </a:lvl3pPr>
            <a:lvl4pPr marL="571500" indent="-228600">
              <a:spcBef>
                <a:spcPts val="500"/>
              </a:spcBef>
              <a:buFont typeface="+mj-lt"/>
              <a:buAutoNum type="arabicPeriod"/>
              <a:defRPr sz="1000"/>
            </a:lvl4pPr>
            <a:lvl5pPr marL="685800" indent="-228600">
              <a:spcBef>
                <a:spcPts val="500"/>
              </a:spcBef>
              <a:buFont typeface="+mj-lt"/>
              <a:buAutoNum type="arabicPeriod"/>
              <a:defRPr sz="1000" baseline="0"/>
            </a:lvl5pPr>
            <a:lvl6pPr marL="1760220" indent="-160020">
              <a:spcBef>
                <a:spcPct val="20000"/>
              </a:spcBef>
              <a:buFont typeface="Arial" pitchFamily="34" charset="0"/>
              <a:buChar char="•"/>
              <a:defRPr sz="1400"/>
            </a:lvl6pPr>
            <a:lvl7pPr marL="2080260" indent="-160020">
              <a:spcBef>
                <a:spcPct val="20000"/>
              </a:spcBef>
              <a:buFont typeface="Arial" pitchFamily="34" charset="0"/>
              <a:buChar char="•"/>
              <a:defRPr sz="1400"/>
            </a:lvl7pPr>
            <a:lvl8pPr marL="2400300" indent="-160020">
              <a:spcBef>
                <a:spcPct val="20000"/>
              </a:spcBef>
              <a:buFont typeface="Arial" pitchFamily="34" charset="0"/>
              <a:buChar char="•"/>
              <a:defRPr sz="1400"/>
            </a:lvl8pPr>
            <a:lvl9pPr marL="2720340" indent="-160020">
              <a:spcBef>
                <a:spcPct val="20000"/>
              </a:spcBef>
              <a:buFont typeface="Arial" pitchFamily="34" charset="0"/>
              <a:buChar char="•"/>
              <a:defRPr sz="1400"/>
            </a:lvl9pPr>
          </a:lstStyle>
          <a:p>
            <a:r>
              <a:rPr lang="en-US" sz="1600" dirty="0" smtClean="0"/>
              <a:t>“</a:t>
            </a:r>
            <a:r>
              <a:rPr lang="en-US" sz="1600" dirty="0"/>
              <a:t>What we are recognizing is that the most effective delivery model is an integrated delivery model</a:t>
            </a:r>
            <a:r>
              <a:rPr lang="en-US" sz="1600" dirty="0" smtClean="0"/>
              <a:t>. We </a:t>
            </a:r>
            <a:r>
              <a:rPr lang="en-US" sz="1600" dirty="0"/>
              <a:t>can reduce waste, improve quality of care, provide people access to the top facilities in the nation, frankly, and do that in an integrated </a:t>
            </a:r>
            <a:r>
              <a:rPr lang="en-US" sz="1600" dirty="0" smtClean="0"/>
              <a:t>way</a:t>
            </a:r>
            <a:r>
              <a:rPr lang="en-US" dirty="0" smtClean="0"/>
              <a:t>.”</a:t>
            </a:r>
            <a:endParaRPr lang="en-US" dirty="0"/>
          </a:p>
        </p:txBody>
      </p:sp>
      <p:sp>
        <p:nvSpPr>
          <p:cNvPr id="29" name="TextBox 28"/>
          <p:cNvSpPr txBox="1"/>
          <p:nvPr/>
        </p:nvSpPr>
        <p:spPr bwMode="gray">
          <a:xfrm>
            <a:off x="1339672" y="3949538"/>
            <a:ext cx="1628231" cy="489365"/>
          </a:xfrm>
          <a:prstGeom prst="rect">
            <a:avLst/>
          </a:prstGeom>
          <a:noFill/>
        </p:spPr>
        <p:txBody>
          <a:bodyPr wrap="square" lIns="0" tIns="0" rIns="182880" bIns="118872" rtlCol="0" anchor="b">
            <a:spAutoFit/>
          </a:bodyPr>
          <a:lstStyle/>
          <a:p>
            <a:pPr algn="r"/>
            <a:r>
              <a:rPr lang="en-US" sz="1200" i="1" dirty="0" smtClean="0">
                <a:solidFill>
                  <a:schemeClr val="accent3"/>
                </a:solidFill>
              </a:rPr>
              <a:t>Pam </a:t>
            </a:r>
            <a:r>
              <a:rPr lang="en-US" sz="1200" i="1" dirty="0" err="1" smtClean="0">
                <a:solidFill>
                  <a:schemeClr val="accent3"/>
                </a:solidFill>
              </a:rPr>
              <a:t>Kehaly</a:t>
            </a:r>
            <a:endParaRPr lang="en-US" sz="1200" i="1" dirty="0" smtClean="0">
              <a:solidFill>
                <a:schemeClr val="accent3"/>
              </a:solidFill>
            </a:endParaRPr>
          </a:p>
          <a:p>
            <a:pPr algn="r"/>
            <a:r>
              <a:rPr lang="en-US" sz="1200" i="1" dirty="0" smtClean="0">
                <a:solidFill>
                  <a:schemeClr val="accent3"/>
                </a:solidFill>
              </a:rPr>
              <a:t>Anthem Blue Cross</a:t>
            </a:r>
            <a:endParaRPr lang="en-US" sz="1200" i="1" dirty="0">
              <a:solidFill>
                <a:schemeClr val="accent3"/>
              </a:solidFill>
            </a:endParaRPr>
          </a:p>
        </p:txBody>
      </p:sp>
    </p:spTree>
    <p:extLst>
      <p:ext uri="{BB962C8B-B14F-4D97-AF65-F5344CB8AC3E}">
        <p14:creationId xmlns:p14="http://schemas.microsoft.com/office/powerpoint/2010/main" val="3831882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But Will Less-Intensive Arrangements Yield Sufficient Gains?</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dirty="0"/>
          </a:p>
        </p:txBody>
      </p:sp>
      <p:sp>
        <p:nvSpPr>
          <p:cNvPr id="6" name="Text Placeholder 5"/>
          <p:cNvSpPr>
            <a:spLocks noGrp="1"/>
          </p:cNvSpPr>
          <p:nvPr>
            <p:ph type="body" sz="quarter" idx="25"/>
          </p:nvPr>
        </p:nvSpPr>
        <p:spPr>
          <a:xfrm>
            <a:off x="320040" y="317903"/>
            <a:ext cx="5759450" cy="276999"/>
          </a:xfrm>
        </p:spPr>
        <p:txBody>
          <a:bodyPr/>
          <a:lstStyle/>
          <a:p>
            <a:r>
              <a:rPr lang="en-US" dirty="0"/>
              <a:t>New Partnerships Aim at Integration Without M&amp;A</a:t>
            </a:r>
          </a:p>
        </p:txBody>
      </p:sp>
      <p:grpSp>
        <p:nvGrpSpPr>
          <p:cNvPr id="8" name="Group 197"/>
          <p:cNvGrpSpPr/>
          <p:nvPr/>
        </p:nvGrpSpPr>
        <p:grpSpPr bwMode="gray">
          <a:xfrm>
            <a:off x="874637" y="1227845"/>
            <a:ext cx="4616566" cy="2906957"/>
            <a:chOff x="570714" y="1144588"/>
            <a:chExt cx="5049810" cy="3179762"/>
          </a:xfrm>
          <a:solidFill>
            <a:schemeClr val="accent1"/>
          </a:solidFill>
        </p:grpSpPr>
        <p:sp>
          <p:nvSpPr>
            <p:cNvPr id="9"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accent2"/>
              </a:solidFill>
              <a:round/>
              <a:headEnd/>
              <a:tailEnd/>
            </a:ln>
          </p:spPr>
          <p:txBody>
            <a:bodyPr/>
            <a:lstStyle/>
            <a:p>
              <a:endParaRPr lang="en-US" dirty="0">
                <a:latin typeface="+mj-lt"/>
              </a:endParaRPr>
            </a:p>
          </p:txBody>
        </p:sp>
        <p:grpSp>
          <p:nvGrpSpPr>
            <p:cNvPr id="10" name="Group 110"/>
            <p:cNvGrpSpPr/>
            <p:nvPr/>
          </p:nvGrpSpPr>
          <p:grpSpPr bwMode="gray">
            <a:xfrm>
              <a:off x="753918" y="3464849"/>
              <a:ext cx="1112868" cy="802007"/>
              <a:chOff x="753918" y="3464849"/>
              <a:chExt cx="1112868" cy="802007"/>
            </a:xfrm>
            <a:grpFill/>
          </p:grpSpPr>
          <p:sp>
            <p:nvSpPr>
              <p:cNvPr id="83"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accent2"/>
                </a:solidFill>
                <a:round/>
                <a:headEnd/>
                <a:tailEnd/>
              </a:ln>
            </p:spPr>
            <p:txBody>
              <a:bodyPr/>
              <a:lstStyle/>
              <a:p>
                <a:endParaRPr lang="en-US" dirty="0">
                  <a:latin typeface="+mj-lt"/>
                </a:endParaRPr>
              </a:p>
            </p:txBody>
          </p:sp>
          <p:sp>
            <p:nvSpPr>
              <p:cNvPr id="84"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accent2"/>
                </a:solidFill>
                <a:round/>
                <a:headEnd/>
                <a:tailEnd/>
              </a:ln>
            </p:spPr>
            <p:txBody>
              <a:bodyPr/>
              <a:lstStyle/>
              <a:p>
                <a:endParaRPr lang="en-US" dirty="0">
                  <a:latin typeface="+mj-lt"/>
                </a:endParaRPr>
              </a:p>
            </p:txBody>
          </p:sp>
          <p:sp>
            <p:nvSpPr>
              <p:cNvPr id="85"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accent2"/>
                </a:solidFill>
                <a:round/>
                <a:headEnd/>
                <a:tailEnd/>
              </a:ln>
            </p:spPr>
            <p:txBody>
              <a:bodyPr/>
              <a:lstStyle/>
              <a:p>
                <a:endParaRPr lang="en-US" dirty="0">
                  <a:latin typeface="+mj-lt"/>
                </a:endParaRPr>
              </a:p>
            </p:txBody>
          </p:sp>
          <p:sp>
            <p:nvSpPr>
              <p:cNvPr id="86" name="Freeform 24"/>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9525">
                <a:solidFill>
                  <a:schemeClr val="accent2"/>
                </a:solidFill>
                <a:round/>
                <a:headEnd/>
                <a:tailEnd/>
              </a:ln>
            </p:spPr>
            <p:txBody>
              <a:bodyPr/>
              <a:lstStyle/>
              <a:p>
                <a:endParaRPr lang="en-US" dirty="0">
                  <a:latin typeface="+mj-lt"/>
                </a:endParaRPr>
              </a:p>
            </p:txBody>
          </p:sp>
          <p:sp>
            <p:nvSpPr>
              <p:cNvPr id="87"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9525">
                <a:solidFill>
                  <a:schemeClr val="accent2"/>
                </a:solidFill>
                <a:round/>
                <a:headEnd/>
                <a:tailEnd/>
              </a:ln>
            </p:spPr>
            <p:txBody>
              <a:bodyPr/>
              <a:lstStyle/>
              <a:p>
                <a:endParaRPr lang="en-US" dirty="0">
                  <a:latin typeface="+mj-lt"/>
                </a:endParaRPr>
              </a:p>
            </p:txBody>
          </p:sp>
          <p:sp>
            <p:nvSpPr>
              <p:cNvPr id="88"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9525">
                <a:solidFill>
                  <a:schemeClr val="accent2"/>
                </a:solidFill>
                <a:round/>
                <a:headEnd/>
                <a:tailEnd/>
              </a:ln>
            </p:spPr>
            <p:txBody>
              <a:bodyPr/>
              <a:lstStyle/>
              <a:p>
                <a:endParaRPr lang="en-US" dirty="0">
                  <a:latin typeface="+mj-lt"/>
                </a:endParaRPr>
              </a:p>
            </p:txBody>
          </p:sp>
          <p:sp>
            <p:nvSpPr>
              <p:cNvPr id="89"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9525">
                <a:solidFill>
                  <a:schemeClr val="accent2"/>
                </a:solidFill>
                <a:round/>
                <a:headEnd/>
                <a:tailEnd/>
              </a:ln>
            </p:spPr>
            <p:txBody>
              <a:bodyPr/>
              <a:lstStyle/>
              <a:p>
                <a:endParaRPr lang="en-US" dirty="0">
                  <a:latin typeface="+mj-lt"/>
                </a:endParaRPr>
              </a:p>
            </p:txBody>
          </p:sp>
          <p:sp>
            <p:nvSpPr>
              <p:cNvPr id="90"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accent2"/>
                </a:solidFill>
                <a:round/>
                <a:headEnd/>
                <a:tailEnd/>
              </a:ln>
            </p:spPr>
            <p:txBody>
              <a:bodyPr/>
              <a:lstStyle/>
              <a:p>
                <a:endParaRPr lang="en-US" dirty="0">
                  <a:latin typeface="+mj-lt"/>
                </a:endParaRPr>
              </a:p>
            </p:txBody>
          </p:sp>
        </p:grpSp>
        <p:sp>
          <p:nvSpPr>
            <p:cNvPr id="11"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accent2"/>
              </a:solidFill>
              <a:round/>
              <a:headEnd/>
              <a:tailEnd/>
            </a:ln>
          </p:spPr>
          <p:txBody>
            <a:bodyPr/>
            <a:lstStyle/>
            <a:p>
              <a:endParaRPr lang="en-US" dirty="0">
                <a:latin typeface="+mj-lt"/>
              </a:endParaRPr>
            </a:p>
          </p:txBody>
        </p:sp>
        <p:sp>
          <p:nvSpPr>
            <p:cNvPr id="12"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accent2"/>
              </a:solidFill>
              <a:round/>
              <a:headEnd/>
              <a:tailEnd/>
            </a:ln>
          </p:spPr>
          <p:txBody>
            <a:bodyPr/>
            <a:lstStyle/>
            <a:p>
              <a:endParaRPr lang="en-US" dirty="0">
                <a:latin typeface="+mj-lt"/>
              </a:endParaRPr>
            </a:p>
          </p:txBody>
        </p:sp>
        <p:sp>
          <p:nvSpPr>
            <p:cNvPr id="13"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9525">
              <a:solidFill>
                <a:schemeClr val="accent2"/>
              </a:solidFill>
              <a:round/>
              <a:headEnd/>
              <a:tailEnd/>
            </a:ln>
          </p:spPr>
          <p:txBody>
            <a:bodyPr/>
            <a:lstStyle/>
            <a:p>
              <a:endParaRPr lang="en-US" dirty="0">
                <a:latin typeface="+mj-lt"/>
              </a:endParaRPr>
            </a:p>
          </p:txBody>
        </p:sp>
        <p:sp>
          <p:nvSpPr>
            <p:cNvPr id="14"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accent2"/>
              </a:solidFill>
              <a:round/>
              <a:headEnd/>
              <a:tailEnd/>
            </a:ln>
          </p:spPr>
          <p:txBody>
            <a:bodyPr/>
            <a:lstStyle/>
            <a:p>
              <a:endParaRPr lang="en-US" dirty="0">
                <a:latin typeface="+mj-lt"/>
              </a:endParaRPr>
            </a:p>
          </p:txBody>
        </p:sp>
        <p:sp>
          <p:nvSpPr>
            <p:cNvPr id="15"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accent2"/>
              </a:solidFill>
              <a:round/>
              <a:headEnd/>
              <a:tailEnd/>
            </a:ln>
          </p:spPr>
          <p:txBody>
            <a:bodyPr/>
            <a:lstStyle/>
            <a:p>
              <a:endParaRPr lang="en-US" dirty="0">
                <a:latin typeface="+mj-lt"/>
              </a:endParaRPr>
            </a:p>
          </p:txBody>
        </p:sp>
        <p:sp>
          <p:nvSpPr>
            <p:cNvPr id="16"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accent2"/>
              </a:solidFill>
              <a:round/>
              <a:headEnd/>
              <a:tailEnd/>
            </a:ln>
          </p:spPr>
          <p:txBody>
            <a:bodyPr/>
            <a:lstStyle/>
            <a:p>
              <a:endParaRPr lang="en-US" dirty="0">
                <a:latin typeface="+mj-lt"/>
              </a:endParaRPr>
            </a:p>
          </p:txBody>
        </p:sp>
        <p:sp>
          <p:nvSpPr>
            <p:cNvPr id="17"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accent2"/>
              </a:solidFill>
              <a:round/>
              <a:headEnd/>
              <a:tailEnd/>
            </a:ln>
          </p:spPr>
          <p:txBody>
            <a:bodyPr/>
            <a:lstStyle/>
            <a:p>
              <a:endParaRPr lang="en-US" dirty="0">
                <a:latin typeface="+mj-lt"/>
              </a:endParaRPr>
            </a:p>
          </p:txBody>
        </p:sp>
        <p:grpSp>
          <p:nvGrpSpPr>
            <p:cNvPr id="18" name="Group 111"/>
            <p:cNvGrpSpPr/>
            <p:nvPr/>
          </p:nvGrpSpPr>
          <p:grpSpPr bwMode="gray">
            <a:xfrm>
              <a:off x="4014563" y="3578865"/>
              <a:ext cx="877041" cy="745485"/>
              <a:chOff x="4014563" y="3578865"/>
              <a:chExt cx="877041" cy="745485"/>
            </a:xfrm>
            <a:grpFill/>
          </p:grpSpPr>
          <p:sp>
            <p:nvSpPr>
              <p:cNvPr id="79"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accent2"/>
                </a:solidFill>
                <a:round/>
                <a:headEnd/>
                <a:tailEnd/>
              </a:ln>
            </p:spPr>
            <p:txBody>
              <a:bodyPr/>
              <a:lstStyle/>
              <a:p>
                <a:endParaRPr lang="en-US" dirty="0">
                  <a:latin typeface="+mj-lt"/>
                </a:endParaRPr>
              </a:p>
            </p:txBody>
          </p:sp>
          <p:sp>
            <p:nvSpPr>
              <p:cNvPr id="80"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accent2"/>
                </a:solidFill>
                <a:round/>
                <a:headEnd/>
                <a:tailEnd/>
              </a:ln>
            </p:spPr>
            <p:txBody>
              <a:bodyPr/>
              <a:lstStyle/>
              <a:p>
                <a:endParaRPr lang="en-US" dirty="0">
                  <a:latin typeface="+mj-lt"/>
                </a:endParaRPr>
              </a:p>
            </p:txBody>
          </p:sp>
          <p:sp>
            <p:nvSpPr>
              <p:cNvPr id="81"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accent2"/>
                </a:solidFill>
                <a:round/>
                <a:headEnd/>
                <a:tailEnd/>
              </a:ln>
            </p:spPr>
            <p:txBody>
              <a:bodyPr/>
              <a:lstStyle/>
              <a:p>
                <a:endParaRPr lang="en-US" dirty="0">
                  <a:latin typeface="+mj-lt"/>
                </a:endParaRPr>
              </a:p>
            </p:txBody>
          </p:sp>
          <p:sp>
            <p:nvSpPr>
              <p:cNvPr id="82"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endParaRPr lang="en-US" dirty="0">
                  <a:latin typeface="+mj-lt"/>
                </a:endParaRPr>
              </a:p>
            </p:txBody>
          </p:sp>
        </p:grpSp>
        <p:sp>
          <p:nvSpPr>
            <p:cNvPr id="19"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1"/>
            </a:solidFill>
            <a:ln w="9525">
              <a:solidFill>
                <a:schemeClr val="accent2"/>
              </a:solidFill>
              <a:round/>
              <a:headEnd/>
              <a:tailEnd/>
            </a:ln>
          </p:spPr>
          <p:txBody>
            <a:bodyPr/>
            <a:lstStyle/>
            <a:p>
              <a:endParaRPr lang="en-US" dirty="0">
                <a:latin typeface="+mj-lt"/>
              </a:endParaRPr>
            </a:p>
          </p:txBody>
        </p:sp>
        <p:grpSp>
          <p:nvGrpSpPr>
            <p:cNvPr id="20" name="Group 109"/>
            <p:cNvGrpSpPr/>
            <p:nvPr/>
          </p:nvGrpSpPr>
          <p:grpSpPr bwMode="gray">
            <a:xfrm>
              <a:off x="1821959" y="3830284"/>
              <a:ext cx="566179" cy="396617"/>
              <a:chOff x="1821959" y="3830284"/>
              <a:chExt cx="566179" cy="396617"/>
            </a:xfrm>
            <a:grpFill/>
          </p:grpSpPr>
          <p:sp>
            <p:nvSpPr>
              <p:cNvPr id="73"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9525">
                <a:solidFill>
                  <a:schemeClr val="accent2"/>
                </a:solidFill>
                <a:round/>
                <a:headEnd/>
                <a:tailEnd/>
              </a:ln>
            </p:spPr>
            <p:txBody>
              <a:bodyPr/>
              <a:lstStyle/>
              <a:p>
                <a:endParaRPr lang="en-US" dirty="0">
                  <a:latin typeface="+mj-lt"/>
                </a:endParaRPr>
              </a:p>
            </p:txBody>
          </p:sp>
          <p:sp>
            <p:nvSpPr>
              <p:cNvPr id="74"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9525">
                <a:solidFill>
                  <a:schemeClr val="accent2"/>
                </a:solidFill>
                <a:round/>
                <a:headEnd/>
                <a:tailEnd/>
              </a:ln>
            </p:spPr>
            <p:txBody>
              <a:bodyPr/>
              <a:lstStyle/>
              <a:p>
                <a:endParaRPr lang="en-US" dirty="0">
                  <a:latin typeface="+mj-lt"/>
                </a:endParaRPr>
              </a:p>
            </p:txBody>
          </p:sp>
          <p:sp>
            <p:nvSpPr>
              <p:cNvPr id="75"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accent2"/>
                </a:solidFill>
                <a:round/>
                <a:headEnd/>
                <a:tailEnd/>
              </a:ln>
            </p:spPr>
            <p:txBody>
              <a:bodyPr/>
              <a:lstStyle/>
              <a:p>
                <a:endParaRPr lang="en-US" dirty="0">
                  <a:latin typeface="+mj-lt"/>
                </a:endParaRPr>
              </a:p>
            </p:txBody>
          </p:sp>
          <p:sp>
            <p:nvSpPr>
              <p:cNvPr id="76"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accent2"/>
                </a:solidFill>
                <a:round/>
                <a:headEnd/>
                <a:tailEnd/>
              </a:ln>
            </p:spPr>
            <p:txBody>
              <a:bodyPr/>
              <a:lstStyle/>
              <a:p>
                <a:endParaRPr lang="en-US" dirty="0">
                  <a:latin typeface="+mj-lt"/>
                </a:endParaRPr>
              </a:p>
            </p:txBody>
          </p:sp>
          <p:sp>
            <p:nvSpPr>
              <p:cNvPr id="77"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9525">
                <a:solidFill>
                  <a:schemeClr val="accent2"/>
                </a:solidFill>
                <a:round/>
                <a:headEnd/>
                <a:tailEnd/>
              </a:ln>
            </p:spPr>
            <p:txBody>
              <a:bodyPr/>
              <a:lstStyle/>
              <a:p>
                <a:endParaRPr lang="en-US" dirty="0">
                  <a:latin typeface="+mj-lt"/>
                </a:endParaRPr>
              </a:p>
            </p:txBody>
          </p:sp>
          <p:sp>
            <p:nvSpPr>
              <p:cNvPr id="78"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9525">
                <a:solidFill>
                  <a:schemeClr val="accent2"/>
                </a:solidFill>
                <a:round/>
                <a:headEnd/>
                <a:tailEnd/>
              </a:ln>
            </p:spPr>
            <p:txBody>
              <a:bodyPr/>
              <a:lstStyle/>
              <a:p>
                <a:endParaRPr lang="en-US" dirty="0">
                  <a:latin typeface="+mj-lt"/>
                </a:endParaRPr>
              </a:p>
            </p:txBody>
          </p:sp>
        </p:grpSp>
        <p:sp>
          <p:nvSpPr>
            <p:cNvPr id="21"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accent2"/>
              </a:solidFill>
              <a:round/>
              <a:headEnd/>
              <a:tailEnd/>
            </a:ln>
          </p:spPr>
          <p:txBody>
            <a:bodyPr/>
            <a:lstStyle/>
            <a:p>
              <a:endParaRPr lang="en-US" dirty="0">
                <a:latin typeface="+mj-lt"/>
              </a:endParaRPr>
            </a:p>
          </p:txBody>
        </p:sp>
        <p:sp>
          <p:nvSpPr>
            <p:cNvPr id="22"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accent2"/>
              </a:solidFill>
              <a:round/>
              <a:headEnd/>
              <a:tailEnd/>
            </a:ln>
          </p:spPr>
          <p:txBody>
            <a:bodyPr/>
            <a:lstStyle/>
            <a:p>
              <a:endParaRPr lang="en-US" dirty="0">
                <a:latin typeface="+mj-lt"/>
              </a:endParaRPr>
            </a:p>
          </p:txBody>
        </p:sp>
        <p:sp>
          <p:nvSpPr>
            <p:cNvPr id="23"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accent2"/>
              </a:solidFill>
              <a:round/>
              <a:headEnd/>
              <a:tailEnd/>
            </a:ln>
          </p:spPr>
          <p:txBody>
            <a:bodyPr/>
            <a:lstStyle/>
            <a:p>
              <a:endParaRPr lang="en-US" dirty="0">
                <a:latin typeface="+mj-lt"/>
              </a:endParaRPr>
            </a:p>
          </p:txBody>
        </p:sp>
        <p:sp>
          <p:nvSpPr>
            <p:cNvPr id="24"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accent2"/>
              </a:solidFill>
              <a:round/>
              <a:headEnd/>
              <a:tailEnd/>
            </a:ln>
          </p:spPr>
          <p:txBody>
            <a:bodyPr/>
            <a:lstStyle/>
            <a:p>
              <a:endParaRPr lang="en-US" dirty="0">
                <a:latin typeface="+mj-lt"/>
              </a:endParaRPr>
            </a:p>
          </p:txBody>
        </p:sp>
        <p:sp>
          <p:nvSpPr>
            <p:cNvPr id="25"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accent2"/>
              </a:solidFill>
              <a:round/>
              <a:headEnd/>
              <a:tailEnd/>
            </a:ln>
          </p:spPr>
          <p:txBody>
            <a:bodyPr/>
            <a:lstStyle/>
            <a:p>
              <a:endParaRPr lang="en-US" dirty="0">
                <a:latin typeface="+mj-lt"/>
              </a:endParaRPr>
            </a:p>
          </p:txBody>
        </p:sp>
        <p:sp>
          <p:nvSpPr>
            <p:cNvPr id="26"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accent2"/>
              </a:solidFill>
              <a:round/>
              <a:headEnd/>
              <a:tailEnd/>
            </a:ln>
          </p:spPr>
          <p:txBody>
            <a:bodyPr/>
            <a:lstStyle/>
            <a:p>
              <a:endParaRPr lang="en-US" dirty="0">
                <a:latin typeface="+mj-lt"/>
              </a:endParaRPr>
            </a:p>
          </p:txBody>
        </p:sp>
        <p:sp>
          <p:nvSpPr>
            <p:cNvPr id="27"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accent2"/>
              </a:solidFill>
              <a:round/>
              <a:headEnd/>
              <a:tailEnd/>
            </a:ln>
          </p:spPr>
          <p:txBody>
            <a:bodyPr/>
            <a:lstStyle/>
            <a:p>
              <a:endParaRPr lang="en-US" dirty="0">
                <a:latin typeface="+mj-lt"/>
              </a:endParaRPr>
            </a:p>
          </p:txBody>
        </p:sp>
        <p:sp>
          <p:nvSpPr>
            <p:cNvPr id="28"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accent2"/>
              </a:solidFill>
              <a:round/>
              <a:headEnd/>
              <a:tailEnd/>
            </a:ln>
          </p:spPr>
          <p:txBody>
            <a:bodyPr/>
            <a:lstStyle/>
            <a:p>
              <a:endParaRPr lang="en-US" dirty="0">
                <a:latin typeface="+mj-lt"/>
              </a:endParaRPr>
            </a:p>
          </p:txBody>
        </p:sp>
        <p:sp>
          <p:nvSpPr>
            <p:cNvPr id="29"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accent2"/>
              </a:solidFill>
              <a:round/>
              <a:headEnd/>
              <a:tailEnd/>
            </a:ln>
          </p:spPr>
          <p:txBody>
            <a:bodyPr/>
            <a:lstStyle/>
            <a:p>
              <a:endParaRPr lang="en-US" dirty="0">
                <a:latin typeface="+mj-lt"/>
              </a:endParaRPr>
            </a:p>
          </p:txBody>
        </p:sp>
        <p:grpSp>
          <p:nvGrpSpPr>
            <p:cNvPr id="30" name="Group 194"/>
            <p:cNvGrpSpPr/>
            <p:nvPr/>
          </p:nvGrpSpPr>
          <p:grpSpPr bwMode="gray">
            <a:xfrm>
              <a:off x="5156666" y="1921257"/>
              <a:ext cx="336199" cy="183204"/>
              <a:chOff x="5156666" y="1921257"/>
              <a:chExt cx="336199" cy="183204"/>
            </a:xfrm>
            <a:grpFill/>
          </p:grpSpPr>
          <p:sp>
            <p:nvSpPr>
              <p:cNvPr id="70"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endParaRPr lang="en-US" dirty="0">
                  <a:latin typeface="+mj-lt"/>
                </a:endParaRPr>
              </a:p>
            </p:txBody>
          </p:sp>
          <p:sp>
            <p:nvSpPr>
              <p:cNvPr id="71"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endParaRPr lang="en-US" dirty="0">
                  <a:latin typeface="+mj-lt"/>
                </a:endParaRPr>
              </a:p>
            </p:txBody>
          </p:sp>
          <p:sp>
            <p:nvSpPr>
              <p:cNvPr id="72"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endParaRPr lang="en-US" dirty="0">
                  <a:latin typeface="+mj-lt"/>
                </a:endParaRPr>
              </a:p>
            </p:txBody>
          </p:sp>
        </p:grpSp>
        <p:grpSp>
          <p:nvGrpSpPr>
            <p:cNvPr id="31" name="Group 193"/>
            <p:cNvGrpSpPr/>
            <p:nvPr/>
          </p:nvGrpSpPr>
          <p:grpSpPr bwMode="gray">
            <a:xfrm>
              <a:off x="3620869" y="1617216"/>
              <a:ext cx="727944" cy="685067"/>
              <a:chOff x="3620869" y="1617216"/>
              <a:chExt cx="727944" cy="685067"/>
            </a:xfrm>
            <a:grpFill/>
          </p:grpSpPr>
          <p:sp>
            <p:nvSpPr>
              <p:cNvPr id="68"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endParaRPr lang="en-US" dirty="0">
                  <a:latin typeface="+mj-lt"/>
                </a:endParaRPr>
              </a:p>
            </p:txBody>
          </p:sp>
          <p:sp>
            <p:nvSpPr>
              <p:cNvPr id="69"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accent2"/>
                </a:solidFill>
                <a:round/>
                <a:headEnd/>
                <a:tailEnd/>
              </a:ln>
            </p:spPr>
            <p:txBody>
              <a:bodyPr/>
              <a:lstStyle/>
              <a:p>
                <a:endParaRPr lang="en-US" dirty="0">
                  <a:latin typeface="+mj-lt"/>
                </a:endParaRPr>
              </a:p>
            </p:txBody>
          </p:sp>
        </p:grpSp>
        <p:sp>
          <p:nvSpPr>
            <p:cNvPr id="32"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accent2"/>
              </a:solidFill>
              <a:round/>
              <a:headEnd/>
              <a:tailEnd/>
            </a:ln>
          </p:spPr>
          <p:txBody>
            <a:bodyPr/>
            <a:lstStyle/>
            <a:p>
              <a:endParaRPr lang="en-US" dirty="0">
                <a:latin typeface="+mj-lt"/>
              </a:endParaRPr>
            </a:p>
          </p:txBody>
        </p:sp>
        <p:sp>
          <p:nvSpPr>
            <p:cNvPr id="33"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accent2"/>
              </a:solidFill>
              <a:round/>
              <a:headEnd/>
              <a:tailEnd/>
            </a:ln>
          </p:spPr>
          <p:txBody>
            <a:bodyPr/>
            <a:lstStyle/>
            <a:p>
              <a:endParaRPr lang="en-US" dirty="0">
                <a:latin typeface="+mj-lt"/>
              </a:endParaRPr>
            </a:p>
          </p:txBody>
        </p:sp>
        <p:sp>
          <p:nvSpPr>
            <p:cNvPr id="34"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accent2"/>
              </a:solidFill>
              <a:round/>
              <a:headEnd/>
              <a:tailEnd/>
            </a:ln>
          </p:spPr>
          <p:txBody>
            <a:bodyPr/>
            <a:lstStyle/>
            <a:p>
              <a:endParaRPr lang="en-US" dirty="0">
                <a:latin typeface="+mj-lt"/>
              </a:endParaRPr>
            </a:p>
          </p:txBody>
        </p:sp>
        <p:sp>
          <p:nvSpPr>
            <p:cNvPr id="35"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accent2"/>
              </a:solidFill>
              <a:round/>
              <a:headEnd/>
              <a:tailEnd/>
            </a:ln>
          </p:spPr>
          <p:txBody>
            <a:bodyPr/>
            <a:lstStyle/>
            <a:p>
              <a:endParaRPr lang="en-US" dirty="0">
                <a:latin typeface="+mj-lt"/>
              </a:endParaRPr>
            </a:p>
          </p:txBody>
        </p:sp>
        <p:sp>
          <p:nvSpPr>
            <p:cNvPr id="36"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accent2"/>
              </a:solidFill>
              <a:round/>
              <a:headEnd/>
              <a:tailEnd/>
            </a:ln>
          </p:spPr>
          <p:txBody>
            <a:bodyPr/>
            <a:lstStyle/>
            <a:p>
              <a:endParaRPr lang="en-US" dirty="0">
                <a:latin typeface="+mj-lt"/>
              </a:endParaRPr>
            </a:p>
          </p:txBody>
        </p:sp>
        <p:sp>
          <p:nvSpPr>
            <p:cNvPr id="37"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accent2"/>
              </a:solidFill>
              <a:round/>
              <a:headEnd/>
              <a:tailEnd/>
            </a:ln>
          </p:spPr>
          <p:txBody>
            <a:bodyPr/>
            <a:lstStyle/>
            <a:p>
              <a:endParaRPr lang="en-US" dirty="0">
                <a:latin typeface="+mj-lt"/>
              </a:endParaRPr>
            </a:p>
          </p:txBody>
        </p:sp>
        <p:sp>
          <p:nvSpPr>
            <p:cNvPr id="38"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accent2"/>
              </a:solidFill>
              <a:round/>
              <a:headEnd/>
              <a:tailEnd/>
            </a:ln>
          </p:spPr>
          <p:txBody>
            <a:bodyPr/>
            <a:lstStyle/>
            <a:p>
              <a:endParaRPr lang="en-US" dirty="0">
                <a:latin typeface="+mj-lt"/>
              </a:endParaRPr>
            </a:p>
          </p:txBody>
        </p:sp>
        <p:sp>
          <p:nvSpPr>
            <p:cNvPr id="39"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accent2"/>
              </a:solidFill>
              <a:round/>
              <a:headEnd/>
              <a:tailEnd/>
            </a:ln>
          </p:spPr>
          <p:txBody>
            <a:bodyPr/>
            <a:lstStyle/>
            <a:p>
              <a:endParaRPr lang="en-US" dirty="0">
                <a:latin typeface="+mj-lt"/>
              </a:endParaRPr>
            </a:p>
          </p:txBody>
        </p:sp>
        <p:sp>
          <p:nvSpPr>
            <p:cNvPr id="40"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accent2"/>
              </a:solidFill>
              <a:round/>
              <a:headEnd/>
              <a:tailEnd/>
            </a:ln>
          </p:spPr>
          <p:txBody>
            <a:bodyPr/>
            <a:lstStyle/>
            <a:p>
              <a:endParaRPr lang="en-US" dirty="0">
                <a:latin typeface="+mj-lt"/>
              </a:endParaRPr>
            </a:p>
          </p:txBody>
        </p:sp>
        <p:sp>
          <p:nvSpPr>
            <p:cNvPr id="41"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accent2"/>
              </a:solidFill>
              <a:round/>
              <a:headEnd/>
              <a:tailEnd/>
            </a:ln>
          </p:spPr>
          <p:txBody>
            <a:bodyPr/>
            <a:lstStyle/>
            <a:p>
              <a:endParaRPr lang="en-US" dirty="0">
                <a:latin typeface="+mj-lt"/>
              </a:endParaRPr>
            </a:p>
          </p:txBody>
        </p:sp>
        <p:grpSp>
          <p:nvGrpSpPr>
            <p:cNvPr id="42" name="Group 195"/>
            <p:cNvGrpSpPr/>
            <p:nvPr/>
          </p:nvGrpSpPr>
          <p:grpSpPr bwMode="gray">
            <a:xfrm>
              <a:off x="4599257" y="1719537"/>
              <a:ext cx="729893" cy="542791"/>
              <a:chOff x="4599257" y="1719537"/>
              <a:chExt cx="729893" cy="542791"/>
            </a:xfrm>
            <a:grpFill/>
          </p:grpSpPr>
          <p:sp>
            <p:nvSpPr>
              <p:cNvPr id="66"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accent2"/>
                </a:solidFill>
                <a:round/>
                <a:headEnd/>
                <a:tailEnd/>
              </a:ln>
            </p:spPr>
            <p:txBody>
              <a:bodyPr/>
              <a:lstStyle/>
              <a:p>
                <a:endParaRPr lang="en-US" dirty="0">
                  <a:latin typeface="+mj-lt"/>
                </a:endParaRPr>
              </a:p>
            </p:txBody>
          </p:sp>
          <p:sp>
            <p:nvSpPr>
              <p:cNvPr id="67"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endParaRPr lang="en-US" dirty="0">
                  <a:latin typeface="+mj-lt"/>
                </a:endParaRPr>
              </a:p>
            </p:txBody>
          </p:sp>
        </p:grpSp>
        <p:sp>
          <p:nvSpPr>
            <p:cNvPr id="43"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accent2"/>
              </a:solidFill>
              <a:round/>
              <a:headEnd/>
              <a:tailEnd/>
            </a:ln>
          </p:spPr>
          <p:txBody>
            <a:bodyPr/>
            <a:lstStyle/>
            <a:p>
              <a:endParaRPr lang="en-US" dirty="0">
                <a:latin typeface="+mj-lt"/>
              </a:endParaRPr>
            </a:p>
          </p:txBody>
        </p:sp>
        <p:sp>
          <p:nvSpPr>
            <p:cNvPr id="44"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accent2"/>
              </a:solidFill>
              <a:round/>
              <a:headEnd/>
              <a:tailEnd/>
            </a:ln>
          </p:spPr>
          <p:txBody>
            <a:bodyPr/>
            <a:lstStyle/>
            <a:p>
              <a:endParaRPr lang="en-US" dirty="0">
                <a:latin typeface="+mj-lt"/>
              </a:endParaRPr>
            </a:p>
          </p:txBody>
        </p:sp>
        <p:sp>
          <p:nvSpPr>
            <p:cNvPr id="45"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accent2"/>
              </a:solidFill>
              <a:round/>
              <a:headEnd/>
              <a:tailEnd/>
            </a:ln>
          </p:spPr>
          <p:txBody>
            <a:bodyPr/>
            <a:lstStyle/>
            <a:p>
              <a:endParaRPr lang="en-US" dirty="0">
                <a:latin typeface="+mj-lt"/>
              </a:endParaRPr>
            </a:p>
          </p:txBody>
        </p:sp>
        <p:sp>
          <p:nvSpPr>
            <p:cNvPr id="46"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accent2"/>
              </a:solidFill>
              <a:round/>
              <a:headEnd/>
              <a:tailEnd/>
            </a:ln>
          </p:spPr>
          <p:txBody>
            <a:bodyPr/>
            <a:lstStyle/>
            <a:p>
              <a:endParaRPr lang="en-US" dirty="0">
                <a:latin typeface="+mj-lt"/>
              </a:endParaRPr>
            </a:p>
          </p:txBody>
        </p:sp>
        <p:sp>
          <p:nvSpPr>
            <p:cNvPr id="47"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accent2"/>
              </a:solidFill>
              <a:round/>
              <a:headEnd/>
              <a:tailEnd/>
            </a:ln>
          </p:spPr>
          <p:txBody>
            <a:bodyPr/>
            <a:lstStyle/>
            <a:p>
              <a:endParaRPr lang="en-US" dirty="0">
                <a:latin typeface="+mj-lt"/>
              </a:endParaRPr>
            </a:p>
          </p:txBody>
        </p:sp>
        <p:sp>
          <p:nvSpPr>
            <p:cNvPr id="48"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accent2"/>
              </a:solidFill>
              <a:round/>
              <a:headEnd/>
              <a:tailEnd/>
            </a:ln>
          </p:spPr>
          <p:txBody>
            <a:bodyPr/>
            <a:lstStyle/>
            <a:p>
              <a:endParaRPr lang="en-US" dirty="0">
                <a:latin typeface="+mj-lt"/>
              </a:endParaRPr>
            </a:p>
          </p:txBody>
        </p:sp>
        <p:sp>
          <p:nvSpPr>
            <p:cNvPr id="49"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accent2"/>
              </a:solidFill>
              <a:round/>
              <a:headEnd/>
              <a:tailEnd/>
            </a:ln>
          </p:spPr>
          <p:txBody>
            <a:bodyPr/>
            <a:lstStyle/>
            <a:p>
              <a:endParaRPr lang="en-US" dirty="0">
                <a:latin typeface="+mj-lt"/>
              </a:endParaRPr>
            </a:p>
          </p:txBody>
        </p:sp>
        <p:sp>
          <p:nvSpPr>
            <p:cNvPr id="50"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accent2"/>
              </a:solidFill>
              <a:round/>
              <a:headEnd/>
              <a:tailEnd/>
            </a:ln>
          </p:spPr>
          <p:txBody>
            <a:bodyPr/>
            <a:lstStyle/>
            <a:p>
              <a:endParaRPr lang="en-US" dirty="0">
                <a:latin typeface="+mj-lt"/>
              </a:endParaRPr>
            </a:p>
          </p:txBody>
        </p:sp>
        <p:sp>
          <p:nvSpPr>
            <p:cNvPr id="51"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accent2"/>
              </a:solidFill>
              <a:round/>
              <a:headEnd/>
              <a:tailEnd/>
            </a:ln>
          </p:spPr>
          <p:txBody>
            <a:bodyPr/>
            <a:lstStyle/>
            <a:p>
              <a:endParaRPr lang="en-US" dirty="0">
                <a:latin typeface="+mj-lt"/>
              </a:endParaRPr>
            </a:p>
          </p:txBody>
        </p:sp>
        <p:sp>
          <p:nvSpPr>
            <p:cNvPr id="52"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accent2"/>
              </a:solidFill>
              <a:round/>
              <a:headEnd/>
              <a:tailEnd/>
            </a:ln>
          </p:spPr>
          <p:txBody>
            <a:bodyPr/>
            <a:lstStyle/>
            <a:p>
              <a:endParaRPr lang="en-US" dirty="0">
                <a:latin typeface="+mj-lt"/>
              </a:endParaRPr>
            </a:p>
          </p:txBody>
        </p:sp>
        <p:sp>
          <p:nvSpPr>
            <p:cNvPr id="53"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accent2"/>
              </a:solidFill>
              <a:round/>
              <a:headEnd/>
              <a:tailEnd/>
            </a:ln>
          </p:spPr>
          <p:txBody>
            <a:bodyPr/>
            <a:lstStyle/>
            <a:p>
              <a:endParaRPr lang="en-US" dirty="0">
                <a:latin typeface="+mj-lt"/>
              </a:endParaRPr>
            </a:p>
          </p:txBody>
        </p:sp>
        <p:sp>
          <p:nvSpPr>
            <p:cNvPr id="54"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accent2"/>
              </a:solidFill>
              <a:round/>
              <a:headEnd/>
              <a:tailEnd/>
            </a:ln>
          </p:spPr>
          <p:txBody>
            <a:bodyPr/>
            <a:lstStyle/>
            <a:p>
              <a:endParaRPr lang="en-US" dirty="0">
                <a:latin typeface="+mj-lt"/>
              </a:endParaRPr>
            </a:p>
          </p:txBody>
        </p:sp>
        <p:sp>
          <p:nvSpPr>
            <p:cNvPr id="55"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accent2"/>
              </a:solidFill>
              <a:round/>
              <a:headEnd/>
              <a:tailEnd/>
            </a:ln>
          </p:spPr>
          <p:txBody>
            <a:bodyPr/>
            <a:lstStyle/>
            <a:p>
              <a:endParaRPr lang="en-US" dirty="0">
                <a:latin typeface="+mj-lt"/>
              </a:endParaRPr>
            </a:p>
          </p:txBody>
        </p:sp>
        <p:grpSp>
          <p:nvGrpSpPr>
            <p:cNvPr id="56" name="Group 196"/>
            <p:cNvGrpSpPr/>
            <p:nvPr/>
          </p:nvGrpSpPr>
          <p:grpSpPr bwMode="gray">
            <a:xfrm>
              <a:off x="4341017" y="2476716"/>
              <a:ext cx="756205" cy="424878"/>
              <a:chOff x="4341017" y="2476716"/>
              <a:chExt cx="756205" cy="424878"/>
            </a:xfrm>
            <a:grpFill/>
          </p:grpSpPr>
          <p:sp>
            <p:nvSpPr>
              <p:cNvPr id="64"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accent2"/>
                </a:solidFill>
                <a:round/>
                <a:headEnd/>
                <a:tailEnd/>
              </a:ln>
            </p:spPr>
            <p:txBody>
              <a:bodyPr/>
              <a:lstStyle/>
              <a:p>
                <a:endParaRPr lang="en-US" dirty="0">
                  <a:latin typeface="+mj-lt"/>
                </a:endParaRPr>
              </a:p>
            </p:txBody>
          </p:sp>
          <p:sp>
            <p:nvSpPr>
              <p:cNvPr id="65"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endParaRPr lang="en-US" dirty="0">
                  <a:latin typeface="+mj-lt"/>
                </a:endParaRPr>
              </a:p>
            </p:txBody>
          </p:sp>
        </p:grpSp>
        <p:grpSp>
          <p:nvGrpSpPr>
            <p:cNvPr id="57" name="Group 112"/>
            <p:cNvGrpSpPr/>
            <p:nvPr/>
          </p:nvGrpSpPr>
          <p:grpSpPr bwMode="gray">
            <a:xfrm>
              <a:off x="813361" y="1144588"/>
              <a:ext cx="646088" cy="471653"/>
              <a:chOff x="813361" y="1144588"/>
              <a:chExt cx="646088" cy="471653"/>
            </a:xfrm>
            <a:grpFill/>
          </p:grpSpPr>
          <p:sp>
            <p:nvSpPr>
              <p:cNvPr id="61"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endParaRPr lang="en-US" dirty="0">
                  <a:latin typeface="+mj-lt"/>
                </a:endParaRPr>
              </a:p>
            </p:txBody>
          </p:sp>
          <p:sp>
            <p:nvSpPr>
              <p:cNvPr id="62"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endParaRPr lang="en-US" dirty="0">
                  <a:latin typeface="+mj-lt"/>
                </a:endParaRPr>
              </a:p>
            </p:txBody>
          </p:sp>
          <p:sp>
            <p:nvSpPr>
              <p:cNvPr id="63"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endParaRPr lang="en-US" dirty="0">
                  <a:latin typeface="+mj-lt"/>
                </a:endParaRPr>
              </a:p>
            </p:txBody>
          </p:sp>
        </p:grpSp>
        <p:sp>
          <p:nvSpPr>
            <p:cNvPr id="58"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accent2"/>
              </a:solidFill>
              <a:round/>
              <a:headEnd/>
              <a:tailEnd/>
            </a:ln>
          </p:spPr>
          <p:txBody>
            <a:bodyPr/>
            <a:lstStyle/>
            <a:p>
              <a:endParaRPr lang="en-US" dirty="0">
                <a:latin typeface="+mj-lt"/>
              </a:endParaRPr>
            </a:p>
          </p:txBody>
        </p:sp>
        <p:sp>
          <p:nvSpPr>
            <p:cNvPr id="59"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accent2"/>
              </a:solidFill>
              <a:round/>
              <a:headEnd/>
              <a:tailEnd/>
            </a:ln>
          </p:spPr>
          <p:txBody>
            <a:bodyPr/>
            <a:lstStyle/>
            <a:p>
              <a:endParaRPr lang="en-US" dirty="0">
                <a:latin typeface="+mj-lt"/>
              </a:endParaRPr>
            </a:p>
          </p:txBody>
        </p:sp>
        <p:sp>
          <p:nvSpPr>
            <p:cNvPr id="60"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accent1"/>
            </a:solidFill>
            <a:ln w="9525">
              <a:solidFill>
                <a:schemeClr val="accent2"/>
              </a:solidFill>
              <a:round/>
              <a:headEnd/>
              <a:tailEnd/>
            </a:ln>
          </p:spPr>
          <p:txBody>
            <a:bodyPr/>
            <a:lstStyle/>
            <a:p>
              <a:endParaRPr lang="en-US" dirty="0">
                <a:latin typeface="+mj-lt"/>
              </a:endParaRPr>
            </a:p>
          </p:txBody>
        </p:sp>
      </p:grpSp>
      <p:sp>
        <p:nvSpPr>
          <p:cNvPr id="92" name="Line Callout 1 91"/>
          <p:cNvSpPr/>
          <p:nvPr/>
        </p:nvSpPr>
        <p:spPr bwMode="gray">
          <a:xfrm>
            <a:off x="5239527" y="1023645"/>
            <a:ext cx="886720" cy="923330"/>
          </a:xfrm>
          <a:prstGeom prst="borderCallout1">
            <a:avLst>
              <a:gd name="adj1" fmla="val 97688"/>
              <a:gd name="adj2" fmla="val 7773"/>
              <a:gd name="adj3" fmla="val 141403"/>
              <a:gd name="adj4" fmla="val -24418"/>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Seven </a:t>
            </a:r>
            <a:r>
              <a:rPr lang="en-US" sz="900" dirty="0">
                <a:solidFill>
                  <a:schemeClr val="bg1"/>
                </a:solidFill>
              </a:rPr>
              <a:t>systems in NY, NJ, MA, and </a:t>
            </a:r>
            <a:r>
              <a:rPr lang="en-US" sz="900" dirty="0" smtClean="0">
                <a:solidFill>
                  <a:schemeClr val="bg1"/>
                </a:solidFill>
              </a:rPr>
              <a:t>PA form </a:t>
            </a:r>
            <a:r>
              <a:rPr lang="en-US" sz="900" b="1" dirty="0" smtClean="0">
                <a:solidFill>
                  <a:schemeClr val="bg1"/>
                </a:solidFill>
              </a:rPr>
              <a:t>Allspire Network</a:t>
            </a:r>
            <a:endParaRPr lang="en-US" sz="900" b="1" dirty="0" smtClean="0"/>
          </a:p>
        </p:txBody>
      </p:sp>
      <p:sp>
        <p:nvSpPr>
          <p:cNvPr id="93" name="Line Callout 1 92"/>
          <p:cNvSpPr/>
          <p:nvPr/>
        </p:nvSpPr>
        <p:spPr bwMode="gray">
          <a:xfrm>
            <a:off x="1351126" y="1736389"/>
            <a:ext cx="1439938" cy="369332"/>
          </a:xfrm>
          <a:prstGeom prst="borderCallout1">
            <a:avLst>
              <a:gd name="adj1" fmla="val 94418"/>
              <a:gd name="adj2" fmla="val 97628"/>
              <a:gd name="adj3" fmla="val 214047"/>
              <a:gd name="adj4" fmla="val 14190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Six hospitals form </a:t>
            </a:r>
            <a:r>
              <a:rPr lang="en-US" sz="900" b="1" dirty="0" smtClean="0">
                <a:solidFill>
                  <a:schemeClr val="bg1"/>
                </a:solidFill>
              </a:rPr>
              <a:t>BJC Collaborative</a:t>
            </a:r>
            <a:r>
              <a:rPr lang="en-US" sz="900" b="1" dirty="0" smtClean="0"/>
              <a:t>: </a:t>
            </a:r>
          </a:p>
        </p:txBody>
      </p:sp>
      <p:sp>
        <p:nvSpPr>
          <p:cNvPr id="178" name="Line Callout 1 177"/>
          <p:cNvSpPr/>
          <p:nvPr/>
        </p:nvSpPr>
        <p:spPr bwMode="gray">
          <a:xfrm>
            <a:off x="2026233" y="2843005"/>
            <a:ext cx="1181314" cy="507831"/>
          </a:xfrm>
          <a:prstGeom prst="borderCallout1">
            <a:avLst>
              <a:gd name="adj1" fmla="val 42954"/>
              <a:gd name="adj2" fmla="val 99851"/>
              <a:gd name="adj3" fmla="val 67783"/>
              <a:gd name="adj4" fmla="val 19034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14 systems ally to form </a:t>
            </a:r>
            <a:r>
              <a:rPr lang="en-US" sz="900" b="1" dirty="0" smtClean="0">
                <a:solidFill>
                  <a:schemeClr val="bg1"/>
                </a:solidFill>
              </a:rPr>
              <a:t>Stratus Health Care</a:t>
            </a:r>
            <a:endParaRPr lang="en-US" sz="900" b="1" dirty="0">
              <a:solidFill>
                <a:schemeClr val="bg1"/>
              </a:solidFill>
            </a:endParaRPr>
          </a:p>
        </p:txBody>
      </p:sp>
      <p:sp>
        <p:nvSpPr>
          <p:cNvPr id="179" name="Line Callout 1 178"/>
          <p:cNvSpPr/>
          <p:nvPr/>
        </p:nvSpPr>
        <p:spPr bwMode="gray">
          <a:xfrm>
            <a:off x="3022115" y="3929898"/>
            <a:ext cx="1703817" cy="369332"/>
          </a:xfrm>
          <a:prstGeom prst="borderCallout1">
            <a:avLst>
              <a:gd name="adj1" fmla="val 1415"/>
              <a:gd name="adj2" fmla="val 82011"/>
              <a:gd name="adj3" fmla="val -155308"/>
              <a:gd name="adj4" fmla="val 8031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Two Systems form </a:t>
            </a:r>
            <a:r>
              <a:rPr lang="en-US" sz="900" b="1" dirty="0" smtClean="0">
                <a:solidFill>
                  <a:schemeClr val="bg1"/>
                </a:solidFill>
              </a:rPr>
              <a:t>Georgia Health Collaborative</a:t>
            </a:r>
            <a:endParaRPr lang="en-US" sz="900" b="1" dirty="0" smtClean="0"/>
          </a:p>
        </p:txBody>
      </p:sp>
      <p:sp>
        <p:nvSpPr>
          <p:cNvPr id="181" name="Line Callout 1 180"/>
          <p:cNvSpPr/>
          <p:nvPr/>
        </p:nvSpPr>
        <p:spPr bwMode="gray">
          <a:xfrm>
            <a:off x="4108595" y="999515"/>
            <a:ext cx="971909" cy="923330"/>
          </a:xfrm>
          <a:prstGeom prst="borderCallout1">
            <a:avLst>
              <a:gd name="adj1" fmla="val 99089"/>
              <a:gd name="adj2" fmla="val 61117"/>
              <a:gd name="adj3" fmla="val 156135"/>
              <a:gd name="adj4" fmla="val 26523"/>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Four health systems form regional alliance </a:t>
            </a:r>
            <a:r>
              <a:rPr lang="en-US" sz="900" b="1" dirty="0" smtClean="0">
                <a:solidFill>
                  <a:schemeClr val="bg1"/>
                </a:solidFill>
              </a:rPr>
              <a:t>Health Innovations Ohio</a:t>
            </a:r>
            <a:endParaRPr lang="en-US" sz="900" b="1" dirty="0">
              <a:solidFill>
                <a:schemeClr val="bg1"/>
              </a:solidFill>
            </a:endParaRPr>
          </a:p>
        </p:txBody>
      </p:sp>
      <p:sp>
        <p:nvSpPr>
          <p:cNvPr id="182" name="Line Callout 1 181"/>
          <p:cNvSpPr/>
          <p:nvPr/>
        </p:nvSpPr>
        <p:spPr bwMode="gray">
          <a:xfrm>
            <a:off x="4936181" y="2542345"/>
            <a:ext cx="1252226" cy="507831"/>
          </a:xfrm>
          <a:prstGeom prst="borderCallout1">
            <a:avLst>
              <a:gd name="adj1" fmla="val 130"/>
              <a:gd name="adj2" fmla="val 16238"/>
              <a:gd name="adj3" fmla="val -34852"/>
              <a:gd name="adj4" fmla="val 27"/>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Four health systems ally to form </a:t>
            </a:r>
            <a:r>
              <a:rPr lang="en-US" sz="900" b="1" dirty="0" smtClean="0">
                <a:solidFill>
                  <a:schemeClr val="bg1"/>
                </a:solidFill>
              </a:rPr>
              <a:t>Noble Health Alliance</a:t>
            </a:r>
            <a:endParaRPr lang="en-US" sz="900" b="1" dirty="0" smtClean="0"/>
          </a:p>
        </p:txBody>
      </p:sp>
      <p:sp>
        <p:nvSpPr>
          <p:cNvPr id="183" name="Line Callout 1 182"/>
          <p:cNvSpPr/>
          <p:nvPr/>
        </p:nvSpPr>
        <p:spPr bwMode="gray">
          <a:xfrm>
            <a:off x="630042" y="1080835"/>
            <a:ext cx="1841905" cy="507831"/>
          </a:xfrm>
          <a:prstGeom prst="borderCallout1">
            <a:avLst>
              <a:gd name="adj1" fmla="val 82209"/>
              <a:gd name="adj2" fmla="val 98038"/>
              <a:gd name="adj3" fmla="val 174610"/>
              <a:gd name="adj4" fmla="val 171605"/>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Five health systems ally to form accountable care initiative  </a:t>
            </a:r>
            <a:r>
              <a:rPr lang="en-US" sz="900" b="1" dirty="0" smtClean="0">
                <a:solidFill>
                  <a:schemeClr val="bg1"/>
                </a:solidFill>
              </a:rPr>
              <a:t>Quality Health Solutions</a:t>
            </a:r>
            <a:endParaRPr lang="en-US" sz="900" b="1" dirty="0">
              <a:solidFill>
                <a:schemeClr val="bg1"/>
              </a:solidFill>
            </a:endParaRPr>
          </a:p>
        </p:txBody>
      </p:sp>
      <p:sp>
        <p:nvSpPr>
          <p:cNvPr id="101" name="Line Callout 1 100"/>
          <p:cNvSpPr/>
          <p:nvPr/>
        </p:nvSpPr>
        <p:spPr bwMode="gray">
          <a:xfrm>
            <a:off x="4936181" y="3425942"/>
            <a:ext cx="1252226" cy="646331"/>
          </a:xfrm>
          <a:prstGeom prst="borderCallout1">
            <a:avLst>
              <a:gd name="adj1" fmla="val 130"/>
              <a:gd name="adj2" fmla="val 16238"/>
              <a:gd name="adj3" fmla="val -50510"/>
              <a:gd name="adj4" fmla="val -19816"/>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Five SC systems form cost saving </a:t>
            </a:r>
            <a:r>
              <a:rPr lang="en-US" sz="900" b="1" dirty="0" smtClean="0">
                <a:solidFill>
                  <a:schemeClr val="bg1"/>
                </a:solidFill>
              </a:rPr>
              <a:t> </a:t>
            </a:r>
            <a:r>
              <a:rPr lang="en-US" sz="900" b="1" dirty="0">
                <a:solidFill>
                  <a:schemeClr val="bg1"/>
                </a:solidFill>
              </a:rPr>
              <a:t>Initiant Healthcare Collaborative </a:t>
            </a:r>
            <a:endParaRPr lang="en-US" sz="900" b="1" dirty="0" smtClean="0">
              <a:solidFill>
                <a:schemeClr val="bg1"/>
              </a:solidFill>
            </a:endParaRPr>
          </a:p>
        </p:txBody>
      </p:sp>
      <p:sp>
        <p:nvSpPr>
          <p:cNvPr id="102" name="Line Callout 1 101"/>
          <p:cNvSpPr/>
          <p:nvPr/>
        </p:nvSpPr>
        <p:spPr bwMode="gray">
          <a:xfrm>
            <a:off x="702464" y="2256377"/>
            <a:ext cx="1252226" cy="646331"/>
          </a:xfrm>
          <a:prstGeom prst="borderCallout1">
            <a:avLst>
              <a:gd name="adj1" fmla="val 47102"/>
              <a:gd name="adj2" fmla="val 100372"/>
              <a:gd name="adj3" fmla="val 103028"/>
              <a:gd name="adj4" fmla="val 260772"/>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Five health systems join </a:t>
            </a:r>
            <a:r>
              <a:rPr lang="en-US" sz="900" b="1" dirty="0" smtClean="0">
                <a:solidFill>
                  <a:schemeClr val="bg1"/>
                </a:solidFill>
              </a:rPr>
              <a:t>Vanderbilt Health Affiliate Network </a:t>
            </a:r>
            <a:endParaRPr lang="en-US" sz="900" b="1" dirty="0" smtClean="0"/>
          </a:p>
        </p:txBody>
      </p:sp>
    </p:spTree>
    <p:extLst>
      <p:ext uri="{BB962C8B-B14F-4D97-AF65-F5344CB8AC3E}">
        <p14:creationId xmlns:p14="http://schemas.microsoft.com/office/powerpoint/2010/main" val="24887871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Born Out of Necessity, No-Frills Approach Suddenly Compelling </a:t>
            </a:r>
            <a:endParaRPr lang="en-US" dirty="0"/>
          </a:p>
        </p:txBody>
      </p:sp>
      <p:sp>
        <p:nvSpPr>
          <p:cNvPr id="3" name="Text Placeholder 2"/>
          <p:cNvSpPr>
            <a:spLocks noGrp="1"/>
          </p:cNvSpPr>
          <p:nvPr>
            <p:ph type="body" sz="quarter" idx="22"/>
          </p:nvPr>
        </p:nvSpPr>
        <p:spPr/>
        <p:txBody>
          <a:bodyPr/>
          <a:lstStyle/>
          <a:p>
            <a:r>
              <a:rPr lang="en-US" dirty="0" smtClean="0"/>
              <a:t>Strategic Advantage #3: Efficiency</a:t>
            </a:r>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The Community Hospital Resurgent?</a:t>
            </a:r>
            <a:endParaRPr lang="en-US" dirty="0"/>
          </a:p>
        </p:txBody>
      </p:sp>
      <p:sp>
        <p:nvSpPr>
          <p:cNvPr id="8" name="Pentagon 7"/>
          <p:cNvSpPr/>
          <p:nvPr/>
        </p:nvSpPr>
        <p:spPr bwMode="gray">
          <a:xfrm>
            <a:off x="320040" y="3120961"/>
            <a:ext cx="3179573" cy="454589"/>
          </a:xfrm>
          <a:prstGeom prst="homePlate">
            <a:avLst/>
          </a:prstGeom>
          <a:solidFill>
            <a:schemeClr val="bg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9" name="Pentagon 8"/>
          <p:cNvSpPr/>
          <p:nvPr/>
        </p:nvSpPr>
        <p:spPr bwMode="gray">
          <a:xfrm>
            <a:off x="320040" y="1475053"/>
            <a:ext cx="3179573" cy="454589"/>
          </a:xfrm>
          <a:prstGeom prst="homePlate">
            <a:avLst/>
          </a:prstGeom>
          <a:solidFill>
            <a:schemeClr val="bg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10" name="Pentagon 9"/>
          <p:cNvSpPr/>
          <p:nvPr/>
        </p:nvSpPr>
        <p:spPr bwMode="gray">
          <a:xfrm>
            <a:off x="320040" y="2022883"/>
            <a:ext cx="3179573" cy="454589"/>
          </a:xfrm>
          <a:prstGeom prst="homePlate">
            <a:avLst/>
          </a:prstGeom>
          <a:solidFill>
            <a:schemeClr val="bg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11" name="Pentagon 10"/>
          <p:cNvSpPr/>
          <p:nvPr/>
        </p:nvSpPr>
        <p:spPr bwMode="gray">
          <a:xfrm>
            <a:off x="320040" y="2574451"/>
            <a:ext cx="3179573" cy="454589"/>
          </a:xfrm>
          <a:prstGeom prst="homePlate">
            <a:avLst/>
          </a:prstGeom>
          <a:solidFill>
            <a:schemeClr val="bg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12" name="Pentagon 11"/>
          <p:cNvSpPr/>
          <p:nvPr/>
        </p:nvSpPr>
        <p:spPr bwMode="gray">
          <a:xfrm>
            <a:off x="320040" y="3671534"/>
            <a:ext cx="3271514" cy="454589"/>
          </a:xfrm>
          <a:prstGeom prst="homePlate">
            <a:avLst/>
          </a:prstGeom>
          <a:solidFill>
            <a:schemeClr val="bg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18" name="Chevron 17"/>
          <p:cNvSpPr/>
          <p:nvPr/>
        </p:nvSpPr>
        <p:spPr bwMode="gray">
          <a:xfrm>
            <a:off x="2048253" y="3120961"/>
            <a:ext cx="2157312" cy="454589"/>
          </a:xfrm>
          <a:prstGeom prst="chevron">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19" name="Chevron 18"/>
          <p:cNvSpPr/>
          <p:nvPr/>
        </p:nvSpPr>
        <p:spPr bwMode="gray">
          <a:xfrm>
            <a:off x="2048253" y="1475052"/>
            <a:ext cx="2157312" cy="454589"/>
          </a:xfrm>
          <a:prstGeom prst="chevron">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20" name="Chevron 19"/>
          <p:cNvSpPr/>
          <p:nvPr/>
        </p:nvSpPr>
        <p:spPr bwMode="gray">
          <a:xfrm>
            <a:off x="2048253" y="2022882"/>
            <a:ext cx="2157312" cy="454589"/>
          </a:xfrm>
          <a:prstGeom prst="chevron">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21" name="Chevron 20"/>
          <p:cNvSpPr/>
          <p:nvPr/>
        </p:nvSpPr>
        <p:spPr bwMode="gray">
          <a:xfrm>
            <a:off x="2048253" y="2574451"/>
            <a:ext cx="2157312" cy="454589"/>
          </a:xfrm>
          <a:prstGeom prst="chevron">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22" name="Chevron 21"/>
          <p:cNvSpPr/>
          <p:nvPr/>
        </p:nvSpPr>
        <p:spPr bwMode="gray">
          <a:xfrm>
            <a:off x="2048253" y="3671534"/>
            <a:ext cx="2157312" cy="454589"/>
          </a:xfrm>
          <a:prstGeom prst="chevron">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23" name="TextBox 22"/>
          <p:cNvSpPr txBox="1"/>
          <p:nvPr/>
        </p:nvSpPr>
        <p:spPr bwMode="gray">
          <a:xfrm>
            <a:off x="425556" y="3194367"/>
            <a:ext cx="1011677" cy="307777"/>
          </a:xfrm>
          <a:prstGeom prst="rect">
            <a:avLst/>
          </a:prstGeom>
          <a:noFill/>
        </p:spPr>
        <p:txBody>
          <a:bodyPr wrap="square" lIns="0" tIns="0" rIns="0" bIns="0" rtlCol="0">
            <a:spAutoFit/>
          </a:bodyPr>
          <a:lstStyle/>
          <a:p>
            <a:pPr>
              <a:spcBef>
                <a:spcPts val="500"/>
              </a:spcBef>
            </a:pPr>
            <a:r>
              <a:rPr lang="en-US" sz="1000" b="1" dirty="0" smtClean="0"/>
              <a:t>Rural</a:t>
            </a:r>
            <a:r>
              <a:rPr lang="en-US" sz="1000" b="1" dirty="0"/>
              <a:t> </a:t>
            </a:r>
            <a:r>
              <a:rPr lang="en-US" sz="1000" b="1" dirty="0" smtClean="0"/>
              <a:t>or exurban  setting</a:t>
            </a:r>
          </a:p>
        </p:txBody>
      </p:sp>
      <p:sp>
        <p:nvSpPr>
          <p:cNvPr id="24" name="TextBox 23"/>
          <p:cNvSpPr txBox="1"/>
          <p:nvPr/>
        </p:nvSpPr>
        <p:spPr bwMode="gray">
          <a:xfrm>
            <a:off x="425556" y="1548458"/>
            <a:ext cx="1215957" cy="307777"/>
          </a:xfrm>
          <a:prstGeom prst="rect">
            <a:avLst/>
          </a:prstGeom>
          <a:noFill/>
        </p:spPr>
        <p:txBody>
          <a:bodyPr wrap="square" lIns="0" tIns="0" rIns="0" bIns="0" rtlCol="0">
            <a:spAutoFit/>
          </a:bodyPr>
          <a:lstStyle/>
          <a:p>
            <a:pPr>
              <a:spcBef>
                <a:spcPts val="500"/>
              </a:spcBef>
            </a:pPr>
            <a:r>
              <a:rPr lang="en-US" sz="1000" b="1" dirty="0" smtClean="0"/>
              <a:t>Medicare, Medicaid-heavy payer mix</a:t>
            </a:r>
          </a:p>
        </p:txBody>
      </p:sp>
      <p:sp>
        <p:nvSpPr>
          <p:cNvPr id="25" name="TextBox 24"/>
          <p:cNvSpPr txBox="1"/>
          <p:nvPr/>
        </p:nvSpPr>
        <p:spPr bwMode="gray">
          <a:xfrm>
            <a:off x="425556" y="2096286"/>
            <a:ext cx="1011677" cy="307777"/>
          </a:xfrm>
          <a:prstGeom prst="rect">
            <a:avLst/>
          </a:prstGeom>
          <a:noFill/>
        </p:spPr>
        <p:txBody>
          <a:bodyPr wrap="square" lIns="0" tIns="0" rIns="0" bIns="0" rtlCol="0">
            <a:spAutoFit/>
          </a:bodyPr>
          <a:lstStyle/>
          <a:p>
            <a:pPr>
              <a:spcBef>
                <a:spcPts val="500"/>
              </a:spcBef>
            </a:pPr>
            <a:r>
              <a:rPr lang="en-US" sz="1000" b="1" dirty="0" smtClean="0"/>
              <a:t>Limited service portfolio</a:t>
            </a:r>
          </a:p>
        </p:txBody>
      </p:sp>
      <p:sp>
        <p:nvSpPr>
          <p:cNvPr id="26" name="TextBox 25"/>
          <p:cNvSpPr txBox="1"/>
          <p:nvPr/>
        </p:nvSpPr>
        <p:spPr bwMode="gray">
          <a:xfrm>
            <a:off x="425556" y="2647857"/>
            <a:ext cx="1128409" cy="307777"/>
          </a:xfrm>
          <a:prstGeom prst="rect">
            <a:avLst/>
          </a:prstGeom>
          <a:noFill/>
        </p:spPr>
        <p:txBody>
          <a:bodyPr wrap="square" lIns="0" tIns="0" rIns="0" bIns="0" rtlCol="0">
            <a:spAutoFit/>
          </a:bodyPr>
          <a:lstStyle/>
          <a:p>
            <a:pPr>
              <a:spcBef>
                <a:spcPts val="500"/>
              </a:spcBef>
            </a:pPr>
            <a:r>
              <a:rPr lang="en-US" sz="1000" b="1" dirty="0" smtClean="0"/>
              <a:t>Physician shortages</a:t>
            </a:r>
          </a:p>
        </p:txBody>
      </p:sp>
      <p:sp>
        <p:nvSpPr>
          <p:cNvPr id="27" name="TextBox 26"/>
          <p:cNvSpPr txBox="1"/>
          <p:nvPr/>
        </p:nvSpPr>
        <p:spPr bwMode="gray">
          <a:xfrm>
            <a:off x="425555" y="3744938"/>
            <a:ext cx="1128409" cy="307777"/>
          </a:xfrm>
          <a:prstGeom prst="rect">
            <a:avLst/>
          </a:prstGeom>
          <a:noFill/>
        </p:spPr>
        <p:txBody>
          <a:bodyPr wrap="square" lIns="0" tIns="0" rIns="0" bIns="0" rtlCol="0">
            <a:spAutoFit/>
          </a:bodyPr>
          <a:lstStyle/>
          <a:p>
            <a:pPr>
              <a:spcBef>
                <a:spcPts val="500"/>
              </a:spcBef>
            </a:pPr>
            <a:r>
              <a:rPr lang="en-US" sz="1000" b="1" dirty="0" smtClean="0"/>
              <a:t>Smaller patient population</a:t>
            </a:r>
          </a:p>
        </p:txBody>
      </p:sp>
      <p:sp>
        <p:nvSpPr>
          <p:cNvPr id="28" name="TextBox 27"/>
          <p:cNvSpPr txBox="1"/>
          <p:nvPr/>
        </p:nvSpPr>
        <p:spPr bwMode="gray">
          <a:xfrm>
            <a:off x="2369267" y="3194367"/>
            <a:ext cx="1352143" cy="307777"/>
          </a:xfrm>
          <a:prstGeom prst="rect">
            <a:avLst/>
          </a:prstGeom>
          <a:noFill/>
        </p:spPr>
        <p:txBody>
          <a:bodyPr wrap="square" lIns="0" tIns="0" rIns="0" bIns="0" rtlCol="0">
            <a:spAutoFit/>
          </a:bodyPr>
          <a:lstStyle/>
          <a:p>
            <a:pPr>
              <a:spcBef>
                <a:spcPts val="500"/>
              </a:spcBef>
            </a:pPr>
            <a:r>
              <a:rPr lang="en-US" sz="1000" dirty="0" smtClean="0"/>
              <a:t>Labor costs lower than urban competitors</a:t>
            </a:r>
          </a:p>
        </p:txBody>
      </p:sp>
      <p:sp>
        <p:nvSpPr>
          <p:cNvPr id="30" name="TextBox 29"/>
          <p:cNvSpPr txBox="1"/>
          <p:nvPr/>
        </p:nvSpPr>
        <p:spPr bwMode="gray">
          <a:xfrm>
            <a:off x="2369267" y="1548458"/>
            <a:ext cx="1352143" cy="307777"/>
          </a:xfrm>
          <a:prstGeom prst="rect">
            <a:avLst/>
          </a:prstGeom>
          <a:noFill/>
        </p:spPr>
        <p:txBody>
          <a:bodyPr wrap="square" lIns="0" tIns="0" rIns="0" bIns="0" rtlCol="0">
            <a:spAutoFit/>
          </a:bodyPr>
          <a:lstStyle/>
          <a:p>
            <a:pPr>
              <a:spcBef>
                <a:spcPts val="500"/>
              </a:spcBef>
            </a:pPr>
            <a:r>
              <a:rPr lang="en-US" sz="1000" dirty="0" smtClean="0"/>
              <a:t>Already managing to public-payer margins</a:t>
            </a:r>
          </a:p>
        </p:txBody>
      </p:sp>
      <p:sp>
        <p:nvSpPr>
          <p:cNvPr id="31" name="TextBox 30"/>
          <p:cNvSpPr txBox="1"/>
          <p:nvPr/>
        </p:nvSpPr>
        <p:spPr bwMode="gray">
          <a:xfrm>
            <a:off x="2369267" y="2096287"/>
            <a:ext cx="1352143" cy="307777"/>
          </a:xfrm>
          <a:prstGeom prst="rect">
            <a:avLst/>
          </a:prstGeom>
          <a:noFill/>
        </p:spPr>
        <p:txBody>
          <a:bodyPr wrap="square" lIns="0" tIns="0" rIns="0" bIns="0" rtlCol="0">
            <a:spAutoFit/>
          </a:bodyPr>
          <a:lstStyle/>
          <a:p>
            <a:pPr>
              <a:spcBef>
                <a:spcPts val="500"/>
              </a:spcBef>
            </a:pPr>
            <a:r>
              <a:rPr lang="en-US" sz="1000" dirty="0" smtClean="0"/>
              <a:t>Fewer unjustifiable fixed costs </a:t>
            </a:r>
          </a:p>
        </p:txBody>
      </p:sp>
      <p:sp>
        <p:nvSpPr>
          <p:cNvPr id="32" name="TextBox 31"/>
          <p:cNvSpPr txBox="1"/>
          <p:nvPr/>
        </p:nvSpPr>
        <p:spPr bwMode="gray">
          <a:xfrm>
            <a:off x="2369267" y="2647856"/>
            <a:ext cx="1575878" cy="307777"/>
          </a:xfrm>
          <a:prstGeom prst="rect">
            <a:avLst/>
          </a:prstGeom>
          <a:noFill/>
        </p:spPr>
        <p:txBody>
          <a:bodyPr wrap="square" lIns="0" tIns="0" rIns="0" bIns="0" rtlCol="0">
            <a:spAutoFit/>
          </a:bodyPr>
          <a:lstStyle/>
          <a:p>
            <a:pPr>
              <a:spcBef>
                <a:spcPts val="500"/>
              </a:spcBef>
            </a:pPr>
            <a:r>
              <a:rPr lang="en-US" sz="1000" dirty="0" smtClean="0"/>
              <a:t>Early experience with team-based care, telemedicine</a:t>
            </a:r>
          </a:p>
        </p:txBody>
      </p:sp>
      <p:sp>
        <p:nvSpPr>
          <p:cNvPr id="33" name="TextBox 32"/>
          <p:cNvSpPr txBox="1"/>
          <p:nvPr/>
        </p:nvSpPr>
        <p:spPr bwMode="gray">
          <a:xfrm>
            <a:off x="2369267" y="3744939"/>
            <a:ext cx="1352143" cy="307777"/>
          </a:xfrm>
          <a:prstGeom prst="rect">
            <a:avLst/>
          </a:prstGeom>
          <a:noFill/>
        </p:spPr>
        <p:txBody>
          <a:bodyPr wrap="square" lIns="0" tIns="0" rIns="0" bIns="0" rtlCol="0">
            <a:spAutoFit/>
          </a:bodyPr>
          <a:lstStyle/>
          <a:p>
            <a:pPr>
              <a:spcBef>
                <a:spcPts val="500"/>
              </a:spcBef>
            </a:pPr>
            <a:r>
              <a:rPr lang="en-US" sz="1000" dirty="0" smtClean="0"/>
              <a:t>More focused patient engagement efforts</a:t>
            </a: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175" y="2096286"/>
            <a:ext cx="365760" cy="351082"/>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175" y="3180006"/>
            <a:ext cx="365760" cy="336498"/>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175" y="1535585"/>
            <a:ext cx="365760" cy="320650"/>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361" y="2610538"/>
            <a:ext cx="291389" cy="365760"/>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7175" y="3781173"/>
            <a:ext cx="365760" cy="235306"/>
          </a:xfrm>
          <a:prstGeom prst="rect">
            <a:avLst/>
          </a:prstGeom>
        </p:spPr>
      </p:pic>
      <p:sp>
        <p:nvSpPr>
          <p:cNvPr id="40" name="TextBox 39"/>
          <p:cNvSpPr txBox="1"/>
          <p:nvPr/>
        </p:nvSpPr>
        <p:spPr bwMode="gray">
          <a:xfrm>
            <a:off x="320040" y="1193282"/>
            <a:ext cx="1470660" cy="153888"/>
          </a:xfrm>
          <a:prstGeom prst="rect">
            <a:avLst/>
          </a:prstGeom>
          <a:noFill/>
        </p:spPr>
        <p:txBody>
          <a:bodyPr wrap="square" lIns="0" tIns="0" rIns="0" bIns="0" rtlCol="0">
            <a:spAutoFit/>
          </a:bodyPr>
          <a:lstStyle/>
          <a:p>
            <a:r>
              <a:rPr lang="en-US" sz="1000" b="1" dirty="0" smtClean="0"/>
              <a:t>Common Challenges</a:t>
            </a:r>
          </a:p>
        </p:txBody>
      </p:sp>
      <p:sp>
        <p:nvSpPr>
          <p:cNvPr id="41" name="TextBox 40"/>
          <p:cNvSpPr txBox="1"/>
          <p:nvPr/>
        </p:nvSpPr>
        <p:spPr bwMode="gray">
          <a:xfrm>
            <a:off x="2369267" y="1193282"/>
            <a:ext cx="1470660" cy="153888"/>
          </a:xfrm>
          <a:prstGeom prst="rect">
            <a:avLst/>
          </a:prstGeom>
          <a:noFill/>
        </p:spPr>
        <p:txBody>
          <a:bodyPr wrap="square" lIns="0" tIns="0" rIns="0" bIns="0" rtlCol="0">
            <a:spAutoFit/>
          </a:bodyPr>
          <a:lstStyle/>
          <a:p>
            <a:r>
              <a:rPr lang="en-US" sz="1000" b="1" dirty="0" smtClean="0"/>
              <a:t>Potential Advantages </a:t>
            </a:r>
          </a:p>
        </p:txBody>
      </p:sp>
      <p:sp>
        <p:nvSpPr>
          <p:cNvPr id="42" name="TextBox 41"/>
          <p:cNvSpPr txBox="1"/>
          <p:nvPr/>
        </p:nvSpPr>
        <p:spPr bwMode="gray">
          <a:xfrm>
            <a:off x="4319689" y="1203502"/>
            <a:ext cx="1852511" cy="2922621"/>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t>The Community Hospital Initiative</a:t>
            </a:r>
            <a:endParaRPr lang="en-US" sz="1100" b="1" baseline="30000" dirty="0"/>
          </a:p>
        </p:txBody>
      </p:sp>
      <p:grpSp>
        <p:nvGrpSpPr>
          <p:cNvPr id="43" name="Group 42"/>
          <p:cNvGrpSpPr/>
          <p:nvPr/>
        </p:nvGrpSpPr>
        <p:grpSpPr bwMode="gray">
          <a:xfrm>
            <a:off x="4319689" y="1203502"/>
            <a:ext cx="319390" cy="218673"/>
            <a:chOff x="2833829" y="1401109"/>
            <a:chExt cx="319390" cy="218673"/>
          </a:xfrm>
        </p:grpSpPr>
        <p:sp>
          <p:nvSpPr>
            <p:cNvPr id="44" name="Freeform 43"/>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Plus 44"/>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46" name="Text Placeholder 1"/>
          <p:cNvSpPr txBox="1">
            <a:spLocks/>
          </p:cNvSpPr>
          <p:nvPr/>
        </p:nvSpPr>
        <p:spPr bwMode="gray">
          <a:xfrm>
            <a:off x="4319688" y="1799895"/>
            <a:ext cx="2023961" cy="2477601"/>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Dedicated research and service effort included within Health Care Advisory Board membership</a:t>
            </a:r>
          </a:p>
          <a:p>
            <a:r>
              <a:rPr lang="en-US" dirty="0" smtClean="0"/>
              <a:t>Focuses on issues facing</a:t>
            </a:r>
          </a:p>
          <a:p>
            <a:pPr lvl="1"/>
            <a:r>
              <a:rPr lang="en-US" dirty="0" smtClean="0"/>
              <a:t>Smaller organizations</a:t>
            </a:r>
          </a:p>
          <a:p>
            <a:pPr lvl="1"/>
            <a:r>
              <a:rPr lang="en-US" dirty="0" smtClean="0"/>
              <a:t>Independent hospitals</a:t>
            </a:r>
          </a:p>
          <a:p>
            <a:pPr lvl="1"/>
            <a:r>
              <a:rPr lang="en-US" dirty="0" smtClean="0"/>
              <a:t>Rural facilities</a:t>
            </a:r>
          </a:p>
          <a:p>
            <a:r>
              <a:rPr lang="en-US" dirty="0" smtClean="0"/>
              <a:t>For more information, contact Ben Umansky at umanskyb@advisory.com</a:t>
            </a:r>
          </a:p>
          <a:p>
            <a:pPr lvl="1"/>
            <a:endParaRPr lang="en-US" dirty="0" smtClean="0"/>
          </a:p>
        </p:txBody>
      </p:sp>
    </p:spTree>
    <p:extLst>
      <p:ext uri="{BB962C8B-B14F-4D97-AF65-F5344CB8AC3E}">
        <p14:creationId xmlns:p14="http://schemas.microsoft.com/office/powerpoint/2010/main" val="3706944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smtClean="0"/>
              <a:t>Health Care Advisory Board</a:t>
            </a:r>
            <a:endParaRPr lang="en-US" dirty="0"/>
          </a:p>
        </p:txBody>
      </p:sp>
      <p:sp>
        <p:nvSpPr>
          <p:cNvPr id="3" name="Text Placeholder 2"/>
          <p:cNvSpPr>
            <a:spLocks noGrp="1"/>
          </p:cNvSpPr>
          <p:nvPr>
            <p:ph type="body" sz="quarter" idx="18"/>
          </p:nvPr>
        </p:nvSpPr>
        <p:spPr>
          <a:xfrm>
            <a:off x="521743" y="2261320"/>
            <a:ext cx="3685738" cy="307777"/>
          </a:xfrm>
        </p:spPr>
        <p:txBody>
          <a:bodyPr/>
          <a:lstStyle/>
          <a:p>
            <a:r>
              <a:rPr lang="en-US" dirty="0"/>
              <a:t>The New Network </a:t>
            </a:r>
            <a:r>
              <a:rPr lang="en-US" dirty="0" smtClean="0"/>
              <a:t>Advantage</a:t>
            </a:r>
            <a:endParaRPr lang="en-US" dirty="0"/>
          </a:p>
        </p:txBody>
      </p:sp>
      <p:sp>
        <p:nvSpPr>
          <p:cNvPr id="4" name="Text Placeholder 3"/>
          <p:cNvSpPr>
            <a:spLocks noGrp="1"/>
          </p:cNvSpPr>
          <p:nvPr>
            <p:ph type="body" sz="quarter" idx="19"/>
          </p:nvPr>
        </p:nvSpPr>
        <p:spPr>
          <a:xfrm>
            <a:off x="521743" y="2660226"/>
            <a:ext cx="3685032" cy="553998"/>
          </a:xfrm>
        </p:spPr>
        <p:txBody>
          <a:bodyPr/>
          <a:lstStyle/>
          <a:p>
            <a:r>
              <a:rPr lang="en-US" i="1" dirty="0"/>
              <a:t>Assembling the Scale, Scope, and Assets Needed to Secure Profitable Growth</a:t>
            </a:r>
            <a:endParaRPr lang="en-US" dirty="0"/>
          </a:p>
          <a:p>
            <a:endParaRPr lang="en-US" dirty="0"/>
          </a:p>
        </p:txBody>
      </p:sp>
    </p:spTree>
    <p:extLst>
      <p:ext uri="{BB962C8B-B14F-4D97-AF65-F5344CB8AC3E}">
        <p14:creationId xmlns:p14="http://schemas.microsoft.com/office/powerpoint/2010/main" val="2339170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1560779" y="2860518"/>
            <a:ext cx="4023360" cy="138499"/>
          </a:xfrm>
        </p:spPr>
        <p:txBody>
          <a:bodyPr/>
          <a:lstStyle/>
          <a:p>
            <a:r>
              <a:rPr lang="en-US" dirty="0" smtClean="0"/>
              <a:t>Charting an Intentional Corporate Strategy</a:t>
            </a:r>
            <a:endParaRPr lang="en-US" dirty="0"/>
          </a:p>
        </p:txBody>
      </p:sp>
      <p:sp>
        <p:nvSpPr>
          <p:cNvPr id="8" name="Text Placeholder 7"/>
          <p:cNvSpPr>
            <a:spLocks noGrp="1"/>
          </p:cNvSpPr>
          <p:nvPr>
            <p:ph type="body" sz="quarter" idx="18"/>
          </p:nvPr>
        </p:nvSpPr>
        <p:spPr>
          <a:xfrm>
            <a:off x="1091054" y="1415388"/>
            <a:ext cx="4023360" cy="215444"/>
          </a:xfrm>
        </p:spPr>
        <p:txBody>
          <a:bodyPr/>
          <a:lstStyle/>
          <a:p>
            <a:pPr>
              <a:spcBef>
                <a:spcPts val="500"/>
              </a:spcBef>
            </a:pPr>
            <a:r>
              <a:rPr lang="en-US" sz="1400" dirty="0" smtClean="0">
                <a:solidFill>
                  <a:schemeClr val="bg1"/>
                </a:solidFill>
              </a:rPr>
              <a:t>Leverage Beyond Price</a:t>
            </a:r>
            <a:endParaRPr lang="en-US" sz="1400" dirty="0">
              <a:solidFill>
                <a:schemeClr val="bg1"/>
              </a:solidFill>
            </a:endParaRPr>
          </a:p>
        </p:txBody>
      </p:sp>
      <p:sp>
        <p:nvSpPr>
          <p:cNvPr id="9" name="Text Placeholder 8"/>
          <p:cNvSpPr>
            <a:spLocks noGrp="1"/>
          </p:cNvSpPr>
          <p:nvPr>
            <p:ph type="body" sz="quarter" idx="21"/>
          </p:nvPr>
        </p:nvSpPr>
        <p:spPr>
          <a:xfrm>
            <a:off x="1341574" y="2157189"/>
            <a:ext cx="4572000" cy="138499"/>
          </a:xfrm>
        </p:spPr>
        <p:txBody>
          <a:bodyPr/>
          <a:lstStyle/>
          <a:p>
            <a:pPr>
              <a:spcBef>
                <a:spcPts val="0"/>
              </a:spcBef>
            </a:pPr>
            <a:r>
              <a:rPr lang="en-US" sz="900" dirty="0" smtClean="0">
                <a:solidFill>
                  <a:schemeClr val="accent3"/>
                </a:solidFill>
              </a:rPr>
              <a:t>The New Network Advantage</a:t>
            </a:r>
            <a:endParaRPr lang="en-US" sz="900" dirty="0">
              <a:solidFill>
                <a:schemeClr val="accent3"/>
              </a:solidFill>
            </a:endParaRPr>
          </a:p>
        </p:txBody>
      </p:sp>
    </p:spTree>
    <p:extLst>
      <p:ext uri="{BB962C8B-B14F-4D97-AF65-F5344CB8AC3E}">
        <p14:creationId xmlns:p14="http://schemas.microsoft.com/office/powerpoint/2010/main" val="17298992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gray">
          <a:xfrm>
            <a:off x="605011" y="1581160"/>
            <a:ext cx="1958340" cy="2288657"/>
          </a:xfrm>
          <a:prstGeom prst="rect">
            <a:avLst/>
          </a:prstGeom>
          <a:solidFill>
            <a:schemeClr val="accent3">
              <a:lumMod val="40000"/>
              <a:lumOff val="6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5" name="Text Placeholder 4"/>
          <p:cNvSpPr>
            <a:spLocks noGrp="1"/>
          </p:cNvSpPr>
          <p:nvPr>
            <p:ph type="body" sz="quarter" idx="21"/>
          </p:nvPr>
        </p:nvSpPr>
        <p:spPr/>
        <p:txBody>
          <a:bodyPr/>
          <a:lstStyle/>
          <a:p>
            <a:r>
              <a:rPr lang="en-US" dirty="0"/>
              <a:t>Consolidation Dominating Industry Mindshare</a:t>
            </a:r>
          </a:p>
        </p:txBody>
      </p:sp>
      <p:sp>
        <p:nvSpPr>
          <p:cNvPr id="6" name="Text Placeholder 5"/>
          <p:cNvSpPr>
            <a:spLocks noGrp="1"/>
          </p:cNvSpPr>
          <p:nvPr>
            <p:ph type="body" sz="quarter" idx="22"/>
          </p:nvPr>
        </p:nvSpPr>
        <p:spPr/>
        <p:txBody>
          <a:bodyPr/>
          <a:lstStyle/>
          <a:p>
            <a:endParaRPr lang="en-US"/>
          </a:p>
        </p:txBody>
      </p:sp>
      <p:sp>
        <p:nvSpPr>
          <p:cNvPr id="7" name="Text Placeholder 6"/>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8" name="Text Placeholder 7"/>
          <p:cNvSpPr>
            <a:spLocks noGrp="1"/>
          </p:cNvSpPr>
          <p:nvPr>
            <p:ph type="body" sz="quarter" idx="24"/>
          </p:nvPr>
        </p:nvSpPr>
        <p:spPr/>
        <p:txBody>
          <a:bodyPr/>
          <a:lstStyle/>
          <a:p>
            <a:endParaRPr lang="en-US"/>
          </a:p>
        </p:txBody>
      </p:sp>
      <p:sp>
        <p:nvSpPr>
          <p:cNvPr id="9" name="Text Placeholder 8"/>
          <p:cNvSpPr>
            <a:spLocks noGrp="1"/>
          </p:cNvSpPr>
          <p:nvPr>
            <p:ph type="body" sz="quarter" idx="25"/>
          </p:nvPr>
        </p:nvSpPr>
        <p:spPr>
          <a:xfrm>
            <a:off x="320040" y="317903"/>
            <a:ext cx="5759450" cy="276999"/>
          </a:xfrm>
        </p:spPr>
        <p:txBody>
          <a:bodyPr/>
          <a:lstStyle/>
          <a:p>
            <a:r>
              <a:rPr lang="en-US" dirty="0" smtClean="0"/>
              <a:t>Insecurity Abounds</a:t>
            </a:r>
            <a:endParaRPr lang="en-US" dirty="0"/>
          </a:p>
        </p:txBody>
      </p:sp>
      <p:sp>
        <p:nvSpPr>
          <p:cNvPr id="12" name="TextBox 11"/>
          <p:cNvSpPr txBox="1"/>
          <p:nvPr/>
        </p:nvSpPr>
        <p:spPr bwMode="gray">
          <a:xfrm>
            <a:off x="3051038" y="2797632"/>
            <a:ext cx="2849071" cy="1495426"/>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t>The End of Independence? </a:t>
            </a:r>
            <a:endParaRPr lang="en-US" sz="1100" b="1" dirty="0"/>
          </a:p>
        </p:txBody>
      </p:sp>
      <p:sp>
        <p:nvSpPr>
          <p:cNvPr id="13" name="TextBox 12"/>
          <p:cNvSpPr txBox="1"/>
          <p:nvPr/>
        </p:nvSpPr>
        <p:spPr bwMode="gray">
          <a:xfrm>
            <a:off x="3051038" y="3221140"/>
            <a:ext cx="2849071" cy="707886"/>
          </a:xfrm>
          <a:prstGeom prst="rect">
            <a:avLst/>
          </a:prstGeom>
          <a:noFill/>
        </p:spPr>
        <p:txBody>
          <a:bodyPr wrap="square" lIns="182880" tIns="91440" rIns="182880" bIns="0" rtlCol="0">
            <a:spAutoFit/>
          </a:bodyPr>
          <a:lstStyle/>
          <a:p>
            <a:pPr>
              <a:spcBef>
                <a:spcPts val="500"/>
              </a:spcBef>
            </a:pPr>
            <a:r>
              <a:rPr lang="en-US" sz="1000" dirty="0" smtClean="0"/>
              <a:t>“We want to stay independent. But when I look at where things are going, I just don’t see how we can compete without being part of something bigger.”</a:t>
            </a:r>
            <a:endParaRPr lang="en-US" sz="1000" dirty="0"/>
          </a:p>
        </p:txBody>
      </p:sp>
      <p:sp>
        <p:nvSpPr>
          <p:cNvPr id="14" name="TextBox 13"/>
          <p:cNvSpPr txBox="1"/>
          <p:nvPr/>
        </p:nvSpPr>
        <p:spPr bwMode="gray">
          <a:xfrm>
            <a:off x="3720705" y="4072885"/>
            <a:ext cx="2192710" cy="258532"/>
          </a:xfrm>
          <a:prstGeom prst="rect">
            <a:avLst/>
          </a:prstGeom>
          <a:noFill/>
        </p:spPr>
        <p:txBody>
          <a:bodyPr wrap="square" lIns="0" tIns="0" rIns="182880" bIns="118872" rtlCol="0" anchor="b">
            <a:spAutoFit/>
          </a:bodyPr>
          <a:lstStyle/>
          <a:p>
            <a:pPr algn="r"/>
            <a:r>
              <a:rPr lang="en-US" sz="900" i="1" dirty="0" smtClean="0"/>
              <a:t>CEO, standalone 200-bed hospital</a:t>
            </a:r>
            <a:endParaRPr lang="en-US" sz="900" i="1" dirty="0"/>
          </a:p>
        </p:txBody>
      </p:sp>
      <p:grpSp>
        <p:nvGrpSpPr>
          <p:cNvPr id="15" name="Group 14"/>
          <p:cNvGrpSpPr/>
          <p:nvPr/>
        </p:nvGrpSpPr>
        <p:grpSpPr>
          <a:xfrm>
            <a:off x="3051038" y="2797632"/>
            <a:ext cx="319390" cy="218673"/>
            <a:chOff x="3353134" y="1628814"/>
            <a:chExt cx="319390" cy="218673"/>
          </a:xfrm>
        </p:grpSpPr>
        <p:sp>
          <p:nvSpPr>
            <p:cNvPr id="16" name="Freeform 15"/>
            <p:cNvSpPr/>
            <p:nvPr/>
          </p:nvSpPr>
          <p:spPr bwMode="gray">
            <a:xfrm flipH="1">
              <a:off x="3353134" y="1628814"/>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7" name="Group 16"/>
            <p:cNvGrpSpPr>
              <a:grpSpLocks noChangeAspect="1"/>
            </p:cNvGrpSpPr>
            <p:nvPr/>
          </p:nvGrpSpPr>
          <p:grpSpPr bwMode="gray">
            <a:xfrm>
              <a:off x="3404816" y="1664164"/>
              <a:ext cx="124165" cy="127205"/>
              <a:chOff x="3145010" y="1854051"/>
              <a:chExt cx="124957" cy="128016"/>
            </a:xfrm>
            <a:solidFill>
              <a:schemeClr val="bg1"/>
            </a:solidFill>
          </p:grpSpPr>
          <p:sp>
            <p:nvSpPr>
              <p:cNvPr id="18"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32" name="TextBox 31"/>
          <p:cNvSpPr txBox="1"/>
          <p:nvPr/>
        </p:nvSpPr>
        <p:spPr bwMode="gray">
          <a:xfrm>
            <a:off x="3051038" y="1354516"/>
            <a:ext cx="2849071" cy="1359943"/>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t>$10 Billion or Bust?</a:t>
            </a:r>
            <a:endParaRPr lang="en-US" sz="1100" b="1" dirty="0"/>
          </a:p>
        </p:txBody>
      </p:sp>
      <p:sp>
        <p:nvSpPr>
          <p:cNvPr id="33" name="TextBox 32"/>
          <p:cNvSpPr txBox="1"/>
          <p:nvPr/>
        </p:nvSpPr>
        <p:spPr bwMode="gray">
          <a:xfrm>
            <a:off x="3051038" y="1769117"/>
            <a:ext cx="2991622" cy="400110"/>
          </a:xfrm>
          <a:prstGeom prst="rect">
            <a:avLst/>
          </a:prstGeom>
          <a:noFill/>
        </p:spPr>
        <p:txBody>
          <a:bodyPr wrap="square" lIns="182880" tIns="91440" rIns="182880" bIns="0" rtlCol="0">
            <a:spAutoFit/>
          </a:bodyPr>
          <a:lstStyle/>
          <a:p>
            <a:pPr>
              <a:spcBef>
                <a:spcPts val="500"/>
              </a:spcBef>
            </a:pPr>
            <a:r>
              <a:rPr lang="en-US" sz="1000" dirty="0" smtClean="0"/>
              <a:t>“Any health system is going to need $10 billion in revenue to survive in tomorrow’s market”</a:t>
            </a:r>
            <a:endParaRPr lang="en-US" sz="1000" dirty="0"/>
          </a:p>
        </p:txBody>
      </p:sp>
      <p:sp>
        <p:nvSpPr>
          <p:cNvPr id="34" name="TextBox 33"/>
          <p:cNvSpPr txBox="1"/>
          <p:nvPr/>
        </p:nvSpPr>
        <p:spPr bwMode="gray">
          <a:xfrm>
            <a:off x="3729091" y="2364557"/>
            <a:ext cx="2192710" cy="397032"/>
          </a:xfrm>
          <a:prstGeom prst="rect">
            <a:avLst/>
          </a:prstGeom>
          <a:noFill/>
        </p:spPr>
        <p:txBody>
          <a:bodyPr wrap="square" lIns="0" tIns="0" rIns="182880" bIns="118872" rtlCol="0" anchor="b">
            <a:spAutoFit/>
          </a:bodyPr>
          <a:lstStyle/>
          <a:p>
            <a:pPr algn="r"/>
            <a:r>
              <a:rPr lang="en-US" sz="900" i="1" dirty="0" smtClean="0"/>
              <a:t>Overheard at 2014 J.P. Morgan Healthcare Conference</a:t>
            </a:r>
            <a:endParaRPr lang="en-US" sz="900" i="1" dirty="0"/>
          </a:p>
        </p:txBody>
      </p:sp>
      <p:grpSp>
        <p:nvGrpSpPr>
          <p:cNvPr id="35" name="Group 34"/>
          <p:cNvGrpSpPr/>
          <p:nvPr/>
        </p:nvGrpSpPr>
        <p:grpSpPr>
          <a:xfrm>
            <a:off x="3036608" y="1354518"/>
            <a:ext cx="319390" cy="218673"/>
            <a:chOff x="3353134" y="1628814"/>
            <a:chExt cx="319390" cy="218673"/>
          </a:xfrm>
        </p:grpSpPr>
        <p:sp>
          <p:nvSpPr>
            <p:cNvPr id="36" name="Freeform 35"/>
            <p:cNvSpPr/>
            <p:nvPr/>
          </p:nvSpPr>
          <p:spPr bwMode="gray">
            <a:xfrm flipH="1">
              <a:off x="3353134" y="1628814"/>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37" name="Group 36"/>
            <p:cNvGrpSpPr>
              <a:grpSpLocks noChangeAspect="1"/>
            </p:cNvGrpSpPr>
            <p:nvPr/>
          </p:nvGrpSpPr>
          <p:grpSpPr bwMode="gray">
            <a:xfrm>
              <a:off x="3404816" y="1664164"/>
              <a:ext cx="124165" cy="127205"/>
              <a:chOff x="3145010" y="1854051"/>
              <a:chExt cx="124957" cy="128016"/>
            </a:xfrm>
            <a:solidFill>
              <a:schemeClr val="bg1"/>
            </a:solidFill>
          </p:grpSpPr>
          <p:sp>
            <p:nvSpPr>
              <p:cNvPr id="38"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40" name="Text Placeholder 7"/>
          <p:cNvSpPr txBox="1">
            <a:spLocks/>
          </p:cNvSpPr>
          <p:nvPr/>
        </p:nvSpPr>
        <p:spPr>
          <a:xfrm>
            <a:off x="3315362" y="1509912"/>
            <a:ext cx="2584748" cy="28275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endParaRPr lang="en-US" sz="1100" b="1" dirty="0">
              <a:solidFill>
                <a:schemeClr val="accent4"/>
              </a:solidFill>
            </a:endParaRPr>
          </a:p>
        </p:txBody>
      </p:sp>
      <p:sp>
        <p:nvSpPr>
          <p:cNvPr id="26" name="Text Placeholder 7"/>
          <p:cNvSpPr txBox="1">
            <a:spLocks/>
          </p:cNvSpPr>
          <p:nvPr/>
        </p:nvSpPr>
        <p:spPr>
          <a:xfrm>
            <a:off x="525240" y="1193059"/>
            <a:ext cx="2117882" cy="28275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US" sz="1100" b="1" dirty="0" smtClean="0">
                <a:solidFill>
                  <a:schemeClr val="accent4"/>
                </a:solidFill>
              </a:rPr>
              <a:t>What Was Your Reaction?</a:t>
            </a:r>
            <a:endParaRPr lang="en-US" sz="1100" b="1" dirty="0">
              <a:solidFill>
                <a:schemeClr val="accent4"/>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01" y="1690497"/>
            <a:ext cx="1737360" cy="222680"/>
          </a:xfrm>
          <a:prstGeom prst="rect">
            <a:avLst/>
          </a:prstGeom>
        </p:spPr>
      </p:pic>
      <p:sp>
        <p:nvSpPr>
          <p:cNvPr id="4" name="TextBox 3"/>
          <p:cNvSpPr txBox="1"/>
          <p:nvPr/>
        </p:nvSpPr>
        <p:spPr bwMode="gray">
          <a:xfrm>
            <a:off x="828805" y="3185308"/>
            <a:ext cx="1510752" cy="618118"/>
          </a:xfrm>
          <a:prstGeom prst="rect">
            <a:avLst/>
          </a:prstGeom>
          <a:noFill/>
        </p:spPr>
        <p:txBody>
          <a:bodyPr wrap="square" lIns="0" tIns="0" rIns="0" bIns="0" rtlCol="0">
            <a:spAutoFit/>
          </a:bodyPr>
          <a:lstStyle/>
          <a:p>
            <a:pPr algn="r">
              <a:spcBef>
                <a:spcPts val="500"/>
              </a:spcBef>
            </a:pPr>
            <a:r>
              <a:rPr lang="en-US" sz="900" i="1" dirty="0" smtClean="0"/>
              <a:t>CHS-HMA merger</a:t>
            </a:r>
            <a:br>
              <a:rPr lang="en-US" sz="900" i="1" dirty="0" smtClean="0"/>
            </a:br>
            <a:r>
              <a:rPr lang="en-US" sz="900" i="1" dirty="0" smtClean="0"/>
              <a:t> puts more pressure on stand-alones to seek partners</a:t>
            </a:r>
          </a:p>
          <a:p>
            <a:pPr algn="r">
              <a:spcBef>
                <a:spcPts val="500"/>
              </a:spcBef>
            </a:pPr>
            <a:r>
              <a:rPr lang="en-US" sz="900" i="1" dirty="0" smtClean="0"/>
              <a:t>-Page 6</a:t>
            </a:r>
          </a:p>
        </p:txBody>
      </p:sp>
      <p:grpSp>
        <p:nvGrpSpPr>
          <p:cNvPr id="20" name="Group 19"/>
          <p:cNvGrpSpPr/>
          <p:nvPr/>
        </p:nvGrpSpPr>
        <p:grpSpPr>
          <a:xfrm>
            <a:off x="697903" y="2750462"/>
            <a:ext cx="1641654" cy="405432"/>
            <a:chOff x="420552" y="2633156"/>
            <a:chExt cx="1641654" cy="405432"/>
          </a:xfrm>
        </p:grpSpPr>
        <p:sp>
          <p:nvSpPr>
            <p:cNvPr id="2" name="TextBox 1"/>
            <p:cNvSpPr txBox="1"/>
            <p:nvPr/>
          </p:nvSpPr>
          <p:spPr bwMode="gray">
            <a:xfrm>
              <a:off x="420552" y="2633156"/>
              <a:ext cx="892628" cy="184666"/>
            </a:xfrm>
            <a:prstGeom prst="rect">
              <a:avLst/>
            </a:prstGeom>
            <a:noFill/>
          </p:spPr>
          <p:txBody>
            <a:bodyPr wrap="square" lIns="0" tIns="0" rIns="0" bIns="0" rtlCol="0">
              <a:spAutoFit/>
            </a:bodyPr>
            <a:lstStyle/>
            <a:p>
              <a:pPr algn="ctr">
                <a:spcBef>
                  <a:spcPts val="500"/>
                </a:spcBef>
              </a:pPr>
              <a:r>
                <a:rPr lang="en-US" sz="1200" b="1" dirty="0" smtClean="0">
                  <a:solidFill>
                    <a:schemeClr val="accent6"/>
                  </a:solidFill>
                </a:rPr>
                <a:t>SURVIVAL</a:t>
              </a:r>
            </a:p>
          </p:txBody>
        </p:sp>
        <p:sp>
          <p:nvSpPr>
            <p:cNvPr id="31" name="TextBox 30"/>
            <p:cNvSpPr txBox="1"/>
            <p:nvPr/>
          </p:nvSpPr>
          <p:spPr bwMode="gray">
            <a:xfrm>
              <a:off x="1010816" y="2761589"/>
              <a:ext cx="1051390" cy="276999"/>
            </a:xfrm>
            <a:prstGeom prst="rect">
              <a:avLst/>
            </a:prstGeom>
            <a:noFill/>
          </p:spPr>
          <p:txBody>
            <a:bodyPr wrap="square" lIns="0" tIns="0" rIns="0" bIns="0" rtlCol="0">
              <a:spAutoFit/>
            </a:bodyPr>
            <a:lstStyle/>
            <a:p>
              <a:pPr algn="ctr">
                <a:spcBef>
                  <a:spcPts val="500"/>
                </a:spcBef>
              </a:pPr>
              <a:r>
                <a:rPr lang="en-US" sz="1800" b="1" dirty="0" smtClean="0">
                  <a:solidFill>
                    <a:schemeClr val="accent6"/>
                  </a:solidFill>
                </a:rPr>
                <a:t>BIGGEST</a:t>
              </a:r>
            </a:p>
          </p:txBody>
        </p:sp>
        <p:sp>
          <p:nvSpPr>
            <p:cNvPr id="41" name="TextBox 40"/>
            <p:cNvSpPr txBox="1"/>
            <p:nvPr/>
          </p:nvSpPr>
          <p:spPr bwMode="gray">
            <a:xfrm>
              <a:off x="586166" y="2799744"/>
              <a:ext cx="425816" cy="138499"/>
            </a:xfrm>
            <a:prstGeom prst="rect">
              <a:avLst/>
            </a:prstGeom>
            <a:noFill/>
          </p:spPr>
          <p:txBody>
            <a:bodyPr wrap="square" lIns="0" tIns="0" rIns="0" bIns="0" rtlCol="0">
              <a:spAutoFit/>
            </a:bodyPr>
            <a:lstStyle/>
            <a:p>
              <a:pPr algn="ctr">
                <a:spcBef>
                  <a:spcPts val="500"/>
                </a:spcBef>
              </a:pPr>
              <a:r>
                <a:rPr lang="en-US" sz="900" b="1" dirty="0" smtClean="0"/>
                <a:t>OF THE</a:t>
              </a:r>
            </a:p>
          </p:txBody>
        </p:sp>
      </p:grpSp>
      <p:sp>
        <p:nvSpPr>
          <p:cNvPr id="11" name="TextBox 10"/>
          <p:cNvSpPr txBox="1"/>
          <p:nvPr/>
        </p:nvSpPr>
        <p:spPr bwMode="gray">
          <a:xfrm>
            <a:off x="1698481" y="1930270"/>
            <a:ext cx="755376" cy="107722"/>
          </a:xfrm>
          <a:prstGeom prst="rect">
            <a:avLst/>
          </a:prstGeom>
          <a:noFill/>
        </p:spPr>
        <p:txBody>
          <a:bodyPr wrap="square" lIns="0" tIns="0" rIns="0" bIns="0" rtlCol="0">
            <a:spAutoFit/>
          </a:bodyPr>
          <a:lstStyle/>
          <a:p>
            <a:pPr algn="r">
              <a:spcBef>
                <a:spcPts val="500"/>
              </a:spcBef>
            </a:pPr>
            <a:r>
              <a:rPr lang="en-US" sz="700" dirty="0" smtClean="0"/>
              <a:t>August 5, 2013</a:t>
            </a:r>
          </a:p>
        </p:txBody>
      </p:sp>
      <p:cxnSp>
        <p:nvCxnSpPr>
          <p:cNvPr id="22" name="Straight Connector 21"/>
          <p:cNvCxnSpPr/>
          <p:nvPr/>
        </p:nvCxnSpPr>
        <p:spPr bwMode="gray">
          <a:xfrm>
            <a:off x="715003" y="2053381"/>
            <a:ext cx="1738356"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27" name="Picture 3" descr="C:\Users\Umanskyb\AppData\Local\Microsoft\Windows\Temporary Internet Files\Content.IE5\QO2YR6GS\MC900019083[1].wmf"/>
          <p:cNvPicPr>
            <a:picLocks noChangeAspect="1" noChangeArrowheads="1"/>
          </p:cNvPicPr>
          <p:nvPr/>
        </p:nvPicPr>
        <p:blipFill rotWithShape="1">
          <a:blip r:embed="rId3">
            <a:extLst>
              <a:ext uri="{28A0092B-C50C-407E-A947-70E740481C1C}">
                <a14:useLocalDpi xmlns:a14="http://schemas.microsoft.com/office/drawing/2010/main" val="0"/>
              </a:ext>
            </a:extLst>
          </a:blip>
          <a:srcRect l="8175" t="18851"/>
          <a:stretch/>
        </p:blipFill>
        <p:spPr bwMode="auto">
          <a:xfrm>
            <a:off x="685021" y="2161770"/>
            <a:ext cx="1002285" cy="55268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42" name="Picture 3" descr="C:\Users\Umanskyb\AppData\Local\Microsoft\Windows\Temporary Internet Files\Content.IE5\QO2YR6GS\MC900019083[1].wmf"/>
          <p:cNvPicPr>
            <a:picLocks noChangeAspect="1" noChangeArrowheads="1"/>
          </p:cNvPicPr>
          <p:nvPr/>
        </p:nvPicPr>
        <p:blipFill rotWithShape="1">
          <a:blip r:embed="rId3">
            <a:extLst>
              <a:ext uri="{28A0092B-C50C-407E-A947-70E740481C1C}">
                <a14:useLocalDpi xmlns:a14="http://schemas.microsoft.com/office/drawing/2010/main" val="0"/>
              </a:ext>
            </a:extLst>
          </a:blip>
          <a:srcRect l="8175" t="18851"/>
          <a:stretch/>
        </p:blipFill>
        <p:spPr bwMode="auto">
          <a:xfrm>
            <a:off x="1649292" y="2106781"/>
            <a:ext cx="394142" cy="217342"/>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43" name="Picture 3" descr="C:\Users\Umanskyb\AppData\Local\Microsoft\Windows\Temporary Internet Files\Content.IE5\QO2YR6GS\MC900019083[1].wmf"/>
          <p:cNvPicPr>
            <a:picLocks noChangeAspect="1" noChangeArrowheads="1"/>
          </p:cNvPicPr>
          <p:nvPr/>
        </p:nvPicPr>
        <p:blipFill rotWithShape="1">
          <a:blip r:embed="rId3">
            <a:extLst>
              <a:ext uri="{28A0092B-C50C-407E-A947-70E740481C1C}">
                <a14:useLocalDpi xmlns:a14="http://schemas.microsoft.com/office/drawing/2010/main" val="0"/>
              </a:ext>
            </a:extLst>
          </a:blip>
          <a:srcRect l="8175" t="18851"/>
          <a:stretch/>
        </p:blipFill>
        <p:spPr bwMode="auto">
          <a:xfrm>
            <a:off x="1703027" y="2273117"/>
            <a:ext cx="394142" cy="217342"/>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44" name="Picture 3" descr="C:\Users\Umanskyb\AppData\Local\Microsoft\Windows\Temporary Internet Files\Content.IE5\QO2YR6GS\MC900019083[1].wmf"/>
          <p:cNvPicPr>
            <a:picLocks noChangeAspect="1" noChangeArrowheads="1"/>
          </p:cNvPicPr>
          <p:nvPr/>
        </p:nvPicPr>
        <p:blipFill rotWithShape="1">
          <a:blip r:embed="rId3">
            <a:extLst>
              <a:ext uri="{28A0092B-C50C-407E-A947-70E740481C1C}">
                <a14:useLocalDpi xmlns:a14="http://schemas.microsoft.com/office/drawing/2010/main" val="0"/>
              </a:ext>
            </a:extLst>
          </a:blip>
          <a:srcRect l="8175" t="18851"/>
          <a:stretch/>
        </p:blipFill>
        <p:spPr bwMode="auto">
          <a:xfrm>
            <a:off x="2074594" y="2106552"/>
            <a:ext cx="394142" cy="217342"/>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45" name="Picture 3" descr="C:\Users\Umanskyb\AppData\Local\Microsoft\Windows\Temporary Internet Files\Content.IE5\QO2YR6GS\MC900019083[1].wmf"/>
          <p:cNvPicPr>
            <a:picLocks noChangeAspect="1" noChangeArrowheads="1"/>
          </p:cNvPicPr>
          <p:nvPr/>
        </p:nvPicPr>
        <p:blipFill rotWithShape="1">
          <a:blip r:embed="rId3">
            <a:extLst>
              <a:ext uri="{28A0092B-C50C-407E-A947-70E740481C1C}">
                <a14:useLocalDpi xmlns:a14="http://schemas.microsoft.com/office/drawing/2010/main" val="0"/>
              </a:ext>
            </a:extLst>
          </a:blip>
          <a:srcRect l="8175" t="18851"/>
          <a:stretch/>
        </p:blipFill>
        <p:spPr bwMode="auto">
          <a:xfrm>
            <a:off x="2033746" y="2442318"/>
            <a:ext cx="394142" cy="217342"/>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46" name="Picture 3" descr="C:\Users\Umanskyb\AppData\Local\Microsoft\Windows\Temporary Internet Files\Content.IE5\QO2YR6GS\MC900019083[1].wmf"/>
          <p:cNvPicPr>
            <a:picLocks noChangeAspect="1" noChangeArrowheads="1"/>
          </p:cNvPicPr>
          <p:nvPr/>
        </p:nvPicPr>
        <p:blipFill rotWithShape="1">
          <a:blip r:embed="rId3">
            <a:extLst>
              <a:ext uri="{28A0092B-C50C-407E-A947-70E740481C1C}">
                <a14:useLocalDpi xmlns:a14="http://schemas.microsoft.com/office/drawing/2010/main" val="0"/>
              </a:ext>
            </a:extLst>
          </a:blip>
          <a:srcRect l="8175" t="18851"/>
          <a:stretch/>
        </p:blipFill>
        <p:spPr bwMode="auto">
          <a:xfrm>
            <a:off x="1649292" y="2605788"/>
            <a:ext cx="394142" cy="217342"/>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48" name="Picture 3" descr="C:\Users\Umanskyb\AppData\Local\Microsoft\Windows\Temporary Internet Files\Content.IE5\QO2YR6GS\MC900019083[1].wmf"/>
          <p:cNvPicPr>
            <a:picLocks noChangeAspect="1" noChangeArrowheads="1"/>
          </p:cNvPicPr>
          <p:nvPr/>
        </p:nvPicPr>
        <p:blipFill rotWithShape="1">
          <a:blip r:embed="rId3">
            <a:extLst>
              <a:ext uri="{28A0092B-C50C-407E-A947-70E740481C1C}">
                <a14:useLocalDpi xmlns:a14="http://schemas.microsoft.com/office/drawing/2010/main" val="0"/>
              </a:ext>
            </a:extLst>
          </a:blip>
          <a:srcRect l="8175" t="18851"/>
          <a:stretch/>
        </p:blipFill>
        <p:spPr bwMode="auto">
          <a:xfrm>
            <a:off x="1664577" y="2439453"/>
            <a:ext cx="394142" cy="217342"/>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49" name="Picture 3" descr="C:\Users\Umanskyb\AppData\Local\Microsoft\Windows\Temporary Internet Files\Content.IE5\QO2YR6GS\MC900019083[1].wmf"/>
          <p:cNvPicPr>
            <a:picLocks noChangeAspect="1" noChangeArrowheads="1"/>
          </p:cNvPicPr>
          <p:nvPr/>
        </p:nvPicPr>
        <p:blipFill rotWithShape="1">
          <a:blip r:embed="rId3">
            <a:extLst>
              <a:ext uri="{28A0092B-C50C-407E-A947-70E740481C1C}">
                <a14:useLocalDpi xmlns:a14="http://schemas.microsoft.com/office/drawing/2010/main" val="0"/>
              </a:ext>
            </a:extLst>
          </a:blip>
          <a:srcRect l="8175" t="18851"/>
          <a:stretch/>
        </p:blipFill>
        <p:spPr bwMode="auto">
          <a:xfrm>
            <a:off x="2092044" y="2610202"/>
            <a:ext cx="394142" cy="217342"/>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50" name="Picture 3" descr="C:\Users\Umanskyb\AppData\Local\Microsoft\Windows\Temporary Internet Files\Content.IE5\QO2YR6GS\MC900019083[1].wmf"/>
          <p:cNvPicPr>
            <a:picLocks noChangeAspect="1" noChangeArrowheads="1"/>
          </p:cNvPicPr>
          <p:nvPr/>
        </p:nvPicPr>
        <p:blipFill rotWithShape="1">
          <a:blip r:embed="rId3">
            <a:extLst>
              <a:ext uri="{28A0092B-C50C-407E-A947-70E740481C1C}">
                <a14:useLocalDpi xmlns:a14="http://schemas.microsoft.com/office/drawing/2010/main" val="0"/>
              </a:ext>
            </a:extLst>
          </a:blip>
          <a:srcRect l="8175" t="18851"/>
          <a:stretch/>
        </p:blipFill>
        <p:spPr bwMode="auto">
          <a:xfrm>
            <a:off x="2113044" y="2274435"/>
            <a:ext cx="394142" cy="217342"/>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2958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But Will Less-Intensive Arrangements Yield Sufficient Gains?</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dirty="0"/>
          </a:p>
        </p:txBody>
      </p:sp>
      <p:sp>
        <p:nvSpPr>
          <p:cNvPr id="6" name="Text Placeholder 5"/>
          <p:cNvSpPr>
            <a:spLocks noGrp="1"/>
          </p:cNvSpPr>
          <p:nvPr>
            <p:ph type="body" sz="quarter" idx="25"/>
          </p:nvPr>
        </p:nvSpPr>
        <p:spPr>
          <a:xfrm>
            <a:off x="320040" y="317903"/>
            <a:ext cx="5759450" cy="276999"/>
          </a:xfrm>
        </p:spPr>
        <p:txBody>
          <a:bodyPr/>
          <a:lstStyle/>
          <a:p>
            <a:r>
              <a:rPr lang="en-US" dirty="0"/>
              <a:t>New Partnerships Aim at Integration Without M&amp;A</a:t>
            </a:r>
          </a:p>
        </p:txBody>
      </p:sp>
      <p:grpSp>
        <p:nvGrpSpPr>
          <p:cNvPr id="8" name="Group 197"/>
          <p:cNvGrpSpPr/>
          <p:nvPr/>
        </p:nvGrpSpPr>
        <p:grpSpPr bwMode="gray">
          <a:xfrm>
            <a:off x="874637" y="1227845"/>
            <a:ext cx="4616566" cy="2906957"/>
            <a:chOff x="570714" y="1144588"/>
            <a:chExt cx="5049810" cy="3179762"/>
          </a:xfrm>
          <a:solidFill>
            <a:schemeClr val="accent1"/>
          </a:solidFill>
        </p:grpSpPr>
        <p:sp>
          <p:nvSpPr>
            <p:cNvPr id="9"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accent2"/>
              </a:solidFill>
              <a:round/>
              <a:headEnd/>
              <a:tailEnd/>
            </a:ln>
          </p:spPr>
          <p:txBody>
            <a:bodyPr/>
            <a:lstStyle/>
            <a:p>
              <a:endParaRPr lang="en-US" dirty="0">
                <a:latin typeface="+mj-lt"/>
              </a:endParaRPr>
            </a:p>
          </p:txBody>
        </p:sp>
        <p:grpSp>
          <p:nvGrpSpPr>
            <p:cNvPr id="10" name="Group 110"/>
            <p:cNvGrpSpPr/>
            <p:nvPr/>
          </p:nvGrpSpPr>
          <p:grpSpPr bwMode="gray">
            <a:xfrm>
              <a:off x="753918" y="3464849"/>
              <a:ext cx="1112868" cy="802007"/>
              <a:chOff x="753918" y="3464849"/>
              <a:chExt cx="1112868" cy="802007"/>
            </a:xfrm>
            <a:grpFill/>
          </p:grpSpPr>
          <p:sp>
            <p:nvSpPr>
              <p:cNvPr id="83"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accent2"/>
                </a:solidFill>
                <a:round/>
                <a:headEnd/>
                <a:tailEnd/>
              </a:ln>
            </p:spPr>
            <p:txBody>
              <a:bodyPr/>
              <a:lstStyle/>
              <a:p>
                <a:endParaRPr lang="en-US" dirty="0">
                  <a:latin typeface="+mj-lt"/>
                </a:endParaRPr>
              </a:p>
            </p:txBody>
          </p:sp>
          <p:sp>
            <p:nvSpPr>
              <p:cNvPr id="84"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accent2"/>
                </a:solidFill>
                <a:round/>
                <a:headEnd/>
                <a:tailEnd/>
              </a:ln>
            </p:spPr>
            <p:txBody>
              <a:bodyPr/>
              <a:lstStyle/>
              <a:p>
                <a:endParaRPr lang="en-US" dirty="0">
                  <a:latin typeface="+mj-lt"/>
                </a:endParaRPr>
              </a:p>
            </p:txBody>
          </p:sp>
          <p:sp>
            <p:nvSpPr>
              <p:cNvPr id="85"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accent2"/>
                </a:solidFill>
                <a:round/>
                <a:headEnd/>
                <a:tailEnd/>
              </a:ln>
            </p:spPr>
            <p:txBody>
              <a:bodyPr/>
              <a:lstStyle/>
              <a:p>
                <a:endParaRPr lang="en-US" dirty="0">
                  <a:latin typeface="+mj-lt"/>
                </a:endParaRPr>
              </a:p>
            </p:txBody>
          </p:sp>
          <p:sp>
            <p:nvSpPr>
              <p:cNvPr id="86" name="Freeform 24"/>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9525">
                <a:solidFill>
                  <a:schemeClr val="accent2"/>
                </a:solidFill>
                <a:round/>
                <a:headEnd/>
                <a:tailEnd/>
              </a:ln>
            </p:spPr>
            <p:txBody>
              <a:bodyPr/>
              <a:lstStyle/>
              <a:p>
                <a:endParaRPr lang="en-US" dirty="0">
                  <a:latin typeface="+mj-lt"/>
                </a:endParaRPr>
              </a:p>
            </p:txBody>
          </p:sp>
          <p:sp>
            <p:nvSpPr>
              <p:cNvPr id="87"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9525">
                <a:solidFill>
                  <a:schemeClr val="accent2"/>
                </a:solidFill>
                <a:round/>
                <a:headEnd/>
                <a:tailEnd/>
              </a:ln>
            </p:spPr>
            <p:txBody>
              <a:bodyPr/>
              <a:lstStyle/>
              <a:p>
                <a:endParaRPr lang="en-US" dirty="0">
                  <a:latin typeface="+mj-lt"/>
                </a:endParaRPr>
              </a:p>
            </p:txBody>
          </p:sp>
          <p:sp>
            <p:nvSpPr>
              <p:cNvPr id="88"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9525">
                <a:solidFill>
                  <a:schemeClr val="accent2"/>
                </a:solidFill>
                <a:round/>
                <a:headEnd/>
                <a:tailEnd/>
              </a:ln>
            </p:spPr>
            <p:txBody>
              <a:bodyPr/>
              <a:lstStyle/>
              <a:p>
                <a:endParaRPr lang="en-US" dirty="0">
                  <a:latin typeface="+mj-lt"/>
                </a:endParaRPr>
              </a:p>
            </p:txBody>
          </p:sp>
          <p:sp>
            <p:nvSpPr>
              <p:cNvPr id="89"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9525">
                <a:solidFill>
                  <a:schemeClr val="accent2"/>
                </a:solidFill>
                <a:round/>
                <a:headEnd/>
                <a:tailEnd/>
              </a:ln>
            </p:spPr>
            <p:txBody>
              <a:bodyPr/>
              <a:lstStyle/>
              <a:p>
                <a:endParaRPr lang="en-US" dirty="0">
                  <a:latin typeface="+mj-lt"/>
                </a:endParaRPr>
              </a:p>
            </p:txBody>
          </p:sp>
          <p:sp>
            <p:nvSpPr>
              <p:cNvPr id="90"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accent2"/>
                </a:solidFill>
                <a:round/>
                <a:headEnd/>
                <a:tailEnd/>
              </a:ln>
            </p:spPr>
            <p:txBody>
              <a:bodyPr/>
              <a:lstStyle/>
              <a:p>
                <a:endParaRPr lang="en-US" dirty="0">
                  <a:latin typeface="+mj-lt"/>
                </a:endParaRPr>
              </a:p>
            </p:txBody>
          </p:sp>
        </p:grpSp>
        <p:sp>
          <p:nvSpPr>
            <p:cNvPr id="11"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accent2"/>
              </a:solidFill>
              <a:round/>
              <a:headEnd/>
              <a:tailEnd/>
            </a:ln>
          </p:spPr>
          <p:txBody>
            <a:bodyPr/>
            <a:lstStyle/>
            <a:p>
              <a:endParaRPr lang="en-US" dirty="0">
                <a:latin typeface="+mj-lt"/>
              </a:endParaRPr>
            </a:p>
          </p:txBody>
        </p:sp>
        <p:sp>
          <p:nvSpPr>
            <p:cNvPr id="12"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accent2"/>
              </a:solidFill>
              <a:round/>
              <a:headEnd/>
              <a:tailEnd/>
            </a:ln>
          </p:spPr>
          <p:txBody>
            <a:bodyPr/>
            <a:lstStyle/>
            <a:p>
              <a:endParaRPr lang="en-US" dirty="0">
                <a:latin typeface="+mj-lt"/>
              </a:endParaRPr>
            </a:p>
          </p:txBody>
        </p:sp>
        <p:sp>
          <p:nvSpPr>
            <p:cNvPr id="13"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9525">
              <a:solidFill>
                <a:schemeClr val="accent2"/>
              </a:solidFill>
              <a:round/>
              <a:headEnd/>
              <a:tailEnd/>
            </a:ln>
          </p:spPr>
          <p:txBody>
            <a:bodyPr/>
            <a:lstStyle/>
            <a:p>
              <a:endParaRPr lang="en-US" dirty="0">
                <a:latin typeface="+mj-lt"/>
              </a:endParaRPr>
            </a:p>
          </p:txBody>
        </p:sp>
        <p:sp>
          <p:nvSpPr>
            <p:cNvPr id="14"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accent2"/>
              </a:solidFill>
              <a:round/>
              <a:headEnd/>
              <a:tailEnd/>
            </a:ln>
          </p:spPr>
          <p:txBody>
            <a:bodyPr/>
            <a:lstStyle/>
            <a:p>
              <a:endParaRPr lang="en-US" dirty="0">
                <a:latin typeface="+mj-lt"/>
              </a:endParaRPr>
            </a:p>
          </p:txBody>
        </p:sp>
        <p:sp>
          <p:nvSpPr>
            <p:cNvPr id="15"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accent2"/>
              </a:solidFill>
              <a:round/>
              <a:headEnd/>
              <a:tailEnd/>
            </a:ln>
          </p:spPr>
          <p:txBody>
            <a:bodyPr/>
            <a:lstStyle/>
            <a:p>
              <a:endParaRPr lang="en-US" dirty="0">
                <a:latin typeface="+mj-lt"/>
              </a:endParaRPr>
            </a:p>
          </p:txBody>
        </p:sp>
        <p:sp>
          <p:nvSpPr>
            <p:cNvPr id="16"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accent2"/>
              </a:solidFill>
              <a:round/>
              <a:headEnd/>
              <a:tailEnd/>
            </a:ln>
          </p:spPr>
          <p:txBody>
            <a:bodyPr/>
            <a:lstStyle/>
            <a:p>
              <a:endParaRPr lang="en-US" dirty="0">
                <a:latin typeface="+mj-lt"/>
              </a:endParaRPr>
            </a:p>
          </p:txBody>
        </p:sp>
        <p:sp>
          <p:nvSpPr>
            <p:cNvPr id="17"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accent2"/>
              </a:solidFill>
              <a:round/>
              <a:headEnd/>
              <a:tailEnd/>
            </a:ln>
          </p:spPr>
          <p:txBody>
            <a:bodyPr/>
            <a:lstStyle/>
            <a:p>
              <a:endParaRPr lang="en-US" dirty="0">
                <a:latin typeface="+mj-lt"/>
              </a:endParaRPr>
            </a:p>
          </p:txBody>
        </p:sp>
        <p:grpSp>
          <p:nvGrpSpPr>
            <p:cNvPr id="18" name="Group 111"/>
            <p:cNvGrpSpPr/>
            <p:nvPr/>
          </p:nvGrpSpPr>
          <p:grpSpPr bwMode="gray">
            <a:xfrm>
              <a:off x="4014563" y="3578865"/>
              <a:ext cx="877041" cy="745485"/>
              <a:chOff x="4014563" y="3578865"/>
              <a:chExt cx="877041" cy="745485"/>
            </a:xfrm>
            <a:grpFill/>
          </p:grpSpPr>
          <p:sp>
            <p:nvSpPr>
              <p:cNvPr id="79"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accent2"/>
                </a:solidFill>
                <a:round/>
                <a:headEnd/>
                <a:tailEnd/>
              </a:ln>
            </p:spPr>
            <p:txBody>
              <a:bodyPr/>
              <a:lstStyle/>
              <a:p>
                <a:endParaRPr lang="en-US" dirty="0">
                  <a:latin typeface="+mj-lt"/>
                </a:endParaRPr>
              </a:p>
            </p:txBody>
          </p:sp>
          <p:sp>
            <p:nvSpPr>
              <p:cNvPr id="80"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accent2"/>
                </a:solidFill>
                <a:round/>
                <a:headEnd/>
                <a:tailEnd/>
              </a:ln>
            </p:spPr>
            <p:txBody>
              <a:bodyPr/>
              <a:lstStyle/>
              <a:p>
                <a:endParaRPr lang="en-US" dirty="0">
                  <a:latin typeface="+mj-lt"/>
                </a:endParaRPr>
              </a:p>
            </p:txBody>
          </p:sp>
          <p:sp>
            <p:nvSpPr>
              <p:cNvPr id="81"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accent2"/>
                </a:solidFill>
                <a:round/>
                <a:headEnd/>
                <a:tailEnd/>
              </a:ln>
            </p:spPr>
            <p:txBody>
              <a:bodyPr/>
              <a:lstStyle/>
              <a:p>
                <a:endParaRPr lang="en-US" dirty="0">
                  <a:latin typeface="+mj-lt"/>
                </a:endParaRPr>
              </a:p>
            </p:txBody>
          </p:sp>
          <p:sp>
            <p:nvSpPr>
              <p:cNvPr id="82"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endParaRPr lang="en-US" dirty="0">
                  <a:latin typeface="+mj-lt"/>
                </a:endParaRPr>
              </a:p>
            </p:txBody>
          </p:sp>
        </p:grpSp>
        <p:sp>
          <p:nvSpPr>
            <p:cNvPr id="19"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1"/>
            </a:solidFill>
            <a:ln w="9525">
              <a:solidFill>
                <a:schemeClr val="accent2"/>
              </a:solidFill>
              <a:round/>
              <a:headEnd/>
              <a:tailEnd/>
            </a:ln>
          </p:spPr>
          <p:txBody>
            <a:bodyPr/>
            <a:lstStyle/>
            <a:p>
              <a:endParaRPr lang="en-US" dirty="0">
                <a:latin typeface="+mj-lt"/>
              </a:endParaRPr>
            </a:p>
          </p:txBody>
        </p:sp>
        <p:grpSp>
          <p:nvGrpSpPr>
            <p:cNvPr id="20" name="Group 109"/>
            <p:cNvGrpSpPr/>
            <p:nvPr/>
          </p:nvGrpSpPr>
          <p:grpSpPr bwMode="gray">
            <a:xfrm>
              <a:off x="1821959" y="3830284"/>
              <a:ext cx="566179" cy="396617"/>
              <a:chOff x="1821959" y="3830284"/>
              <a:chExt cx="566179" cy="396617"/>
            </a:xfrm>
            <a:grpFill/>
          </p:grpSpPr>
          <p:sp>
            <p:nvSpPr>
              <p:cNvPr id="73"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9525">
                <a:solidFill>
                  <a:schemeClr val="accent2"/>
                </a:solidFill>
                <a:round/>
                <a:headEnd/>
                <a:tailEnd/>
              </a:ln>
            </p:spPr>
            <p:txBody>
              <a:bodyPr/>
              <a:lstStyle/>
              <a:p>
                <a:endParaRPr lang="en-US" dirty="0">
                  <a:latin typeface="+mj-lt"/>
                </a:endParaRPr>
              </a:p>
            </p:txBody>
          </p:sp>
          <p:sp>
            <p:nvSpPr>
              <p:cNvPr id="74"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9525">
                <a:solidFill>
                  <a:schemeClr val="accent2"/>
                </a:solidFill>
                <a:round/>
                <a:headEnd/>
                <a:tailEnd/>
              </a:ln>
            </p:spPr>
            <p:txBody>
              <a:bodyPr/>
              <a:lstStyle/>
              <a:p>
                <a:endParaRPr lang="en-US" dirty="0">
                  <a:latin typeface="+mj-lt"/>
                </a:endParaRPr>
              </a:p>
            </p:txBody>
          </p:sp>
          <p:sp>
            <p:nvSpPr>
              <p:cNvPr id="75"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accent2"/>
                </a:solidFill>
                <a:round/>
                <a:headEnd/>
                <a:tailEnd/>
              </a:ln>
            </p:spPr>
            <p:txBody>
              <a:bodyPr/>
              <a:lstStyle/>
              <a:p>
                <a:endParaRPr lang="en-US" dirty="0">
                  <a:latin typeface="+mj-lt"/>
                </a:endParaRPr>
              </a:p>
            </p:txBody>
          </p:sp>
          <p:sp>
            <p:nvSpPr>
              <p:cNvPr id="76"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accent2"/>
                </a:solidFill>
                <a:round/>
                <a:headEnd/>
                <a:tailEnd/>
              </a:ln>
            </p:spPr>
            <p:txBody>
              <a:bodyPr/>
              <a:lstStyle/>
              <a:p>
                <a:endParaRPr lang="en-US" dirty="0">
                  <a:latin typeface="+mj-lt"/>
                </a:endParaRPr>
              </a:p>
            </p:txBody>
          </p:sp>
          <p:sp>
            <p:nvSpPr>
              <p:cNvPr id="77"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9525">
                <a:solidFill>
                  <a:schemeClr val="accent2"/>
                </a:solidFill>
                <a:round/>
                <a:headEnd/>
                <a:tailEnd/>
              </a:ln>
            </p:spPr>
            <p:txBody>
              <a:bodyPr/>
              <a:lstStyle/>
              <a:p>
                <a:endParaRPr lang="en-US" dirty="0">
                  <a:latin typeface="+mj-lt"/>
                </a:endParaRPr>
              </a:p>
            </p:txBody>
          </p:sp>
          <p:sp>
            <p:nvSpPr>
              <p:cNvPr id="78"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9525">
                <a:solidFill>
                  <a:schemeClr val="accent2"/>
                </a:solidFill>
                <a:round/>
                <a:headEnd/>
                <a:tailEnd/>
              </a:ln>
            </p:spPr>
            <p:txBody>
              <a:bodyPr/>
              <a:lstStyle/>
              <a:p>
                <a:endParaRPr lang="en-US" dirty="0">
                  <a:latin typeface="+mj-lt"/>
                </a:endParaRPr>
              </a:p>
            </p:txBody>
          </p:sp>
        </p:grpSp>
        <p:sp>
          <p:nvSpPr>
            <p:cNvPr id="21"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accent2"/>
              </a:solidFill>
              <a:round/>
              <a:headEnd/>
              <a:tailEnd/>
            </a:ln>
          </p:spPr>
          <p:txBody>
            <a:bodyPr/>
            <a:lstStyle/>
            <a:p>
              <a:endParaRPr lang="en-US" dirty="0">
                <a:latin typeface="+mj-lt"/>
              </a:endParaRPr>
            </a:p>
          </p:txBody>
        </p:sp>
        <p:sp>
          <p:nvSpPr>
            <p:cNvPr id="22"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accent2"/>
              </a:solidFill>
              <a:round/>
              <a:headEnd/>
              <a:tailEnd/>
            </a:ln>
          </p:spPr>
          <p:txBody>
            <a:bodyPr/>
            <a:lstStyle/>
            <a:p>
              <a:endParaRPr lang="en-US" dirty="0">
                <a:latin typeface="+mj-lt"/>
              </a:endParaRPr>
            </a:p>
          </p:txBody>
        </p:sp>
        <p:sp>
          <p:nvSpPr>
            <p:cNvPr id="23"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accent2"/>
              </a:solidFill>
              <a:round/>
              <a:headEnd/>
              <a:tailEnd/>
            </a:ln>
          </p:spPr>
          <p:txBody>
            <a:bodyPr/>
            <a:lstStyle/>
            <a:p>
              <a:endParaRPr lang="en-US" dirty="0">
                <a:latin typeface="+mj-lt"/>
              </a:endParaRPr>
            </a:p>
          </p:txBody>
        </p:sp>
        <p:sp>
          <p:nvSpPr>
            <p:cNvPr id="24"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accent2"/>
              </a:solidFill>
              <a:round/>
              <a:headEnd/>
              <a:tailEnd/>
            </a:ln>
          </p:spPr>
          <p:txBody>
            <a:bodyPr/>
            <a:lstStyle/>
            <a:p>
              <a:endParaRPr lang="en-US" dirty="0">
                <a:latin typeface="+mj-lt"/>
              </a:endParaRPr>
            </a:p>
          </p:txBody>
        </p:sp>
        <p:sp>
          <p:nvSpPr>
            <p:cNvPr id="25"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accent2"/>
              </a:solidFill>
              <a:round/>
              <a:headEnd/>
              <a:tailEnd/>
            </a:ln>
          </p:spPr>
          <p:txBody>
            <a:bodyPr/>
            <a:lstStyle/>
            <a:p>
              <a:endParaRPr lang="en-US" dirty="0">
                <a:latin typeface="+mj-lt"/>
              </a:endParaRPr>
            </a:p>
          </p:txBody>
        </p:sp>
        <p:sp>
          <p:nvSpPr>
            <p:cNvPr id="26"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accent2"/>
              </a:solidFill>
              <a:round/>
              <a:headEnd/>
              <a:tailEnd/>
            </a:ln>
          </p:spPr>
          <p:txBody>
            <a:bodyPr/>
            <a:lstStyle/>
            <a:p>
              <a:endParaRPr lang="en-US" dirty="0">
                <a:latin typeface="+mj-lt"/>
              </a:endParaRPr>
            </a:p>
          </p:txBody>
        </p:sp>
        <p:sp>
          <p:nvSpPr>
            <p:cNvPr id="27"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accent2"/>
              </a:solidFill>
              <a:round/>
              <a:headEnd/>
              <a:tailEnd/>
            </a:ln>
          </p:spPr>
          <p:txBody>
            <a:bodyPr/>
            <a:lstStyle/>
            <a:p>
              <a:endParaRPr lang="en-US" dirty="0">
                <a:latin typeface="+mj-lt"/>
              </a:endParaRPr>
            </a:p>
          </p:txBody>
        </p:sp>
        <p:sp>
          <p:nvSpPr>
            <p:cNvPr id="28"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accent2"/>
              </a:solidFill>
              <a:round/>
              <a:headEnd/>
              <a:tailEnd/>
            </a:ln>
          </p:spPr>
          <p:txBody>
            <a:bodyPr/>
            <a:lstStyle/>
            <a:p>
              <a:endParaRPr lang="en-US" dirty="0">
                <a:latin typeface="+mj-lt"/>
              </a:endParaRPr>
            </a:p>
          </p:txBody>
        </p:sp>
        <p:sp>
          <p:nvSpPr>
            <p:cNvPr id="29"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accent2"/>
              </a:solidFill>
              <a:round/>
              <a:headEnd/>
              <a:tailEnd/>
            </a:ln>
          </p:spPr>
          <p:txBody>
            <a:bodyPr/>
            <a:lstStyle/>
            <a:p>
              <a:endParaRPr lang="en-US" dirty="0">
                <a:latin typeface="+mj-lt"/>
              </a:endParaRPr>
            </a:p>
          </p:txBody>
        </p:sp>
        <p:grpSp>
          <p:nvGrpSpPr>
            <p:cNvPr id="30" name="Group 194"/>
            <p:cNvGrpSpPr/>
            <p:nvPr/>
          </p:nvGrpSpPr>
          <p:grpSpPr bwMode="gray">
            <a:xfrm>
              <a:off x="5156666" y="1921257"/>
              <a:ext cx="336199" cy="183204"/>
              <a:chOff x="5156666" y="1921257"/>
              <a:chExt cx="336199" cy="183204"/>
            </a:xfrm>
            <a:grpFill/>
          </p:grpSpPr>
          <p:sp>
            <p:nvSpPr>
              <p:cNvPr id="70"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endParaRPr lang="en-US" dirty="0">
                  <a:latin typeface="+mj-lt"/>
                </a:endParaRPr>
              </a:p>
            </p:txBody>
          </p:sp>
          <p:sp>
            <p:nvSpPr>
              <p:cNvPr id="71"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endParaRPr lang="en-US" dirty="0">
                  <a:latin typeface="+mj-lt"/>
                </a:endParaRPr>
              </a:p>
            </p:txBody>
          </p:sp>
          <p:sp>
            <p:nvSpPr>
              <p:cNvPr id="72"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endParaRPr lang="en-US" dirty="0">
                  <a:latin typeface="+mj-lt"/>
                </a:endParaRPr>
              </a:p>
            </p:txBody>
          </p:sp>
        </p:grpSp>
        <p:grpSp>
          <p:nvGrpSpPr>
            <p:cNvPr id="31" name="Group 193"/>
            <p:cNvGrpSpPr/>
            <p:nvPr/>
          </p:nvGrpSpPr>
          <p:grpSpPr bwMode="gray">
            <a:xfrm>
              <a:off x="3620869" y="1617216"/>
              <a:ext cx="727944" cy="685067"/>
              <a:chOff x="3620869" y="1617216"/>
              <a:chExt cx="727944" cy="685067"/>
            </a:xfrm>
            <a:grpFill/>
          </p:grpSpPr>
          <p:sp>
            <p:nvSpPr>
              <p:cNvPr id="68"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endParaRPr lang="en-US" dirty="0">
                  <a:latin typeface="+mj-lt"/>
                </a:endParaRPr>
              </a:p>
            </p:txBody>
          </p:sp>
          <p:sp>
            <p:nvSpPr>
              <p:cNvPr id="69"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accent2"/>
                </a:solidFill>
                <a:round/>
                <a:headEnd/>
                <a:tailEnd/>
              </a:ln>
            </p:spPr>
            <p:txBody>
              <a:bodyPr/>
              <a:lstStyle/>
              <a:p>
                <a:endParaRPr lang="en-US" dirty="0">
                  <a:latin typeface="+mj-lt"/>
                </a:endParaRPr>
              </a:p>
            </p:txBody>
          </p:sp>
        </p:grpSp>
        <p:sp>
          <p:nvSpPr>
            <p:cNvPr id="32"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accent2"/>
              </a:solidFill>
              <a:round/>
              <a:headEnd/>
              <a:tailEnd/>
            </a:ln>
          </p:spPr>
          <p:txBody>
            <a:bodyPr/>
            <a:lstStyle/>
            <a:p>
              <a:endParaRPr lang="en-US" dirty="0">
                <a:latin typeface="+mj-lt"/>
              </a:endParaRPr>
            </a:p>
          </p:txBody>
        </p:sp>
        <p:sp>
          <p:nvSpPr>
            <p:cNvPr id="33"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accent2"/>
              </a:solidFill>
              <a:round/>
              <a:headEnd/>
              <a:tailEnd/>
            </a:ln>
          </p:spPr>
          <p:txBody>
            <a:bodyPr/>
            <a:lstStyle/>
            <a:p>
              <a:endParaRPr lang="en-US" dirty="0">
                <a:latin typeface="+mj-lt"/>
              </a:endParaRPr>
            </a:p>
          </p:txBody>
        </p:sp>
        <p:sp>
          <p:nvSpPr>
            <p:cNvPr id="34"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accent2"/>
              </a:solidFill>
              <a:round/>
              <a:headEnd/>
              <a:tailEnd/>
            </a:ln>
          </p:spPr>
          <p:txBody>
            <a:bodyPr/>
            <a:lstStyle/>
            <a:p>
              <a:endParaRPr lang="en-US" dirty="0">
                <a:latin typeface="+mj-lt"/>
              </a:endParaRPr>
            </a:p>
          </p:txBody>
        </p:sp>
        <p:sp>
          <p:nvSpPr>
            <p:cNvPr id="35"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accent2"/>
              </a:solidFill>
              <a:round/>
              <a:headEnd/>
              <a:tailEnd/>
            </a:ln>
          </p:spPr>
          <p:txBody>
            <a:bodyPr/>
            <a:lstStyle/>
            <a:p>
              <a:endParaRPr lang="en-US" dirty="0">
                <a:latin typeface="+mj-lt"/>
              </a:endParaRPr>
            </a:p>
          </p:txBody>
        </p:sp>
        <p:sp>
          <p:nvSpPr>
            <p:cNvPr id="36"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accent2"/>
              </a:solidFill>
              <a:round/>
              <a:headEnd/>
              <a:tailEnd/>
            </a:ln>
          </p:spPr>
          <p:txBody>
            <a:bodyPr/>
            <a:lstStyle/>
            <a:p>
              <a:endParaRPr lang="en-US" dirty="0">
                <a:latin typeface="+mj-lt"/>
              </a:endParaRPr>
            </a:p>
          </p:txBody>
        </p:sp>
        <p:sp>
          <p:nvSpPr>
            <p:cNvPr id="37"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accent2"/>
              </a:solidFill>
              <a:round/>
              <a:headEnd/>
              <a:tailEnd/>
            </a:ln>
          </p:spPr>
          <p:txBody>
            <a:bodyPr/>
            <a:lstStyle/>
            <a:p>
              <a:endParaRPr lang="en-US" dirty="0">
                <a:latin typeface="+mj-lt"/>
              </a:endParaRPr>
            </a:p>
          </p:txBody>
        </p:sp>
        <p:sp>
          <p:nvSpPr>
            <p:cNvPr id="38"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accent2"/>
              </a:solidFill>
              <a:round/>
              <a:headEnd/>
              <a:tailEnd/>
            </a:ln>
          </p:spPr>
          <p:txBody>
            <a:bodyPr/>
            <a:lstStyle/>
            <a:p>
              <a:endParaRPr lang="en-US" dirty="0">
                <a:latin typeface="+mj-lt"/>
              </a:endParaRPr>
            </a:p>
          </p:txBody>
        </p:sp>
        <p:sp>
          <p:nvSpPr>
            <p:cNvPr id="39"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accent2"/>
              </a:solidFill>
              <a:round/>
              <a:headEnd/>
              <a:tailEnd/>
            </a:ln>
          </p:spPr>
          <p:txBody>
            <a:bodyPr/>
            <a:lstStyle/>
            <a:p>
              <a:endParaRPr lang="en-US" dirty="0">
                <a:latin typeface="+mj-lt"/>
              </a:endParaRPr>
            </a:p>
          </p:txBody>
        </p:sp>
        <p:sp>
          <p:nvSpPr>
            <p:cNvPr id="40"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accent2"/>
              </a:solidFill>
              <a:round/>
              <a:headEnd/>
              <a:tailEnd/>
            </a:ln>
          </p:spPr>
          <p:txBody>
            <a:bodyPr/>
            <a:lstStyle/>
            <a:p>
              <a:endParaRPr lang="en-US" dirty="0">
                <a:latin typeface="+mj-lt"/>
              </a:endParaRPr>
            </a:p>
          </p:txBody>
        </p:sp>
        <p:sp>
          <p:nvSpPr>
            <p:cNvPr id="41"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accent2"/>
              </a:solidFill>
              <a:round/>
              <a:headEnd/>
              <a:tailEnd/>
            </a:ln>
          </p:spPr>
          <p:txBody>
            <a:bodyPr/>
            <a:lstStyle/>
            <a:p>
              <a:endParaRPr lang="en-US" dirty="0">
                <a:latin typeface="+mj-lt"/>
              </a:endParaRPr>
            </a:p>
          </p:txBody>
        </p:sp>
        <p:grpSp>
          <p:nvGrpSpPr>
            <p:cNvPr id="42" name="Group 195"/>
            <p:cNvGrpSpPr/>
            <p:nvPr/>
          </p:nvGrpSpPr>
          <p:grpSpPr bwMode="gray">
            <a:xfrm>
              <a:off x="4599257" y="1719537"/>
              <a:ext cx="729893" cy="542791"/>
              <a:chOff x="4599257" y="1719537"/>
              <a:chExt cx="729893" cy="542791"/>
            </a:xfrm>
            <a:grpFill/>
          </p:grpSpPr>
          <p:sp>
            <p:nvSpPr>
              <p:cNvPr id="66"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accent2"/>
                </a:solidFill>
                <a:round/>
                <a:headEnd/>
                <a:tailEnd/>
              </a:ln>
            </p:spPr>
            <p:txBody>
              <a:bodyPr/>
              <a:lstStyle/>
              <a:p>
                <a:endParaRPr lang="en-US" dirty="0">
                  <a:latin typeface="+mj-lt"/>
                </a:endParaRPr>
              </a:p>
            </p:txBody>
          </p:sp>
          <p:sp>
            <p:nvSpPr>
              <p:cNvPr id="67"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endParaRPr lang="en-US" dirty="0">
                  <a:latin typeface="+mj-lt"/>
                </a:endParaRPr>
              </a:p>
            </p:txBody>
          </p:sp>
        </p:grpSp>
        <p:sp>
          <p:nvSpPr>
            <p:cNvPr id="43"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accent2"/>
              </a:solidFill>
              <a:round/>
              <a:headEnd/>
              <a:tailEnd/>
            </a:ln>
          </p:spPr>
          <p:txBody>
            <a:bodyPr/>
            <a:lstStyle/>
            <a:p>
              <a:endParaRPr lang="en-US" dirty="0">
                <a:latin typeface="+mj-lt"/>
              </a:endParaRPr>
            </a:p>
          </p:txBody>
        </p:sp>
        <p:sp>
          <p:nvSpPr>
            <p:cNvPr id="44"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accent2"/>
              </a:solidFill>
              <a:round/>
              <a:headEnd/>
              <a:tailEnd/>
            </a:ln>
          </p:spPr>
          <p:txBody>
            <a:bodyPr/>
            <a:lstStyle/>
            <a:p>
              <a:endParaRPr lang="en-US" dirty="0">
                <a:latin typeface="+mj-lt"/>
              </a:endParaRPr>
            </a:p>
          </p:txBody>
        </p:sp>
        <p:sp>
          <p:nvSpPr>
            <p:cNvPr id="45"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accent2"/>
              </a:solidFill>
              <a:round/>
              <a:headEnd/>
              <a:tailEnd/>
            </a:ln>
          </p:spPr>
          <p:txBody>
            <a:bodyPr/>
            <a:lstStyle/>
            <a:p>
              <a:endParaRPr lang="en-US" dirty="0">
                <a:latin typeface="+mj-lt"/>
              </a:endParaRPr>
            </a:p>
          </p:txBody>
        </p:sp>
        <p:sp>
          <p:nvSpPr>
            <p:cNvPr id="46"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accent2"/>
              </a:solidFill>
              <a:round/>
              <a:headEnd/>
              <a:tailEnd/>
            </a:ln>
          </p:spPr>
          <p:txBody>
            <a:bodyPr/>
            <a:lstStyle/>
            <a:p>
              <a:endParaRPr lang="en-US" dirty="0">
                <a:latin typeface="+mj-lt"/>
              </a:endParaRPr>
            </a:p>
          </p:txBody>
        </p:sp>
        <p:sp>
          <p:nvSpPr>
            <p:cNvPr id="47"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accent2"/>
              </a:solidFill>
              <a:round/>
              <a:headEnd/>
              <a:tailEnd/>
            </a:ln>
          </p:spPr>
          <p:txBody>
            <a:bodyPr/>
            <a:lstStyle/>
            <a:p>
              <a:endParaRPr lang="en-US" dirty="0">
                <a:latin typeface="+mj-lt"/>
              </a:endParaRPr>
            </a:p>
          </p:txBody>
        </p:sp>
        <p:sp>
          <p:nvSpPr>
            <p:cNvPr id="48"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accent2"/>
              </a:solidFill>
              <a:round/>
              <a:headEnd/>
              <a:tailEnd/>
            </a:ln>
          </p:spPr>
          <p:txBody>
            <a:bodyPr/>
            <a:lstStyle/>
            <a:p>
              <a:endParaRPr lang="en-US" dirty="0">
                <a:latin typeface="+mj-lt"/>
              </a:endParaRPr>
            </a:p>
          </p:txBody>
        </p:sp>
        <p:sp>
          <p:nvSpPr>
            <p:cNvPr id="49"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accent2"/>
              </a:solidFill>
              <a:round/>
              <a:headEnd/>
              <a:tailEnd/>
            </a:ln>
          </p:spPr>
          <p:txBody>
            <a:bodyPr/>
            <a:lstStyle/>
            <a:p>
              <a:endParaRPr lang="en-US" dirty="0">
                <a:latin typeface="+mj-lt"/>
              </a:endParaRPr>
            </a:p>
          </p:txBody>
        </p:sp>
        <p:sp>
          <p:nvSpPr>
            <p:cNvPr id="50"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accent2"/>
              </a:solidFill>
              <a:round/>
              <a:headEnd/>
              <a:tailEnd/>
            </a:ln>
          </p:spPr>
          <p:txBody>
            <a:bodyPr/>
            <a:lstStyle/>
            <a:p>
              <a:endParaRPr lang="en-US" dirty="0">
                <a:latin typeface="+mj-lt"/>
              </a:endParaRPr>
            </a:p>
          </p:txBody>
        </p:sp>
        <p:sp>
          <p:nvSpPr>
            <p:cNvPr id="51"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accent2"/>
              </a:solidFill>
              <a:round/>
              <a:headEnd/>
              <a:tailEnd/>
            </a:ln>
          </p:spPr>
          <p:txBody>
            <a:bodyPr/>
            <a:lstStyle/>
            <a:p>
              <a:endParaRPr lang="en-US" dirty="0">
                <a:latin typeface="+mj-lt"/>
              </a:endParaRPr>
            </a:p>
          </p:txBody>
        </p:sp>
        <p:sp>
          <p:nvSpPr>
            <p:cNvPr id="52"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accent2"/>
              </a:solidFill>
              <a:round/>
              <a:headEnd/>
              <a:tailEnd/>
            </a:ln>
          </p:spPr>
          <p:txBody>
            <a:bodyPr/>
            <a:lstStyle/>
            <a:p>
              <a:endParaRPr lang="en-US" dirty="0">
                <a:latin typeface="+mj-lt"/>
              </a:endParaRPr>
            </a:p>
          </p:txBody>
        </p:sp>
        <p:sp>
          <p:nvSpPr>
            <p:cNvPr id="53"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accent2"/>
              </a:solidFill>
              <a:round/>
              <a:headEnd/>
              <a:tailEnd/>
            </a:ln>
          </p:spPr>
          <p:txBody>
            <a:bodyPr/>
            <a:lstStyle/>
            <a:p>
              <a:endParaRPr lang="en-US" dirty="0">
                <a:latin typeface="+mj-lt"/>
              </a:endParaRPr>
            </a:p>
          </p:txBody>
        </p:sp>
        <p:sp>
          <p:nvSpPr>
            <p:cNvPr id="54"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accent2"/>
              </a:solidFill>
              <a:round/>
              <a:headEnd/>
              <a:tailEnd/>
            </a:ln>
          </p:spPr>
          <p:txBody>
            <a:bodyPr/>
            <a:lstStyle/>
            <a:p>
              <a:endParaRPr lang="en-US" dirty="0">
                <a:latin typeface="+mj-lt"/>
              </a:endParaRPr>
            </a:p>
          </p:txBody>
        </p:sp>
        <p:sp>
          <p:nvSpPr>
            <p:cNvPr id="55"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accent2"/>
              </a:solidFill>
              <a:round/>
              <a:headEnd/>
              <a:tailEnd/>
            </a:ln>
          </p:spPr>
          <p:txBody>
            <a:bodyPr/>
            <a:lstStyle/>
            <a:p>
              <a:endParaRPr lang="en-US" dirty="0">
                <a:latin typeface="+mj-lt"/>
              </a:endParaRPr>
            </a:p>
          </p:txBody>
        </p:sp>
        <p:grpSp>
          <p:nvGrpSpPr>
            <p:cNvPr id="56" name="Group 196"/>
            <p:cNvGrpSpPr/>
            <p:nvPr/>
          </p:nvGrpSpPr>
          <p:grpSpPr bwMode="gray">
            <a:xfrm>
              <a:off x="4341017" y="2476716"/>
              <a:ext cx="756205" cy="424878"/>
              <a:chOff x="4341017" y="2476716"/>
              <a:chExt cx="756205" cy="424878"/>
            </a:xfrm>
            <a:grpFill/>
          </p:grpSpPr>
          <p:sp>
            <p:nvSpPr>
              <p:cNvPr id="64"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accent2"/>
                </a:solidFill>
                <a:round/>
                <a:headEnd/>
                <a:tailEnd/>
              </a:ln>
            </p:spPr>
            <p:txBody>
              <a:bodyPr/>
              <a:lstStyle/>
              <a:p>
                <a:endParaRPr lang="en-US" dirty="0">
                  <a:latin typeface="+mj-lt"/>
                </a:endParaRPr>
              </a:p>
            </p:txBody>
          </p:sp>
          <p:sp>
            <p:nvSpPr>
              <p:cNvPr id="65"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endParaRPr lang="en-US" dirty="0">
                  <a:latin typeface="+mj-lt"/>
                </a:endParaRPr>
              </a:p>
            </p:txBody>
          </p:sp>
        </p:grpSp>
        <p:grpSp>
          <p:nvGrpSpPr>
            <p:cNvPr id="57" name="Group 112"/>
            <p:cNvGrpSpPr/>
            <p:nvPr/>
          </p:nvGrpSpPr>
          <p:grpSpPr bwMode="gray">
            <a:xfrm>
              <a:off x="813361" y="1144588"/>
              <a:ext cx="646088" cy="471653"/>
              <a:chOff x="813361" y="1144588"/>
              <a:chExt cx="646088" cy="471653"/>
            </a:xfrm>
            <a:grpFill/>
          </p:grpSpPr>
          <p:sp>
            <p:nvSpPr>
              <p:cNvPr id="61"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endParaRPr lang="en-US" dirty="0">
                  <a:latin typeface="+mj-lt"/>
                </a:endParaRPr>
              </a:p>
            </p:txBody>
          </p:sp>
          <p:sp>
            <p:nvSpPr>
              <p:cNvPr id="62"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endParaRPr lang="en-US" dirty="0">
                  <a:latin typeface="+mj-lt"/>
                </a:endParaRPr>
              </a:p>
            </p:txBody>
          </p:sp>
          <p:sp>
            <p:nvSpPr>
              <p:cNvPr id="63"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endParaRPr lang="en-US" dirty="0">
                  <a:latin typeface="+mj-lt"/>
                </a:endParaRPr>
              </a:p>
            </p:txBody>
          </p:sp>
        </p:grpSp>
        <p:sp>
          <p:nvSpPr>
            <p:cNvPr id="58"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accent2"/>
              </a:solidFill>
              <a:round/>
              <a:headEnd/>
              <a:tailEnd/>
            </a:ln>
          </p:spPr>
          <p:txBody>
            <a:bodyPr/>
            <a:lstStyle/>
            <a:p>
              <a:endParaRPr lang="en-US" dirty="0">
                <a:latin typeface="+mj-lt"/>
              </a:endParaRPr>
            </a:p>
          </p:txBody>
        </p:sp>
        <p:sp>
          <p:nvSpPr>
            <p:cNvPr id="59"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accent2"/>
              </a:solidFill>
              <a:round/>
              <a:headEnd/>
              <a:tailEnd/>
            </a:ln>
          </p:spPr>
          <p:txBody>
            <a:bodyPr/>
            <a:lstStyle/>
            <a:p>
              <a:endParaRPr lang="en-US" dirty="0">
                <a:latin typeface="+mj-lt"/>
              </a:endParaRPr>
            </a:p>
          </p:txBody>
        </p:sp>
        <p:sp>
          <p:nvSpPr>
            <p:cNvPr id="60"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accent1"/>
            </a:solidFill>
            <a:ln w="9525">
              <a:solidFill>
                <a:schemeClr val="accent2"/>
              </a:solidFill>
              <a:round/>
              <a:headEnd/>
              <a:tailEnd/>
            </a:ln>
          </p:spPr>
          <p:txBody>
            <a:bodyPr/>
            <a:lstStyle/>
            <a:p>
              <a:endParaRPr lang="en-US" dirty="0">
                <a:latin typeface="+mj-lt"/>
              </a:endParaRPr>
            </a:p>
          </p:txBody>
        </p:sp>
      </p:grpSp>
      <p:sp>
        <p:nvSpPr>
          <p:cNvPr id="92" name="Line Callout 1 91"/>
          <p:cNvSpPr/>
          <p:nvPr/>
        </p:nvSpPr>
        <p:spPr bwMode="gray">
          <a:xfrm>
            <a:off x="5239527" y="1023645"/>
            <a:ext cx="886720" cy="923330"/>
          </a:xfrm>
          <a:prstGeom prst="borderCallout1">
            <a:avLst>
              <a:gd name="adj1" fmla="val 97688"/>
              <a:gd name="adj2" fmla="val 7773"/>
              <a:gd name="adj3" fmla="val 141403"/>
              <a:gd name="adj4" fmla="val -24418"/>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Seven </a:t>
            </a:r>
            <a:r>
              <a:rPr lang="en-US" sz="900" dirty="0">
                <a:solidFill>
                  <a:schemeClr val="bg1"/>
                </a:solidFill>
              </a:rPr>
              <a:t>systems in NY, NJ, MA, and </a:t>
            </a:r>
            <a:r>
              <a:rPr lang="en-US" sz="900" dirty="0" smtClean="0">
                <a:solidFill>
                  <a:schemeClr val="bg1"/>
                </a:solidFill>
              </a:rPr>
              <a:t>PA form </a:t>
            </a:r>
            <a:r>
              <a:rPr lang="en-US" sz="900" b="1" dirty="0" smtClean="0">
                <a:solidFill>
                  <a:schemeClr val="bg1"/>
                </a:solidFill>
              </a:rPr>
              <a:t>Allspire Network</a:t>
            </a:r>
            <a:endParaRPr lang="en-US" sz="900" b="1" dirty="0" smtClean="0"/>
          </a:p>
        </p:txBody>
      </p:sp>
      <p:sp>
        <p:nvSpPr>
          <p:cNvPr id="93" name="Line Callout 1 92"/>
          <p:cNvSpPr/>
          <p:nvPr/>
        </p:nvSpPr>
        <p:spPr bwMode="gray">
          <a:xfrm>
            <a:off x="1351126" y="1736389"/>
            <a:ext cx="1439938" cy="369332"/>
          </a:xfrm>
          <a:prstGeom prst="borderCallout1">
            <a:avLst>
              <a:gd name="adj1" fmla="val 94418"/>
              <a:gd name="adj2" fmla="val 97628"/>
              <a:gd name="adj3" fmla="val 214047"/>
              <a:gd name="adj4" fmla="val 14190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Six hospitals form </a:t>
            </a:r>
            <a:r>
              <a:rPr lang="en-US" sz="900" b="1" dirty="0" smtClean="0">
                <a:solidFill>
                  <a:schemeClr val="bg1"/>
                </a:solidFill>
              </a:rPr>
              <a:t>BJC Collaborative</a:t>
            </a:r>
            <a:endParaRPr lang="en-US" sz="900" b="1" dirty="0" smtClean="0"/>
          </a:p>
        </p:txBody>
      </p:sp>
      <p:sp>
        <p:nvSpPr>
          <p:cNvPr id="178" name="Line Callout 1 177"/>
          <p:cNvSpPr/>
          <p:nvPr/>
        </p:nvSpPr>
        <p:spPr bwMode="gray">
          <a:xfrm>
            <a:off x="2026233" y="2843005"/>
            <a:ext cx="1181314" cy="507831"/>
          </a:xfrm>
          <a:prstGeom prst="borderCallout1">
            <a:avLst>
              <a:gd name="adj1" fmla="val 42954"/>
              <a:gd name="adj2" fmla="val 99851"/>
              <a:gd name="adj3" fmla="val 67783"/>
              <a:gd name="adj4" fmla="val 19034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14 systems ally to form </a:t>
            </a:r>
            <a:r>
              <a:rPr lang="en-US" sz="900" b="1" dirty="0" smtClean="0">
                <a:solidFill>
                  <a:schemeClr val="bg1"/>
                </a:solidFill>
              </a:rPr>
              <a:t>Stratus Health Care</a:t>
            </a:r>
            <a:endParaRPr lang="en-US" sz="900" b="1" dirty="0">
              <a:solidFill>
                <a:schemeClr val="bg1"/>
              </a:solidFill>
            </a:endParaRPr>
          </a:p>
        </p:txBody>
      </p:sp>
      <p:sp>
        <p:nvSpPr>
          <p:cNvPr id="179" name="Line Callout 1 178"/>
          <p:cNvSpPr/>
          <p:nvPr/>
        </p:nvSpPr>
        <p:spPr bwMode="gray">
          <a:xfrm>
            <a:off x="3022115" y="3929898"/>
            <a:ext cx="1703817" cy="369332"/>
          </a:xfrm>
          <a:prstGeom prst="borderCallout1">
            <a:avLst>
              <a:gd name="adj1" fmla="val 1415"/>
              <a:gd name="adj2" fmla="val 82011"/>
              <a:gd name="adj3" fmla="val -155308"/>
              <a:gd name="adj4" fmla="val 8031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Two Systems form </a:t>
            </a:r>
            <a:r>
              <a:rPr lang="en-US" sz="900" b="1" dirty="0" smtClean="0">
                <a:solidFill>
                  <a:schemeClr val="bg1"/>
                </a:solidFill>
              </a:rPr>
              <a:t>Georgia Health Collaborative</a:t>
            </a:r>
            <a:endParaRPr lang="en-US" sz="900" b="1" dirty="0" smtClean="0"/>
          </a:p>
        </p:txBody>
      </p:sp>
      <p:sp>
        <p:nvSpPr>
          <p:cNvPr id="181" name="Line Callout 1 180"/>
          <p:cNvSpPr/>
          <p:nvPr/>
        </p:nvSpPr>
        <p:spPr bwMode="gray">
          <a:xfrm>
            <a:off x="4108595" y="999515"/>
            <a:ext cx="971909" cy="923330"/>
          </a:xfrm>
          <a:prstGeom prst="borderCallout1">
            <a:avLst>
              <a:gd name="adj1" fmla="val 99089"/>
              <a:gd name="adj2" fmla="val 61117"/>
              <a:gd name="adj3" fmla="val 156135"/>
              <a:gd name="adj4" fmla="val 26523"/>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Four health systems form regional alliance </a:t>
            </a:r>
            <a:r>
              <a:rPr lang="en-US" sz="900" b="1" dirty="0" smtClean="0">
                <a:solidFill>
                  <a:schemeClr val="bg1"/>
                </a:solidFill>
              </a:rPr>
              <a:t>Health Innovations Ohio</a:t>
            </a:r>
            <a:endParaRPr lang="en-US" sz="900" b="1" dirty="0">
              <a:solidFill>
                <a:schemeClr val="bg1"/>
              </a:solidFill>
            </a:endParaRPr>
          </a:p>
        </p:txBody>
      </p:sp>
      <p:sp>
        <p:nvSpPr>
          <p:cNvPr id="182" name="Line Callout 1 181"/>
          <p:cNvSpPr/>
          <p:nvPr/>
        </p:nvSpPr>
        <p:spPr bwMode="gray">
          <a:xfrm>
            <a:off x="4936181" y="2542345"/>
            <a:ext cx="1252226" cy="507831"/>
          </a:xfrm>
          <a:prstGeom prst="borderCallout1">
            <a:avLst>
              <a:gd name="adj1" fmla="val 130"/>
              <a:gd name="adj2" fmla="val 16238"/>
              <a:gd name="adj3" fmla="val -34852"/>
              <a:gd name="adj4" fmla="val 27"/>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Four health systems ally to form </a:t>
            </a:r>
            <a:r>
              <a:rPr lang="en-US" sz="900" b="1" dirty="0" smtClean="0">
                <a:solidFill>
                  <a:schemeClr val="bg1"/>
                </a:solidFill>
              </a:rPr>
              <a:t>Noble Health Alliance</a:t>
            </a:r>
            <a:endParaRPr lang="en-US" sz="900" b="1" dirty="0" smtClean="0"/>
          </a:p>
        </p:txBody>
      </p:sp>
      <p:sp>
        <p:nvSpPr>
          <p:cNvPr id="183" name="Line Callout 1 182"/>
          <p:cNvSpPr/>
          <p:nvPr/>
        </p:nvSpPr>
        <p:spPr bwMode="gray">
          <a:xfrm>
            <a:off x="630042" y="1080835"/>
            <a:ext cx="1841905" cy="507831"/>
          </a:xfrm>
          <a:prstGeom prst="borderCallout1">
            <a:avLst>
              <a:gd name="adj1" fmla="val 82209"/>
              <a:gd name="adj2" fmla="val 98038"/>
              <a:gd name="adj3" fmla="val 174610"/>
              <a:gd name="adj4" fmla="val 171605"/>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Five health systems ally to form accountable care initiative  </a:t>
            </a:r>
            <a:r>
              <a:rPr lang="en-US" sz="900" b="1" dirty="0" smtClean="0">
                <a:solidFill>
                  <a:schemeClr val="bg1"/>
                </a:solidFill>
              </a:rPr>
              <a:t>Quality Health Solutions</a:t>
            </a:r>
            <a:endParaRPr lang="en-US" sz="900" b="1" dirty="0">
              <a:solidFill>
                <a:schemeClr val="bg1"/>
              </a:solidFill>
            </a:endParaRPr>
          </a:p>
        </p:txBody>
      </p:sp>
      <p:sp>
        <p:nvSpPr>
          <p:cNvPr id="101" name="Line Callout 1 100"/>
          <p:cNvSpPr/>
          <p:nvPr/>
        </p:nvSpPr>
        <p:spPr bwMode="gray">
          <a:xfrm>
            <a:off x="4936181" y="3425942"/>
            <a:ext cx="1252226" cy="646331"/>
          </a:xfrm>
          <a:prstGeom prst="borderCallout1">
            <a:avLst>
              <a:gd name="adj1" fmla="val 130"/>
              <a:gd name="adj2" fmla="val 16238"/>
              <a:gd name="adj3" fmla="val -50510"/>
              <a:gd name="adj4" fmla="val -19816"/>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Five SC systems form cost saving </a:t>
            </a:r>
            <a:r>
              <a:rPr lang="en-US" sz="900" b="1" dirty="0" smtClean="0">
                <a:solidFill>
                  <a:schemeClr val="bg1"/>
                </a:solidFill>
              </a:rPr>
              <a:t> </a:t>
            </a:r>
            <a:r>
              <a:rPr lang="en-US" sz="900" b="1" dirty="0">
                <a:solidFill>
                  <a:schemeClr val="bg1"/>
                </a:solidFill>
              </a:rPr>
              <a:t>Initiant Healthcare Collaborative </a:t>
            </a:r>
            <a:endParaRPr lang="en-US" sz="900" b="1" dirty="0" smtClean="0">
              <a:solidFill>
                <a:schemeClr val="bg1"/>
              </a:solidFill>
            </a:endParaRPr>
          </a:p>
        </p:txBody>
      </p:sp>
      <p:sp>
        <p:nvSpPr>
          <p:cNvPr id="102" name="Line Callout 1 101"/>
          <p:cNvSpPr/>
          <p:nvPr/>
        </p:nvSpPr>
        <p:spPr bwMode="gray">
          <a:xfrm>
            <a:off x="702464" y="2256377"/>
            <a:ext cx="1252226" cy="646331"/>
          </a:xfrm>
          <a:prstGeom prst="borderCallout1">
            <a:avLst>
              <a:gd name="adj1" fmla="val 47102"/>
              <a:gd name="adj2" fmla="val 100372"/>
              <a:gd name="adj3" fmla="val 103028"/>
              <a:gd name="adj4" fmla="val 260772"/>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smtClean="0">
                <a:solidFill>
                  <a:schemeClr val="bg1"/>
                </a:solidFill>
              </a:rPr>
              <a:t>Five health systems join </a:t>
            </a:r>
            <a:r>
              <a:rPr lang="en-US" sz="900" b="1" dirty="0" smtClean="0">
                <a:solidFill>
                  <a:schemeClr val="bg1"/>
                </a:solidFill>
              </a:rPr>
              <a:t>Vanderbilt Health Affiliate Network </a:t>
            </a:r>
            <a:endParaRPr lang="en-US" sz="900" b="1" dirty="0" smtClean="0"/>
          </a:p>
        </p:txBody>
      </p:sp>
    </p:spTree>
    <p:extLst>
      <p:ext uri="{BB962C8B-B14F-4D97-AF65-F5344CB8AC3E}">
        <p14:creationId xmlns:p14="http://schemas.microsoft.com/office/powerpoint/2010/main" val="280921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421458" y="3385465"/>
            <a:ext cx="731520" cy="565709"/>
          </a:xfrm>
          <a:prstGeom prst="rect">
            <a:avLst/>
          </a:prstGeom>
        </p:spPr>
      </p:pic>
      <p:pic>
        <p:nvPicPr>
          <p:cNvPr id="40" name="Picture 3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184360" y="3554742"/>
            <a:ext cx="731520" cy="565710"/>
          </a:xfrm>
          <a:prstGeom prst="rect">
            <a:avLst/>
          </a:prstGeom>
        </p:spPr>
      </p:pic>
      <p:sp>
        <p:nvSpPr>
          <p:cNvPr id="2" name="Text Placeholder 1"/>
          <p:cNvSpPr>
            <a:spLocks noGrp="1"/>
          </p:cNvSpPr>
          <p:nvPr>
            <p:ph type="body" sz="quarter" idx="21"/>
          </p:nvPr>
        </p:nvSpPr>
        <p:spPr/>
        <p:txBody>
          <a:bodyPr/>
          <a:lstStyle/>
          <a:p>
            <a:r>
              <a:rPr lang="en-US" dirty="0" smtClean="0"/>
              <a:t>Most Hospitals Staying Afloat Through Cross-Subsidization</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542068"/>
            <a:ext cx="1988089" cy="258532"/>
          </a:xfrm>
        </p:spPr>
        <p:txBody>
          <a:bodyPr/>
          <a:lstStyle/>
          <a:p>
            <a:r>
              <a:rPr lang="en-US" dirty="0" smtClean="0"/>
              <a:t>Source: American Hospital Association, “</a:t>
            </a:r>
            <a:r>
              <a:rPr lang="en-US" dirty="0" err="1" smtClean="0"/>
              <a:t>Trendwatch</a:t>
            </a:r>
            <a:r>
              <a:rPr lang="en-US" dirty="0" smtClean="0"/>
              <a:t> </a:t>
            </a:r>
            <a:r>
              <a:rPr lang="en-US" dirty="0" err="1" smtClean="0"/>
              <a:t>Chartbook</a:t>
            </a:r>
            <a:r>
              <a:rPr lang="en-US" dirty="0" smtClean="0"/>
              <a:t> 2014,” available at: </a:t>
            </a:r>
            <a:r>
              <a:rPr lang="en-US" dirty="0" smtClean="0">
                <a:hlinkClick r:id="rId4"/>
              </a:rPr>
              <a:t>www.aha.org</a:t>
            </a:r>
            <a:r>
              <a:rPr lang="en-US" dirty="0" smtClean="0"/>
              <a:t>;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Revisiting </a:t>
            </a:r>
            <a:r>
              <a:rPr lang="en-US" dirty="0"/>
              <a:t>a</a:t>
            </a:r>
            <a:r>
              <a:rPr lang="en-US" dirty="0" smtClean="0"/>
              <a:t> Tenuous Business Model</a:t>
            </a:r>
            <a:endParaRPr lang="en-US" dirty="0"/>
          </a:p>
        </p:txBody>
      </p:sp>
      <p:pic>
        <p:nvPicPr>
          <p:cNvPr id="7" name="Picture 2" descr="C:\Users\liuto\Desktop\ABC Modern Icons\Capit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296" y="1433502"/>
            <a:ext cx="396081"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liuto\Desktop\ABC Modern Icons\Insurance_car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1752" y="1607072"/>
            <a:ext cx="457200" cy="2770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bwMode="gray">
          <a:xfrm>
            <a:off x="994480" y="3828431"/>
            <a:ext cx="1585476" cy="307777"/>
          </a:xfrm>
          <a:prstGeom prst="rect">
            <a:avLst/>
          </a:prstGeom>
          <a:noFill/>
        </p:spPr>
        <p:txBody>
          <a:bodyPr wrap="square" lIns="0" tIns="0" rIns="0" bIns="0" rtlCol="0">
            <a:spAutoFit/>
          </a:bodyPr>
          <a:lstStyle/>
          <a:p>
            <a:pPr algn="ctr"/>
            <a:r>
              <a:rPr lang="en-US" sz="1000" dirty="0" smtClean="0"/>
              <a:t>Hospital Payment-to-Cost Ratio, Private Payer, 2012</a:t>
            </a:r>
            <a:endParaRPr lang="en-US" sz="1000" dirty="0"/>
          </a:p>
        </p:txBody>
      </p:sp>
      <p:sp>
        <p:nvSpPr>
          <p:cNvPr id="14" name="TextBox 13"/>
          <p:cNvSpPr txBox="1"/>
          <p:nvPr/>
        </p:nvSpPr>
        <p:spPr bwMode="gray">
          <a:xfrm>
            <a:off x="854348" y="3499043"/>
            <a:ext cx="1865741" cy="338554"/>
          </a:xfrm>
          <a:prstGeom prst="rect">
            <a:avLst/>
          </a:prstGeom>
          <a:noFill/>
        </p:spPr>
        <p:txBody>
          <a:bodyPr wrap="square" lIns="0" tIns="0" rIns="0" bIns="0" rtlCol="0">
            <a:spAutoFit/>
          </a:bodyPr>
          <a:lstStyle/>
          <a:p>
            <a:pPr algn="ctr"/>
            <a:r>
              <a:rPr lang="en-US" sz="2200" dirty="0" smtClean="0">
                <a:solidFill>
                  <a:schemeClr val="accent6"/>
                </a:solidFill>
              </a:rPr>
              <a:t>149%</a:t>
            </a:r>
          </a:p>
        </p:txBody>
      </p:sp>
      <p:sp>
        <p:nvSpPr>
          <p:cNvPr id="19" name="TextBox 18"/>
          <p:cNvSpPr txBox="1"/>
          <p:nvPr/>
        </p:nvSpPr>
        <p:spPr bwMode="gray">
          <a:xfrm>
            <a:off x="3816329" y="3828431"/>
            <a:ext cx="1585476" cy="307777"/>
          </a:xfrm>
          <a:prstGeom prst="rect">
            <a:avLst/>
          </a:prstGeom>
          <a:noFill/>
        </p:spPr>
        <p:txBody>
          <a:bodyPr wrap="square" lIns="0" tIns="0" rIns="0" bIns="0" rtlCol="0">
            <a:spAutoFit/>
          </a:bodyPr>
          <a:lstStyle/>
          <a:p>
            <a:pPr algn="ctr"/>
            <a:r>
              <a:rPr lang="en-US" sz="1000" dirty="0" smtClean="0"/>
              <a:t>Hospital Payment-to-Cost Ratio, Medicare, 2012</a:t>
            </a:r>
            <a:endParaRPr lang="en-US" sz="1000" dirty="0"/>
          </a:p>
        </p:txBody>
      </p:sp>
      <p:sp>
        <p:nvSpPr>
          <p:cNvPr id="20" name="TextBox 19"/>
          <p:cNvSpPr txBox="1"/>
          <p:nvPr/>
        </p:nvSpPr>
        <p:spPr bwMode="gray">
          <a:xfrm>
            <a:off x="4302253" y="3499043"/>
            <a:ext cx="613628" cy="338554"/>
          </a:xfrm>
          <a:prstGeom prst="rect">
            <a:avLst/>
          </a:prstGeom>
          <a:noFill/>
        </p:spPr>
        <p:txBody>
          <a:bodyPr wrap="square" lIns="0" tIns="0" rIns="0" bIns="0" rtlCol="0">
            <a:spAutoFit/>
          </a:bodyPr>
          <a:lstStyle/>
          <a:p>
            <a:pPr algn="ctr"/>
            <a:r>
              <a:rPr lang="en-US" sz="2200" dirty="0" smtClean="0">
                <a:solidFill>
                  <a:schemeClr val="accent6"/>
                </a:solidFill>
              </a:rPr>
              <a:t>86%</a:t>
            </a:r>
          </a:p>
        </p:txBody>
      </p:sp>
      <p:sp>
        <p:nvSpPr>
          <p:cNvPr id="21" name="TextBox 20"/>
          <p:cNvSpPr txBox="1"/>
          <p:nvPr/>
        </p:nvSpPr>
        <p:spPr bwMode="gray">
          <a:xfrm>
            <a:off x="996102" y="2247963"/>
            <a:ext cx="1548501" cy="525785"/>
          </a:xfrm>
          <a:prstGeom prst="rect">
            <a:avLst/>
          </a:prstGeom>
          <a:noFill/>
        </p:spPr>
        <p:txBody>
          <a:bodyPr wrap="square" lIns="0" tIns="0" rIns="0" bIns="0" rtlCol="0">
            <a:spAutoFit/>
          </a:bodyPr>
          <a:lstStyle/>
          <a:p>
            <a:pPr marL="91440" indent="-91440">
              <a:spcBef>
                <a:spcPts val="500"/>
              </a:spcBef>
              <a:buFont typeface="Arial" panose="020B0604020202020204" pitchFamily="34" charset="0"/>
              <a:buChar char="•"/>
            </a:pPr>
            <a:r>
              <a:rPr lang="en-US" sz="1000" dirty="0" smtClean="0"/>
              <a:t>Above-cost pricing</a:t>
            </a:r>
          </a:p>
          <a:p>
            <a:pPr marL="91440" indent="-91440">
              <a:spcBef>
                <a:spcPts val="500"/>
              </a:spcBef>
              <a:buFont typeface="Arial" panose="020B0604020202020204" pitchFamily="34" charset="0"/>
              <a:buChar char="•"/>
            </a:pPr>
            <a:r>
              <a:rPr lang="en-US" sz="1000" dirty="0" smtClean="0"/>
              <a:t>Robust fee-for-service volume growth</a:t>
            </a:r>
          </a:p>
        </p:txBody>
      </p:sp>
      <p:sp>
        <p:nvSpPr>
          <p:cNvPr id="22" name="TextBox 21"/>
          <p:cNvSpPr txBox="1"/>
          <p:nvPr/>
        </p:nvSpPr>
        <p:spPr bwMode="gray">
          <a:xfrm>
            <a:off x="3831086" y="2247964"/>
            <a:ext cx="1548501" cy="525785"/>
          </a:xfrm>
          <a:prstGeom prst="rect">
            <a:avLst/>
          </a:prstGeom>
          <a:noFill/>
        </p:spPr>
        <p:txBody>
          <a:bodyPr wrap="square" lIns="0" tIns="0" rIns="0" bIns="0" rtlCol="0">
            <a:spAutoFit/>
          </a:bodyPr>
          <a:lstStyle/>
          <a:p>
            <a:pPr marL="91440" indent="-91440">
              <a:spcBef>
                <a:spcPts val="500"/>
              </a:spcBef>
              <a:buFont typeface="Arial" panose="020B0604020202020204" pitchFamily="34" charset="0"/>
              <a:buChar char="•"/>
            </a:pPr>
            <a:r>
              <a:rPr lang="en-US" sz="1000" dirty="0"/>
              <a:t>Steady price growth</a:t>
            </a:r>
          </a:p>
          <a:p>
            <a:pPr marL="91440" indent="-91440">
              <a:spcBef>
                <a:spcPts val="500"/>
              </a:spcBef>
              <a:buFont typeface="Arial" panose="020B0604020202020204" pitchFamily="34" charset="0"/>
              <a:buChar char="•"/>
            </a:pPr>
            <a:r>
              <a:rPr lang="en-US" sz="1000" dirty="0"/>
              <a:t>Only one component of our total business</a:t>
            </a:r>
          </a:p>
        </p:txBody>
      </p:sp>
      <p:sp>
        <p:nvSpPr>
          <p:cNvPr id="26" name="Text Placeholder 3"/>
          <p:cNvSpPr txBox="1">
            <a:spLocks/>
          </p:cNvSpPr>
          <p:nvPr/>
        </p:nvSpPr>
        <p:spPr bwMode="gray">
          <a:xfrm>
            <a:off x="627352" y="1994348"/>
            <a:ext cx="2286000" cy="153888"/>
          </a:xfrm>
          <a:prstGeom prst="rect">
            <a:avLst/>
          </a:prstGeom>
        </p:spPr>
        <p:txBody>
          <a:bodyPr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smtClean="0">
                <a:solidFill>
                  <a:schemeClr val="tx1"/>
                </a:solidFill>
              </a:rPr>
              <a:t>Commercial Insurance</a:t>
            </a:r>
            <a:endParaRPr lang="en-US" sz="1000" b="1" dirty="0">
              <a:solidFill>
                <a:schemeClr val="tx1"/>
              </a:solidFill>
            </a:endParaRPr>
          </a:p>
        </p:txBody>
      </p:sp>
      <p:sp>
        <p:nvSpPr>
          <p:cNvPr id="27" name="Text Placeholder 4"/>
          <p:cNvSpPr txBox="1">
            <a:spLocks/>
          </p:cNvSpPr>
          <p:nvPr/>
        </p:nvSpPr>
        <p:spPr bwMode="gray">
          <a:xfrm>
            <a:off x="3668734" y="1994348"/>
            <a:ext cx="1873204" cy="153888"/>
          </a:xfrm>
          <a:prstGeom prst="rect">
            <a:avLst/>
          </a:prstGeom>
        </p:spPr>
        <p:txBody>
          <a:bodyPr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000" b="1" dirty="0" smtClean="0">
                <a:solidFill>
                  <a:schemeClr val="tx1"/>
                </a:solidFill>
              </a:rPr>
              <a:t>Public Payers</a:t>
            </a:r>
            <a:endParaRPr lang="en-US" sz="1000" b="1" dirty="0">
              <a:solidFill>
                <a:schemeClr val="tx1"/>
              </a:solidFill>
            </a:endParaRPr>
          </a:p>
        </p:txBody>
      </p:sp>
      <p:cxnSp>
        <p:nvCxnSpPr>
          <p:cNvPr id="39" name="Straight Arrow Connector 38"/>
          <p:cNvCxnSpPr/>
          <p:nvPr/>
        </p:nvCxnSpPr>
        <p:spPr bwMode="gray">
          <a:xfrm>
            <a:off x="2638560" y="2082941"/>
            <a:ext cx="1233891"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33955" y="1607898"/>
            <a:ext cx="4821065" cy="1933860"/>
            <a:chOff x="833955" y="1841316"/>
            <a:chExt cx="4821065" cy="1933860"/>
          </a:xfrm>
        </p:grpSpPr>
        <p:sp>
          <p:nvSpPr>
            <p:cNvPr id="30" name="Rectangle 29"/>
            <p:cNvSpPr/>
            <p:nvPr/>
          </p:nvSpPr>
          <p:spPr bwMode="gray">
            <a:xfrm>
              <a:off x="854348" y="1841316"/>
              <a:ext cx="45720" cy="1436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bwMode="gray">
            <a:xfrm>
              <a:off x="5495639" y="1841316"/>
              <a:ext cx="45720" cy="14364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28"/>
            <p:cNvSpPr/>
            <p:nvPr/>
          </p:nvSpPr>
          <p:spPr bwMode="gray">
            <a:xfrm>
              <a:off x="3194523" y="2780368"/>
              <a:ext cx="501394" cy="994808"/>
            </a:xfrm>
            <a:custGeom>
              <a:avLst/>
              <a:gdLst>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8216 w 501394"/>
                <a:gd name="connsiteY0" fmla="*/ 474472 h 994808"/>
                <a:gd name="connsiteX1" fmla="*/ 3990 w 501394"/>
                <a:gd name="connsiteY1" fmla="*/ 0 h 994808"/>
                <a:gd name="connsiteX2" fmla="*/ 501394 w 501394"/>
                <a:gd name="connsiteY2" fmla="*/ 497404 h 994808"/>
                <a:gd name="connsiteX3" fmla="*/ 3990 w 501394"/>
                <a:gd name="connsiteY3" fmla="*/ 994808 h 994808"/>
                <a:gd name="connsiteX4" fmla="*/ 8216 w 501394"/>
                <a:gd name="connsiteY4" fmla="*/ 474472 h 99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94" h="994808">
                  <a:moveTo>
                    <a:pt x="8216" y="474472"/>
                  </a:moveTo>
                  <a:cubicBezTo>
                    <a:pt x="8216" y="199763"/>
                    <a:pt x="-1272" y="97459"/>
                    <a:pt x="3990" y="0"/>
                  </a:cubicBezTo>
                  <a:cubicBezTo>
                    <a:pt x="278699" y="0"/>
                    <a:pt x="501394" y="222695"/>
                    <a:pt x="501394" y="497404"/>
                  </a:cubicBezTo>
                  <a:cubicBezTo>
                    <a:pt x="501394" y="772113"/>
                    <a:pt x="278699" y="994808"/>
                    <a:pt x="3990" y="994808"/>
                  </a:cubicBezTo>
                  <a:cubicBezTo>
                    <a:pt x="-7005" y="857218"/>
                    <a:pt x="8216" y="749181"/>
                    <a:pt x="8216" y="4744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28"/>
            <p:cNvSpPr/>
            <p:nvPr/>
          </p:nvSpPr>
          <p:spPr bwMode="gray">
            <a:xfrm flipH="1">
              <a:off x="2703825" y="2780368"/>
              <a:ext cx="501394" cy="994808"/>
            </a:xfrm>
            <a:custGeom>
              <a:avLst/>
              <a:gdLst>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0 w 994808"/>
                <a:gd name="connsiteY0" fmla="*/ 497404 h 994808"/>
                <a:gd name="connsiteX1" fmla="*/ 497404 w 994808"/>
                <a:gd name="connsiteY1" fmla="*/ 0 h 994808"/>
                <a:gd name="connsiteX2" fmla="*/ 994808 w 994808"/>
                <a:gd name="connsiteY2" fmla="*/ 497404 h 994808"/>
                <a:gd name="connsiteX3" fmla="*/ 497404 w 994808"/>
                <a:gd name="connsiteY3" fmla="*/ 994808 h 994808"/>
                <a:gd name="connsiteX4" fmla="*/ 0 w 994808"/>
                <a:gd name="connsiteY4" fmla="*/ 497404 h 994808"/>
                <a:gd name="connsiteX0" fmla="*/ 8216 w 501394"/>
                <a:gd name="connsiteY0" fmla="*/ 474472 h 994808"/>
                <a:gd name="connsiteX1" fmla="*/ 3990 w 501394"/>
                <a:gd name="connsiteY1" fmla="*/ 0 h 994808"/>
                <a:gd name="connsiteX2" fmla="*/ 501394 w 501394"/>
                <a:gd name="connsiteY2" fmla="*/ 497404 h 994808"/>
                <a:gd name="connsiteX3" fmla="*/ 3990 w 501394"/>
                <a:gd name="connsiteY3" fmla="*/ 994808 h 994808"/>
                <a:gd name="connsiteX4" fmla="*/ 8216 w 501394"/>
                <a:gd name="connsiteY4" fmla="*/ 474472 h 994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94" h="994808">
                  <a:moveTo>
                    <a:pt x="8216" y="474472"/>
                  </a:moveTo>
                  <a:cubicBezTo>
                    <a:pt x="8216" y="199763"/>
                    <a:pt x="-1272" y="97459"/>
                    <a:pt x="3990" y="0"/>
                  </a:cubicBezTo>
                  <a:cubicBezTo>
                    <a:pt x="278699" y="0"/>
                    <a:pt x="501394" y="222695"/>
                    <a:pt x="501394" y="497404"/>
                  </a:cubicBezTo>
                  <a:cubicBezTo>
                    <a:pt x="501394" y="772113"/>
                    <a:pt x="278699" y="994808"/>
                    <a:pt x="3990" y="994808"/>
                  </a:cubicBezTo>
                  <a:cubicBezTo>
                    <a:pt x="-7005" y="857218"/>
                    <a:pt x="8216" y="749181"/>
                    <a:pt x="8216" y="47447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bwMode="gray">
            <a:xfrm>
              <a:off x="2752469" y="2830369"/>
              <a:ext cx="894805" cy="8948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entagon 34"/>
            <p:cNvSpPr/>
            <p:nvPr/>
          </p:nvSpPr>
          <p:spPr bwMode="gray">
            <a:xfrm rot="10800000">
              <a:off x="3530258" y="3170033"/>
              <a:ext cx="2011680" cy="21547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entagon 35"/>
            <p:cNvSpPr/>
            <p:nvPr/>
          </p:nvSpPr>
          <p:spPr bwMode="gray">
            <a:xfrm>
              <a:off x="854348" y="3170035"/>
              <a:ext cx="2011680" cy="21547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bwMode="gray">
            <a:xfrm>
              <a:off x="3445220" y="3186372"/>
              <a:ext cx="2209800" cy="169277"/>
            </a:xfrm>
            <a:prstGeom prst="rect">
              <a:avLst/>
            </a:prstGeom>
            <a:noFill/>
          </p:spPr>
          <p:txBody>
            <a:bodyPr wrap="square" lIns="0" tIns="0" rIns="0" bIns="0" rtlCol="0">
              <a:spAutoFit/>
            </a:bodyPr>
            <a:lstStyle/>
            <a:p>
              <a:pPr algn="ctr"/>
              <a:r>
                <a:rPr lang="en-US" sz="1100" b="1" dirty="0" smtClean="0">
                  <a:solidFill>
                    <a:schemeClr val="bg1"/>
                  </a:solidFill>
                </a:rPr>
                <a:t>Below Cost</a:t>
              </a:r>
            </a:p>
          </p:txBody>
        </p:sp>
        <p:sp>
          <p:nvSpPr>
            <p:cNvPr id="38" name="TextBox 37"/>
            <p:cNvSpPr txBox="1"/>
            <p:nvPr/>
          </p:nvSpPr>
          <p:spPr bwMode="gray">
            <a:xfrm>
              <a:off x="833955" y="3186372"/>
              <a:ext cx="1999452" cy="169277"/>
            </a:xfrm>
            <a:prstGeom prst="rect">
              <a:avLst/>
            </a:prstGeom>
            <a:noFill/>
          </p:spPr>
          <p:txBody>
            <a:bodyPr wrap="square" lIns="0" tIns="0" rIns="0" bIns="0" rtlCol="0">
              <a:spAutoFit/>
            </a:bodyPr>
            <a:lstStyle/>
            <a:p>
              <a:pPr algn="ctr"/>
              <a:r>
                <a:rPr lang="en-US" sz="1100" b="1" dirty="0" smtClean="0">
                  <a:solidFill>
                    <a:schemeClr val="bg1"/>
                  </a:solidFill>
                </a:rPr>
                <a:t>Above Cost</a:t>
              </a:r>
            </a:p>
          </p:txBody>
        </p:sp>
      </p:grpSp>
      <p:pic>
        <p:nvPicPr>
          <p:cNvPr id="42" name="Picture 3" descr="C:\Users\liuto\Desktop\ABC Modern Icons\Hospital_buildi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5135" y="2810918"/>
            <a:ext cx="457200" cy="44688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265981" y="1113206"/>
            <a:ext cx="4530724" cy="261610"/>
          </a:xfrm>
          <a:prstGeom prst="rect">
            <a:avLst/>
          </a:prstGeom>
        </p:spPr>
        <p:txBody>
          <a:bodyPr wrap="square">
            <a:spAutoFit/>
          </a:bodyPr>
          <a:lstStyle/>
          <a:p>
            <a:pPr>
              <a:defRPr sz="1080" b="1" i="0" u="none" strike="noStrike" kern="1200" baseline="0">
                <a:solidFill>
                  <a:srgbClr val="38454E"/>
                </a:solidFill>
                <a:latin typeface="+mn-lt"/>
                <a:ea typeface="+mn-ea"/>
                <a:cs typeface="+mn-cs"/>
              </a:defRPr>
            </a:pPr>
            <a:r>
              <a:rPr lang="en-US" sz="1100" dirty="0" smtClean="0"/>
              <a:t>Traditional Hospital Cross-Subsidy</a:t>
            </a:r>
            <a:endParaRPr lang="en-US" sz="1100" dirty="0"/>
          </a:p>
        </p:txBody>
      </p:sp>
    </p:spTree>
    <p:extLst>
      <p:ext uri="{BB962C8B-B14F-4D97-AF65-F5344CB8AC3E}">
        <p14:creationId xmlns:p14="http://schemas.microsoft.com/office/powerpoint/2010/main" val="15965948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Five Major Varieties of Provider Partnership</a:t>
            </a:r>
            <a:endParaRPr lang="en-US" dirty="0"/>
          </a:p>
        </p:txBody>
      </p:sp>
      <p:sp>
        <p:nvSpPr>
          <p:cNvPr id="3" name="Text Placeholder 2"/>
          <p:cNvSpPr>
            <a:spLocks noGrp="1"/>
          </p:cNvSpPr>
          <p:nvPr>
            <p:ph type="body" sz="quarter" idx="22"/>
          </p:nvPr>
        </p:nvSpPr>
        <p:spPr>
          <a:xfrm>
            <a:off x="320040" y="45947"/>
            <a:ext cx="3647122" cy="138499"/>
          </a:xfrm>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No Shortage of Alternative Models</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1950074912"/>
              </p:ext>
            </p:extLst>
          </p:nvPr>
        </p:nvGraphicFramePr>
        <p:xfrm>
          <a:off x="180754" y="995208"/>
          <a:ext cx="6103088" cy="3566160"/>
        </p:xfrm>
        <a:graphic>
          <a:graphicData uri="http://schemas.openxmlformats.org/drawingml/2006/table">
            <a:tbl>
              <a:tblPr firstRow="1" bandRow="1">
                <a:tableStyleId>{F5AB1C69-6EDB-4FF4-983F-18BD219EF322}</a:tableStyleId>
              </a:tblPr>
              <a:tblGrid>
                <a:gridCol w="816674"/>
                <a:gridCol w="1122928"/>
                <a:gridCol w="952788"/>
                <a:gridCol w="1054872"/>
                <a:gridCol w="1107770"/>
                <a:gridCol w="1048056"/>
              </a:tblGrid>
              <a:tr h="559580">
                <a:tc>
                  <a:txBody>
                    <a:bodyPr/>
                    <a:lstStyle/>
                    <a:p>
                      <a:endParaRPr lang="en-US" sz="800" dirty="0"/>
                    </a:p>
                  </a:txBody>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t>Merger or Acquisition</a:t>
                      </a:r>
                    </a:p>
                    <a:p>
                      <a:endParaRPr lang="en-US" sz="800" dirty="0"/>
                    </a:p>
                  </a:txBody>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t>Clinically-Integrated Hospital</a:t>
                      </a:r>
                      <a:r>
                        <a:rPr lang="en-US" sz="800" baseline="0" dirty="0" smtClean="0"/>
                        <a:t> Network</a:t>
                      </a:r>
                      <a:endParaRPr lang="en-US" sz="800" dirty="0" smtClean="0"/>
                    </a:p>
                  </a:txBody>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t>Accountable Care Organization</a:t>
                      </a:r>
                      <a:endParaRPr lang="en-US" sz="800" dirty="0"/>
                    </a:p>
                  </a:txBody>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t>Regional Collaborative</a:t>
                      </a:r>
                    </a:p>
                    <a:p>
                      <a:endParaRPr lang="en-US" sz="800" dirty="0"/>
                    </a:p>
                  </a:txBody>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t>Clinical Affiliation</a:t>
                      </a:r>
                    </a:p>
                    <a:p>
                      <a:endParaRPr lang="en-US" sz="800" dirty="0"/>
                    </a:p>
                  </a:txBody>
                  <a:tcPr/>
                </a:tc>
              </a:tr>
              <a:tr h="1384224">
                <a:tc>
                  <a:txBody>
                    <a:bodyPr/>
                    <a:lstStyle/>
                    <a:p>
                      <a:r>
                        <a:rPr lang="en-US" sz="800" b="1" dirty="0" smtClean="0"/>
                        <a:t>Description</a:t>
                      </a:r>
                      <a:endParaRPr lang="en-US" sz="800" b="1" dirty="0"/>
                    </a:p>
                  </a:txBody>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t>Formal purchase</a:t>
                      </a:r>
                      <a:r>
                        <a:rPr lang="en-US" sz="800" baseline="0" dirty="0" smtClean="0"/>
                        <a:t> of one organization’s assets by another, or the combination of two organizations’ assets into a single entity </a:t>
                      </a:r>
                      <a:endParaRPr lang="en-US" sz="800" dirty="0" smtClean="0"/>
                    </a:p>
                  </a:txBody>
                  <a:tcPr/>
                </a:tc>
                <a:tc>
                  <a:txBody>
                    <a:bodyPr/>
                    <a:lstStyle/>
                    <a:p>
                      <a:r>
                        <a:rPr lang="en-US" sz="800" dirty="0" smtClean="0"/>
                        <a:t>Collection</a:t>
                      </a:r>
                      <a:r>
                        <a:rPr lang="en-US" sz="800" baseline="0" dirty="0" smtClean="0"/>
                        <a:t> of hospitals contracting jointly in order to support improved coordination, outcomes; modeled after physician CI networks</a:t>
                      </a:r>
                      <a:endParaRPr lang="en-US" sz="800" dirty="0"/>
                    </a:p>
                  </a:txBody>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t>Independent entity, owned b</a:t>
                      </a:r>
                      <a:r>
                        <a:rPr lang="en-US" sz="800" baseline="0" dirty="0" smtClean="0"/>
                        <a:t>y one or several independent organizations, that </a:t>
                      </a:r>
                      <a:r>
                        <a:rPr lang="en-US" sz="800" dirty="0" smtClean="0"/>
                        <a:t>accepts risk-based contracts and distributes</a:t>
                      </a:r>
                      <a:r>
                        <a:rPr lang="en-US" sz="800" baseline="0" dirty="0" smtClean="0"/>
                        <a:t> shared savings</a:t>
                      </a:r>
                      <a:endParaRPr lang="en-US" sz="800" dirty="0" smtClean="0"/>
                    </a:p>
                  </a:txBody>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t>Flexible  umbrella structure,</a:t>
                      </a:r>
                      <a:r>
                        <a:rPr lang="en-US" sz="800" baseline="0" dirty="0" smtClean="0"/>
                        <a:t> often encompassing many independent organizations of similar geography, that may serve as foundation for further integration</a:t>
                      </a:r>
                      <a:endParaRPr lang="en-US" sz="800" dirty="0" smtClean="0"/>
                    </a:p>
                  </a:txBody>
                  <a:tcPr/>
                </a:tc>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dirty="0" smtClean="0"/>
                        <a:t>Typically bilateral agreement</a:t>
                      </a:r>
                      <a:r>
                        <a:rPr lang="en-US" sz="800" baseline="0" dirty="0" smtClean="0"/>
                        <a:t> to cooperate around a particular initiative or service line; may involve local or national partners</a:t>
                      </a:r>
                      <a:endParaRPr lang="en-US" sz="800" dirty="0" smtClean="0"/>
                    </a:p>
                  </a:txBody>
                  <a:tcPr/>
                </a:tc>
              </a:tr>
              <a:tr h="1448154">
                <a:tc>
                  <a:txBody>
                    <a:bodyPr/>
                    <a:lstStyle/>
                    <a:p>
                      <a:r>
                        <a:rPr lang="en-US" sz="800" b="1" dirty="0" smtClean="0"/>
                        <a:t>Examples</a:t>
                      </a:r>
                      <a:endParaRPr lang="en-US" sz="800" b="1" dirty="0"/>
                    </a:p>
                  </a:txBody>
                  <a:tcPr/>
                </a:tc>
                <a:tc>
                  <a:txBody>
                    <a:bodyPr/>
                    <a:lstStyle/>
                    <a:p>
                      <a:pPr marL="114300" indent="-114300">
                        <a:buFont typeface="Arial" panose="020B0604020202020204" pitchFamily="34" charset="0"/>
                        <a:buChar char="•"/>
                      </a:pPr>
                      <a:r>
                        <a:rPr lang="en-US" sz="800" dirty="0" smtClean="0"/>
                        <a:t>Baylor</a:t>
                      </a:r>
                      <a:r>
                        <a:rPr lang="en-US" sz="800" baseline="0" dirty="0" smtClean="0"/>
                        <a:t> Scott and White</a:t>
                      </a:r>
                    </a:p>
                    <a:p>
                      <a:pPr marL="114300" indent="-114300">
                        <a:buFont typeface="Arial" panose="020B0604020202020204" pitchFamily="34" charset="0"/>
                        <a:buChar char="•"/>
                      </a:pPr>
                      <a:r>
                        <a:rPr lang="en-US" sz="800" baseline="0" dirty="0" smtClean="0"/>
                        <a:t>Community Health Systems/Health Management Associates</a:t>
                      </a:r>
                    </a:p>
                    <a:p>
                      <a:pPr marL="114300" indent="-114300">
                        <a:buFont typeface="Arial" panose="020B0604020202020204" pitchFamily="34" charset="0"/>
                        <a:buChar char="•"/>
                      </a:pPr>
                      <a:r>
                        <a:rPr lang="en-US" sz="800" baseline="0" dirty="0" smtClean="0"/>
                        <a:t>Trinity Health/Catholic Healthcare East</a:t>
                      </a:r>
                    </a:p>
                    <a:p>
                      <a:pPr marL="114300" indent="-114300">
                        <a:buFont typeface="Arial" panose="020B0604020202020204" pitchFamily="34" charset="0"/>
                        <a:buChar char="•"/>
                      </a:pPr>
                      <a:r>
                        <a:rPr lang="en-US" sz="800" baseline="0" dirty="0" smtClean="0"/>
                        <a:t>Tenet/Vanguard</a:t>
                      </a:r>
                    </a:p>
                    <a:p>
                      <a:pPr marL="114300" indent="-114300">
                        <a:buFont typeface="Arial" panose="020B0604020202020204" pitchFamily="34" charset="0"/>
                        <a:buChar char="•"/>
                      </a:pPr>
                      <a:endParaRPr lang="en-US" sz="800" dirty="0"/>
                    </a:p>
                  </a:txBody>
                  <a:tcPr/>
                </a:tc>
                <a:tc>
                  <a:txBody>
                    <a:bodyPr/>
                    <a:lstStyle/>
                    <a:p>
                      <a:pPr marL="117475" indent="-117475">
                        <a:buFont typeface="Arial" panose="020B0604020202020204" pitchFamily="34" charset="0"/>
                        <a:buChar char="•"/>
                      </a:pPr>
                      <a:r>
                        <a:rPr lang="en-US" sz="800" baseline="0" dirty="0" smtClean="0"/>
                        <a:t>Long Island Health Network</a:t>
                      </a:r>
                    </a:p>
                    <a:p>
                      <a:pPr marL="117475" marR="0" indent="-117475" algn="l" defTabSz="6400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smtClean="0"/>
                        <a:t>Vanderbilt</a:t>
                      </a:r>
                      <a:r>
                        <a:rPr lang="en-US" sz="800" baseline="0" dirty="0" smtClean="0"/>
                        <a:t> Health Affiliated Network</a:t>
                      </a:r>
                    </a:p>
                    <a:p>
                      <a:pPr marL="0" indent="0">
                        <a:buFont typeface="Arial" panose="020B0604020202020204" pitchFamily="34" charset="0"/>
                        <a:buNone/>
                      </a:pPr>
                      <a:endParaRPr lang="en-US" sz="800" baseline="0" dirty="0" smtClean="0"/>
                    </a:p>
                    <a:p>
                      <a:pPr marL="0" indent="0">
                        <a:buFont typeface="Arial" panose="020B0604020202020204" pitchFamily="34" charset="0"/>
                        <a:buNone/>
                      </a:pPr>
                      <a:endParaRPr lang="en-US" sz="800" dirty="0"/>
                    </a:p>
                  </a:txBody>
                  <a:tcPr/>
                </a:tc>
                <a:tc>
                  <a:txBody>
                    <a:bodyPr/>
                    <a:lstStyle/>
                    <a:p>
                      <a:pPr marL="117475" indent="-117475">
                        <a:buFont typeface="Arial" panose="020B0604020202020204" pitchFamily="34" charset="0"/>
                        <a:buChar char="•"/>
                      </a:pPr>
                      <a:r>
                        <a:rPr lang="en-US" sz="800" i="0" dirty="0" smtClean="0"/>
                        <a:t>Quality Health Solutions (WI)</a:t>
                      </a:r>
                    </a:p>
                    <a:p>
                      <a:pPr marL="117475" indent="-117475">
                        <a:buFont typeface="Arial" panose="020B0604020202020204" pitchFamily="34" charset="0"/>
                        <a:buChar char="•"/>
                      </a:pPr>
                      <a:r>
                        <a:rPr lang="en-US" sz="800" dirty="0" smtClean="0"/>
                        <a:t>Arizona</a:t>
                      </a:r>
                      <a:r>
                        <a:rPr lang="en-US" sz="800" baseline="0" dirty="0" smtClean="0"/>
                        <a:t> Care Network</a:t>
                      </a:r>
                    </a:p>
                    <a:p>
                      <a:pPr marL="117475" indent="-117475">
                        <a:buFont typeface="Arial" panose="020B0604020202020204" pitchFamily="34" charset="0"/>
                        <a:buChar char="•"/>
                      </a:pPr>
                      <a:r>
                        <a:rPr lang="en-US" sz="800" baseline="0" dirty="0" smtClean="0"/>
                        <a:t>Accountable Care Alliance</a:t>
                      </a:r>
                    </a:p>
                    <a:p>
                      <a:pPr marL="171450" indent="-171450">
                        <a:buFont typeface="Arial" panose="020B0604020202020204" pitchFamily="34" charset="0"/>
                        <a:buChar char="•"/>
                      </a:pPr>
                      <a:endParaRPr lang="en-US" sz="800" dirty="0"/>
                    </a:p>
                  </a:txBody>
                  <a:tcPr/>
                </a:tc>
                <a:tc>
                  <a:txBody>
                    <a:bodyPr/>
                    <a:lstStyle/>
                    <a:p>
                      <a:pPr marL="117475" indent="-117475">
                        <a:buFont typeface="Arial" panose="020B0604020202020204" pitchFamily="34" charset="0"/>
                        <a:buChar char="•"/>
                      </a:pPr>
                      <a:r>
                        <a:rPr lang="en-US" sz="800" dirty="0" err="1" smtClean="0"/>
                        <a:t>Allspire</a:t>
                      </a:r>
                      <a:r>
                        <a:rPr lang="en-US" sz="800" dirty="0" smtClean="0"/>
                        <a:t> Health</a:t>
                      </a:r>
                      <a:r>
                        <a:rPr lang="en-US" sz="800" baseline="0" dirty="0" smtClean="0"/>
                        <a:t> Partners</a:t>
                      </a:r>
                      <a:endParaRPr lang="en-US" sz="800" dirty="0" smtClean="0"/>
                    </a:p>
                    <a:p>
                      <a:pPr marL="117475" indent="-117475">
                        <a:buFont typeface="Arial" panose="020B0604020202020204" pitchFamily="34" charset="0"/>
                        <a:buChar char="•"/>
                      </a:pPr>
                      <a:r>
                        <a:rPr lang="en-US" sz="800" dirty="0" smtClean="0"/>
                        <a:t>Stratus Healthcare</a:t>
                      </a:r>
                    </a:p>
                    <a:p>
                      <a:pPr marL="117475" indent="-117475">
                        <a:buFont typeface="Arial" panose="020B0604020202020204" pitchFamily="34" charset="0"/>
                        <a:buChar char="•"/>
                      </a:pPr>
                      <a:r>
                        <a:rPr lang="en-US" sz="800" dirty="0" smtClean="0"/>
                        <a:t>BJC Collaborative</a:t>
                      </a:r>
                    </a:p>
                    <a:p>
                      <a:pPr marL="117475" indent="-117475">
                        <a:buFont typeface="Arial" panose="020B0604020202020204" pitchFamily="34" charset="0"/>
                        <a:buChar char="•"/>
                      </a:pPr>
                      <a:r>
                        <a:rPr lang="en-US" sz="800" dirty="0" smtClean="0"/>
                        <a:t>Noble Health Alliance</a:t>
                      </a:r>
                    </a:p>
                    <a:p>
                      <a:pPr marL="117475" indent="-117475">
                        <a:buFont typeface="Arial" panose="020B0604020202020204" pitchFamily="34" charset="0"/>
                        <a:buChar char="•"/>
                      </a:pPr>
                      <a:r>
                        <a:rPr lang="en-US" sz="800" dirty="0" smtClean="0"/>
                        <a:t>Health</a:t>
                      </a:r>
                      <a:r>
                        <a:rPr lang="en-US" sz="800" baseline="0" dirty="0" smtClean="0"/>
                        <a:t> Innovations Ohio</a:t>
                      </a:r>
                      <a:endParaRPr lang="en-US" sz="800" dirty="0"/>
                    </a:p>
                  </a:txBody>
                  <a:tcPr/>
                </a:tc>
                <a:tc>
                  <a:txBody>
                    <a:bodyPr/>
                    <a:lstStyle/>
                    <a:p>
                      <a:pPr marL="117475" indent="-117475">
                        <a:buFont typeface="Arial" panose="020B0604020202020204" pitchFamily="34" charset="0"/>
                        <a:buChar char="•"/>
                      </a:pPr>
                      <a:r>
                        <a:rPr lang="en-US" sz="800" dirty="0" smtClean="0"/>
                        <a:t>Evergreen Healthcare with Virginia Mason</a:t>
                      </a:r>
                    </a:p>
                    <a:p>
                      <a:pPr marL="117475" indent="-117475">
                        <a:buFont typeface="Arial" panose="020B0604020202020204" pitchFamily="34" charset="0"/>
                        <a:buChar char="•"/>
                      </a:pPr>
                      <a:r>
                        <a:rPr lang="en-US" sz="800" dirty="0" smtClean="0"/>
                        <a:t>Mayo Clinic Care Network</a:t>
                      </a:r>
                    </a:p>
                    <a:p>
                      <a:pPr marL="117475" indent="-117475">
                        <a:buFont typeface="Arial" panose="020B0604020202020204" pitchFamily="34" charset="0"/>
                        <a:buChar char="•"/>
                      </a:pPr>
                      <a:r>
                        <a:rPr lang="en-US" sz="800" dirty="0" smtClean="0"/>
                        <a:t>Cleveland Clinic</a:t>
                      </a:r>
                      <a:r>
                        <a:rPr lang="en-US" sz="800" baseline="0" dirty="0" smtClean="0"/>
                        <a:t> Affiliate Program</a:t>
                      </a:r>
                      <a:endParaRPr lang="en-US" sz="800" dirty="0" smtClean="0"/>
                    </a:p>
                    <a:p>
                      <a:pPr marL="171450" indent="-171450">
                        <a:buFont typeface="Arial" panose="020B0604020202020204" pitchFamily="34" charset="0"/>
                        <a:buChar char="•"/>
                      </a:pPr>
                      <a:endParaRPr lang="en-US" sz="800" dirty="0"/>
                    </a:p>
                  </a:txBody>
                  <a:tcPr/>
                </a:tc>
              </a:tr>
            </a:tbl>
          </a:graphicData>
        </a:graphic>
      </p:graphicFrame>
    </p:spTree>
    <p:extLst>
      <p:ext uri="{BB962C8B-B14F-4D97-AF65-F5344CB8AC3E}">
        <p14:creationId xmlns:p14="http://schemas.microsoft.com/office/powerpoint/2010/main" val="15226239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Defenses Around Old Business Model Unlikely to Hold</a:t>
            </a:r>
            <a:endParaRPr lang="en-US" dirty="0"/>
          </a:p>
        </p:txBody>
      </p:sp>
      <p:sp>
        <p:nvSpPr>
          <p:cNvPr id="3" name="Text Placeholder 2"/>
          <p:cNvSpPr>
            <a:spLocks noGrp="1"/>
          </p:cNvSpPr>
          <p:nvPr>
            <p:ph type="body" sz="quarter" idx="22"/>
          </p:nvPr>
        </p:nvSpPr>
        <p:spPr>
          <a:xfrm>
            <a:off x="320040" y="45947"/>
            <a:ext cx="3652898" cy="138499"/>
          </a:xfrm>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dirty="0"/>
          </a:p>
        </p:txBody>
      </p:sp>
      <p:sp>
        <p:nvSpPr>
          <p:cNvPr id="6" name="Text Placeholder 5"/>
          <p:cNvSpPr>
            <a:spLocks noGrp="1"/>
          </p:cNvSpPr>
          <p:nvPr>
            <p:ph type="body" sz="quarter" idx="25"/>
          </p:nvPr>
        </p:nvSpPr>
        <p:spPr>
          <a:xfrm>
            <a:off x="320040" y="317903"/>
            <a:ext cx="6080760" cy="276999"/>
          </a:xfrm>
        </p:spPr>
        <p:txBody>
          <a:bodyPr/>
          <a:lstStyle/>
          <a:p>
            <a:r>
              <a:rPr lang="en-US" dirty="0" smtClean="0"/>
              <a:t>Protection Not the Right Motivation </a:t>
            </a:r>
            <a:endParaRPr lang="en-US" dirty="0"/>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7974" y="1959335"/>
            <a:ext cx="541043" cy="277734"/>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343" y="1779869"/>
            <a:ext cx="458728" cy="457200"/>
          </a:xfrm>
          <a:prstGeom prst="rect">
            <a:avLst/>
          </a:prstGeom>
        </p:spPr>
      </p:pic>
      <p:cxnSp>
        <p:nvCxnSpPr>
          <p:cNvPr id="27" name="Straight Arrow Connector 26"/>
          <p:cNvCxnSpPr>
            <a:stCxn id="39" idx="3"/>
          </p:cNvCxnSpPr>
          <p:nvPr/>
        </p:nvCxnSpPr>
        <p:spPr bwMode="gray">
          <a:xfrm>
            <a:off x="3436233" y="1859740"/>
            <a:ext cx="914400" cy="223441"/>
          </a:xfrm>
          <a:prstGeom prst="straightConnector1">
            <a:avLst/>
          </a:prstGeom>
          <a:solidFill>
            <a:schemeClr val="accent1"/>
          </a:solidFill>
          <a:ln w="19050" cap="flat" cmpd="sng" algn="ctr">
            <a:solidFill>
              <a:schemeClr val="accent3"/>
            </a:solidFill>
            <a:prstDash val="solid"/>
            <a:round/>
            <a:headEnd type="none" w="med" len="med"/>
            <a:tailEnd type="triangle"/>
          </a:ln>
          <a:effectLst/>
        </p:spPr>
      </p:cxnSp>
      <p:sp>
        <p:nvSpPr>
          <p:cNvPr id="29" name="TextBox 28"/>
          <p:cNvSpPr txBox="1"/>
          <p:nvPr/>
        </p:nvSpPr>
        <p:spPr bwMode="gray">
          <a:xfrm>
            <a:off x="1145570" y="2266325"/>
            <a:ext cx="1085850" cy="307777"/>
          </a:xfrm>
          <a:prstGeom prst="rect">
            <a:avLst/>
          </a:prstGeom>
          <a:noFill/>
        </p:spPr>
        <p:txBody>
          <a:bodyPr wrap="square" lIns="0" tIns="0" rIns="0" bIns="0" rtlCol="0">
            <a:spAutoFit/>
          </a:bodyPr>
          <a:lstStyle/>
          <a:p>
            <a:pPr algn="ctr">
              <a:spcBef>
                <a:spcPts val="500"/>
              </a:spcBef>
            </a:pPr>
            <a:r>
              <a:rPr lang="en-US" sz="1000" dirty="0" smtClean="0"/>
              <a:t>Higher prices charged to payers </a:t>
            </a:r>
          </a:p>
        </p:txBody>
      </p:sp>
      <p:sp>
        <p:nvSpPr>
          <p:cNvPr id="34" name="TextBox 33"/>
          <p:cNvSpPr txBox="1"/>
          <p:nvPr/>
        </p:nvSpPr>
        <p:spPr bwMode="gray">
          <a:xfrm>
            <a:off x="4154782" y="2266325"/>
            <a:ext cx="1085850" cy="307777"/>
          </a:xfrm>
          <a:prstGeom prst="rect">
            <a:avLst/>
          </a:prstGeom>
          <a:noFill/>
        </p:spPr>
        <p:txBody>
          <a:bodyPr wrap="square" lIns="0" tIns="0" rIns="0" bIns="0" rtlCol="0">
            <a:spAutoFit/>
          </a:bodyPr>
          <a:lstStyle/>
          <a:p>
            <a:pPr algn="ctr">
              <a:spcBef>
                <a:spcPts val="500"/>
              </a:spcBef>
            </a:pPr>
            <a:r>
              <a:rPr lang="en-US" sz="1000" dirty="0" smtClean="0"/>
              <a:t>Lower prices </a:t>
            </a:r>
            <a:br>
              <a:rPr lang="en-US" sz="1000" dirty="0" smtClean="0"/>
            </a:br>
            <a:r>
              <a:rPr lang="en-US" sz="1000" dirty="0" smtClean="0"/>
              <a:t>paid to suppliers</a:t>
            </a:r>
          </a:p>
        </p:txBody>
      </p:sp>
      <p:cxnSp>
        <p:nvCxnSpPr>
          <p:cNvPr id="37" name="Straight Arrow Connector 36"/>
          <p:cNvCxnSpPr>
            <a:stCxn id="39" idx="1"/>
          </p:cNvCxnSpPr>
          <p:nvPr/>
        </p:nvCxnSpPr>
        <p:spPr bwMode="gray">
          <a:xfrm flipH="1">
            <a:off x="2048768" y="1859740"/>
            <a:ext cx="930265" cy="244291"/>
          </a:xfrm>
          <a:prstGeom prst="straightConnector1">
            <a:avLst/>
          </a:prstGeom>
          <a:solidFill>
            <a:schemeClr val="accent1"/>
          </a:solidFill>
          <a:ln w="19050" cap="flat" cmpd="sng" algn="ctr">
            <a:solidFill>
              <a:schemeClr val="accent3"/>
            </a:solidFill>
            <a:prstDash val="solid"/>
            <a:round/>
            <a:headEnd type="none" w="med" len="med"/>
            <a:tailEnd type="triangle"/>
          </a:ln>
          <a:effectLst/>
        </p:spPr>
      </p:cxnSp>
      <p:sp>
        <p:nvSpPr>
          <p:cNvPr id="38" name="Text Placeholder 7"/>
          <p:cNvSpPr txBox="1">
            <a:spLocks/>
          </p:cNvSpPr>
          <p:nvPr/>
        </p:nvSpPr>
        <p:spPr>
          <a:xfrm>
            <a:off x="320675" y="1165099"/>
            <a:ext cx="5759449" cy="28275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US" sz="1100" b="1" dirty="0" smtClean="0">
                <a:solidFill>
                  <a:schemeClr val="accent4"/>
                </a:solidFill>
              </a:rPr>
              <a:t>Typical Advantages of Market Power</a:t>
            </a:r>
            <a:endParaRPr lang="en-US" sz="1100" b="1" dirty="0">
              <a:solidFill>
                <a:schemeClr val="accent4"/>
              </a:solidFill>
            </a:endParaRPr>
          </a:p>
        </p:txBody>
      </p:sp>
      <p:pic>
        <p:nvPicPr>
          <p:cNvPr id="39" name="Picture 2" descr="L:\public\share\ABC Templates and Resources\ABC Art Icons Logos\ABC Modern Icons\Hospital_buil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033" y="1636299"/>
            <a:ext cx="457200" cy="44688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bwMode="gray">
          <a:xfrm>
            <a:off x="702939" y="3912937"/>
            <a:ext cx="1588533" cy="461665"/>
          </a:xfrm>
          <a:prstGeom prst="rect">
            <a:avLst/>
          </a:prstGeom>
          <a:noFill/>
        </p:spPr>
        <p:txBody>
          <a:bodyPr wrap="square" lIns="0" tIns="0" rIns="0" bIns="0" rtlCol="0">
            <a:spAutoFit/>
          </a:bodyPr>
          <a:lstStyle/>
          <a:p>
            <a:pPr>
              <a:spcBef>
                <a:spcPts val="500"/>
              </a:spcBef>
            </a:pPr>
            <a:r>
              <a:rPr lang="en-US" sz="1000" dirty="0" smtClean="0"/>
              <a:t>Regulators scrutinizing any arrangement conferring undue market power</a:t>
            </a:r>
          </a:p>
        </p:txBody>
      </p:sp>
      <p:pic>
        <p:nvPicPr>
          <p:cNvPr id="41" name="Picture 2" descr="L:\Public\Share\ABC Templates and Resources\ABC Art Icons Logos\ABC Modern Icons\Leg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914" y="3521404"/>
            <a:ext cx="382582" cy="33011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bwMode="gray">
          <a:xfrm>
            <a:off x="4350633" y="3912936"/>
            <a:ext cx="1619250" cy="461665"/>
          </a:xfrm>
          <a:prstGeom prst="rect">
            <a:avLst/>
          </a:prstGeom>
          <a:noFill/>
        </p:spPr>
        <p:txBody>
          <a:bodyPr wrap="square" lIns="0" tIns="0" rIns="0" bIns="0" rtlCol="0">
            <a:spAutoFit/>
          </a:bodyPr>
          <a:lstStyle/>
          <a:p>
            <a:pPr>
              <a:spcBef>
                <a:spcPts val="500"/>
              </a:spcBef>
            </a:pPr>
            <a:r>
              <a:rPr lang="en-US" sz="1000" dirty="0" smtClean="0"/>
              <a:t>Increasingly competitive markets punishing inflexible, high-cost providers</a:t>
            </a:r>
          </a:p>
        </p:txBody>
      </p:sp>
      <p:sp>
        <p:nvSpPr>
          <p:cNvPr id="46" name="TextBox 45"/>
          <p:cNvSpPr txBox="1"/>
          <p:nvPr/>
        </p:nvSpPr>
        <p:spPr bwMode="gray">
          <a:xfrm>
            <a:off x="2581274" y="2104031"/>
            <a:ext cx="1238249" cy="307777"/>
          </a:xfrm>
          <a:prstGeom prst="rect">
            <a:avLst/>
          </a:prstGeom>
          <a:noFill/>
        </p:spPr>
        <p:txBody>
          <a:bodyPr wrap="square" lIns="0" tIns="0" rIns="0" bIns="0" rtlCol="0">
            <a:spAutoFit/>
          </a:bodyPr>
          <a:lstStyle/>
          <a:p>
            <a:pPr algn="ctr">
              <a:spcBef>
                <a:spcPts val="500"/>
              </a:spcBef>
            </a:pPr>
            <a:r>
              <a:rPr lang="en-US" sz="1000" dirty="0" smtClean="0"/>
              <a:t>Size confers </a:t>
            </a:r>
            <a:br>
              <a:rPr lang="en-US" sz="1000" dirty="0" smtClean="0"/>
            </a:br>
            <a:r>
              <a:rPr lang="en-US" sz="1000" dirty="0" smtClean="0"/>
              <a:t>price leverage</a:t>
            </a:r>
          </a:p>
        </p:txBody>
      </p:sp>
      <p:sp>
        <p:nvSpPr>
          <p:cNvPr id="48" name="TextBox 47"/>
          <p:cNvSpPr txBox="1"/>
          <p:nvPr/>
        </p:nvSpPr>
        <p:spPr bwMode="gray">
          <a:xfrm>
            <a:off x="2394581" y="3912936"/>
            <a:ext cx="1611638" cy="461665"/>
          </a:xfrm>
          <a:prstGeom prst="rect">
            <a:avLst/>
          </a:prstGeom>
          <a:noFill/>
        </p:spPr>
        <p:txBody>
          <a:bodyPr wrap="square" lIns="0" tIns="0" rIns="0" bIns="0" rtlCol="0">
            <a:spAutoFit/>
          </a:bodyPr>
          <a:lstStyle/>
          <a:p>
            <a:pPr>
              <a:spcBef>
                <a:spcPts val="500"/>
              </a:spcBef>
            </a:pPr>
            <a:r>
              <a:rPr lang="en-US" sz="1000" dirty="0" smtClean="0"/>
              <a:t>Volume-based negotiating strategies like GPOs nearing their limit </a:t>
            </a:r>
          </a:p>
        </p:txBody>
      </p:sp>
      <p:pic>
        <p:nvPicPr>
          <p:cNvPr id="49" name="Picture 3" descr="L:\public\share\ABC Templates and Resources\ABC Art Icons Logos\ABC Modern Icons\Declin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1" y="3519772"/>
            <a:ext cx="457198" cy="3333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 Placeholder 7"/>
          <p:cNvSpPr txBox="1">
            <a:spLocks/>
          </p:cNvSpPr>
          <p:nvPr/>
        </p:nvSpPr>
        <p:spPr>
          <a:xfrm>
            <a:off x="320675" y="2933880"/>
            <a:ext cx="5759449" cy="28275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US" sz="1100" b="1" dirty="0" smtClean="0">
                <a:solidFill>
                  <a:schemeClr val="accent4"/>
                </a:solidFill>
              </a:rPr>
              <a:t>Diminishing Returns to Traditional Strategy</a:t>
            </a:r>
            <a:endParaRPr lang="en-US" sz="1100" b="1" dirty="0">
              <a:solidFill>
                <a:schemeClr val="accent4"/>
              </a:solidFill>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58" y="3457859"/>
            <a:ext cx="457200" cy="457200"/>
          </a:xfrm>
          <a:prstGeom prst="rect">
            <a:avLst/>
          </a:prstGeom>
        </p:spPr>
      </p:pic>
    </p:spTree>
    <p:extLst>
      <p:ext uri="{BB962C8B-B14F-4D97-AF65-F5344CB8AC3E}">
        <p14:creationId xmlns:p14="http://schemas.microsoft.com/office/powerpoint/2010/main" val="2354577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a:t>Partnerships Must Drive Market Advantage</a:t>
            </a:r>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5759450" cy="276999"/>
          </a:xfrm>
        </p:spPr>
        <p:txBody>
          <a:bodyPr/>
          <a:lstStyle/>
          <a:p>
            <a:r>
              <a:rPr lang="en-US" dirty="0" smtClean="0"/>
              <a:t>Leverage </a:t>
            </a:r>
            <a:r>
              <a:rPr lang="en-US" dirty="0"/>
              <a:t>Beyond Price the Key to </a:t>
            </a:r>
            <a:r>
              <a:rPr lang="en-US" dirty="0" smtClean="0"/>
              <a:t>Success</a:t>
            </a:r>
            <a:endParaRPr lang="en-US" dirty="0"/>
          </a:p>
        </p:txBody>
      </p:sp>
      <p:sp>
        <p:nvSpPr>
          <p:cNvPr id="26" name="TextBox 25"/>
          <p:cNvSpPr txBox="1"/>
          <p:nvPr/>
        </p:nvSpPr>
        <p:spPr bwMode="gray">
          <a:xfrm>
            <a:off x="567688" y="1218749"/>
            <a:ext cx="1900949" cy="312365"/>
          </a:xfrm>
          <a:prstGeom prst="rect">
            <a:avLst/>
          </a:prstGeom>
          <a:noFill/>
        </p:spPr>
        <p:txBody>
          <a:bodyPr wrap="square" lIns="45720" rIns="45720" rtlCol="0">
            <a:noAutofit/>
          </a:bodyPr>
          <a:lstStyle/>
          <a:p>
            <a:pPr algn="ctr">
              <a:spcBef>
                <a:spcPts val="500"/>
              </a:spcBef>
            </a:pPr>
            <a:endParaRPr lang="en-US" sz="1050" b="1" dirty="0" smtClean="0"/>
          </a:p>
        </p:txBody>
      </p:sp>
      <p:sp>
        <p:nvSpPr>
          <p:cNvPr id="27" name="TextBox 26"/>
          <p:cNvSpPr txBox="1"/>
          <p:nvPr/>
        </p:nvSpPr>
        <p:spPr bwMode="gray">
          <a:xfrm>
            <a:off x="3968439" y="995456"/>
            <a:ext cx="1362678" cy="312365"/>
          </a:xfrm>
          <a:prstGeom prst="rect">
            <a:avLst/>
          </a:prstGeom>
          <a:noFill/>
        </p:spPr>
        <p:txBody>
          <a:bodyPr wrap="square" lIns="45720" rIns="45720" rtlCol="0">
            <a:noAutofit/>
          </a:bodyPr>
          <a:lstStyle/>
          <a:p>
            <a:pPr algn="ctr">
              <a:spcBef>
                <a:spcPts val="500"/>
              </a:spcBef>
            </a:pPr>
            <a:r>
              <a:rPr lang="en-US" sz="1050" b="1" dirty="0" smtClean="0"/>
              <a:t>Cost Advantage</a:t>
            </a:r>
          </a:p>
        </p:txBody>
      </p:sp>
      <p:cxnSp>
        <p:nvCxnSpPr>
          <p:cNvPr id="30" name="Straight Connector 29"/>
          <p:cNvCxnSpPr/>
          <p:nvPr/>
        </p:nvCxnSpPr>
        <p:spPr bwMode="gray">
          <a:xfrm>
            <a:off x="2748513" y="1002673"/>
            <a:ext cx="0" cy="2969019"/>
          </a:xfrm>
          <a:prstGeom prst="line">
            <a:avLst/>
          </a:prstGeom>
          <a:ln w="1270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3" name="Text Placeholder 3"/>
          <p:cNvSpPr txBox="1">
            <a:spLocks/>
          </p:cNvSpPr>
          <p:nvPr/>
        </p:nvSpPr>
        <p:spPr>
          <a:xfrm>
            <a:off x="1010161" y="2366738"/>
            <a:ext cx="1554588" cy="548858"/>
          </a:xfrm>
          <a:prstGeom prst="rect">
            <a:avLst/>
          </a:prstGeom>
        </p:spPr>
        <p:txBody>
          <a:bodyPr lIns="45720" tIns="45720" rIns="45720" bIns="45720"/>
          <a:lstStyle/>
          <a:p>
            <a:pPr lvl="0" algn="ctr" defTabSz="653348" fontAlgn="base">
              <a:spcBef>
                <a:spcPts val="600"/>
              </a:spcBef>
              <a:spcAft>
                <a:spcPct val="0"/>
              </a:spcAft>
              <a:defRPr/>
            </a:pPr>
            <a:r>
              <a:rPr lang="en-US" sz="1000" i="1" kern="0" dirty="0">
                <a:latin typeface="Arial" pitchFamily="34" charset="0"/>
                <a:cs typeface="Arial" pitchFamily="34" charset="0"/>
              </a:rPr>
              <a:t>Winning Preference Through </a:t>
            </a:r>
            <a:r>
              <a:rPr lang="en-US" sz="1000" i="1" kern="0" dirty="0" smtClean="0">
                <a:latin typeface="Arial" pitchFamily="34" charset="0"/>
                <a:cs typeface="Arial" pitchFamily="34" charset="0"/>
              </a:rPr>
              <a:t>Clinical </a:t>
            </a:r>
            <a:r>
              <a:rPr lang="en-US" sz="1000" i="1" kern="0" dirty="0">
                <a:latin typeface="Arial" pitchFamily="34" charset="0"/>
                <a:cs typeface="Arial" pitchFamily="34" charset="0"/>
              </a:rPr>
              <a:t>Scope and Geographic Reach</a:t>
            </a:r>
          </a:p>
        </p:txBody>
      </p:sp>
      <p:sp>
        <p:nvSpPr>
          <p:cNvPr id="24" name="Text Placeholder 3"/>
          <p:cNvSpPr txBox="1">
            <a:spLocks/>
          </p:cNvSpPr>
          <p:nvPr/>
        </p:nvSpPr>
        <p:spPr>
          <a:xfrm>
            <a:off x="3129013" y="2366738"/>
            <a:ext cx="1230336" cy="303177"/>
          </a:xfrm>
          <a:prstGeom prst="rect">
            <a:avLst/>
          </a:prstGeom>
        </p:spPr>
        <p:txBody>
          <a:bodyPr lIns="45720" tIns="45720" rIns="45720" bIns="45720"/>
          <a:lstStyle/>
          <a:p>
            <a:pPr lvl="0" algn="ctr" defTabSz="653348" fontAlgn="base">
              <a:spcBef>
                <a:spcPts val="600"/>
              </a:spcBef>
              <a:spcAft>
                <a:spcPct val="0"/>
              </a:spcAft>
              <a:defRPr/>
            </a:pPr>
            <a:r>
              <a:rPr lang="en-US" sz="1000" i="1" kern="0" dirty="0">
                <a:latin typeface="Arial" pitchFamily="34" charset="0"/>
                <a:cs typeface="Arial" pitchFamily="34" charset="0"/>
              </a:rPr>
              <a:t>Lowering Unit </a:t>
            </a:r>
            <a:r>
              <a:rPr lang="en-US" sz="1000" i="1" kern="0" dirty="0" smtClean="0">
                <a:latin typeface="Arial" pitchFamily="34" charset="0"/>
                <a:cs typeface="Arial" pitchFamily="34" charset="0"/>
              </a:rPr>
              <a:t>Prices Through Operational </a:t>
            </a:r>
            <a:r>
              <a:rPr lang="en-US" sz="1000" i="1" kern="0" dirty="0">
                <a:latin typeface="Arial" pitchFamily="34" charset="0"/>
                <a:cs typeface="Arial" pitchFamily="34" charset="0"/>
              </a:rPr>
              <a:t>Scale</a:t>
            </a:r>
          </a:p>
        </p:txBody>
      </p:sp>
      <p:sp>
        <p:nvSpPr>
          <p:cNvPr id="25" name="Text Placeholder 3"/>
          <p:cNvSpPr txBox="1">
            <a:spLocks/>
          </p:cNvSpPr>
          <p:nvPr/>
        </p:nvSpPr>
        <p:spPr>
          <a:xfrm>
            <a:off x="4897620" y="2366738"/>
            <a:ext cx="1120408" cy="303177"/>
          </a:xfrm>
          <a:prstGeom prst="rect">
            <a:avLst/>
          </a:prstGeom>
        </p:spPr>
        <p:txBody>
          <a:bodyPr lIns="45720" tIns="45720" rIns="45720" bIns="45720"/>
          <a:lstStyle/>
          <a:p>
            <a:pPr lvl="0" algn="ctr" defTabSz="653348" fontAlgn="base">
              <a:spcBef>
                <a:spcPts val="600"/>
              </a:spcBef>
              <a:spcAft>
                <a:spcPct val="0"/>
              </a:spcAft>
              <a:defRPr/>
            </a:pPr>
            <a:r>
              <a:rPr lang="en-US" sz="1000" i="1" kern="0" dirty="0">
                <a:latin typeface="Arial" pitchFamily="34" charset="0"/>
                <a:cs typeface="Arial" pitchFamily="34" charset="0"/>
              </a:rPr>
              <a:t>Reducing Total Costs Through Population Health</a:t>
            </a:r>
          </a:p>
        </p:txBody>
      </p:sp>
      <p:pic>
        <p:nvPicPr>
          <p:cNvPr id="36" name="Picture 4" descr="L:\Public\Share\ABC Templates and Resources\ABC Art Icons Logos\ABC Modern Icons\Combind_Icons_Continuum of Ca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8274" y="1362120"/>
            <a:ext cx="419101" cy="4067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Nicholas\Desktop\Icons\Consulting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161" y="1399880"/>
            <a:ext cx="554588" cy="33121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760" y="1382606"/>
            <a:ext cx="332843" cy="365760"/>
          </a:xfrm>
          <a:prstGeom prst="rect">
            <a:avLst/>
          </a:prstGeom>
        </p:spPr>
      </p:pic>
      <p:sp>
        <p:nvSpPr>
          <p:cNvPr id="39" name="TextBox 38"/>
          <p:cNvSpPr txBox="1"/>
          <p:nvPr/>
        </p:nvSpPr>
        <p:spPr bwMode="gray">
          <a:xfrm>
            <a:off x="1146508" y="1785881"/>
            <a:ext cx="1281894" cy="307777"/>
          </a:xfrm>
          <a:prstGeom prst="rect">
            <a:avLst/>
          </a:prstGeom>
          <a:noFill/>
        </p:spPr>
        <p:txBody>
          <a:bodyPr wrap="square" lIns="0" tIns="0" rIns="0" bIns="0" rtlCol="0">
            <a:spAutoFit/>
          </a:bodyPr>
          <a:lstStyle/>
          <a:p>
            <a:pPr algn="ctr">
              <a:spcBef>
                <a:spcPts val="500"/>
              </a:spcBef>
            </a:pPr>
            <a:r>
              <a:rPr lang="en-US" sz="1000" b="1" dirty="0"/>
              <a:t>I</a:t>
            </a:r>
            <a:r>
              <a:rPr lang="en-US" sz="1000" b="1" dirty="0" smtClean="0"/>
              <a:t>nfluence on Network Assembly</a:t>
            </a:r>
          </a:p>
        </p:txBody>
      </p:sp>
      <p:sp>
        <p:nvSpPr>
          <p:cNvPr id="40" name="TextBox 39"/>
          <p:cNvSpPr txBox="1"/>
          <p:nvPr/>
        </p:nvSpPr>
        <p:spPr bwMode="gray">
          <a:xfrm>
            <a:off x="3005287" y="1785881"/>
            <a:ext cx="1477788" cy="307777"/>
          </a:xfrm>
          <a:prstGeom prst="rect">
            <a:avLst/>
          </a:prstGeom>
          <a:noFill/>
        </p:spPr>
        <p:txBody>
          <a:bodyPr wrap="square" lIns="0" tIns="0" rIns="0" bIns="0" rtlCol="0">
            <a:spAutoFit/>
          </a:bodyPr>
          <a:lstStyle/>
          <a:p>
            <a:pPr algn="ctr">
              <a:spcBef>
                <a:spcPts val="500"/>
              </a:spcBef>
            </a:pPr>
            <a:r>
              <a:rPr lang="en-US" sz="1000" b="1" dirty="0" smtClean="0"/>
              <a:t>Control </a:t>
            </a:r>
            <a:r>
              <a:rPr lang="en-US" sz="1000" b="1" dirty="0"/>
              <a:t>O</a:t>
            </a:r>
            <a:r>
              <a:rPr lang="en-US" sz="1000" b="1" dirty="0" smtClean="0"/>
              <a:t>ver Underlying Cost Structures</a:t>
            </a:r>
          </a:p>
        </p:txBody>
      </p:sp>
      <p:sp>
        <p:nvSpPr>
          <p:cNvPr id="41" name="TextBox 40"/>
          <p:cNvSpPr txBox="1"/>
          <p:nvPr/>
        </p:nvSpPr>
        <p:spPr bwMode="gray">
          <a:xfrm>
            <a:off x="4897620" y="1785881"/>
            <a:ext cx="1120408" cy="307777"/>
          </a:xfrm>
          <a:prstGeom prst="rect">
            <a:avLst/>
          </a:prstGeom>
          <a:noFill/>
        </p:spPr>
        <p:txBody>
          <a:bodyPr wrap="square" lIns="0" tIns="0" rIns="0" bIns="0" rtlCol="0">
            <a:spAutoFit/>
          </a:bodyPr>
          <a:lstStyle/>
          <a:p>
            <a:pPr algn="ctr">
              <a:spcBef>
                <a:spcPts val="500"/>
              </a:spcBef>
            </a:pPr>
            <a:r>
              <a:rPr lang="en-US" sz="1000" b="1" dirty="0" smtClean="0"/>
              <a:t>Impact on Entire Care Continuum</a:t>
            </a:r>
          </a:p>
        </p:txBody>
      </p:sp>
      <p:sp>
        <p:nvSpPr>
          <p:cNvPr id="42" name="TextBox 41"/>
          <p:cNvSpPr txBox="1"/>
          <p:nvPr/>
        </p:nvSpPr>
        <p:spPr bwMode="gray">
          <a:xfrm>
            <a:off x="1106116" y="995456"/>
            <a:ext cx="1362678" cy="312365"/>
          </a:xfrm>
          <a:prstGeom prst="rect">
            <a:avLst/>
          </a:prstGeom>
          <a:noFill/>
        </p:spPr>
        <p:txBody>
          <a:bodyPr wrap="square" lIns="45720" rIns="45720" rtlCol="0">
            <a:noAutofit/>
          </a:bodyPr>
          <a:lstStyle/>
          <a:p>
            <a:pPr algn="ctr">
              <a:spcBef>
                <a:spcPts val="500"/>
              </a:spcBef>
            </a:pPr>
            <a:r>
              <a:rPr lang="en-US" sz="1050" b="1" dirty="0" smtClean="0"/>
              <a:t>Product Advantage</a:t>
            </a:r>
          </a:p>
        </p:txBody>
      </p:sp>
      <p:sp>
        <p:nvSpPr>
          <p:cNvPr id="44" name="Freeform 43"/>
          <p:cNvSpPr/>
          <p:nvPr/>
        </p:nvSpPr>
        <p:spPr bwMode="gray">
          <a:xfrm>
            <a:off x="1152525" y="2696031"/>
            <a:ext cx="5010150" cy="1331357"/>
          </a:xfrm>
          <a:custGeom>
            <a:avLst/>
            <a:gdLst>
              <a:gd name="connsiteX0" fmla="*/ 0 w 4933950"/>
              <a:gd name="connsiteY0" fmla="*/ 1819275 h 1819275"/>
              <a:gd name="connsiteX1" fmla="*/ 2581275 w 4933950"/>
              <a:gd name="connsiteY1" fmla="*/ 847725 h 1819275"/>
              <a:gd name="connsiteX2" fmla="*/ 4933950 w 4933950"/>
              <a:gd name="connsiteY2" fmla="*/ 0 h 1819275"/>
              <a:gd name="connsiteX0" fmla="*/ 0 w 4933950"/>
              <a:gd name="connsiteY0" fmla="*/ 1819275 h 1819275"/>
              <a:gd name="connsiteX1" fmla="*/ 2581275 w 4933950"/>
              <a:gd name="connsiteY1" fmla="*/ 847725 h 1819275"/>
              <a:gd name="connsiteX2" fmla="*/ 4933950 w 4933950"/>
              <a:gd name="connsiteY2" fmla="*/ 0 h 1819275"/>
              <a:gd name="connsiteX0" fmla="*/ 0 w 4933950"/>
              <a:gd name="connsiteY0" fmla="*/ 1819275 h 1819275"/>
              <a:gd name="connsiteX1" fmla="*/ 2581275 w 4933950"/>
              <a:gd name="connsiteY1" fmla="*/ 847725 h 1819275"/>
              <a:gd name="connsiteX2" fmla="*/ 4933950 w 4933950"/>
              <a:gd name="connsiteY2" fmla="*/ 0 h 1819275"/>
              <a:gd name="connsiteX0" fmla="*/ 0 w 4933950"/>
              <a:gd name="connsiteY0" fmla="*/ 1819275 h 1819275"/>
              <a:gd name="connsiteX1" fmla="*/ 2581275 w 4933950"/>
              <a:gd name="connsiteY1" fmla="*/ 847725 h 1819275"/>
              <a:gd name="connsiteX2" fmla="*/ 4933950 w 4933950"/>
              <a:gd name="connsiteY2" fmla="*/ 0 h 1819275"/>
              <a:gd name="connsiteX0" fmla="*/ 0 w 4933950"/>
              <a:gd name="connsiteY0" fmla="*/ 1819275 h 1819275"/>
              <a:gd name="connsiteX1" fmla="*/ 2581275 w 4933950"/>
              <a:gd name="connsiteY1" fmla="*/ 847725 h 1819275"/>
              <a:gd name="connsiteX2" fmla="*/ 4933950 w 4933950"/>
              <a:gd name="connsiteY2" fmla="*/ 0 h 1819275"/>
              <a:gd name="connsiteX0" fmla="*/ 0 w 4933950"/>
              <a:gd name="connsiteY0" fmla="*/ 1819275 h 1819275"/>
              <a:gd name="connsiteX1" fmla="*/ 2609850 w 4933950"/>
              <a:gd name="connsiteY1" fmla="*/ 962025 h 1819275"/>
              <a:gd name="connsiteX2" fmla="*/ 4933950 w 4933950"/>
              <a:gd name="connsiteY2" fmla="*/ 0 h 1819275"/>
              <a:gd name="connsiteX0" fmla="*/ 0 w 5010150"/>
              <a:gd name="connsiteY0" fmla="*/ 1466850 h 1466850"/>
              <a:gd name="connsiteX1" fmla="*/ 2609850 w 5010150"/>
              <a:gd name="connsiteY1" fmla="*/ 609600 h 1466850"/>
              <a:gd name="connsiteX2" fmla="*/ 5010150 w 5010150"/>
              <a:gd name="connsiteY2" fmla="*/ 0 h 1466850"/>
              <a:gd name="connsiteX0" fmla="*/ 0 w 5010150"/>
              <a:gd name="connsiteY0" fmla="*/ 1466850 h 1466850"/>
              <a:gd name="connsiteX1" fmla="*/ 2609850 w 5010150"/>
              <a:gd name="connsiteY1" fmla="*/ 609600 h 1466850"/>
              <a:gd name="connsiteX2" fmla="*/ 5010150 w 5010150"/>
              <a:gd name="connsiteY2" fmla="*/ 0 h 1466850"/>
              <a:gd name="connsiteX0" fmla="*/ 0 w 5010150"/>
              <a:gd name="connsiteY0" fmla="*/ 1466850 h 1466850"/>
              <a:gd name="connsiteX1" fmla="*/ 2609850 w 5010150"/>
              <a:gd name="connsiteY1" fmla="*/ 609600 h 1466850"/>
              <a:gd name="connsiteX2" fmla="*/ 5010150 w 5010150"/>
              <a:gd name="connsiteY2" fmla="*/ 0 h 1466850"/>
              <a:gd name="connsiteX0" fmla="*/ 0 w 5010150"/>
              <a:gd name="connsiteY0" fmla="*/ 1466850 h 1466850"/>
              <a:gd name="connsiteX1" fmla="*/ 2609850 w 5010150"/>
              <a:gd name="connsiteY1" fmla="*/ 609600 h 1466850"/>
              <a:gd name="connsiteX2" fmla="*/ 5010150 w 5010150"/>
              <a:gd name="connsiteY2" fmla="*/ 0 h 1466850"/>
              <a:gd name="connsiteX0" fmla="*/ 0 w 5010150"/>
              <a:gd name="connsiteY0" fmla="*/ 1466850 h 1466850"/>
              <a:gd name="connsiteX1" fmla="*/ 2609850 w 5010150"/>
              <a:gd name="connsiteY1" fmla="*/ 609600 h 1466850"/>
              <a:gd name="connsiteX2" fmla="*/ 5010150 w 5010150"/>
              <a:gd name="connsiteY2" fmla="*/ 0 h 1466850"/>
              <a:gd name="connsiteX0" fmla="*/ 0 w 5010150"/>
              <a:gd name="connsiteY0" fmla="*/ 1466850 h 1466850"/>
              <a:gd name="connsiteX1" fmla="*/ 2365375 w 5010150"/>
              <a:gd name="connsiteY1" fmla="*/ 517524 h 1466850"/>
              <a:gd name="connsiteX2" fmla="*/ 2609850 w 5010150"/>
              <a:gd name="connsiteY2" fmla="*/ 609600 h 1466850"/>
              <a:gd name="connsiteX3" fmla="*/ 5010150 w 5010150"/>
              <a:gd name="connsiteY3" fmla="*/ 0 h 1466850"/>
              <a:gd name="connsiteX0" fmla="*/ 0 w 5010150"/>
              <a:gd name="connsiteY0" fmla="*/ 1466850 h 1466850"/>
              <a:gd name="connsiteX1" fmla="*/ 2365375 w 5010150"/>
              <a:gd name="connsiteY1" fmla="*/ 517524 h 1466850"/>
              <a:gd name="connsiteX2" fmla="*/ 2825750 w 5010150"/>
              <a:gd name="connsiteY2" fmla="*/ 330200 h 1466850"/>
              <a:gd name="connsiteX3" fmla="*/ 5010150 w 5010150"/>
              <a:gd name="connsiteY3" fmla="*/ 0 h 1466850"/>
              <a:gd name="connsiteX0" fmla="*/ 0 w 5010150"/>
              <a:gd name="connsiteY0" fmla="*/ 1466850 h 1466850"/>
              <a:gd name="connsiteX1" fmla="*/ 2825750 w 5010150"/>
              <a:gd name="connsiteY1" fmla="*/ 33020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2641600 w 5010150"/>
              <a:gd name="connsiteY1" fmla="*/ 742950 h 1466850"/>
              <a:gd name="connsiteX2" fmla="*/ 5010150 w 5010150"/>
              <a:gd name="connsiteY2" fmla="*/ 0 h 1466850"/>
              <a:gd name="connsiteX0" fmla="*/ 0 w 5010150"/>
              <a:gd name="connsiteY0" fmla="*/ 1466850 h 1466850"/>
              <a:gd name="connsiteX1" fmla="*/ 3721100 w 5010150"/>
              <a:gd name="connsiteY1" fmla="*/ 425450 h 1466850"/>
              <a:gd name="connsiteX2" fmla="*/ 5010150 w 5010150"/>
              <a:gd name="connsiteY2" fmla="*/ 0 h 1466850"/>
              <a:gd name="connsiteX0" fmla="*/ 0 w 5010150"/>
              <a:gd name="connsiteY0" fmla="*/ 1466850 h 1466850"/>
              <a:gd name="connsiteX1" fmla="*/ 3721100 w 5010150"/>
              <a:gd name="connsiteY1" fmla="*/ 425450 h 1466850"/>
              <a:gd name="connsiteX2" fmla="*/ 5010150 w 5010150"/>
              <a:gd name="connsiteY2" fmla="*/ 0 h 1466850"/>
              <a:gd name="connsiteX0" fmla="*/ 0 w 5010150"/>
              <a:gd name="connsiteY0" fmla="*/ 1466850 h 1466850"/>
              <a:gd name="connsiteX1" fmla="*/ 3721100 w 5010150"/>
              <a:gd name="connsiteY1" fmla="*/ 425450 h 1466850"/>
              <a:gd name="connsiteX2" fmla="*/ 5010150 w 5010150"/>
              <a:gd name="connsiteY2" fmla="*/ 0 h 1466850"/>
              <a:gd name="connsiteX0" fmla="*/ 0 w 5010150"/>
              <a:gd name="connsiteY0" fmla="*/ 1466850 h 1466850"/>
              <a:gd name="connsiteX1" fmla="*/ 3721100 w 5010150"/>
              <a:gd name="connsiteY1" fmla="*/ 425450 h 1466850"/>
              <a:gd name="connsiteX2" fmla="*/ 5010150 w 5010150"/>
              <a:gd name="connsiteY2" fmla="*/ 0 h 1466850"/>
              <a:gd name="connsiteX0" fmla="*/ 0 w 5010150"/>
              <a:gd name="connsiteY0" fmla="*/ 1466850 h 1466850"/>
              <a:gd name="connsiteX1" fmla="*/ 3721100 w 5010150"/>
              <a:gd name="connsiteY1" fmla="*/ 425450 h 1466850"/>
              <a:gd name="connsiteX2" fmla="*/ 5010150 w 5010150"/>
              <a:gd name="connsiteY2" fmla="*/ 0 h 1466850"/>
              <a:gd name="connsiteX0" fmla="*/ 0 w 5010150"/>
              <a:gd name="connsiteY0" fmla="*/ 1466850 h 1466850"/>
              <a:gd name="connsiteX1" fmla="*/ 3448050 w 5010150"/>
              <a:gd name="connsiteY1" fmla="*/ 476250 h 1466850"/>
              <a:gd name="connsiteX2" fmla="*/ 5010150 w 5010150"/>
              <a:gd name="connsiteY2" fmla="*/ 0 h 1466850"/>
              <a:gd name="connsiteX0" fmla="*/ 0 w 5010150"/>
              <a:gd name="connsiteY0" fmla="*/ 1466850 h 1466850"/>
              <a:gd name="connsiteX1" fmla="*/ 3448050 w 5010150"/>
              <a:gd name="connsiteY1" fmla="*/ 476250 h 1466850"/>
              <a:gd name="connsiteX2" fmla="*/ 5010150 w 5010150"/>
              <a:gd name="connsiteY2" fmla="*/ 0 h 1466850"/>
            </a:gdLst>
            <a:ahLst/>
            <a:cxnLst>
              <a:cxn ang="0">
                <a:pos x="connsiteX0" y="connsiteY0"/>
              </a:cxn>
              <a:cxn ang="0">
                <a:pos x="connsiteX1" y="connsiteY1"/>
              </a:cxn>
              <a:cxn ang="0">
                <a:pos x="connsiteX2" y="connsiteY2"/>
              </a:cxn>
            </a:cxnLst>
            <a:rect l="l" t="t" r="r" b="b"/>
            <a:pathLst>
              <a:path w="5010150" h="1466850">
                <a:moveTo>
                  <a:pt x="0" y="1466850"/>
                </a:moveTo>
                <a:cubicBezTo>
                  <a:pt x="1604698" y="664898"/>
                  <a:pt x="1930907" y="487376"/>
                  <a:pt x="3448050" y="476250"/>
                </a:cubicBezTo>
                <a:cubicBezTo>
                  <a:pt x="3627459" y="474934"/>
                  <a:pt x="4654550" y="488950"/>
                  <a:pt x="5010150" y="0"/>
                </a:cubicBezTo>
              </a:path>
            </a:pathLst>
          </a:custGeom>
          <a:noFill/>
          <a:ln w="19050">
            <a:solidFill>
              <a:schemeClr val="accent6"/>
            </a:solidFill>
            <a:miter lim="800000"/>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bwMode="auto">
          <a:xfrm rot="5400000">
            <a:off x="1696015" y="2151061"/>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cxnSp>
        <p:nvCxnSpPr>
          <p:cNvPr id="48" name="Straight Arrow Connector 47"/>
          <p:cNvCxnSpPr/>
          <p:nvPr/>
        </p:nvCxnSpPr>
        <p:spPr bwMode="gray">
          <a:xfrm flipV="1">
            <a:off x="810657" y="1279131"/>
            <a:ext cx="0" cy="2748257"/>
          </a:xfrm>
          <a:prstGeom prst="straightConnector1">
            <a:avLst/>
          </a:prstGeom>
          <a:ln w="1270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Text Placeholder 3"/>
          <p:cNvSpPr txBox="1">
            <a:spLocks/>
          </p:cNvSpPr>
          <p:nvPr/>
        </p:nvSpPr>
        <p:spPr>
          <a:xfrm rot="16200000">
            <a:off x="-547695" y="2536495"/>
            <a:ext cx="2397632" cy="319072"/>
          </a:xfrm>
          <a:prstGeom prst="rect">
            <a:avLst/>
          </a:prstGeom>
        </p:spPr>
        <p:txBody>
          <a:bodyPr lIns="45720" tIns="45720" rIns="45720" bIns="45720"/>
          <a:lstStyle/>
          <a:p>
            <a:pPr marL="0" marR="0" lvl="0" indent="0" algn="ctr" defTabSz="653348" rtl="0" eaLnBrk="1" fontAlgn="base" latinLnBrk="0" hangingPunct="1">
              <a:lnSpc>
                <a:spcPct val="100000"/>
              </a:lnSpc>
              <a:spcBef>
                <a:spcPts val="600"/>
              </a:spcBef>
              <a:spcAft>
                <a:spcPct val="0"/>
              </a:spcAft>
              <a:buClrTx/>
              <a:buSzTx/>
              <a:tabLst/>
              <a:defRPr/>
            </a:pPr>
            <a:r>
              <a:rPr lang="en-US" sz="1000" i="1" kern="0" dirty="0" smtClean="0">
                <a:latin typeface="Arial" pitchFamily="34" charset="0"/>
                <a:cs typeface="Arial" pitchFamily="34" charset="0"/>
              </a:rPr>
              <a:t>Degree of Market Advantage</a:t>
            </a:r>
          </a:p>
        </p:txBody>
      </p:sp>
      <p:cxnSp>
        <p:nvCxnSpPr>
          <p:cNvPr id="52" name="Straight Arrow Connector 51"/>
          <p:cNvCxnSpPr/>
          <p:nvPr/>
        </p:nvCxnSpPr>
        <p:spPr bwMode="gray">
          <a:xfrm flipV="1">
            <a:off x="963057" y="4179789"/>
            <a:ext cx="5199618" cy="1"/>
          </a:xfrm>
          <a:prstGeom prst="straightConnector1">
            <a:avLst/>
          </a:prstGeom>
          <a:ln w="12700">
            <a:solidFill>
              <a:schemeClr val="accent4"/>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2545365" y="4179790"/>
            <a:ext cx="2397632" cy="319072"/>
          </a:xfrm>
          <a:prstGeom prst="rect">
            <a:avLst/>
          </a:prstGeom>
        </p:spPr>
        <p:txBody>
          <a:bodyPr lIns="45720" tIns="45720" rIns="45720" bIns="45720"/>
          <a:lstStyle/>
          <a:p>
            <a:pPr marL="0" marR="0" lvl="0" indent="0" algn="ctr" defTabSz="653348" rtl="0" eaLnBrk="1" fontAlgn="base" latinLnBrk="0" hangingPunct="1">
              <a:lnSpc>
                <a:spcPct val="100000"/>
              </a:lnSpc>
              <a:spcBef>
                <a:spcPts val="600"/>
              </a:spcBef>
              <a:spcAft>
                <a:spcPct val="0"/>
              </a:spcAft>
              <a:buClrTx/>
              <a:buSzTx/>
              <a:tabLst/>
              <a:defRPr/>
            </a:pPr>
            <a:r>
              <a:rPr lang="en-US" sz="1000" i="1" kern="0" dirty="0" smtClean="0">
                <a:latin typeface="Arial" pitchFamily="34" charset="0"/>
                <a:cs typeface="Arial" pitchFamily="34" charset="0"/>
              </a:rPr>
              <a:t>Time to Maximum Benefit</a:t>
            </a:r>
          </a:p>
        </p:txBody>
      </p:sp>
      <p:sp>
        <p:nvSpPr>
          <p:cNvPr id="31" name="Right Arrow 30"/>
          <p:cNvSpPr/>
          <p:nvPr/>
        </p:nvSpPr>
        <p:spPr bwMode="auto">
          <a:xfrm rot="5400000">
            <a:off x="3652741" y="2151061"/>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35" name="Right Arrow 34"/>
          <p:cNvSpPr/>
          <p:nvPr/>
        </p:nvSpPr>
        <p:spPr bwMode="auto">
          <a:xfrm rot="5400000">
            <a:off x="5366384" y="2151061"/>
            <a:ext cx="182880" cy="182880"/>
          </a:xfrm>
          <a:prstGeom prst="rightArrow">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Tree>
    <p:extLst>
      <p:ext uri="{BB962C8B-B14F-4D97-AF65-F5344CB8AC3E}">
        <p14:creationId xmlns:p14="http://schemas.microsoft.com/office/powerpoint/2010/main" val="20961594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6"/>
          <p:cNvSpPr txBox="1">
            <a:spLocks/>
          </p:cNvSpPr>
          <p:nvPr/>
        </p:nvSpPr>
        <p:spPr bwMode="gray">
          <a:xfrm>
            <a:off x="4324949" y="2081232"/>
            <a:ext cx="1723426" cy="2324974"/>
          </a:xfrm>
          <a:prstGeom prst="rect">
            <a:avLst/>
          </a:prstGeom>
          <a:noFill/>
        </p:spPr>
        <p:txBody>
          <a:bodyPr vert="horz" wrap="square" lIns="45720" tIns="45720" rIns="45720" bIns="45720" rtlCol="0">
            <a:no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defRPr/>
            </a:pPr>
            <a:r>
              <a:rPr lang="en-US" sz="850" i="1" dirty="0" smtClean="0">
                <a:solidFill>
                  <a:schemeClr val="tx1">
                    <a:lumMod val="50000"/>
                  </a:schemeClr>
                </a:solidFill>
              </a:rPr>
              <a:t>Overcoming Financial Barriers</a:t>
            </a:r>
          </a:p>
          <a:p>
            <a:pPr marL="174625" indent="-174625">
              <a:buFont typeface="+mj-lt"/>
              <a:buAutoNum type="arabicPeriod" startAt="6"/>
              <a:defRPr/>
            </a:pPr>
            <a:r>
              <a:rPr lang="en-US" sz="850" dirty="0" smtClean="0">
                <a:solidFill>
                  <a:schemeClr val="tx1">
                    <a:lumMod val="50000"/>
                  </a:schemeClr>
                </a:solidFill>
              </a:rPr>
              <a:t>Jointly-Financed </a:t>
            </a:r>
            <a:r>
              <a:rPr lang="en-US" sz="850" dirty="0">
                <a:solidFill>
                  <a:schemeClr val="tx1">
                    <a:lumMod val="50000"/>
                  </a:schemeClr>
                </a:solidFill>
              </a:rPr>
              <a:t>I</a:t>
            </a:r>
            <a:r>
              <a:rPr lang="en-US" sz="850" dirty="0" smtClean="0">
                <a:solidFill>
                  <a:schemeClr val="tx1">
                    <a:lumMod val="50000"/>
                  </a:schemeClr>
                </a:solidFill>
              </a:rPr>
              <a:t>nfrastructure </a:t>
            </a:r>
            <a:r>
              <a:rPr lang="en-US" sz="850" dirty="0">
                <a:solidFill>
                  <a:schemeClr val="tx1">
                    <a:lumMod val="50000"/>
                  </a:schemeClr>
                </a:solidFill>
              </a:rPr>
              <a:t>I</a:t>
            </a:r>
            <a:r>
              <a:rPr lang="en-US" sz="850" dirty="0" smtClean="0">
                <a:solidFill>
                  <a:schemeClr val="tx1">
                    <a:lumMod val="50000"/>
                  </a:schemeClr>
                </a:solidFill>
              </a:rPr>
              <a:t>nvestment </a:t>
            </a:r>
          </a:p>
          <a:p>
            <a:pPr marL="0" indent="0">
              <a:buNone/>
              <a:defRPr/>
            </a:pPr>
            <a:r>
              <a:rPr lang="en-US" sz="850" i="1" dirty="0" smtClean="0">
                <a:solidFill>
                  <a:schemeClr val="tx1">
                    <a:lumMod val="50000"/>
                  </a:schemeClr>
                </a:solidFill>
              </a:rPr>
              <a:t>Breaking Down Information Silos</a:t>
            </a:r>
          </a:p>
          <a:p>
            <a:pPr marL="174625" indent="-174625">
              <a:buFont typeface="+mj-lt"/>
              <a:buAutoNum type="arabicPeriod" startAt="7"/>
              <a:defRPr/>
            </a:pPr>
            <a:r>
              <a:rPr lang="en-US" sz="850" dirty="0" smtClean="0">
                <a:solidFill>
                  <a:schemeClr val="tx1">
                    <a:lumMod val="50000"/>
                  </a:schemeClr>
                </a:solidFill>
              </a:rPr>
              <a:t>Continuum-Wide Data Transparency</a:t>
            </a:r>
          </a:p>
          <a:p>
            <a:pPr marL="0" indent="0">
              <a:buNone/>
              <a:defRPr/>
            </a:pPr>
            <a:r>
              <a:rPr lang="en-US" sz="850" i="1" dirty="0" smtClean="0">
                <a:solidFill>
                  <a:schemeClr val="tx1">
                    <a:lumMod val="50000"/>
                  </a:schemeClr>
                </a:solidFill>
              </a:rPr>
              <a:t>Hardwiring Mutual Accountability</a:t>
            </a:r>
          </a:p>
          <a:p>
            <a:pPr marL="171450" indent="-171450">
              <a:buFont typeface="+mj-lt"/>
              <a:buAutoNum type="arabicPeriod" startAt="8"/>
              <a:defRPr/>
            </a:pPr>
            <a:r>
              <a:rPr lang="en-US" sz="850" dirty="0" smtClean="0">
                <a:solidFill>
                  <a:schemeClr val="tx1">
                    <a:lumMod val="50000"/>
                  </a:schemeClr>
                </a:solidFill>
              </a:rPr>
              <a:t>Network-Enabled Performance Incentives</a:t>
            </a:r>
            <a:endParaRPr lang="en-US" sz="850" dirty="0">
              <a:solidFill>
                <a:schemeClr val="tx1">
                  <a:lumMod val="50000"/>
                </a:schemeClr>
              </a:solidFill>
            </a:endParaRPr>
          </a:p>
          <a:p>
            <a:pPr marL="0" indent="0">
              <a:buNone/>
              <a:defRPr/>
            </a:pPr>
            <a:endParaRPr lang="en-US" sz="850" i="1" dirty="0" smtClean="0">
              <a:solidFill>
                <a:schemeClr val="tx1">
                  <a:lumMod val="50000"/>
                </a:schemeClr>
              </a:solidFill>
            </a:endParaRPr>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384136" y="4695956"/>
            <a:ext cx="1988089" cy="104644"/>
          </a:xfrm>
        </p:spPr>
        <p:txBody>
          <a:bodyPr/>
          <a:lstStyle/>
          <a:p>
            <a:r>
              <a:rPr lang="en-US" dirty="0" smtClean="0"/>
              <a:t>Source: The Advisory Board Company interviews and analysis. </a:t>
            </a:r>
            <a:endParaRPr lang="en-US" dirty="0"/>
          </a:p>
        </p:txBody>
      </p:sp>
      <p:sp>
        <p:nvSpPr>
          <p:cNvPr id="6" name="Text Placeholder 5"/>
          <p:cNvSpPr>
            <a:spLocks noGrp="1"/>
          </p:cNvSpPr>
          <p:nvPr>
            <p:ph type="body" sz="quarter" idx="25"/>
          </p:nvPr>
        </p:nvSpPr>
        <p:spPr/>
        <p:txBody>
          <a:bodyPr/>
          <a:lstStyle/>
          <a:p>
            <a:r>
              <a:rPr lang="en-US" dirty="0" smtClean="0"/>
              <a:t>The New Network Advantage</a:t>
            </a:r>
            <a:endParaRPr lang="en-US" dirty="0"/>
          </a:p>
        </p:txBody>
      </p:sp>
      <p:sp>
        <p:nvSpPr>
          <p:cNvPr id="10" name="Text Placeholder 26"/>
          <p:cNvSpPr txBox="1">
            <a:spLocks/>
          </p:cNvSpPr>
          <p:nvPr/>
        </p:nvSpPr>
        <p:spPr bwMode="gray">
          <a:xfrm>
            <a:off x="4739498" y="1169988"/>
            <a:ext cx="787286" cy="373158"/>
          </a:xfrm>
          <a:prstGeom prst="rect">
            <a:avLst/>
          </a:prstGeom>
        </p:spPr>
        <p:txBody>
          <a:bodyPr vert="horz" wrap="square" lIns="45720" tIns="45720" rIns="45720" bIns="45720" rtlCol="0">
            <a:noAutofit/>
          </a:bodyPr>
          <a:lstStyle>
            <a:lvl1pPr marL="0" indent="0" algn="ctr" defTabSz="640080" rtl="0" eaLnBrk="1" latinLnBrk="0" hangingPunct="1">
              <a:spcBef>
                <a:spcPts val="300"/>
              </a:spcBef>
              <a:buFont typeface="Arial" pitchFamily="34" charset="0"/>
              <a:buNone/>
              <a:defRPr sz="1600" b="1" kern="1200">
                <a:solidFill>
                  <a:schemeClr val="accent6"/>
                </a:solidFill>
                <a:latin typeface="+mn-lt"/>
                <a:ea typeface="+mn-ea"/>
                <a:cs typeface="+mn-cs"/>
              </a:defRPr>
            </a:lvl1pPr>
            <a:lvl2pPr marL="2286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2pPr>
            <a:lvl3pPr marL="3429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3pPr>
            <a:lvl4pPr marL="4572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4pPr>
            <a:lvl5pPr marL="571500" indent="-114300" algn="ctr" defTabSz="640080" rtl="0" eaLnBrk="1" latinLnBrk="0" hangingPunct="1">
              <a:spcBef>
                <a:spcPts val="300"/>
              </a:spcBef>
              <a:buFont typeface="Arial" pitchFamily="34" charset="0"/>
              <a:buNone/>
              <a:defRPr sz="1000" b="1"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ctr" defTabSz="640080" rtl="0" eaLnBrk="1" fontAlgn="auto" latinLnBrk="0" hangingPunct="1">
              <a:lnSpc>
                <a:spcPct val="100000"/>
              </a:lnSpc>
              <a:spcBef>
                <a:spcPts val="3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CE1126"/>
                </a:solidFill>
                <a:effectLst/>
                <a:uLnTx/>
                <a:uFillTx/>
                <a:latin typeface="Arial"/>
              </a:rPr>
              <a:t>III</a:t>
            </a:r>
            <a:endParaRPr kumimoji="0" lang="en-US" sz="1600" b="1" i="0" u="none" strike="noStrike" kern="1200" cap="none" spc="0" normalizeH="0" baseline="0" noProof="0" dirty="0">
              <a:ln>
                <a:noFill/>
              </a:ln>
              <a:solidFill>
                <a:srgbClr val="CE1126"/>
              </a:solidFill>
              <a:effectLst/>
              <a:uLnTx/>
              <a:uFillTx/>
              <a:latin typeface="Arial"/>
            </a:endParaRPr>
          </a:p>
        </p:txBody>
      </p:sp>
      <p:sp>
        <p:nvSpPr>
          <p:cNvPr id="11" name="Text Placeholder 29"/>
          <p:cNvSpPr txBox="1">
            <a:spLocks/>
          </p:cNvSpPr>
          <p:nvPr/>
        </p:nvSpPr>
        <p:spPr bwMode="gray">
          <a:xfrm>
            <a:off x="165158" y="1458227"/>
            <a:ext cx="1825566" cy="387014"/>
          </a:xfrm>
          <a:prstGeom prst="rect">
            <a:avLst/>
          </a:prstGeom>
        </p:spPr>
        <p:txBody>
          <a:bodyPr vert="horz" wrap="square" lIns="45720" tIns="45720" rIns="45720" bIns="45720" rtlCol="0">
            <a:noAutofit/>
          </a:bodyPr>
          <a:lstStyle>
            <a:lvl1pPr marL="0" indent="0" algn="ctr" defTabSz="640080" rtl="0" eaLnBrk="1" latinLnBrk="0" hangingPunct="1">
              <a:spcBef>
                <a:spcPts val="300"/>
              </a:spcBef>
              <a:buFont typeface="Arial" pitchFamily="34" charset="0"/>
              <a:buNone/>
              <a:defRPr sz="1000" b="0" i="1" kern="1200">
                <a:solidFill>
                  <a:schemeClr val="tx1"/>
                </a:solidFill>
                <a:latin typeface="+mn-lt"/>
                <a:ea typeface="+mn-ea"/>
                <a:cs typeface="+mn-cs"/>
              </a:defRPr>
            </a:lvl1pPr>
            <a:lvl2pPr marL="2286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2pPr>
            <a:lvl3pPr marL="3429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3pPr>
            <a:lvl4pPr marL="4572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4pPr>
            <a:lvl5pPr marL="571500" indent="-114300" algn="ctr" defTabSz="640080" rtl="0" eaLnBrk="1" latinLnBrk="0" hangingPunct="1">
              <a:spcBef>
                <a:spcPts val="300"/>
              </a:spcBef>
              <a:buFont typeface="Arial" pitchFamily="34" charset="0"/>
              <a:buNone/>
              <a:defRPr sz="1000" b="1"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ctr" defTabSz="640080" rtl="0" eaLnBrk="1" fontAlgn="auto" latinLnBrk="0" hangingPunct="1">
              <a:lnSpc>
                <a:spcPct val="100000"/>
              </a:lnSpc>
              <a:spcBef>
                <a:spcPts val="300"/>
              </a:spcBef>
              <a:spcAft>
                <a:spcPts val="0"/>
              </a:spcAft>
              <a:buClrTx/>
              <a:buSzTx/>
              <a:buFont typeface="Arial" pitchFamily="34" charset="0"/>
              <a:buNone/>
              <a:tabLst/>
              <a:defRPr/>
            </a:pPr>
            <a:r>
              <a:rPr lang="en-US" sz="950" b="1" i="0" dirty="0" smtClean="0">
                <a:solidFill>
                  <a:srgbClr val="455560"/>
                </a:solidFill>
                <a:latin typeface="Arial"/>
              </a:rPr>
              <a:t>Winning Preference Through  Clinical Scope and Geographic Reach</a:t>
            </a:r>
            <a:endParaRPr kumimoji="0" lang="en-US" sz="950" b="1" i="0" u="none" strike="noStrike" kern="1200" cap="none" spc="0" normalizeH="0" baseline="0" noProof="0" dirty="0">
              <a:ln>
                <a:noFill/>
              </a:ln>
              <a:solidFill>
                <a:srgbClr val="455560"/>
              </a:solidFill>
              <a:effectLst/>
              <a:uLnTx/>
              <a:uFillTx/>
              <a:latin typeface="Arial"/>
            </a:endParaRPr>
          </a:p>
        </p:txBody>
      </p:sp>
      <p:sp>
        <p:nvSpPr>
          <p:cNvPr id="15" name="Text Placeholder 22"/>
          <p:cNvSpPr txBox="1">
            <a:spLocks/>
          </p:cNvSpPr>
          <p:nvPr/>
        </p:nvSpPr>
        <p:spPr bwMode="gray">
          <a:xfrm>
            <a:off x="570319" y="1169988"/>
            <a:ext cx="1015244" cy="373158"/>
          </a:xfrm>
          <a:prstGeom prst="rect">
            <a:avLst/>
          </a:prstGeom>
        </p:spPr>
        <p:txBody>
          <a:bodyPr vert="horz" wrap="square" lIns="45720" tIns="45720" rIns="45720" bIns="45720" rtlCol="0">
            <a:noAutofit/>
          </a:bodyPr>
          <a:lstStyle>
            <a:lvl1pPr marL="0" indent="0" algn="ctr" defTabSz="640080" rtl="0" eaLnBrk="1" latinLnBrk="0" hangingPunct="1">
              <a:spcBef>
                <a:spcPts val="300"/>
              </a:spcBef>
              <a:buFont typeface="Arial" pitchFamily="34" charset="0"/>
              <a:buNone/>
              <a:defRPr sz="1600" b="1" kern="1200">
                <a:solidFill>
                  <a:schemeClr val="accent6"/>
                </a:solidFill>
                <a:latin typeface="+mn-lt"/>
                <a:ea typeface="+mn-ea"/>
                <a:cs typeface="+mn-cs"/>
              </a:defRPr>
            </a:lvl1pPr>
            <a:lvl2pPr marL="2286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2pPr>
            <a:lvl3pPr marL="3429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3pPr>
            <a:lvl4pPr marL="4572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4pPr>
            <a:lvl5pPr marL="571500" indent="-114300" algn="ctr" defTabSz="640080" rtl="0" eaLnBrk="1" latinLnBrk="0" hangingPunct="1">
              <a:spcBef>
                <a:spcPts val="300"/>
              </a:spcBef>
              <a:buFont typeface="Arial" pitchFamily="34" charset="0"/>
              <a:buNone/>
              <a:defRPr sz="1000" b="1"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ctr" defTabSz="640080" rtl="0" eaLnBrk="1" fontAlgn="auto" latinLnBrk="0" hangingPunct="1">
              <a:lnSpc>
                <a:spcPct val="100000"/>
              </a:lnSpc>
              <a:spcBef>
                <a:spcPts val="3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CE1126"/>
                </a:solidFill>
                <a:effectLst/>
                <a:uLnTx/>
                <a:uFillTx/>
                <a:latin typeface="Arial"/>
              </a:rPr>
              <a:t>I</a:t>
            </a:r>
            <a:endParaRPr kumimoji="0" lang="en-US" sz="1600" b="1" i="0" u="none" strike="noStrike" kern="1200" cap="none" spc="0" normalizeH="0" baseline="0" noProof="0" dirty="0">
              <a:ln>
                <a:noFill/>
              </a:ln>
              <a:solidFill>
                <a:srgbClr val="CE1126"/>
              </a:solidFill>
              <a:effectLst/>
              <a:uLnTx/>
              <a:uFillTx/>
              <a:latin typeface="Arial"/>
            </a:endParaRPr>
          </a:p>
        </p:txBody>
      </p:sp>
      <p:sp>
        <p:nvSpPr>
          <p:cNvPr id="19" name="Text Placeholder 22"/>
          <p:cNvSpPr txBox="1">
            <a:spLocks/>
          </p:cNvSpPr>
          <p:nvPr/>
        </p:nvSpPr>
        <p:spPr bwMode="gray">
          <a:xfrm>
            <a:off x="2588969" y="1169988"/>
            <a:ext cx="987971" cy="373158"/>
          </a:xfrm>
          <a:prstGeom prst="rect">
            <a:avLst/>
          </a:prstGeom>
        </p:spPr>
        <p:txBody>
          <a:bodyPr vert="horz" wrap="square" lIns="45720" tIns="45720" rIns="45720" bIns="45720" rtlCol="0">
            <a:noAutofit/>
          </a:bodyPr>
          <a:lstStyle>
            <a:lvl1pPr marL="0" indent="0" algn="ctr" defTabSz="640080" rtl="0" eaLnBrk="1" latinLnBrk="0" hangingPunct="1">
              <a:spcBef>
                <a:spcPts val="300"/>
              </a:spcBef>
              <a:buFont typeface="Arial" pitchFamily="34" charset="0"/>
              <a:buNone/>
              <a:defRPr sz="1600" b="1" kern="1200">
                <a:solidFill>
                  <a:schemeClr val="accent6"/>
                </a:solidFill>
                <a:latin typeface="+mn-lt"/>
                <a:ea typeface="+mn-ea"/>
                <a:cs typeface="+mn-cs"/>
              </a:defRPr>
            </a:lvl1pPr>
            <a:lvl2pPr marL="2286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2pPr>
            <a:lvl3pPr marL="3429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3pPr>
            <a:lvl4pPr marL="4572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4pPr>
            <a:lvl5pPr marL="571500" indent="-114300" algn="ctr" defTabSz="640080" rtl="0" eaLnBrk="1" latinLnBrk="0" hangingPunct="1">
              <a:spcBef>
                <a:spcPts val="300"/>
              </a:spcBef>
              <a:buFont typeface="Arial" pitchFamily="34" charset="0"/>
              <a:buNone/>
              <a:defRPr sz="1000" b="1"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ctr" defTabSz="640080" rtl="0" eaLnBrk="1" fontAlgn="auto" latinLnBrk="0" hangingPunct="1">
              <a:lnSpc>
                <a:spcPct val="100000"/>
              </a:lnSpc>
              <a:spcBef>
                <a:spcPts val="3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CE1126"/>
                </a:solidFill>
                <a:effectLst/>
                <a:uLnTx/>
                <a:uFillTx/>
                <a:latin typeface="Arial"/>
              </a:rPr>
              <a:t>II</a:t>
            </a:r>
            <a:endParaRPr kumimoji="0" lang="en-US" sz="1600" b="1" i="0" u="none" strike="noStrike" kern="1200" cap="none" spc="0" normalizeH="0" baseline="0" noProof="0" dirty="0">
              <a:ln>
                <a:noFill/>
              </a:ln>
              <a:solidFill>
                <a:srgbClr val="CE1126"/>
              </a:solidFill>
              <a:effectLst/>
              <a:uLnTx/>
              <a:uFillTx/>
              <a:latin typeface="Arial"/>
            </a:endParaRPr>
          </a:p>
        </p:txBody>
      </p:sp>
      <p:sp>
        <p:nvSpPr>
          <p:cNvPr id="27" name="Left Brace 26"/>
          <p:cNvSpPr/>
          <p:nvPr/>
        </p:nvSpPr>
        <p:spPr bwMode="gray">
          <a:xfrm rot="5400000">
            <a:off x="1059652" y="594536"/>
            <a:ext cx="73154" cy="1143000"/>
          </a:xfrm>
          <a:prstGeom prst="leftBrac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Box 27"/>
          <p:cNvSpPr txBox="1"/>
          <p:nvPr/>
        </p:nvSpPr>
        <p:spPr bwMode="gray">
          <a:xfrm>
            <a:off x="3543781" y="857083"/>
            <a:ext cx="1115029" cy="153888"/>
          </a:xfrm>
          <a:prstGeom prst="rect">
            <a:avLst/>
          </a:prstGeom>
          <a:noFill/>
        </p:spPr>
        <p:txBody>
          <a:bodyPr wrap="square" lIns="0" tIns="0" rIns="0" bIns="0" rtlCol="0">
            <a:spAutoFit/>
          </a:bodyPr>
          <a:lstStyle/>
          <a:p>
            <a:pPr algn="ctr">
              <a:spcBef>
                <a:spcPts val="500"/>
              </a:spcBef>
            </a:pPr>
            <a:r>
              <a:rPr lang="en-US" sz="1000" i="1" dirty="0" smtClean="0"/>
              <a:t>Cost Advantage</a:t>
            </a:r>
          </a:p>
        </p:txBody>
      </p:sp>
      <p:sp>
        <p:nvSpPr>
          <p:cNvPr id="30" name="TextBox 29"/>
          <p:cNvSpPr txBox="1"/>
          <p:nvPr/>
        </p:nvSpPr>
        <p:spPr bwMode="gray">
          <a:xfrm>
            <a:off x="320358" y="857083"/>
            <a:ext cx="1551741" cy="153888"/>
          </a:xfrm>
          <a:prstGeom prst="rect">
            <a:avLst/>
          </a:prstGeom>
          <a:noFill/>
        </p:spPr>
        <p:txBody>
          <a:bodyPr wrap="square" lIns="0" tIns="0" rIns="0" bIns="0" rtlCol="0">
            <a:spAutoFit/>
          </a:bodyPr>
          <a:lstStyle/>
          <a:p>
            <a:pPr algn="ctr">
              <a:spcBef>
                <a:spcPts val="500"/>
              </a:spcBef>
            </a:pPr>
            <a:r>
              <a:rPr lang="en-US" sz="1000" i="1" dirty="0" smtClean="0"/>
              <a:t>Product Advantage</a:t>
            </a:r>
          </a:p>
        </p:txBody>
      </p:sp>
      <p:sp>
        <p:nvSpPr>
          <p:cNvPr id="31" name="Text Placeholder 29"/>
          <p:cNvSpPr txBox="1">
            <a:spLocks/>
          </p:cNvSpPr>
          <p:nvPr/>
        </p:nvSpPr>
        <p:spPr bwMode="gray">
          <a:xfrm>
            <a:off x="4474365" y="1458227"/>
            <a:ext cx="1243387" cy="387014"/>
          </a:xfrm>
          <a:prstGeom prst="rect">
            <a:avLst/>
          </a:prstGeom>
        </p:spPr>
        <p:txBody>
          <a:bodyPr vert="horz" wrap="square" lIns="45720" tIns="45720" rIns="45720" bIns="45720" rtlCol="0">
            <a:noAutofit/>
          </a:bodyPr>
          <a:lstStyle>
            <a:lvl1pPr marL="0" indent="0" algn="ctr" defTabSz="640080" rtl="0" eaLnBrk="1" latinLnBrk="0" hangingPunct="1">
              <a:spcBef>
                <a:spcPts val="300"/>
              </a:spcBef>
              <a:buFont typeface="Arial" pitchFamily="34" charset="0"/>
              <a:buNone/>
              <a:defRPr sz="1000" b="0" i="1" kern="1200">
                <a:solidFill>
                  <a:schemeClr val="tx1"/>
                </a:solidFill>
                <a:latin typeface="+mn-lt"/>
                <a:ea typeface="+mn-ea"/>
                <a:cs typeface="+mn-cs"/>
              </a:defRPr>
            </a:lvl1pPr>
            <a:lvl2pPr marL="2286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2pPr>
            <a:lvl3pPr marL="3429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3pPr>
            <a:lvl4pPr marL="4572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4pPr>
            <a:lvl5pPr marL="571500" indent="-114300" algn="ctr" defTabSz="640080" rtl="0" eaLnBrk="1" latinLnBrk="0" hangingPunct="1">
              <a:spcBef>
                <a:spcPts val="300"/>
              </a:spcBef>
              <a:buFont typeface="Arial" pitchFamily="34" charset="0"/>
              <a:buNone/>
              <a:defRPr sz="1000" b="1"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ctr" defTabSz="640080" rtl="0" eaLnBrk="1" fontAlgn="auto" latinLnBrk="0" hangingPunct="1">
              <a:lnSpc>
                <a:spcPct val="100000"/>
              </a:lnSpc>
              <a:spcBef>
                <a:spcPts val="300"/>
              </a:spcBef>
              <a:spcAft>
                <a:spcPts val="0"/>
              </a:spcAft>
              <a:buClrTx/>
              <a:buSzTx/>
              <a:buFont typeface="Arial" pitchFamily="34" charset="0"/>
              <a:buNone/>
              <a:tabLst/>
              <a:defRPr/>
            </a:pPr>
            <a:r>
              <a:rPr lang="en-US" sz="950" b="1" i="0" noProof="0" dirty="0" smtClean="0">
                <a:solidFill>
                  <a:srgbClr val="455560"/>
                </a:solidFill>
                <a:latin typeface="Arial"/>
              </a:rPr>
              <a:t>Reducing Total Costs Through Population Health</a:t>
            </a:r>
            <a:endParaRPr kumimoji="0" lang="en-US" sz="950" b="1" i="0" u="none" strike="noStrike" kern="1200" cap="none" spc="0" normalizeH="0" baseline="0" noProof="0" dirty="0">
              <a:ln>
                <a:noFill/>
              </a:ln>
              <a:solidFill>
                <a:srgbClr val="455560"/>
              </a:solidFill>
              <a:effectLst/>
              <a:uLnTx/>
              <a:uFillTx/>
              <a:latin typeface="Arial"/>
            </a:endParaRPr>
          </a:p>
        </p:txBody>
      </p:sp>
      <p:sp>
        <p:nvSpPr>
          <p:cNvPr id="45" name="Text Placeholder 29"/>
          <p:cNvSpPr txBox="1">
            <a:spLocks/>
          </p:cNvSpPr>
          <p:nvPr/>
        </p:nvSpPr>
        <p:spPr bwMode="gray">
          <a:xfrm>
            <a:off x="2493167" y="1458227"/>
            <a:ext cx="1179576" cy="387014"/>
          </a:xfrm>
          <a:prstGeom prst="rect">
            <a:avLst/>
          </a:prstGeom>
        </p:spPr>
        <p:txBody>
          <a:bodyPr vert="horz" wrap="square" lIns="45720" tIns="45720" rIns="45720" bIns="45720" rtlCol="0">
            <a:noAutofit/>
          </a:bodyPr>
          <a:lstStyle>
            <a:lvl1pPr marL="0" indent="0" algn="ctr" defTabSz="640080" rtl="0" eaLnBrk="1" latinLnBrk="0" hangingPunct="1">
              <a:spcBef>
                <a:spcPts val="300"/>
              </a:spcBef>
              <a:buFont typeface="Arial" pitchFamily="34" charset="0"/>
              <a:buNone/>
              <a:defRPr sz="1000" b="0" i="1" kern="1200">
                <a:solidFill>
                  <a:schemeClr val="tx1"/>
                </a:solidFill>
                <a:latin typeface="+mn-lt"/>
                <a:ea typeface="+mn-ea"/>
                <a:cs typeface="+mn-cs"/>
              </a:defRPr>
            </a:lvl1pPr>
            <a:lvl2pPr marL="2286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2pPr>
            <a:lvl3pPr marL="3429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3pPr>
            <a:lvl4pPr marL="457200" indent="-114300" algn="ctr" defTabSz="640080" rtl="0" eaLnBrk="1" latinLnBrk="0" hangingPunct="1">
              <a:spcBef>
                <a:spcPts val="300"/>
              </a:spcBef>
              <a:buFont typeface="Arial" pitchFamily="34" charset="0"/>
              <a:buNone/>
              <a:defRPr sz="1000" b="1" kern="1200">
                <a:solidFill>
                  <a:schemeClr val="tx1"/>
                </a:solidFill>
                <a:latin typeface="+mn-lt"/>
                <a:ea typeface="+mn-ea"/>
                <a:cs typeface="+mn-cs"/>
              </a:defRPr>
            </a:lvl4pPr>
            <a:lvl5pPr marL="571500" indent="-114300" algn="ctr" defTabSz="640080" rtl="0" eaLnBrk="1" latinLnBrk="0" hangingPunct="1">
              <a:spcBef>
                <a:spcPts val="300"/>
              </a:spcBef>
              <a:buFont typeface="Arial" pitchFamily="34" charset="0"/>
              <a:buNone/>
              <a:defRPr sz="1000" b="1"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marR="0" lvl="0" indent="0" algn="ctr" defTabSz="640080" rtl="0" eaLnBrk="1" fontAlgn="auto" latinLnBrk="0" hangingPunct="1">
              <a:lnSpc>
                <a:spcPct val="100000"/>
              </a:lnSpc>
              <a:spcBef>
                <a:spcPts val="300"/>
              </a:spcBef>
              <a:spcAft>
                <a:spcPts val="0"/>
              </a:spcAft>
              <a:buClrTx/>
              <a:buSzTx/>
              <a:buFont typeface="Arial" pitchFamily="34" charset="0"/>
              <a:buNone/>
              <a:tabLst/>
              <a:defRPr/>
            </a:pPr>
            <a:r>
              <a:rPr lang="en-US" sz="950" b="1" i="0" noProof="0" dirty="0" smtClean="0">
                <a:solidFill>
                  <a:srgbClr val="455560"/>
                </a:solidFill>
                <a:latin typeface="Arial"/>
              </a:rPr>
              <a:t>Lowering Unit Prices Through  Operational Scale</a:t>
            </a:r>
            <a:endParaRPr kumimoji="0" lang="en-US" sz="950" b="1" i="0" u="none" strike="noStrike" kern="1200" cap="none" spc="0" normalizeH="0" baseline="0" noProof="0" dirty="0">
              <a:ln>
                <a:noFill/>
              </a:ln>
              <a:solidFill>
                <a:srgbClr val="455560"/>
              </a:solidFill>
              <a:effectLst/>
              <a:uLnTx/>
              <a:uFillTx/>
              <a:latin typeface="Arial"/>
            </a:endParaRPr>
          </a:p>
        </p:txBody>
      </p:sp>
      <p:sp>
        <p:nvSpPr>
          <p:cNvPr id="47" name="Text Placeholder 16"/>
          <p:cNvSpPr txBox="1">
            <a:spLocks/>
          </p:cNvSpPr>
          <p:nvPr/>
        </p:nvSpPr>
        <p:spPr bwMode="gray">
          <a:xfrm>
            <a:off x="2169027" y="2081232"/>
            <a:ext cx="2009568" cy="2324974"/>
          </a:xfrm>
          <a:prstGeom prst="rect">
            <a:avLst/>
          </a:prstGeom>
        </p:spPr>
        <p:txBody>
          <a:bodyPr vert="horz" wrap="square" lIns="45720" tIns="45720" rIns="45720" bIns="45720" rtlCol="0">
            <a:no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defRPr/>
            </a:pPr>
            <a:r>
              <a:rPr lang="en-US" sz="850" i="1" dirty="0" smtClean="0">
                <a:solidFill>
                  <a:schemeClr val="tx1">
                    <a:lumMod val="50000"/>
                  </a:schemeClr>
                </a:solidFill>
              </a:rPr>
              <a:t>Leveraging Low-Price Care Sites</a:t>
            </a:r>
          </a:p>
          <a:p>
            <a:pPr marL="174625" indent="-174625">
              <a:buFont typeface="+mj-lt"/>
              <a:buAutoNum type="arabicPeriod" startAt="3"/>
              <a:defRPr/>
            </a:pPr>
            <a:r>
              <a:rPr lang="en-US" sz="850" dirty="0" smtClean="0">
                <a:solidFill>
                  <a:schemeClr val="tx1">
                    <a:lumMod val="50000"/>
                  </a:schemeClr>
                </a:solidFill>
              </a:rPr>
              <a:t>Top-of-site Referral Partnerships</a:t>
            </a:r>
          </a:p>
          <a:p>
            <a:pPr marL="0" indent="0">
              <a:buNone/>
              <a:defRPr/>
            </a:pPr>
            <a:r>
              <a:rPr lang="en-US" sz="850" i="1" dirty="0" smtClean="0">
                <a:solidFill>
                  <a:schemeClr val="tx1">
                    <a:lumMod val="50000"/>
                  </a:schemeClr>
                </a:solidFill>
              </a:rPr>
              <a:t>Slimming Underlying Cost Structures</a:t>
            </a:r>
            <a:endParaRPr lang="en-US" sz="850" i="1" dirty="0">
              <a:solidFill>
                <a:schemeClr val="tx1">
                  <a:lumMod val="50000"/>
                </a:schemeClr>
              </a:solidFill>
            </a:endParaRPr>
          </a:p>
          <a:p>
            <a:pPr marL="174625" indent="-174625">
              <a:buFont typeface="+mj-lt"/>
              <a:buAutoNum type="arabicPeriod" startAt="4"/>
              <a:defRPr/>
            </a:pPr>
            <a:r>
              <a:rPr lang="en-US" sz="850" dirty="0">
                <a:solidFill>
                  <a:schemeClr val="tx1">
                    <a:lumMod val="50000"/>
                  </a:schemeClr>
                </a:solidFill>
              </a:rPr>
              <a:t>Clinical Footprint  </a:t>
            </a:r>
            <a:r>
              <a:rPr lang="en-US" sz="850" dirty="0" smtClean="0">
                <a:solidFill>
                  <a:schemeClr val="tx1">
                    <a:lumMod val="50000"/>
                  </a:schemeClr>
                </a:solidFill>
              </a:rPr>
              <a:t>Rationalization</a:t>
            </a:r>
          </a:p>
          <a:p>
            <a:pPr marL="174625" indent="-174625">
              <a:buFont typeface="+mj-lt"/>
              <a:buAutoNum type="arabicPeriod" startAt="4"/>
              <a:defRPr/>
            </a:pPr>
            <a:r>
              <a:rPr lang="en-US" sz="850" dirty="0" smtClean="0">
                <a:solidFill>
                  <a:schemeClr val="tx1">
                    <a:lumMod val="50000"/>
                  </a:schemeClr>
                </a:solidFill>
              </a:rPr>
              <a:t>Next-Generation Shared Services</a:t>
            </a:r>
          </a:p>
        </p:txBody>
      </p:sp>
      <p:sp>
        <p:nvSpPr>
          <p:cNvPr id="32" name="Text Placeholder 16"/>
          <p:cNvSpPr txBox="1">
            <a:spLocks/>
          </p:cNvSpPr>
          <p:nvPr/>
        </p:nvSpPr>
        <p:spPr bwMode="gray">
          <a:xfrm>
            <a:off x="251587" y="2081232"/>
            <a:ext cx="1917439" cy="2324974"/>
          </a:xfrm>
          <a:prstGeom prst="rect">
            <a:avLst/>
          </a:prstGeom>
        </p:spPr>
        <p:txBody>
          <a:bodyPr vert="horz" wrap="square" lIns="45720" tIns="45720" rIns="45720" bIns="45720" rtlCol="0">
            <a:no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defRPr/>
            </a:pPr>
            <a:r>
              <a:rPr lang="en-US" sz="850" i="1" dirty="0" smtClean="0">
                <a:solidFill>
                  <a:schemeClr val="tx1">
                    <a:lumMod val="50000"/>
                  </a:schemeClr>
                </a:solidFill>
              </a:rPr>
              <a:t>Driving Network Assembly</a:t>
            </a:r>
          </a:p>
          <a:p>
            <a:pPr marL="174625" indent="-174625">
              <a:buAutoNum type="arabicPeriod"/>
              <a:defRPr/>
            </a:pPr>
            <a:r>
              <a:rPr lang="en-US" sz="850" dirty="0" smtClean="0">
                <a:solidFill>
                  <a:schemeClr val="tx1">
                    <a:lumMod val="50000"/>
                  </a:schemeClr>
                </a:solidFill>
              </a:rPr>
              <a:t>Comprehensive </a:t>
            </a:r>
            <a:r>
              <a:rPr lang="en-US" sz="850" dirty="0">
                <a:solidFill>
                  <a:schemeClr val="tx1">
                    <a:lumMod val="50000"/>
                  </a:schemeClr>
                </a:solidFill>
              </a:rPr>
              <a:t>N</a:t>
            </a:r>
            <a:r>
              <a:rPr lang="en-US" sz="850" dirty="0" smtClean="0">
                <a:solidFill>
                  <a:schemeClr val="tx1">
                    <a:lumMod val="50000"/>
                  </a:schemeClr>
                </a:solidFill>
              </a:rPr>
              <a:t>etwork Product</a:t>
            </a:r>
          </a:p>
          <a:p>
            <a:pPr marL="0" indent="0">
              <a:buNone/>
              <a:defRPr/>
            </a:pPr>
            <a:r>
              <a:rPr lang="en-US" sz="850" i="1" dirty="0" smtClean="0">
                <a:solidFill>
                  <a:schemeClr val="tx1">
                    <a:lumMod val="50000"/>
                  </a:schemeClr>
                </a:solidFill>
              </a:rPr>
              <a:t>Appealing to Network Assemblers</a:t>
            </a:r>
          </a:p>
          <a:p>
            <a:pPr marL="174625" indent="-174625">
              <a:buFont typeface="+mj-lt"/>
              <a:buAutoNum type="arabicPeriod" startAt="2"/>
              <a:defRPr/>
            </a:pPr>
            <a:r>
              <a:rPr lang="en-US" sz="850" dirty="0" smtClean="0">
                <a:solidFill>
                  <a:schemeClr val="tx1">
                    <a:lumMod val="50000"/>
                  </a:schemeClr>
                </a:solidFill>
              </a:rPr>
              <a:t>Portfolio-Enhancing Clinical Partnerships</a:t>
            </a:r>
            <a:endParaRPr lang="en-US" sz="850" dirty="0">
              <a:solidFill>
                <a:schemeClr val="tx1">
                  <a:lumMod val="50000"/>
                </a:schemeClr>
              </a:solidFill>
            </a:endParaRPr>
          </a:p>
        </p:txBody>
      </p:sp>
      <p:sp>
        <p:nvSpPr>
          <p:cNvPr id="18" name="Left Brace 17"/>
          <p:cNvSpPr/>
          <p:nvPr/>
        </p:nvSpPr>
        <p:spPr bwMode="gray">
          <a:xfrm rot="5400000">
            <a:off x="4078437" y="-831926"/>
            <a:ext cx="45719" cy="4023360"/>
          </a:xfrm>
          <a:prstGeom prst="leftBrac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4108604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Discrete Elements of Partnership Support Specific Goals</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6080760" cy="276999"/>
          </a:xfrm>
        </p:spPr>
        <p:txBody>
          <a:bodyPr/>
          <a:lstStyle/>
          <a:p>
            <a:r>
              <a:rPr lang="en-US" dirty="0" smtClean="0"/>
              <a:t>Meaningful Integration About More than the Model</a:t>
            </a:r>
            <a:endParaRPr lang="en-US" dirty="0"/>
          </a:p>
        </p:txBody>
      </p:sp>
      <p:sp>
        <p:nvSpPr>
          <p:cNvPr id="7" name="Text Placeholder 7"/>
          <p:cNvSpPr txBox="1">
            <a:spLocks/>
          </p:cNvSpPr>
          <p:nvPr/>
        </p:nvSpPr>
        <p:spPr>
          <a:xfrm>
            <a:off x="285563" y="1099981"/>
            <a:ext cx="2133974" cy="28275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US" sz="1100" b="1" dirty="0" smtClean="0">
                <a:solidFill>
                  <a:schemeClr val="accent4"/>
                </a:solidFill>
              </a:rPr>
              <a:t>Potential Elements of Provider Integration</a:t>
            </a:r>
            <a:endParaRPr lang="en-US" sz="1100" b="1" dirty="0">
              <a:solidFill>
                <a:schemeClr val="accent4"/>
              </a:solidFill>
            </a:endParaRPr>
          </a:p>
        </p:txBody>
      </p:sp>
      <p:sp>
        <p:nvSpPr>
          <p:cNvPr id="13" name="TextBox 12"/>
          <p:cNvSpPr txBox="1"/>
          <p:nvPr/>
        </p:nvSpPr>
        <p:spPr bwMode="gray">
          <a:xfrm>
            <a:off x="752475" y="1829694"/>
            <a:ext cx="1200150" cy="182880"/>
          </a:xfrm>
          <a:prstGeom prst="rect">
            <a:avLst/>
          </a:prstGeom>
          <a:solidFill>
            <a:schemeClr val="accent1"/>
          </a:solidFill>
        </p:spPr>
        <p:txBody>
          <a:bodyPr wrap="square" lIns="0" tIns="0" rIns="0" bIns="0" rtlCol="0" anchor="ctr">
            <a:spAutoFit/>
          </a:bodyPr>
          <a:lstStyle/>
          <a:p>
            <a:pPr algn="ctr">
              <a:spcBef>
                <a:spcPts val="500"/>
              </a:spcBef>
            </a:pPr>
            <a:r>
              <a:rPr lang="en-US" sz="1000" b="1" dirty="0" smtClean="0"/>
              <a:t>Payer Contracting</a:t>
            </a:r>
          </a:p>
        </p:txBody>
      </p:sp>
      <p:sp>
        <p:nvSpPr>
          <p:cNvPr id="36" name="TextBox 35"/>
          <p:cNvSpPr txBox="1"/>
          <p:nvPr/>
        </p:nvSpPr>
        <p:spPr bwMode="gray">
          <a:xfrm>
            <a:off x="752475" y="2134653"/>
            <a:ext cx="1200150" cy="182880"/>
          </a:xfrm>
          <a:prstGeom prst="rect">
            <a:avLst/>
          </a:prstGeom>
          <a:solidFill>
            <a:schemeClr val="accent1"/>
          </a:solidFill>
        </p:spPr>
        <p:txBody>
          <a:bodyPr wrap="square" lIns="0" tIns="0" rIns="0" bIns="0" rtlCol="0" anchor="ctr">
            <a:spAutoFit/>
          </a:bodyPr>
          <a:lstStyle/>
          <a:p>
            <a:pPr algn="ctr">
              <a:spcBef>
                <a:spcPts val="500"/>
              </a:spcBef>
            </a:pPr>
            <a:r>
              <a:rPr lang="en-US" sz="1000" b="1" dirty="0" smtClean="0"/>
              <a:t>Brand/Identity</a:t>
            </a:r>
          </a:p>
        </p:txBody>
      </p:sp>
      <p:sp>
        <p:nvSpPr>
          <p:cNvPr id="37" name="TextBox 36"/>
          <p:cNvSpPr txBox="1"/>
          <p:nvPr/>
        </p:nvSpPr>
        <p:spPr bwMode="gray">
          <a:xfrm>
            <a:off x="752475" y="2439612"/>
            <a:ext cx="1200150" cy="182880"/>
          </a:xfrm>
          <a:prstGeom prst="rect">
            <a:avLst/>
          </a:prstGeom>
          <a:solidFill>
            <a:schemeClr val="accent1"/>
          </a:solidFill>
        </p:spPr>
        <p:txBody>
          <a:bodyPr wrap="square" lIns="0" tIns="0" rIns="0" bIns="0" rtlCol="0" anchor="ctr">
            <a:spAutoFit/>
          </a:bodyPr>
          <a:lstStyle/>
          <a:p>
            <a:pPr algn="ctr">
              <a:spcBef>
                <a:spcPts val="500"/>
              </a:spcBef>
            </a:pPr>
            <a:r>
              <a:rPr lang="en-US" sz="1000" b="1" dirty="0" smtClean="0"/>
              <a:t>Strategic Plan</a:t>
            </a:r>
          </a:p>
        </p:txBody>
      </p:sp>
      <p:sp>
        <p:nvSpPr>
          <p:cNvPr id="38" name="TextBox 37"/>
          <p:cNvSpPr txBox="1"/>
          <p:nvPr/>
        </p:nvSpPr>
        <p:spPr bwMode="gray">
          <a:xfrm>
            <a:off x="752475" y="2744571"/>
            <a:ext cx="1200150" cy="182880"/>
          </a:xfrm>
          <a:prstGeom prst="rect">
            <a:avLst/>
          </a:prstGeom>
          <a:solidFill>
            <a:schemeClr val="accent1"/>
          </a:solidFill>
        </p:spPr>
        <p:txBody>
          <a:bodyPr wrap="square" lIns="0" tIns="0" rIns="0" bIns="0" rtlCol="0" anchor="ctr">
            <a:spAutoFit/>
          </a:bodyPr>
          <a:lstStyle/>
          <a:p>
            <a:pPr algn="ctr">
              <a:spcBef>
                <a:spcPts val="500"/>
              </a:spcBef>
            </a:pPr>
            <a:r>
              <a:rPr lang="en-US" sz="1000" b="1" dirty="0" smtClean="0"/>
              <a:t>Governance</a:t>
            </a:r>
          </a:p>
        </p:txBody>
      </p:sp>
      <p:sp>
        <p:nvSpPr>
          <p:cNvPr id="39" name="TextBox 38"/>
          <p:cNvSpPr txBox="1"/>
          <p:nvPr/>
        </p:nvSpPr>
        <p:spPr bwMode="gray">
          <a:xfrm>
            <a:off x="752475" y="3049530"/>
            <a:ext cx="1200150" cy="182880"/>
          </a:xfrm>
          <a:prstGeom prst="rect">
            <a:avLst/>
          </a:prstGeom>
          <a:solidFill>
            <a:schemeClr val="accent1"/>
          </a:solidFill>
        </p:spPr>
        <p:txBody>
          <a:bodyPr wrap="square" lIns="0" tIns="0" rIns="0" bIns="0" rtlCol="0" anchor="ctr">
            <a:spAutoFit/>
          </a:bodyPr>
          <a:lstStyle/>
          <a:p>
            <a:pPr algn="ctr">
              <a:spcBef>
                <a:spcPts val="500"/>
              </a:spcBef>
            </a:pPr>
            <a:r>
              <a:rPr lang="en-US" sz="1000" b="1" dirty="0" smtClean="0"/>
              <a:t>Operations</a:t>
            </a:r>
          </a:p>
        </p:txBody>
      </p:sp>
      <p:sp>
        <p:nvSpPr>
          <p:cNvPr id="40" name="TextBox 39"/>
          <p:cNvSpPr txBox="1"/>
          <p:nvPr/>
        </p:nvSpPr>
        <p:spPr bwMode="gray">
          <a:xfrm>
            <a:off x="752475" y="3354489"/>
            <a:ext cx="1200150" cy="182880"/>
          </a:xfrm>
          <a:prstGeom prst="rect">
            <a:avLst/>
          </a:prstGeom>
          <a:solidFill>
            <a:schemeClr val="accent1"/>
          </a:solidFill>
        </p:spPr>
        <p:txBody>
          <a:bodyPr wrap="square" lIns="0" tIns="0" rIns="0" bIns="0" rtlCol="0" anchor="ctr">
            <a:spAutoFit/>
          </a:bodyPr>
          <a:lstStyle/>
          <a:p>
            <a:pPr algn="ctr">
              <a:spcBef>
                <a:spcPts val="500"/>
              </a:spcBef>
            </a:pPr>
            <a:r>
              <a:rPr lang="en-US" sz="1000" b="1" dirty="0" smtClean="0"/>
              <a:t>Clinical IT</a:t>
            </a:r>
          </a:p>
        </p:txBody>
      </p:sp>
      <p:sp>
        <p:nvSpPr>
          <p:cNvPr id="41" name="TextBox 40"/>
          <p:cNvSpPr txBox="1"/>
          <p:nvPr/>
        </p:nvSpPr>
        <p:spPr bwMode="gray">
          <a:xfrm>
            <a:off x="752475" y="3659448"/>
            <a:ext cx="1200150" cy="182880"/>
          </a:xfrm>
          <a:prstGeom prst="rect">
            <a:avLst/>
          </a:prstGeom>
          <a:solidFill>
            <a:schemeClr val="accent1"/>
          </a:solidFill>
        </p:spPr>
        <p:txBody>
          <a:bodyPr wrap="square" lIns="0" tIns="0" rIns="0" bIns="0" rtlCol="0" anchor="ctr">
            <a:spAutoFit/>
          </a:bodyPr>
          <a:lstStyle/>
          <a:p>
            <a:pPr algn="ctr">
              <a:spcBef>
                <a:spcPts val="500"/>
              </a:spcBef>
            </a:pPr>
            <a:r>
              <a:rPr lang="en-US" sz="1000" b="1" dirty="0" smtClean="0"/>
              <a:t>Care Model</a:t>
            </a:r>
          </a:p>
        </p:txBody>
      </p:sp>
      <p:sp>
        <p:nvSpPr>
          <p:cNvPr id="42" name="TextBox 41"/>
          <p:cNvSpPr txBox="1"/>
          <p:nvPr/>
        </p:nvSpPr>
        <p:spPr bwMode="gray">
          <a:xfrm>
            <a:off x="752475" y="3964407"/>
            <a:ext cx="1200150" cy="182880"/>
          </a:xfrm>
          <a:prstGeom prst="rect">
            <a:avLst/>
          </a:prstGeom>
          <a:solidFill>
            <a:schemeClr val="accent1"/>
          </a:solidFill>
        </p:spPr>
        <p:txBody>
          <a:bodyPr wrap="square" lIns="0" tIns="0" rIns="0" bIns="0" rtlCol="0" anchor="ctr">
            <a:spAutoFit/>
          </a:bodyPr>
          <a:lstStyle/>
          <a:p>
            <a:pPr algn="ctr">
              <a:spcBef>
                <a:spcPts val="500"/>
              </a:spcBef>
            </a:pPr>
            <a:r>
              <a:rPr lang="en-US" sz="1000" b="1" dirty="0" smtClean="0"/>
              <a:t>Expertise</a:t>
            </a:r>
          </a:p>
        </p:txBody>
      </p:sp>
      <p:cxnSp>
        <p:nvCxnSpPr>
          <p:cNvPr id="44" name="Straight Arrow Connector 43"/>
          <p:cNvCxnSpPr/>
          <p:nvPr/>
        </p:nvCxnSpPr>
        <p:spPr bwMode="gray">
          <a:xfrm>
            <a:off x="2112120" y="1906638"/>
            <a:ext cx="457200" cy="0"/>
          </a:xfrm>
          <a:prstGeom prst="straightConnector1">
            <a:avLst/>
          </a:prstGeom>
          <a:solidFill>
            <a:schemeClr val="accent1"/>
          </a:solidFill>
          <a:ln w="12700" cap="flat" cmpd="sng" algn="ctr">
            <a:solidFill>
              <a:schemeClr val="accent6"/>
            </a:solidFill>
            <a:prstDash val="solid"/>
            <a:round/>
            <a:headEnd type="none" w="med" len="med"/>
            <a:tailEnd type="triangle"/>
          </a:ln>
          <a:effectLst/>
        </p:spPr>
      </p:cxnSp>
      <p:sp>
        <p:nvSpPr>
          <p:cNvPr id="19" name="TextBox 18"/>
          <p:cNvSpPr txBox="1"/>
          <p:nvPr/>
        </p:nvSpPr>
        <p:spPr bwMode="gray">
          <a:xfrm>
            <a:off x="2721351" y="1837389"/>
            <a:ext cx="3477677" cy="138499"/>
          </a:xfrm>
          <a:prstGeom prst="rect">
            <a:avLst/>
          </a:prstGeom>
          <a:noFill/>
        </p:spPr>
        <p:txBody>
          <a:bodyPr wrap="square" lIns="0" tIns="0" rIns="0" bIns="0" rtlCol="0">
            <a:spAutoFit/>
          </a:bodyPr>
          <a:lstStyle/>
          <a:p>
            <a:pPr>
              <a:spcBef>
                <a:spcPts val="500"/>
              </a:spcBef>
            </a:pPr>
            <a:r>
              <a:rPr lang="en-US" sz="900" dirty="0" smtClean="0"/>
              <a:t>Strengthens negotiating position, allows access to larger purchasers</a:t>
            </a:r>
          </a:p>
        </p:txBody>
      </p:sp>
      <p:cxnSp>
        <p:nvCxnSpPr>
          <p:cNvPr id="45" name="Straight Arrow Connector 44"/>
          <p:cNvCxnSpPr/>
          <p:nvPr/>
        </p:nvCxnSpPr>
        <p:spPr bwMode="gray">
          <a:xfrm>
            <a:off x="2112120" y="2215789"/>
            <a:ext cx="457200" cy="0"/>
          </a:xfrm>
          <a:prstGeom prst="straightConnector1">
            <a:avLst/>
          </a:prstGeom>
          <a:solidFill>
            <a:schemeClr val="accent1"/>
          </a:solidFill>
          <a:ln w="12700" cap="flat" cmpd="sng" algn="ctr">
            <a:solidFill>
              <a:schemeClr val="accent6"/>
            </a:solidFill>
            <a:prstDash val="solid"/>
            <a:round/>
            <a:headEnd type="none" w="med" len="med"/>
            <a:tailEnd type="triangle"/>
          </a:ln>
          <a:effectLst/>
        </p:spPr>
      </p:cxnSp>
      <p:sp>
        <p:nvSpPr>
          <p:cNvPr id="46" name="TextBox 45"/>
          <p:cNvSpPr txBox="1"/>
          <p:nvPr/>
        </p:nvSpPr>
        <p:spPr bwMode="gray">
          <a:xfrm>
            <a:off x="2721351" y="2156843"/>
            <a:ext cx="3431957" cy="138499"/>
          </a:xfrm>
          <a:prstGeom prst="rect">
            <a:avLst/>
          </a:prstGeom>
          <a:noFill/>
        </p:spPr>
        <p:txBody>
          <a:bodyPr wrap="square" lIns="0" tIns="0" rIns="0" bIns="0" rtlCol="0">
            <a:spAutoFit/>
          </a:bodyPr>
          <a:lstStyle/>
          <a:p>
            <a:pPr>
              <a:spcBef>
                <a:spcPts val="500"/>
              </a:spcBef>
            </a:pPr>
            <a:r>
              <a:rPr lang="en-US" sz="900" dirty="0" smtClean="0"/>
              <a:t>Confers reputational benefits, signals strength of integration </a:t>
            </a:r>
          </a:p>
        </p:txBody>
      </p:sp>
      <p:cxnSp>
        <p:nvCxnSpPr>
          <p:cNvPr id="61" name="Straight Arrow Connector 60"/>
          <p:cNvCxnSpPr/>
          <p:nvPr/>
        </p:nvCxnSpPr>
        <p:spPr bwMode="gray">
          <a:xfrm>
            <a:off x="2112120" y="2519214"/>
            <a:ext cx="457200" cy="0"/>
          </a:xfrm>
          <a:prstGeom prst="straightConnector1">
            <a:avLst/>
          </a:prstGeom>
          <a:solidFill>
            <a:schemeClr val="accent1"/>
          </a:solidFill>
          <a:ln w="12700" cap="flat" cmpd="sng" algn="ctr">
            <a:solidFill>
              <a:schemeClr val="accent6"/>
            </a:solidFill>
            <a:prstDash val="solid"/>
            <a:round/>
            <a:headEnd type="none" w="med" len="med"/>
            <a:tailEnd type="triangle"/>
          </a:ln>
          <a:effectLst/>
        </p:spPr>
      </p:cxnSp>
      <p:sp>
        <p:nvSpPr>
          <p:cNvPr id="62" name="TextBox 61"/>
          <p:cNvSpPr txBox="1"/>
          <p:nvPr/>
        </p:nvSpPr>
        <p:spPr bwMode="gray">
          <a:xfrm>
            <a:off x="2721351" y="2449965"/>
            <a:ext cx="3058578" cy="138499"/>
          </a:xfrm>
          <a:prstGeom prst="rect">
            <a:avLst/>
          </a:prstGeom>
          <a:noFill/>
        </p:spPr>
        <p:txBody>
          <a:bodyPr wrap="square" lIns="0" tIns="0" rIns="0" bIns="0" rtlCol="0">
            <a:spAutoFit/>
          </a:bodyPr>
          <a:lstStyle/>
          <a:p>
            <a:pPr>
              <a:spcBef>
                <a:spcPts val="500"/>
              </a:spcBef>
            </a:pPr>
            <a:r>
              <a:rPr lang="en-US" sz="900" dirty="0" smtClean="0"/>
              <a:t>Allows rationalized investments/divestitures</a:t>
            </a:r>
          </a:p>
        </p:txBody>
      </p:sp>
      <p:cxnSp>
        <p:nvCxnSpPr>
          <p:cNvPr id="63" name="Straight Arrow Connector 62"/>
          <p:cNvCxnSpPr/>
          <p:nvPr/>
        </p:nvCxnSpPr>
        <p:spPr bwMode="gray">
          <a:xfrm>
            <a:off x="2112120" y="2825502"/>
            <a:ext cx="457200" cy="0"/>
          </a:xfrm>
          <a:prstGeom prst="straightConnector1">
            <a:avLst/>
          </a:prstGeom>
          <a:solidFill>
            <a:schemeClr val="accent1"/>
          </a:solidFill>
          <a:ln w="12700" cap="flat" cmpd="sng" algn="ctr">
            <a:solidFill>
              <a:schemeClr val="accent6"/>
            </a:solidFill>
            <a:prstDash val="solid"/>
            <a:round/>
            <a:headEnd type="none" w="med" len="med"/>
            <a:tailEnd type="triangle"/>
          </a:ln>
          <a:effectLst/>
        </p:spPr>
      </p:cxnSp>
      <p:sp>
        <p:nvSpPr>
          <p:cNvPr id="64" name="TextBox 63"/>
          <p:cNvSpPr txBox="1"/>
          <p:nvPr/>
        </p:nvSpPr>
        <p:spPr bwMode="gray">
          <a:xfrm>
            <a:off x="2721351" y="2748558"/>
            <a:ext cx="3058578" cy="153888"/>
          </a:xfrm>
          <a:prstGeom prst="rect">
            <a:avLst/>
          </a:prstGeom>
          <a:noFill/>
        </p:spPr>
        <p:txBody>
          <a:bodyPr wrap="square" lIns="0" tIns="0" rIns="0" bIns="0" rtlCol="0">
            <a:spAutoFit/>
          </a:bodyPr>
          <a:lstStyle/>
          <a:p>
            <a:pPr>
              <a:spcBef>
                <a:spcPts val="500"/>
              </a:spcBef>
            </a:pPr>
            <a:endParaRPr lang="en-US" sz="1000" dirty="0" smtClean="0"/>
          </a:p>
        </p:txBody>
      </p:sp>
      <p:cxnSp>
        <p:nvCxnSpPr>
          <p:cNvPr id="65" name="Straight Arrow Connector 64"/>
          <p:cNvCxnSpPr/>
          <p:nvPr/>
        </p:nvCxnSpPr>
        <p:spPr bwMode="gray">
          <a:xfrm>
            <a:off x="2112120" y="3131790"/>
            <a:ext cx="457200" cy="0"/>
          </a:xfrm>
          <a:prstGeom prst="straightConnector1">
            <a:avLst/>
          </a:prstGeom>
          <a:solidFill>
            <a:schemeClr val="accent1"/>
          </a:solidFill>
          <a:ln w="12700" cap="flat" cmpd="sng" algn="ctr">
            <a:solidFill>
              <a:schemeClr val="accent6"/>
            </a:solidFill>
            <a:prstDash val="solid"/>
            <a:round/>
            <a:headEnd type="none" w="med" len="med"/>
            <a:tailEnd type="triangle"/>
          </a:ln>
          <a:effectLst/>
        </p:spPr>
      </p:cxnSp>
      <p:sp>
        <p:nvSpPr>
          <p:cNvPr id="66" name="TextBox 65"/>
          <p:cNvSpPr txBox="1"/>
          <p:nvPr/>
        </p:nvSpPr>
        <p:spPr bwMode="gray">
          <a:xfrm>
            <a:off x="2721351" y="3062541"/>
            <a:ext cx="3058578" cy="138499"/>
          </a:xfrm>
          <a:prstGeom prst="rect">
            <a:avLst/>
          </a:prstGeom>
          <a:noFill/>
        </p:spPr>
        <p:txBody>
          <a:bodyPr wrap="square" lIns="0" tIns="0" rIns="0" bIns="0" rtlCol="0">
            <a:spAutoFit/>
          </a:bodyPr>
          <a:lstStyle/>
          <a:p>
            <a:pPr>
              <a:spcBef>
                <a:spcPts val="500"/>
              </a:spcBef>
            </a:pPr>
            <a:r>
              <a:rPr lang="en-US" sz="900" dirty="0" smtClean="0"/>
              <a:t>Enables process efficiencies, knowledge exchange </a:t>
            </a:r>
          </a:p>
        </p:txBody>
      </p:sp>
      <p:cxnSp>
        <p:nvCxnSpPr>
          <p:cNvPr id="67" name="Straight Arrow Connector 66"/>
          <p:cNvCxnSpPr/>
          <p:nvPr/>
        </p:nvCxnSpPr>
        <p:spPr bwMode="gray">
          <a:xfrm>
            <a:off x="2112120" y="3438077"/>
            <a:ext cx="457200" cy="0"/>
          </a:xfrm>
          <a:prstGeom prst="straightConnector1">
            <a:avLst/>
          </a:prstGeom>
          <a:solidFill>
            <a:schemeClr val="accent1"/>
          </a:solidFill>
          <a:ln w="12700" cap="flat" cmpd="sng" algn="ctr">
            <a:solidFill>
              <a:schemeClr val="accent6"/>
            </a:solidFill>
            <a:prstDash val="solid"/>
            <a:round/>
            <a:headEnd type="none" w="med" len="med"/>
            <a:tailEnd type="triangle"/>
          </a:ln>
          <a:effectLst/>
        </p:spPr>
      </p:cxnSp>
      <p:sp>
        <p:nvSpPr>
          <p:cNvPr id="68" name="TextBox 67"/>
          <p:cNvSpPr txBox="1"/>
          <p:nvPr/>
        </p:nvSpPr>
        <p:spPr bwMode="gray">
          <a:xfrm>
            <a:off x="2721351" y="3299578"/>
            <a:ext cx="3058578" cy="276999"/>
          </a:xfrm>
          <a:prstGeom prst="rect">
            <a:avLst/>
          </a:prstGeom>
          <a:noFill/>
        </p:spPr>
        <p:txBody>
          <a:bodyPr wrap="square" lIns="0" tIns="0" rIns="0" bIns="0" rtlCol="0">
            <a:spAutoFit/>
          </a:bodyPr>
          <a:lstStyle/>
          <a:p>
            <a:pPr>
              <a:spcBef>
                <a:spcPts val="500"/>
              </a:spcBef>
            </a:pPr>
            <a:r>
              <a:rPr lang="en-US" sz="900" dirty="0" smtClean="0"/>
              <a:t>Broadens perspective over care continuum; reveals opportunities for reducing total cost of care</a:t>
            </a:r>
          </a:p>
        </p:txBody>
      </p:sp>
      <p:cxnSp>
        <p:nvCxnSpPr>
          <p:cNvPr id="69" name="Straight Arrow Connector 68"/>
          <p:cNvCxnSpPr/>
          <p:nvPr/>
        </p:nvCxnSpPr>
        <p:spPr bwMode="gray">
          <a:xfrm>
            <a:off x="2112120" y="3744366"/>
            <a:ext cx="457200" cy="0"/>
          </a:xfrm>
          <a:prstGeom prst="straightConnector1">
            <a:avLst/>
          </a:prstGeom>
          <a:solidFill>
            <a:schemeClr val="accent1"/>
          </a:solidFill>
          <a:ln w="12700" cap="flat" cmpd="sng" algn="ctr">
            <a:solidFill>
              <a:schemeClr val="accent6"/>
            </a:solidFill>
            <a:prstDash val="solid"/>
            <a:round/>
            <a:headEnd type="none" w="med" len="med"/>
            <a:tailEnd type="triangle"/>
          </a:ln>
          <a:effectLst/>
        </p:spPr>
      </p:cxnSp>
      <p:sp>
        <p:nvSpPr>
          <p:cNvPr id="70" name="TextBox 69"/>
          <p:cNvSpPr txBox="1"/>
          <p:nvPr/>
        </p:nvSpPr>
        <p:spPr bwMode="gray">
          <a:xfrm>
            <a:off x="2721351" y="3675117"/>
            <a:ext cx="3058578" cy="138499"/>
          </a:xfrm>
          <a:prstGeom prst="rect">
            <a:avLst/>
          </a:prstGeom>
          <a:noFill/>
        </p:spPr>
        <p:txBody>
          <a:bodyPr wrap="square" lIns="0" tIns="0" rIns="0" bIns="0" rtlCol="0">
            <a:spAutoFit/>
          </a:bodyPr>
          <a:lstStyle/>
          <a:p>
            <a:pPr>
              <a:spcBef>
                <a:spcPts val="500"/>
              </a:spcBef>
            </a:pPr>
            <a:r>
              <a:rPr lang="en-US" sz="900" dirty="0" smtClean="0"/>
              <a:t>Reduces fragmentation in care delivery; improves outcomes</a:t>
            </a:r>
          </a:p>
        </p:txBody>
      </p:sp>
      <p:cxnSp>
        <p:nvCxnSpPr>
          <p:cNvPr id="71" name="Straight Arrow Connector 70"/>
          <p:cNvCxnSpPr/>
          <p:nvPr/>
        </p:nvCxnSpPr>
        <p:spPr bwMode="gray">
          <a:xfrm>
            <a:off x="2112120" y="4050654"/>
            <a:ext cx="457200" cy="0"/>
          </a:xfrm>
          <a:prstGeom prst="straightConnector1">
            <a:avLst/>
          </a:prstGeom>
          <a:solidFill>
            <a:schemeClr val="accent1"/>
          </a:solidFill>
          <a:ln w="12700" cap="flat" cmpd="sng" algn="ctr">
            <a:solidFill>
              <a:schemeClr val="accent6"/>
            </a:solidFill>
            <a:prstDash val="solid"/>
            <a:round/>
            <a:headEnd type="none" w="med" len="med"/>
            <a:tailEnd type="triangle"/>
          </a:ln>
          <a:effectLst/>
        </p:spPr>
      </p:cxnSp>
      <p:sp>
        <p:nvSpPr>
          <p:cNvPr id="72" name="TextBox 71"/>
          <p:cNvSpPr txBox="1"/>
          <p:nvPr/>
        </p:nvSpPr>
        <p:spPr bwMode="gray">
          <a:xfrm>
            <a:off x="2721351" y="3981405"/>
            <a:ext cx="3058578" cy="138499"/>
          </a:xfrm>
          <a:prstGeom prst="rect">
            <a:avLst/>
          </a:prstGeom>
          <a:noFill/>
        </p:spPr>
        <p:txBody>
          <a:bodyPr wrap="square" lIns="0" tIns="0" rIns="0" bIns="0" rtlCol="0">
            <a:spAutoFit/>
          </a:bodyPr>
          <a:lstStyle/>
          <a:p>
            <a:pPr>
              <a:spcBef>
                <a:spcPts val="500"/>
              </a:spcBef>
            </a:pPr>
            <a:r>
              <a:rPr lang="en-US" sz="900" dirty="0" smtClean="0"/>
              <a:t>Flattens learning curves; promotes best practices</a:t>
            </a:r>
          </a:p>
        </p:txBody>
      </p:sp>
      <p:sp>
        <p:nvSpPr>
          <p:cNvPr id="75" name="TextBox 74"/>
          <p:cNvSpPr txBox="1"/>
          <p:nvPr/>
        </p:nvSpPr>
        <p:spPr bwMode="gray">
          <a:xfrm>
            <a:off x="2721350" y="2756253"/>
            <a:ext cx="3289935" cy="138499"/>
          </a:xfrm>
          <a:prstGeom prst="rect">
            <a:avLst/>
          </a:prstGeom>
          <a:noFill/>
        </p:spPr>
        <p:txBody>
          <a:bodyPr wrap="square" lIns="0" tIns="0" rIns="0" bIns="0" rtlCol="0">
            <a:spAutoFit/>
          </a:bodyPr>
          <a:lstStyle/>
          <a:p>
            <a:pPr>
              <a:spcBef>
                <a:spcPts val="500"/>
              </a:spcBef>
            </a:pPr>
            <a:r>
              <a:rPr lang="en-US" sz="900" dirty="0" smtClean="0"/>
              <a:t>Ensures stability and implementation of other shared elements</a:t>
            </a:r>
          </a:p>
        </p:txBody>
      </p:sp>
      <p:sp>
        <p:nvSpPr>
          <p:cNvPr id="94" name="Text Placeholder 7"/>
          <p:cNvSpPr txBox="1">
            <a:spLocks/>
          </p:cNvSpPr>
          <p:nvPr/>
        </p:nvSpPr>
        <p:spPr>
          <a:xfrm>
            <a:off x="3183653" y="1099981"/>
            <a:ext cx="2133974" cy="28275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US" sz="1100" b="1" dirty="0" smtClean="0">
                <a:solidFill>
                  <a:schemeClr val="accent4"/>
                </a:solidFill>
              </a:rPr>
              <a:t>Potential Benefits</a:t>
            </a:r>
            <a:endParaRPr lang="en-US" sz="1100" b="1" dirty="0">
              <a:solidFill>
                <a:schemeClr val="accent4"/>
              </a:solidFill>
            </a:endParaRPr>
          </a:p>
        </p:txBody>
      </p:sp>
    </p:spTree>
    <p:extLst>
      <p:ext uri="{BB962C8B-B14F-4D97-AF65-F5344CB8AC3E}">
        <p14:creationId xmlns:p14="http://schemas.microsoft.com/office/powerpoint/2010/main" val="18245782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Choice of Model Only Determines Environment for Pursuing Integration</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6080760" cy="276999"/>
          </a:xfrm>
        </p:spPr>
        <p:txBody>
          <a:bodyPr/>
          <a:lstStyle/>
          <a:p>
            <a:r>
              <a:rPr lang="en-US" dirty="0" smtClean="0"/>
              <a:t>Concrete Decisions Beyond Legal Structure</a:t>
            </a:r>
            <a:endParaRPr lang="en-US" dirty="0"/>
          </a:p>
        </p:txBody>
      </p:sp>
      <p:sp>
        <p:nvSpPr>
          <p:cNvPr id="8" name="Oval 7"/>
          <p:cNvSpPr/>
          <p:nvPr/>
        </p:nvSpPr>
        <p:spPr bwMode="gray">
          <a:xfrm>
            <a:off x="1180594" y="1733550"/>
            <a:ext cx="2038350" cy="2038350"/>
          </a:xfrm>
          <a:prstGeom prst="ellipse">
            <a:avLst/>
          </a:prstGeom>
          <a:solidFill>
            <a:schemeClr val="accent1"/>
          </a:solidFill>
          <a:ln w="1905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900" i="1" dirty="0" err="1" smtClean="0">
              <a:solidFill>
                <a:schemeClr val="bg1"/>
              </a:solidFill>
            </a:endParaRPr>
          </a:p>
        </p:txBody>
      </p:sp>
      <p:sp>
        <p:nvSpPr>
          <p:cNvPr id="7" name="Oval 6"/>
          <p:cNvSpPr/>
          <p:nvPr/>
        </p:nvSpPr>
        <p:spPr bwMode="gray">
          <a:xfrm>
            <a:off x="1742569" y="2295525"/>
            <a:ext cx="914400" cy="914400"/>
          </a:xfrm>
          <a:prstGeom prst="ellipse">
            <a:avLst/>
          </a:prstGeom>
          <a:solidFill>
            <a:schemeClr val="accent2"/>
          </a:solidFill>
          <a:ln w="19050">
            <a:solidFill>
              <a:schemeClr val="bg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900" i="1" dirty="0" err="1" smtClean="0">
              <a:solidFill>
                <a:schemeClr val="bg1"/>
              </a:solidFill>
            </a:endParaRPr>
          </a:p>
        </p:txBody>
      </p:sp>
      <p:sp>
        <p:nvSpPr>
          <p:cNvPr id="9" name="Oval 8"/>
          <p:cNvSpPr/>
          <p:nvPr/>
        </p:nvSpPr>
        <p:spPr bwMode="gray">
          <a:xfrm>
            <a:off x="590044" y="1143000"/>
            <a:ext cx="3219450" cy="3219450"/>
          </a:xfrm>
          <a:prstGeom prst="ellipse">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900" i="1" dirty="0" err="1" smtClean="0">
              <a:solidFill>
                <a:schemeClr val="bg1"/>
              </a:solidFill>
            </a:endParaRPr>
          </a:p>
        </p:txBody>
      </p:sp>
      <p:cxnSp>
        <p:nvCxnSpPr>
          <p:cNvPr id="18" name="Straight Connector 17"/>
          <p:cNvCxnSpPr>
            <a:stCxn id="9" idx="4"/>
            <a:endCxn id="9" idx="0"/>
          </p:cNvCxnSpPr>
          <p:nvPr/>
        </p:nvCxnSpPr>
        <p:spPr bwMode="gray">
          <a:xfrm flipV="1">
            <a:off x="2199769" y="1143000"/>
            <a:ext cx="0" cy="321945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1"/>
            <a:endCxn id="9" idx="5"/>
          </p:cNvCxnSpPr>
          <p:nvPr/>
        </p:nvCxnSpPr>
        <p:spPr bwMode="gray">
          <a:xfrm>
            <a:off x="1061522" y="1614478"/>
            <a:ext cx="2276494" cy="227649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 idx="7"/>
            <a:endCxn id="9" idx="3"/>
          </p:cNvCxnSpPr>
          <p:nvPr/>
        </p:nvCxnSpPr>
        <p:spPr bwMode="gray">
          <a:xfrm flipH="1">
            <a:off x="1061522" y="1614478"/>
            <a:ext cx="2276494" cy="227649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6"/>
            <a:endCxn id="9" idx="2"/>
          </p:cNvCxnSpPr>
          <p:nvPr/>
        </p:nvCxnSpPr>
        <p:spPr bwMode="gray">
          <a:xfrm flipH="1">
            <a:off x="590044" y="2752725"/>
            <a:ext cx="32194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bwMode="gray">
          <a:xfrm rot="20058836">
            <a:off x="1133723" y="1337115"/>
            <a:ext cx="1020725" cy="123111"/>
          </a:xfrm>
          <a:prstGeom prst="rect">
            <a:avLst/>
          </a:prstGeom>
          <a:noFill/>
        </p:spPr>
        <p:txBody>
          <a:bodyPr wrap="square" lIns="0" tIns="0" rIns="0" bIns="0" rtlCol="0">
            <a:spAutoFit/>
          </a:bodyPr>
          <a:lstStyle/>
          <a:p>
            <a:pPr algn="ctr">
              <a:spcBef>
                <a:spcPts val="500"/>
              </a:spcBef>
            </a:pPr>
            <a:r>
              <a:rPr lang="en-US" sz="800" b="1" i="1" dirty="0" smtClean="0"/>
              <a:t>Contracting</a:t>
            </a:r>
          </a:p>
        </p:txBody>
      </p:sp>
      <p:sp>
        <p:nvSpPr>
          <p:cNvPr id="41" name="TextBox 40"/>
          <p:cNvSpPr txBox="1"/>
          <p:nvPr/>
        </p:nvSpPr>
        <p:spPr bwMode="gray">
          <a:xfrm rot="1430588">
            <a:off x="2269926" y="1351089"/>
            <a:ext cx="1020725" cy="123111"/>
          </a:xfrm>
          <a:prstGeom prst="rect">
            <a:avLst/>
          </a:prstGeom>
          <a:noFill/>
        </p:spPr>
        <p:txBody>
          <a:bodyPr wrap="square" lIns="0" tIns="0" rIns="0" bIns="0" rtlCol="0">
            <a:spAutoFit/>
          </a:bodyPr>
          <a:lstStyle/>
          <a:p>
            <a:pPr algn="ctr">
              <a:spcBef>
                <a:spcPts val="500"/>
              </a:spcBef>
            </a:pPr>
            <a:r>
              <a:rPr lang="en-US" sz="800" b="1" i="1" dirty="0" smtClean="0"/>
              <a:t>Brand/Identity</a:t>
            </a:r>
          </a:p>
        </p:txBody>
      </p:sp>
      <p:sp>
        <p:nvSpPr>
          <p:cNvPr id="42" name="TextBox 41"/>
          <p:cNvSpPr txBox="1"/>
          <p:nvPr/>
        </p:nvSpPr>
        <p:spPr bwMode="gray">
          <a:xfrm rot="4063298">
            <a:off x="3041569" y="2148887"/>
            <a:ext cx="1020725" cy="123111"/>
          </a:xfrm>
          <a:prstGeom prst="rect">
            <a:avLst/>
          </a:prstGeom>
          <a:noFill/>
        </p:spPr>
        <p:txBody>
          <a:bodyPr wrap="square" lIns="0" tIns="0" rIns="0" bIns="0" rtlCol="0">
            <a:spAutoFit/>
          </a:bodyPr>
          <a:lstStyle/>
          <a:p>
            <a:pPr algn="ctr">
              <a:spcBef>
                <a:spcPts val="500"/>
              </a:spcBef>
            </a:pPr>
            <a:r>
              <a:rPr lang="en-US" sz="800" b="1" i="1" dirty="0" smtClean="0"/>
              <a:t>Strategic Plan</a:t>
            </a:r>
          </a:p>
        </p:txBody>
      </p:sp>
      <p:sp>
        <p:nvSpPr>
          <p:cNvPr id="43" name="TextBox 42"/>
          <p:cNvSpPr txBox="1"/>
          <p:nvPr/>
        </p:nvSpPr>
        <p:spPr bwMode="gray">
          <a:xfrm rot="17532128">
            <a:off x="336650" y="2148715"/>
            <a:ext cx="1020725" cy="123111"/>
          </a:xfrm>
          <a:prstGeom prst="rect">
            <a:avLst/>
          </a:prstGeom>
          <a:noFill/>
        </p:spPr>
        <p:txBody>
          <a:bodyPr wrap="square" lIns="0" tIns="0" rIns="0" bIns="0" rtlCol="0">
            <a:spAutoFit/>
          </a:bodyPr>
          <a:lstStyle/>
          <a:p>
            <a:pPr algn="ctr">
              <a:spcBef>
                <a:spcPts val="500"/>
              </a:spcBef>
            </a:pPr>
            <a:r>
              <a:rPr lang="en-US" sz="800" b="1" i="1" dirty="0" smtClean="0"/>
              <a:t>Expertise</a:t>
            </a:r>
          </a:p>
        </p:txBody>
      </p:sp>
      <p:sp>
        <p:nvSpPr>
          <p:cNvPr id="44" name="TextBox 43"/>
          <p:cNvSpPr txBox="1"/>
          <p:nvPr/>
        </p:nvSpPr>
        <p:spPr bwMode="gray">
          <a:xfrm rot="3871367">
            <a:off x="361730" y="3288427"/>
            <a:ext cx="1020725" cy="123111"/>
          </a:xfrm>
          <a:prstGeom prst="rect">
            <a:avLst/>
          </a:prstGeom>
          <a:noFill/>
        </p:spPr>
        <p:txBody>
          <a:bodyPr wrap="square" lIns="0" tIns="0" rIns="0" bIns="0" rtlCol="0">
            <a:spAutoFit/>
          </a:bodyPr>
          <a:lstStyle/>
          <a:p>
            <a:pPr algn="ctr">
              <a:spcBef>
                <a:spcPts val="500"/>
              </a:spcBef>
            </a:pPr>
            <a:r>
              <a:rPr lang="en-US" sz="800" b="1" i="1" dirty="0" smtClean="0"/>
              <a:t>Care Model</a:t>
            </a:r>
          </a:p>
        </p:txBody>
      </p:sp>
      <p:sp>
        <p:nvSpPr>
          <p:cNvPr id="45" name="TextBox 44"/>
          <p:cNvSpPr txBox="1"/>
          <p:nvPr/>
        </p:nvSpPr>
        <p:spPr bwMode="gray">
          <a:xfrm rot="1347154">
            <a:off x="1141902" y="4041978"/>
            <a:ext cx="1020725" cy="123111"/>
          </a:xfrm>
          <a:prstGeom prst="rect">
            <a:avLst/>
          </a:prstGeom>
          <a:noFill/>
        </p:spPr>
        <p:txBody>
          <a:bodyPr wrap="square" lIns="0" tIns="0" rIns="0" bIns="0" rtlCol="0">
            <a:spAutoFit/>
          </a:bodyPr>
          <a:lstStyle/>
          <a:p>
            <a:pPr algn="ctr">
              <a:spcBef>
                <a:spcPts val="500"/>
              </a:spcBef>
            </a:pPr>
            <a:r>
              <a:rPr lang="en-US" sz="800" b="1" i="1" dirty="0" smtClean="0"/>
              <a:t>Clinical IT</a:t>
            </a:r>
          </a:p>
        </p:txBody>
      </p:sp>
      <p:sp>
        <p:nvSpPr>
          <p:cNvPr id="46" name="TextBox 45"/>
          <p:cNvSpPr txBox="1"/>
          <p:nvPr/>
        </p:nvSpPr>
        <p:spPr bwMode="gray">
          <a:xfrm rot="20354851">
            <a:off x="2206795" y="4041978"/>
            <a:ext cx="1020725" cy="123111"/>
          </a:xfrm>
          <a:prstGeom prst="rect">
            <a:avLst/>
          </a:prstGeom>
          <a:noFill/>
        </p:spPr>
        <p:txBody>
          <a:bodyPr wrap="square" lIns="0" tIns="0" rIns="0" bIns="0" rtlCol="0">
            <a:spAutoFit/>
          </a:bodyPr>
          <a:lstStyle/>
          <a:p>
            <a:pPr algn="ctr">
              <a:spcBef>
                <a:spcPts val="500"/>
              </a:spcBef>
            </a:pPr>
            <a:r>
              <a:rPr lang="en-US" sz="800" b="1" i="1" dirty="0" smtClean="0"/>
              <a:t>Operations</a:t>
            </a:r>
          </a:p>
        </p:txBody>
      </p:sp>
      <p:sp>
        <p:nvSpPr>
          <p:cNvPr id="47" name="TextBox 46"/>
          <p:cNvSpPr txBox="1"/>
          <p:nvPr/>
        </p:nvSpPr>
        <p:spPr bwMode="gray">
          <a:xfrm rot="17611485">
            <a:off x="3031929" y="3288426"/>
            <a:ext cx="1020725" cy="123111"/>
          </a:xfrm>
          <a:prstGeom prst="rect">
            <a:avLst/>
          </a:prstGeom>
          <a:noFill/>
        </p:spPr>
        <p:txBody>
          <a:bodyPr wrap="square" lIns="0" tIns="0" rIns="0" bIns="0" rtlCol="0">
            <a:spAutoFit/>
          </a:bodyPr>
          <a:lstStyle/>
          <a:p>
            <a:pPr algn="ctr">
              <a:spcBef>
                <a:spcPts val="500"/>
              </a:spcBef>
            </a:pPr>
            <a:r>
              <a:rPr lang="en-US" sz="800" b="1" i="1" dirty="0" smtClean="0"/>
              <a:t>Governance</a:t>
            </a:r>
          </a:p>
        </p:txBody>
      </p:sp>
      <p:sp>
        <p:nvSpPr>
          <p:cNvPr id="56" name="TextBox 55"/>
          <p:cNvSpPr txBox="1"/>
          <p:nvPr/>
        </p:nvSpPr>
        <p:spPr bwMode="gray">
          <a:xfrm>
            <a:off x="1771144" y="2674879"/>
            <a:ext cx="857250" cy="153888"/>
          </a:xfrm>
          <a:prstGeom prst="rect">
            <a:avLst/>
          </a:prstGeom>
          <a:solidFill>
            <a:schemeClr val="accent1"/>
          </a:solidFill>
        </p:spPr>
        <p:txBody>
          <a:bodyPr wrap="square" lIns="0" tIns="0" rIns="0" bIns="0" rtlCol="0">
            <a:spAutoFit/>
          </a:bodyPr>
          <a:lstStyle/>
          <a:p>
            <a:pPr algn="ctr">
              <a:spcBef>
                <a:spcPts val="500"/>
              </a:spcBef>
            </a:pPr>
            <a:r>
              <a:rPr lang="en-US" sz="1000" b="1" dirty="0" smtClean="0"/>
              <a:t>Centralization</a:t>
            </a:r>
          </a:p>
        </p:txBody>
      </p:sp>
      <p:sp>
        <p:nvSpPr>
          <p:cNvPr id="57" name="TextBox 56"/>
          <p:cNvSpPr txBox="1"/>
          <p:nvPr/>
        </p:nvSpPr>
        <p:spPr bwMode="gray">
          <a:xfrm>
            <a:off x="1771144" y="2058144"/>
            <a:ext cx="857250" cy="153888"/>
          </a:xfrm>
          <a:prstGeom prst="rect">
            <a:avLst/>
          </a:prstGeom>
          <a:solidFill>
            <a:schemeClr val="accent2"/>
          </a:solidFill>
        </p:spPr>
        <p:txBody>
          <a:bodyPr wrap="square" lIns="0" tIns="0" rIns="0" bIns="0" rtlCol="0">
            <a:spAutoFit/>
          </a:bodyPr>
          <a:lstStyle/>
          <a:p>
            <a:pPr algn="ctr">
              <a:spcBef>
                <a:spcPts val="500"/>
              </a:spcBef>
            </a:pPr>
            <a:r>
              <a:rPr lang="en-US" sz="1000" b="1" dirty="0" smtClean="0">
                <a:solidFill>
                  <a:schemeClr val="bg1"/>
                </a:solidFill>
              </a:rPr>
              <a:t>Collaboration</a:t>
            </a:r>
          </a:p>
        </p:txBody>
      </p:sp>
      <p:sp>
        <p:nvSpPr>
          <p:cNvPr id="59" name="TextBox 58"/>
          <p:cNvSpPr txBox="1"/>
          <p:nvPr/>
        </p:nvSpPr>
        <p:spPr bwMode="gray">
          <a:xfrm>
            <a:off x="1733044" y="1500178"/>
            <a:ext cx="946013" cy="153888"/>
          </a:xfrm>
          <a:prstGeom prst="rect">
            <a:avLst/>
          </a:prstGeom>
          <a:noFill/>
        </p:spPr>
        <p:txBody>
          <a:bodyPr wrap="square" lIns="0" tIns="0" rIns="0" bIns="0" rtlCol="0">
            <a:spAutoFit/>
          </a:bodyPr>
          <a:lstStyle/>
          <a:p>
            <a:pPr algn="ctr">
              <a:spcBef>
                <a:spcPts val="500"/>
              </a:spcBef>
            </a:pPr>
            <a:r>
              <a:rPr lang="en-US" sz="1000" b="1" dirty="0" smtClean="0"/>
              <a:t>Independence</a:t>
            </a:r>
          </a:p>
        </p:txBody>
      </p:sp>
      <p:sp>
        <p:nvSpPr>
          <p:cNvPr id="60" name="Text Placeholder 8"/>
          <p:cNvSpPr>
            <a:spLocks noGrp="1"/>
          </p:cNvSpPr>
          <p:nvPr/>
        </p:nvSpPr>
        <p:spPr bwMode="gray">
          <a:xfrm>
            <a:off x="4029457" y="1150035"/>
            <a:ext cx="2161793" cy="3191897"/>
          </a:xfrm>
          <a:prstGeom prst="rect">
            <a:avLst/>
          </a:prstGeom>
          <a:noFill/>
          <a:ln w="19050">
            <a:solidFill>
              <a:schemeClr val="accent3"/>
            </a:solidFill>
          </a:ln>
        </p:spPr>
        <p:txBody>
          <a:bodyPr vert="horz" wrap="square" lIns="91440" tIns="91440" rIns="91440" bIns="4572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t>Questions for Every Partnership</a:t>
            </a:r>
            <a:endParaRPr lang="en-US" sz="1100" dirty="0"/>
          </a:p>
        </p:txBody>
      </p:sp>
      <p:sp>
        <p:nvSpPr>
          <p:cNvPr id="61" name="Text Placeholder 9"/>
          <p:cNvSpPr>
            <a:spLocks noGrp="1"/>
          </p:cNvSpPr>
          <p:nvPr/>
        </p:nvSpPr>
        <p:spPr bwMode="gray">
          <a:xfrm>
            <a:off x="4041653" y="2554417"/>
            <a:ext cx="2149597" cy="948749"/>
          </a:xfrm>
          <a:prstGeom prst="rect">
            <a:avLst/>
          </a:prstGeom>
        </p:spPr>
        <p:txBody>
          <a:bodyPr vert="horz" wrap="square" lIns="91440" tIns="45720" rIns="91440" bIns="45720" rtlCol="0" anchor="ctr">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indent="-91440">
              <a:spcBef>
                <a:spcPts val="500"/>
              </a:spcBef>
            </a:pPr>
            <a:r>
              <a:rPr lang="en-US" sz="1000" dirty="0" smtClean="0"/>
              <a:t>Which strategic and operational functions should be included in your organization’s partnership strategy?</a:t>
            </a:r>
          </a:p>
          <a:p>
            <a:pPr indent="-91440">
              <a:spcBef>
                <a:spcPts val="500"/>
              </a:spcBef>
            </a:pPr>
            <a:r>
              <a:rPr lang="en-US" sz="1000" dirty="0" smtClean="0"/>
              <a:t>For each function: Is it better to </a:t>
            </a:r>
            <a:r>
              <a:rPr lang="en-US" sz="1000" b="1" dirty="0" smtClean="0"/>
              <a:t>centralize </a:t>
            </a:r>
            <a:r>
              <a:rPr lang="en-US" sz="1000" dirty="0" smtClean="0"/>
              <a:t>the function</a:t>
            </a:r>
            <a:r>
              <a:rPr lang="en-US" sz="1000" b="1" dirty="0" smtClean="0"/>
              <a:t> </a:t>
            </a:r>
            <a:r>
              <a:rPr lang="en-US" sz="1000" dirty="0" smtClean="0"/>
              <a:t>by combining it with that of a partner, or is it better to </a:t>
            </a:r>
            <a:r>
              <a:rPr lang="en-US" sz="1000" b="1" dirty="0" smtClean="0"/>
              <a:t>collaborate</a:t>
            </a:r>
            <a:r>
              <a:rPr lang="en-US" sz="1000" b="1" i="1" dirty="0" smtClean="0"/>
              <a:t> </a:t>
            </a:r>
            <a:r>
              <a:rPr lang="en-US" sz="1000" dirty="0" smtClean="0"/>
              <a:t>with a partner while maintaining separate but aligned versions of the same function?</a:t>
            </a:r>
          </a:p>
          <a:p>
            <a:pPr indent="-91440">
              <a:spcBef>
                <a:spcPts val="500"/>
              </a:spcBef>
            </a:pPr>
            <a:r>
              <a:rPr lang="en-US" sz="1000" dirty="0" smtClean="0"/>
              <a:t>Does the </a:t>
            </a:r>
            <a:r>
              <a:rPr lang="en-US" sz="1000" b="1" dirty="0" smtClean="0"/>
              <a:t>legal structure</a:t>
            </a:r>
            <a:r>
              <a:rPr lang="en-US" sz="1000" b="1" i="1" dirty="0" smtClean="0"/>
              <a:t> </a:t>
            </a:r>
            <a:r>
              <a:rPr lang="en-US" sz="1000" dirty="0" smtClean="0"/>
              <a:t>of an existing or proposed partnership facilitate the appropriate degree of integration for each function?</a:t>
            </a:r>
          </a:p>
          <a:p>
            <a:pPr indent="-91440">
              <a:spcBef>
                <a:spcPts val="500"/>
              </a:spcBef>
            </a:pPr>
            <a:endParaRPr lang="en-US" sz="1000" dirty="0" smtClean="0"/>
          </a:p>
        </p:txBody>
      </p:sp>
    </p:spTree>
    <p:extLst>
      <p:ext uri="{BB962C8B-B14F-4D97-AF65-F5344CB8AC3E}">
        <p14:creationId xmlns:p14="http://schemas.microsoft.com/office/powerpoint/2010/main" val="25270566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1560779" y="2860519"/>
            <a:ext cx="4023360" cy="138499"/>
          </a:xfrm>
        </p:spPr>
        <p:txBody>
          <a:bodyPr/>
          <a:lstStyle/>
          <a:p>
            <a:r>
              <a:rPr lang="en-US" dirty="0"/>
              <a:t>Charting an Intentional Corporate </a:t>
            </a:r>
            <a:r>
              <a:rPr lang="en-US" dirty="0" smtClean="0"/>
              <a:t>Strategy</a:t>
            </a:r>
            <a:endParaRPr lang="en-US" dirty="0"/>
          </a:p>
        </p:txBody>
      </p:sp>
      <p:sp>
        <p:nvSpPr>
          <p:cNvPr id="7" name="Text Placeholder 6"/>
          <p:cNvSpPr>
            <a:spLocks noGrp="1"/>
          </p:cNvSpPr>
          <p:nvPr>
            <p:ph type="body" sz="quarter" idx="18"/>
          </p:nvPr>
        </p:nvSpPr>
        <p:spPr>
          <a:xfrm>
            <a:off x="1091054" y="1453861"/>
            <a:ext cx="4023360" cy="138499"/>
          </a:xfrm>
        </p:spPr>
        <p:txBody>
          <a:bodyPr/>
          <a:lstStyle/>
          <a:p>
            <a:r>
              <a:rPr lang="en-US" dirty="0"/>
              <a:t>Leverage Beyond </a:t>
            </a:r>
            <a:r>
              <a:rPr lang="en-US" dirty="0" smtClean="0"/>
              <a:t>Price</a:t>
            </a:r>
            <a:endParaRPr lang="en-US" dirty="0"/>
          </a:p>
        </p:txBody>
      </p:sp>
      <p:sp>
        <p:nvSpPr>
          <p:cNvPr id="8" name="Text Placeholder 7"/>
          <p:cNvSpPr>
            <a:spLocks noGrp="1"/>
          </p:cNvSpPr>
          <p:nvPr>
            <p:ph type="body" sz="quarter" idx="21"/>
          </p:nvPr>
        </p:nvSpPr>
        <p:spPr>
          <a:xfrm>
            <a:off x="1341574" y="2118717"/>
            <a:ext cx="4572000" cy="215444"/>
          </a:xfrm>
        </p:spPr>
        <p:txBody>
          <a:bodyPr/>
          <a:lstStyle/>
          <a:p>
            <a:r>
              <a:rPr lang="en-US" dirty="0"/>
              <a:t>The New Network </a:t>
            </a:r>
            <a:r>
              <a:rPr lang="en-US" dirty="0" smtClean="0"/>
              <a:t>Advantage</a:t>
            </a:r>
            <a:endParaRPr lang="en-US" dirty="0"/>
          </a:p>
        </p:txBody>
      </p:sp>
    </p:spTree>
    <p:extLst>
      <p:ext uri="{BB962C8B-B14F-4D97-AF65-F5344CB8AC3E}">
        <p14:creationId xmlns:p14="http://schemas.microsoft.com/office/powerpoint/2010/main" val="34243128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0"/>
          </p:nvPr>
        </p:nvSpPr>
        <p:spPr>
          <a:xfrm>
            <a:off x="1172943" y="1976680"/>
            <a:ext cx="4424668" cy="615553"/>
          </a:xfrm>
        </p:spPr>
        <p:txBody>
          <a:bodyPr/>
          <a:lstStyle/>
          <a:p>
            <a:r>
              <a:rPr lang="en-US" dirty="0"/>
              <a:t>Winning Preference Through  </a:t>
            </a:r>
            <a:r>
              <a:rPr lang="en-US" dirty="0" smtClean="0"/>
              <a:t/>
            </a:r>
            <a:br>
              <a:rPr lang="en-US" dirty="0" smtClean="0"/>
            </a:br>
            <a:r>
              <a:rPr lang="en-US" dirty="0" smtClean="0"/>
              <a:t>Clinical </a:t>
            </a:r>
            <a:r>
              <a:rPr lang="en-US" dirty="0"/>
              <a:t>Scope and Geographic </a:t>
            </a:r>
            <a:r>
              <a:rPr lang="en-US" dirty="0" smtClean="0"/>
              <a:t>Reach</a:t>
            </a:r>
            <a:endParaRPr lang="en-US" dirty="0"/>
          </a:p>
        </p:txBody>
      </p:sp>
      <p:sp>
        <p:nvSpPr>
          <p:cNvPr id="3" name="Text Placeholder 2"/>
          <p:cNvSpPr>
            <a:spLocks noGrp="1"/>
          </p:cNvSpPr>
          <p:nvPr>
            <p:ph type="body" sz="quarter" idx="41"/>
          </p:nvPr>
        </p:nvSpPr>
        <p:spPr/>
        <p:txBody>
          <a:bodyPr/>
          <a:lstStyle/>
          <a:p>
            <a:endParaRPr lang="en-US"/>
          </a:p>
        </p:txBody>
      </p:sp>
      <p:sp>
        <p:nvSpPr>
          <p:cNvPr id="4" name="Text Placeholder 3"/>
          <p:cNvSpPr>
            <a:spLocks noGrp="1"/>
          </p:cNvSpPr>
          <p:nvPr>
            <p:ph type="body" sz="quarter" idx="46"/>
          </p:nvPr>
        </p:nvSpPr>
        <p:spPr/>
        <p:txBody>
          <a:bodyPr/>
          <a:lstStyle/>
          <a:p>
            <a:endParaRPr lang="en-US"/>
          </a:p>
        </p:txBody>
      </p:sp>
      <p:sp>
        <p:nvSpPr>
          <p:cNvPr id="5" name="Text Placeholder 4"/>
          <p:cNvSpPr>
            <a:spLocks noGrp="1"/>
          </p:cNvSpPr>
          <p:nvPr>
            <p:ph type="body" sz="quarter" idx="43"/>
          </p:nvPr>
        </p:nvSpPr>
        <p:spPr>
          <a:xfrm>
            <a:off x="1381117" y="3078496"/>
            <a:ext cx="2733683" cy="1025922"/>
          </a:xfrm>
        </p:spPr>
        <p:txBody>
          <a:bodyPr/>
          <a:lstStyle/>
          <a:p>
            <a:pPr marL="0" indent="0">
              <a:buNone/>
              <a:defRPr/>
            </a:pPr>
            <a:r>
              <a:rPr lang="en-US" i="1" dirty="0" smtClean="0">
                <a:solidFill>
                  <a:sysClr val="windowText" lastClr="000000"/>
                </a:solidFill>
              </a:rPr>
              <a:t>Driving Network Assembly</a:t>
            </a:r>
          </a:p>
          <a:p>
            <a:pPr marL="174625" indent="-174625">
              <a:buAutoNum type="arabicPeriod"/>
              <a:defRPr/>
            </a:pPr>
            <a:r>
              <a:rPr lang="en-US" dirty="0" smtClean="0">
                <a:solidFill>
                  <a:sysClr val="windowText" lastClr="000000"/>
                </a:solidFill>
              </a:rPr>
              <a:t>Comprehensive Network Product</a:t>
            </a:r>
          </a:p>
          <a:p>
            <a:pPr marL="0" indent="0">
              <a:buNone/>
              <a:defRPr/>
            </a:pPr>
            <a:r>
              <a:rPr lang="en-US" i="1" dirty="0" smtClean="0">
                <a:solidFill>
                  <a:sysClr val="windowText" lastClr="000000"/>
                </a:solidFill>
              </a:rPr>
              <a:t>Appealing to Network Assemblers</a:t>
            </a:r>
          </a:p>
          <a:p>
            <a:pPr marL="174625" indent="-174625">
              <a:buFont typeface="+mj-lt"/>
              <a:buAutoNum type="arabicPeriod" startAt="2"/>
              <a:defRPr/>
            </a:pPr>
            <a:r>
              <a:rPr lang="en-US" dirty="0" smtClean="0">
                <a:solidFill>
                  <a:sysClr val="windowText" lastClr="000000"/>
                </a:solidFill>
              </a:rPr>
              <a:t>Portfolio-Enhancing Clinical Partnerships</a:t>
            </a:r>
          </a:p>
          <a:p>
            <a:endParaRPr lang="en-US" dirty="0"/>
          </a:p>
        </p:txBody>
      </p:sp>
    </p:spTree>
    <p:extLst>
      <p:ext uri="{BB962C8B-B14F-4D97-AF65-F5344CB8AC3E}">
        <p14:creationId xmlns:p14="http://schemas.microsoft.com/office/powerpoint/2010/main" val="36372406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320040" y="718356"/>
            <a:ext cx="6080760" cy="215444"/>
          </a:xfrm>
        </p:spPr>
        <p:txBody>
          <a:bodyPr/>
          <a:lstStyle/>
          <a:p>
            <a:endParaRPr lang="en-US" dirty="0"/>
          </a:p>
        </p:txBody>
      </p:sp>
      <p:sp>
        <p:nvSpPr>
          <p:cNvPr id="12" name="Text Placeholder 11"/>
          <p:cNvSpPr>
            <a:spLocks noGrp="1"/>
          </p:cNvSpPr>
          <p:nvPr>
            <p:ph type="body" sz="quarter" idx="22"/>
          </p:nvPr>
        </p:nvSpPr>
        <p:spPr/>
        <p:txBody>
          <a:bodyPr/>
          <a:lstStyle/>
          <a:p>
            <a:endParaRPr lang="en-US"/>
          </a:p>
        </p:txBody>
      </p:sp>
      <p:sp>
        <p:nvSpPr>
          <p:cNvPr id="13" name="Text Placeholder 12"/>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14" name="Text Placeholder 13"/>
          <p:cNvSpPr>
            <a:spLocks noGrp="1"/>
          </p:cNvSpPr>
          <p:nvPr>
            <p:ph type="body" sz="quarter" idx="24"/>
          </p:nvPr>
        </p:nvSpPr>
        <p:spPr>
          <a:xfrm>
            <a:off x="0" y="4544011"/>
            <a:ext cx="1743559" cy="76944"/>
          </a:xfrm>
        </p:spPr>
        <p:txBody>
          <a:bodyPr/>
          <a:lstStyle/>
          <a:p>
            <a:r>
              <a:rPr lang="en-US" dirty="0" smtClean="0"/>
              <a:t>Pseudonym. </a:t>
            </a:r>
            <a:endParaRPr lang="en-US" dirty="0"/>
          </a:p>
        </p:txBody>
      </p:sp>
      <p:sp>
        <p:nvSpPr>
          <p:cNvPr id="15" name="Text Placeholder 14"/>
          <p:cNvSpPr>
            <a:spLocks noGrp="1"/>
          </p:cNvSpPr>
          <p:nvPr>
            <p:ph type="body" sz="quarter" idx="25"/>
          </p:nvPr>
        </p:nvSpPr>
        <p:spPr/>
        <p:txBody>
          <a:bodyPr/>
          <a:lstStyle/>
          <a:p>
            <a:r>
              <a:rPr lang="en-US" dirty="0" smtClean="0"/>
              <a:t>Which Would You Choose? </a:t>
            </a:r>
            <a:endParaRPr lang="en-US" dirty="0"/>
          </a:p>
        </p:txBody>
      </p:sp>
      <p:sp>
        <p:nvSpPr>
          <p:cNvPr id="111" name="TextBox 110"/>
          <p:cNvSpPr txBox="1"/>
          <p:nvPr/>
        </p:nvSpPr>
        <p:spPr bwMode="gray">
          <a:xfrm>
            <a:off x="311150" y="1061856"/>
            <a:ext cx="2777266" cy="169277"/>
          </a:xfrm>
          <a:prstGeom prst="rect">
            <a:avLst/>
          </a:prstGeom>
          <a:noFill/>
        </p:spPr>
        <p:txBody>
          <a:bodyPr wrap="square" lIns="0" tIns="0" rIns="0" bIns="0" rtlCol="0">
            <a:spAutoFit/>
          </a:bodyPr>
          <a:lstStyle/>
          <a:p>
            <a:pPr algn="ctr">
              <a:spcBef>
                <a:spcPts val="500"/>
              </a:spcBef>
            </a:pPr>
            <a:r>
              <a:rPr lang="en-US" sz="1100" b="1" dirty="0" smtClean="0"/>
              <a:t>Broad Geographic Reach…</a:t>
            </a:r>
          </a:p>
        </p:txBody>
      </p:sp>
      <p:sp>
        <p:nvSpPr>
          <p:cNvPr id="113" name="Text Placeholder 9"/>
          <p:cNvSpPr>
            <a:spLocks noGrp="1"/>
          </p:cNvSpPr>
          <p:nvPr/>
        </p:nvSpPr>
        <p:spPr bwMode="gray">
          <a:xfrm>
            <a:off x="320676" y="3215374"/>
            <a:ext cx="2767740" cy="1289951"/>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Aft>
                <a:spcPts val="600"/>
              </a:spcAft>
            </a:pPr>
            <a:r>
              <a:rPr lang="en-US" sz="1100" dirty="0" smtClean="0"/>
              <a:t>Network in Brief: Crescent Health</a:t>
            </a:r>
            <a:r>
              <a:rPr lang="en-US" sz="1100" baseline="30000" dirty="0" smtClean="0"/>
              <a:t>1</a:t>
            </a:r>
            <a:r>
              <a:rPr lang="en-US" sz="1100" dirty="0" smtClean="0"/>
              <a:t> </a:t>
            </a:r>
          </a:p>
        </p:txBody>
      </p:sp>
      <p:grpSp>
        <p:nvGrpSpPr>
          <p:cNvPr id="114" name="Group 113"/>
          <p:cNvGrpSpPr/>
          <p:nvPr/>
        </p:nvGrpSpPr>
        <p:grpSpPr bwMode="gray">
          <a:xfrm>
            <a:off x="320675" y="3215375"/>
            <a:ext cx="319390" cy="218673"/>
            <a:chOff x="815763" y="1865419"/>
            <a:chExt cx="319390" cy="218673"/>
          </a:xfrm>
        </p:grpSpPr>
        <p:sp>
          <p:nvSpPr>
            <p:cNvPr id="115" name="Freeform 114"/>
            <p:cNvSpPr/>
            <p:nvPr/>
          </p:nvSpPr>
          <p:spPr bwMode="gray">
            <a:xfrm flipH="1">
              <a:off x="815763" y="186541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6" name="Plus 115"/>
            <p:cNvSpPr/>
            <p:nvPr/>
          </p:nvSpPr>
          <p:spPr bwMode="gray">
            <a:xfrm>
              <a:off x="837867" y="188041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grpSp>
        <p:nvGrpSpPr>
          <p:cNvPr id="117" name="Group 116"/>
          <p:cNvGrpSpPr/>
          <p:nvPr/>
        </p:nvGrpSpPr>
        <p:grpSpPr>
          <a:xfrm>
            <a:off x="474921" y="1392975"/>
            <a:ext cx="2616204" cy="1550250"/>
            <a:chOff x="764490" y="1503168"/>
            <a:chExt cx="2147478" cy="1364837"/>
          </a:xfrm>
        </p:grpSpPr>
        <p:grpSp>
          <p:nvGrpSpPr>
            <p:cNvPr id="118" name="Group 197"/>
            <p:cNvGrpSpPr/>
            <p:nvPr/>
          </p:nvGrpSpPr>
          <p:grpSpPr bwMode="gray">
            <a:xfrm>
              <a:off x="764490" y="1503168"/>
              <a:ext cx="2147478" cy="1364837"/>
              <a:chOff x="570714" y="1144588"/>
              <a:chExt cx="5049810" cy="3179762"/>
            </a:xfrm>
            <a:solidFill>
              <a:schemeClr val="accent1"/>
            </a:solidFill>
          </p:grpSpPr>
          <p:sp>
            <p:nvSpPr>
              <p:cNvPr id="127"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accent2"/>
                </a:solidFill>
                <a:round/>
                <a:headEnd/>
                <a:tailEnd/>
              </a:ln>
            </p:spPr>
            <p:txBody>
              <a:bodyPr/>
              <a:lstStyle/>
              <a:p>
                <a:endParaRPr lang="en-US">
                  <a:latin typeface="+mj-lt"/>
                </a:endParaRPr>
              </a:p>
            </p:txBody>
          </p:sp>
          <p:sp>
            <p:nvSpPr>
              <p:cNvPr id="128"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accent2"/>
                </a:solidFill>
                <a:round/>
                <a:headEnd/>
                <a:tailEnd/>
              </a:ln>
            </p:spPr>
            <p:txBody>
              <a:bodyPr/>
              <a:lstStyle/>
              <a:p>
                <a:endParaRPr lang="en-US">
                  <a:latin typeface="+mj-lt"/>
                </a:endParaRPr>
              </a:p>
            </p:txBody>
          </p:sp>
          <p:sp>
            <p:nvSpPr>
              <p:cNvPr id="129"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accent2"/>
                </a:solidFill>
                <a:round/>
                <a:headEnd/>
                <a:tailEnd/>
              </a:ln>
            </p:spPr>
            <p:txBody>
              <a:bodyPr/>
              <a:lstStyle/>
              <a:p>
                <a:endParaRPr lang="en-US">
                  <a:latin typeface="+mj-lt"/>
                </a:endParaRPr>
              </a:p>
            </p:txBody>
          </p:sp>
          <p:sp>
            <p:nvSpPr>
              <p:cNvPr id="130"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9525">
                <a:solidFill>
                  <a:schemeClr val="accent2"/>
                </a:solidFill>
                <a:round/>
                <a:headEnd/>
                <a:tailEnd/>
              </a:ln>
            </p:spPr>
            <p:txBody>
              <a:bodyPr/>
              <a:lstStyle/>
              <a:p>
                <a:endParaRPr lang="en-US">
                  <a:latin typeface="+mj-lt"/>
                </a:endParaRPr>
              </a:p>
            </p:txBody>
          </p:sp>
          <p:sp>
            <p:nvSpPr>
              <p:cNvPr id="131"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accent2"/>
                </a:solidFill>
                <a:round/>
                <a:headEnd/>
                <a:tailEnd/>
              </a:ln>
            </p:spPr>
            <p:txBody>
              <a:bodyPr/>
              <a:lstStyle/>
              <a:p>
                <a:endParaRPr lang="en-US">
                  <a:latin typeface="+mj-lt"/>
                </a:endParaRPr>
              </a:p>
            </p:txBody>
          </p:sp>
          <p:sp>
            <p:nvSpPr>
              <p:cNvPr id="132"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accent2"/>
                </a:solidFill>
                <a:round/>
                <a:headEnd/>
                <a:tailEnd/>
              </a:ln>
            </p:spPr>
            <p:txBody>
              <a:bodyPr/>
              <a:lstStyle/>
              <a:p>
                <a:endParaRPr lang="en-US">
                  <a:latin typeface="+mj-lt"/>
                </a:endParaRPr>
              </a:p>
            </p:txBody>
          </p:sp>
          <p:sp>
            <p:nvSpPr>
              <p:cNvPr id="133"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accent2"/>
                </a:solidFill>
                <a:round/>
                <a:headEnd/>
                <a:tailEnd/>
              </a:ln>
            </p:spPr>
            <p:txBody>
              <a:bodyPr/>
              <a:lstStyle/>
              <a:p>
                <a:endParaRPr lang="en-US">
                  <a:latin typeface="+mj-lt"/>
                </a:endParaRPr>
              </a:p>
            </p:txBody>
          </p:sp>
          <p:sp>
            <p:nvSpPr>
              <p:cNvPr id="134"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accent2"/>
                </a:solidFill>
                <a:round/>
                <a:headEnd/>
                <a:tailEnd/>
              </a:ln>
            </p:spPr>
            <p:txBody>
              <a:bodyPr/>
              <a:lstStyle/>
              <a:p>
                <a:endParaRPr lang="en-US">
                  <a:latin typeface="+mj-lt"/>
                </a:endParaRPr>
              </a:p>
            </p:txBody>
          </p:sp>
          <p:grpSp>
            <p:nvGrpSpPr>
              <p:cNvPr id="135" name="Group 111"/>
              <p:cNvGrpSpPr/>
              <p:nvPr/>
            </p:nvGrpSpPr>
            <p:grpSpPr bwMode="gray">
              <a:xfrm>
                <a:off x="4014563" y="3578865"/>
                <a:ext cx="877041" cy="745485"/>
                <a:chOff x="4014563" y="3578865"/>
                <a:chExt cx="877041" cy="745485"/>
              </a:xfrm>
              <a:grpFill/>
            </p:grpSpPr>
            <p:sp>
              <p:nvSpPr>
                <p:cNvPr id="189"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accent2"/>
                  </a:solidFill>
                  <a:round/>
                  <a:headEnd/>
                  <a:tailEnd/>
                </a:ln>
              </p:spPr>
              <p:txBody>
                <a:bodyPr/>
                <a:lstStyle/>
                <a:p>
                  <a:endParaRPr lang="en-US">
                    <a:latin typeface="+mj-lt"/>
                  </a:endParaRPr>
                </a:p>
              </p:txBody>
            </p:sp>
            <p:sp>
              <p:nvSpPr>
                <p:cNvPr id="190"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accent2"/>
                  </a:solidFill>
                  <a:round/>
                  <a:headEnd/>
                  <a:tailEnd/>
                </a:ln>
              </p:spPr>
              <p:txBody>
                <a:bodyPr/>
                <a:lstStyle/>
                <a:p>
                  <a:endParaRPr lang="en-US">
                    <a:latin typeface="+mj-lt"/>
                  </a:endParaRPr>
                </a:p>
              </p:txBody>
            </p:sp>
            <p:sp>
              <p:nvSpPr>
                <p:cNvPr id="191"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accent2"/>
                  </a:solidFill>
                  <a:round/>
                  <a:headEnd/>
                  <a:tailEnd/>
                </a:ln>
              </p:spPr>
              <p:txBody>
                <a:bodyPr/>
                <a:lstStyle/>
                <a:p>
                  <a:endParaRPr lang="en-US">
                    <a:latin typeface="+mj-lt"/>
                  </a:endParaRPr>
                </a:p>
              </p:txBody>
            </p:sp>
            <p:sp>
              <p:nvSpPr>
                <p:cNvPr id="192"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endParaRPr lang="en-US">
                    <a:latin typeface="+mj-lt"/>
                  </a:endParaRPr>
                </a:p>
              </p:txBody>
            </p:sp>
          </p:grpSp>
          <p:sp>
            <p:nvSpPr>
              <p:cNvPr id="136"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1"/>
              </a:solidFill>
              <a:ln w="9525">
                <a:solidFill>
                  <a:schemeClr val="accent2"/>
                </a:solidFill>
                <a:round/>
                <a:headEnd/>
                <a:tailEnd/>
              </a:ln>
            </p:spPr>
            <p:txBody>
              <a:bodyPr/>
              <a:lstStyle/>
              <a:p>
                <a:endParaRPr lang="en-US">
                  <a:latin typeface="+mj-lt"/>
                </a:endParaRPr>
              </a:p>
            </p:txBody>
          </p:sp>
          <p:sp>
            <p:nvSpPr>
              <p:cNvPr id="137"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accent2"/>
                </a:solidFill>
                <a:round/>
                <a:headEnd/>
                <a:tailEnd/>
              </a:ln>
            </p:spPr>
            <p:txBody>
              <a:bodyPr/>
              <a:lstStyle/>
              <a:p>
                <a:endParaRPr lang="en-US">
                  <a:latin typeface="+mj-lt"/>
                </a:endParaRPr>
              </a:p>
            </p:txBody>
          </p:sp>
          <p:sp>
            <p:nvSpPr>
              <p:cNvPr id="138"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accent2"/>
                </a:solidFill>
                <a:round/>
                <a:headEnd/>
                <a:tailEnd/>
              </a:ln>
            </p:spPr>
            <p:txBody>
              <a:bodyPr/>
              <a:lstStyle/>
              <a:p>
                <a:endParaRPr lang="en-US">
                  <a:latin typeface="+mj-lt"/>
                </a:endParaRPr>
              </a:p>
            </p:txBody>
          </p:sp>
          <p:sp>
            <p:nvSpPr>
              <p:cNvPr id="139"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accent2"/>
                </a:solidFill>
                <a:round/>
                <a:headEnd/>
                <a:tailEnd/>
              </a:ln>
            </p:spPr>
            <p:txBody>
              <a:bodyPr/>
              <a:lstStyle/>
              <a:p>
                <a:endParaRPr lang="en-US">
                  <a:latin typeface="+mj-lt"/>
                </a:endParaRPr>
              </a:p>
            </p:txBody>
          </p:sp>
          <p:sp>
            <p:nvSpPr>
              <p:cNvPr id="140"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accent2"/>
                </a:solidFill>
                <a:round/>
                <a:headEnd/>
                <a:tailEnd/>
              </a:ln>
            </p:spPr>
            <p:txBody>
              <a:bodyPr/>
              <a:lstStyle/>
              <a:p>
                <a:endParaRPr lang="en-US">
                  <a:latin typeface="+mj-lt"/>
                </a:endParaRPr>
              </a:p>
            </p:txBody>
          </p:sp>
          <p:sp>
            <p:nvSpPr>
              <p:cNvPr id="141"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accent2"/>
                </a:solidFill>
                <a:round/>
                <a:headEnd/>
                <a:tailEnd/>
              </a:ln>
            </p:spPr>
            <p:txBody>
              <a:bodyPr/>
              <a:lstStyle/>
              <a:p>
                <a:endParaRPr lang="en-US">
                  <a:latin typeface="+mj-lt"/>
                </a:endParaRPr>
              </a:p>
            </p:txBody>
          </p:sp>
          <p:sp>
            <p:nvSpPr>
              <p:cNvPr id="142"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accent2"/>
                </a:solidFill>
                <a:round/>
                <a:headEnd/>
                <a:tailEnd/>
              </a:ln>
            </p:spPr>
            <p:txBody>
              <a:bodyPr/>
              <a:lstStyle/>
              <a:p>
                <a:endParaRPr lang="en-US">
                  <a:latin typeface="+mj-lt"/>
                </a:endParaRPr>
              </a:p>
            </p:txBody>
          </p:sp>
          <p:sp>
            <p:nvSpPr>
              <p:cNvPr id="143"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accent2"/>
                </a:solidFill>
                <a:round/>
                <a:headEnd/>
                <a:tailEnd/>
              </a:ln>
            </p:spPr>
            <p:txBody>
              <a:bodyPr/>
              <a:lstStyle/>
              <a:p>
                <a:endParaRPr lang="en-US">
                  <a:latin typeface="+mj-lt"/>
                </a:endParaRPr>
              </a:p>
            </p:txBody>
          </p:sp>
          <p:sp>
            <p:nvSpPr>
              <p:cNvPr id="144"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accent2"/>
                </a:solidFill>
                <a:round/>
                <a:headEnd/>
                <a:tailEnd/>
              </a:ln>
            </p:spPr>
            <p:txBody>
              <a:bodyPr/>
              <a:lstStyle/>
              <a:p>
                <a:endParaRPr lang="en-US">
                  <a:latin typeface="+mj-lt"/>
                </a:endParaRPr>
              </a:p>
            </p:txBody>
          </p:sp>
          <p:sp>
            <p:nvSpPr>
              <p:cNvPr id="145"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accent2"/>
                </a:solidFill>
                <a:round/>
                <a:headEnd/>
                <a:tailEnd/>
              </a:ln>
            </p:spPr>
            <p:txBody>
              <a:bodyPr/>
              <a:lstStyle/>
              <a:p>
                <a:endParaRPr lang="en-US">
                  <a:latin typeface="+mj-lt"/>
                </a:endParaRPr>
              </a:p>
            </p:txBody>
          </p:sp>
          <p:grpSp>
            <p:nvGrpSpPr>
              <p:cNvPr id="146" name="Group 194"/>
              <p:cNvGrpSpPr/>
              <p:nvPr/>
            </p:nvGrpSpPr>
            <p:grpSpPr bwMode="gray">
              <a:xfrm>
                <a:off x="5156666" y="1921257"/>
                <a:ext cx="336199" cy="183204"/>
                <a:chOff x="5156666" y="1921257"/>
                <a:chExt cx="336199" cy="183204"/>
              </a:xfrm>
              <a:grpFill/>
            </p:grpSpPr>
            <p:sp>
              <p:nvSpPr>
                <p:cNvPr id="186"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endParaRPr lang="en-US">
                    <a:latin typeface="+mj-lt"/>
                  </a:endParaRPr>
                </a:p>
              </p:txBody>
            </p:sp>
            <p:sp>
              <p:nvSpPr>
                <p:cNvPr id="187"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endParaRPr lang="en-US">
                    <a:latin typeface="+mj-lt"/>
                  </a:endParaRPr>
                </a:p>
              </p:txBody>
            </p:sp>
            <p:sp>
              <p:nvSpPr>
                <p:cNvPr id="188"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endParaRPr lang="en-US">
                    <a:latin typeface="+mj-lt"/>
                  </a:endParaRPr>
                </a:p>
              </p:txBody>
            </p:sp>
          </p:grpSp>
          <p:grpSp>
            <p:nvGrpSpPr>
              <p:cNvPr id="147" name="Group 193"/>
              <p:cNvGrpSpPr/>
              <p:nvPr/>
            </p:nvGrpSpPr>
            <p:grpSpPr bwMode="gray">
              <a:xfrm>
                <a:off x="3620869" y="1617216"/>
                <a:ext cx="727944" cy="685067"/>
                <a:chOff x="3620869" y="1617216"/>
                <a:chExt cx="727944" cy="685067"/>
              </a:xfrm>
              <a:grpFill/>
            </p:grpSpPr>
            <p:sp>
              <p:nvSpPr>
                <p:cNvPr id="184"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endParaRPr lang="en-US">
                    <a:latin typeface="+mj-lt"/>
                  </a:endParaRPr>
                </a:p>
              </p:txBody>
            </p:sp>
            <p:sp>
              <p:nvSpPr>
                <p:cNvPr id="185"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accent2"/>
                  </a:solidFill>
                  <a:round/>
                  <a:headEnd/>
                  <a:tailEnd/>
                </a:ln>
              </p:spPr>
              <p:txBody>
                <a:bodyPr/>
                <a:lstStyle/>
                <a:p>
                  <a:endParaRPr lang="en-US">
                    <a:latin typeface="+mj-lt"/>
                  </a:endParaRPr>
                </a:p>
              </p:txBody>
            </p:sp>
          </p:grpSp>
          <p:sp>
            <p:nvSpPr>
              <p:cNvPr id="148"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accent2"/>
                </a:solidFill>
                <a:round/>
                <a:headEnd/>
                <a:tailEnd/>
              </a:ln>
            </p:spPr>
            <p:txBody>
              <a:bodyPr/>
              <a:lstStyle/>
              <a:p>
                <a:endParaRPr lang="en-US">
                  <a:latin typeface="+mj-lt"/>
                </a:endParaRPr>
              </a:p>
            </p:txBody>
          </p:sp>
          <p:sp>
            <p:nvSpPr>
              <p:cNvPr id="149"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accent2"/>
                </a:solidFill>
                <a:round/>
                <a:headEnd/>
                <a:tailEnd/>
              </a:ln>
            </p:spPr>
            <p:txBody>
              <a:bodyPr/>
              <a:lstStyle/>
              <a:p>
                <a:endParaRPr lang="en-US">
                  <a:latin typeface="+mj-lt"/>
                </a:endParaRPr>
              </a:p>
            </p:txBody>
          </p:sp>
          <p:sp>
            <p:nvSpPr>
              <p:cNvPr id="150"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accent2"/>
                </a:solidFill>
                <a:round/>
                <a:headEnd/>
                <a:tailEnd/>
              </a:ln>
            </p:spPr>
            <p:txBody>
              <a:bodyPr/>
              <a:lstStyle/>
              <a:p>
                <a:endParaRPr lang="en-US">
                  <a:latin typeface="+mj-lt"/>
                </a:endParaRPr>
              </a:p>
            </p:txBody>
          </p:sp>
          <p:sp>
            <p:nvSpPr>
              <p:cNvPr id="151"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accent2"/>
                </a:solidFill>
                <a:round/>
                <a:headEnd/>
                <a:tailEnd/>
              </a:ln>
            </p:spPr>
            <p:txBody>
              <a:bodyPr/>
              <a:lstStyle/>
              <a:p>
                <a:endParaRPr lang="en-US">
                  <a:latin typeface="+mj-lt"/>
                </a:endParaRPr>
              </a:p>
            </p:txBody>
          </p:sp>
          <p:sp>
            <p:nvSpPr>
              <p:cNvPr id="152"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accent2"/>
                </a:solidFill>
                <a:round/>
                <a:headEnd/>
                <a:tailEnd/>
              </a:ln>
            </p:spPr>
            <p:txBody>
              <a:bodyPr/>
              <a:lstStyle/>
              <a:p>
                <a:endParaRPr lang="en-US">
                  <a:latin typeface="+mj-lt"/>
                </a:endParaRPr>
              </a:p>
            </p:txBody>
          </p:sp>
          <p:sp>
            <p:nvSpPr>
              <p:cNvPr id="153"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accent2"/>
                </a:solidFill>
                <a:round/>
                <a:headEnd/>
                <a:tailEnd/>
              </a:ln>
            </p:spPr>
            <p:txBody>
              <a:bodyPr/>
              <a:lstStyle/>
              <a:p>
                <a:endParaRPr lang="en-US">
                  <a:latin typeface="+mj-lt"/>
                </a:endParaRPr>
              </a:p>
            </p:txBody>
          </p:sp>
          <p:sp>
            <p:nvSpPr>
              <p:cNvPr id="154"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accent2"/>
                </a:solidFill>
                <a:round/>
                <a:headEnd/>
                <a:tailEnd/>
              </a:ln>
            </p:spPr>
            <p:txBody>
              <a:bodyPr/>
              <a:lstStyle/>
              <a:p>
                <a:endParaRPr lang="en-US">
                  <a:latin typeface="+mj-lt"/>
                </a:endParaRPr>
              </a:p>
            </p:txBody>
          </p:sp>
          <p:sp>
            <p:nvSpPr>
              <p:cNvPr id="155"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accent2"/>
                </a:solidFill>
                <a:round/>
                <a:headEnd/>
                <a:tailEnd/>
              </a:ln>
            </p:spPr>
            <p:txBody>
              <a:bodyPr/>
              <a:lstStyle/>
              <a:p>
                <a:endParaRPr lang="en-US">
                  <a:latin typeface="+mj-lt"/>
                </a:endParaRPr>
              </a:p>
            </p:txBody>
          </p:sp>
          <p:sp>
            <p:nvSpPr>
              <p:cNvPr id="156"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accent2"/>
                </a:solidFill>
                <a:round/>
                <a:headEnd/>
                <a:tailEnd/>
              </a:ln>
            </p:spPr>
            <p:txBody>
              <a:bodyPr/>
              <a:lstStyle/>
              <a:p>
                <a:endParaRPr lang="en-US">
                  <a:latin typeface="+mj-lt"/>
                </a:endParaRPr>
              </a:p>
            </p:txBody>
          </p:sp>
          <p:sp>
            <p:nvSpPr>
              <p:cNvPr id="157"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accent2"/>
                </a:solidFill>
                <a:round/>
                <a:headEnd/>
                <a:tailEnd/>
              </a:ln>
            </p:spPr>
            <p:txBody>
              <a:bodyPr/>
              <a:lstStyle/>
              <a:p>
                <a:endParaRPr lang="en-US">
                  <a:latin typeface="+mj-lt"/>
                </a:endParaRPr>
              </a:p>
            </p:txBody>
          </p:sp>
          <p:grpSp>
            <p:nvGrpSpPr>
              <p:cNvPr id="158" name="Group 195"/>
              <p:cNvGrpSpPr/>
              <p:nvPr/>
            </p:nvGrpSpPr>
            <p:grpSpPr bwMode="gray">
              <a:xfrm>
                <a:off x="4599257" y="1719537"/>
                <a:ext cx="729893" cy="542791"/>
                <a:chOff x="4599257" y="1719537"/>
                <a:chExt cx="729893" cy="542791"/>
              </a:xfrm>
              <a:grpFill/>
            </p:grpSpPr>
            <p:sp>
              <p:nvSpPr>
                <p:cNvPr id="182"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accent2"/>
                  </a:solidFill>
                  <a:round/>
                  <a:headEnd/>
                  <a:tailEnd/>
                </a:ln>
              </p:spPr>
              <p:txBody>
                <a:bodyPr/>
                <a:lstStyle/>
                <a:p>
                  <a:endParaRPr lang="en-US">
                    <a:latin typeface="+mj-lt"/>
                  </a:endParaRPr>
                </a:p>
              </p:txBody>
            </p:sp>
            <p:sp>
              <p:nvSpPr>
                <p:cNvPr id="183"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endParaRPr lang="en-US">
                    <a:latin typeface="+mj-lt"/>
                  </a:endParaRPr>
                </a:p>
              </p:txBody>
            </p:sp>
          </p:grpSp>
          <p:sp>
            <p:nvSpPr>
              <p:cNvPr id="159"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accent2"/>
                </a:solidFill>
                <a:round/>
                <a:headEnd/>
                <a:tailEnd/>
              </a:ln>
            </p:spPr>
            <p:txBody>
              <a:bodyPr/>
              <a:lstStyle/>
              <a:p>
                <a:endParaRPr lang="en-US">
                  <a:latin typeface="+mj-lt"/>
                </a:endParaRPr>
              </a:p>
            </p:txBody>
          </p:sp>
          <p:sp>
            <p:nvSpPr>
              <p:cNvPr id="160"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accent2"/>
                </a:solidFill>
                <a:round/>
                <a:headEnd/>
                <a:tailEnd/>
              </a:ln>
            </p:spPr>
            <p:txBody>
              <a:bodyPr/>
              <a:lstStyle/>
              <a:p>
                <a:endParaRPr lang="en-US">
                  <a:latin typeface="+mj-lt"/>
                </a:endParaRPr>
              </a:p>
            </p:txBody>
          </p:sp>
          <p:sp>
            <p:nvSpPr>
              <p:cNvPr id="161"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accent2"/>
                </a:solidFill>
                <a:round/>
                <a:headEnd/>
                <a:tailEnd/>
              </a:ln>
            </p:spPr>
            <p:txBody>
              <a:bodyPr/>
              <a:lstStyle/>
              <a:p>
                <a:endParaRPr lang="en-US">
                  <a:latin typeface="+mj-lt"/>
                </a:endParaRPr>
              </a:p>
            </p:txBody>
          </p:sp>
          <p:sp>
            <p:nvSpPr>
              <p:cNvPr id="162"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accent2"/>
                </a:solidFill>
                <a:round/>
                <a:headEnd/>
                <a:tailEnd/>
              </a:ln>
            </p:spPr>
            <p:txBody>
              <a:bodyPr/>
              <a:lstStyle/>
              <a:p>
                <a:endParaRPr lang="en-US">
                  <a:latin typeface="+mj-lt"/>
                </a:endParaRPr>
              </a:p>
            </p:txBody>
          </p:sp>
          <p:sp>
            <p:nvSpPr>
              <p:cNvPr id="163"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accent2"/>
                </a:solidFill>
                <a:round/>
                <a:headEnd/>
                <a:tailEnd/>
              </a:ln>
            </p:spPr>
            <p:txBody>
              <a:bodyPr/>
              <a:lstStyle/>
              <a:p>
                <a:endParaRPr lang="en-US">
                  <a:latin typeface="+mj-lt"/>
                </a:endParaRPr>
              </a:p>
            </p:txBody>
          </p:sp>
          <p:sp>
            <p:nvSpPr>
              <p:cNvPr id="164"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accent2"/>
                </a:solidFill>
                <a:round/>
                <a:headEnd/>
                <a:tailEnd/>
              </a:ln>
            </p:spPr>
            <p:txBody>
              <a:bodyPr/>
              <a:lstStyle/>
              <a:p>
                <a:endParaRPr lang="en-US">
                  <a:latin typeface="+mj-lt"/>
                </a:endParaRPr>
              </a:p>
            </p:txBody>
          </p:sp>
          <p:sp>
            <p:nvSpPr>
              <p:cNvPr id="165"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accent2"/>
                </a:solidFill>
                <a:round/>
                <a:headEnd/>
                <a:tailEnd/>
              </a:ln>
            </p:spPr>
            <p:txBody>
              <a:bodyPr/>
              <a:lstStyle/>
              <a:p>
                <a:endParaRPr lang="en-US">
                  <a:latin typeface="+mj-lt"/>
                </a:endParaRPr>
              </a:p>
            </p:txBody>
          </p:sp>
          <p:sp>
            <p:nvSpPr>
              <p:cNvPr id="166"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accent2"/>
                </a:solidFill>
                <a:round/>
                <a:headEnd/>
                <a:tailEnd/>
              </a:ln>
            </p:spPr>
            <p:txBody>
              <a:bodyPr/>
              <a:lstStyle/>
              <a:p>
                <a:endParaRPr lang="en-US">
                  <a:latin typeface="+mj-lt"/>
                </a:endParaRPr>
              </a:p>
            </p:txBody>
          </p:sp>
          <p:sp>
            <p:nvSpPr>
              <p:cNvPr id="167"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accent2"/>
                </a:solidFill>
                <a:round/>
                <a:headEnd/>
                <a:tailEnd/>
              </a:ln>
            </p:spPr>
            <p:txBody>
              <a:bodyPr/>
              <a:lstStyle/>
              <a:p>
                <a:endParaRPr lang="en-US">
                  <a:latin typeface="+mj-lt"/>
                </a:endParaRPr>
              </a:p>
            </p:txBody>
          </p:sp>
          <p:sp>
            <p:nvSpPr>
              <p:cNvPr id="168"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accent2"/>
                </a:solidFill>
                <a:round/>
                <a:headEnd/>
                <a:tailEnd/>
              </a:ln>
            </p:spPr>
            <p:txBody>
              <a:bodyPr/>
              <a:lstStyle/>
              <a:p>
                <a:endParaRPr lang="en-US">
                  <a:latin typeface="+mj-lt"/>
                </a:endParaRPr>
              </a:p>
            </p:txBody>
          </p:sp>
          <p:sp>
            <p:nvSpPr>
              <p:cNvPr id="169"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accent2"/>
                </a:solidFill>
                <a:round/>
                <a:headEnd/>
                <a:tailEnd/>
              </a:ln>
            </p:spPr>
            <p:txBody>
              <a:bodyPr/>
              <a:lstStyle/>
              <a:p>
                <a:endParaRPr lang="en-US">
                  <a:latin typeface="+mj-lt"/>
                </a:endParaRPr>
              </a:p>
            </p:txBody>
          </p:sp>
          <p:sp>
            <p:nvSpPr>
              <p:cNvPr id="170"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accent2"/>
                </a:solidFill>
                <a:round/>
                <a:headEnd/>
                <a:tailEnd/>
              </a:ln>
            </p:spPr>
            <p:txBody>
              <a:bodyPr/>
              <a:lstStyle/>
              <a:p>
                <a:endParaRPr lang="en-US">
                  <a:latin typeface="+mj-lt"/>
                </a:endParaRPr>
              </a:p>
            </p:txBody>
          </p:sp>
          <p:sp>
            <p:nvSpPr>
              <p:cNvPr id="171"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accent2"/>
                </a:solidFill>
                <a:round/>
                <a:headEnd/>
                <a:tailEnd/>
              </a:ln>
            </p:spPr>
            <p:txBody>
              <a:bodyPr/>
              <a:lstStyle/>
              <a:p>
                <a:endParaRPr lang="en-US">
                  <a:latin typeface="+mj-lt"/>
                </a:endParaRPr>
              </a:p>
            </p:txBody>
          </p:sp>
          <p:grpSp>
            <p:nvGrpSpPr>
              <p:cNvPr id="172" name="Group 196"/>
              <p:cNvGrpSpPr/>
              <p:nvPr/>
            </p:nvGrpSpPr>
            <p:grpSpPr bwMode="gray">
              <a:xfrm>
                <a:off x="4341017" y="2476716"/>
                <a:ext cx="756205" cy="424878"/>
                <a:chOff x="4341017" y="2476716"/>
                <a:chExt cx="756205" cy="424878"/>
              </a:xfrm>
              <a:grpFill/>
            </p:grpSpPr>
            <p:sp>
              <p:nvSpPr>
                <p:cNvPr id="180"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accent2"/>
                  </a:solidFill>
                  <a:round/>
                  <a:headEnd/>
                  <a:tailEnd/>
                </a:ln>
              </p:spPr>
              <p:txBody>
                <a:bodyPr/>
                <a:lstStyle/>
                <a:p>
                  <a:endParaRPr lang="en-US">
                    <a:latin typeface="+mj-lt"/>
                  </a:endParaRPr>
                </a:p>
              </p:txBody>
            </p:sp>
            <p:sp>
              <p:nvSpPr>
                <p:cNvPr id="181"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endParaRPr lang="en-US">
                    <a:latin typeface="+mj-lt"/>
                  </a:endParaRPr>
                </a:p>
              </p:txBody>
            </p:sp>
          </p:grpSp>
          <p:grpSp>
            <p:nvGrpSpPr>
              <p:cNvPr id="173" name="Group 112"/>
              <p:cNvGrpSpPr/>
              <p:nvPr/>
            </p:nvGrpSpPr>
            <p:grpSpPr bwMode="gray">
              <a:xfrm>
                <a:off x="813361" y="1144588"/>
                <a:ext cx="646088" cy="471653"/>
                <a:chOff x="813361" y="1144588"/>
                <a:chExt cx="646088" cy="471653"/>
              </a:xfrm>
              <a:grpFill/>
            </p:grpSpPr>
            <p:sp>
              <p:nvSpPr>
                <p:cNvPr id="177"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endParaRPr lang="en-US">
                    <a:latin typeface="+mj-lt"/>
                  </a:endParaRPr>
                </a:p>
              </p:txBody>
            </p:sp>
            <p:sp>
              <p:nvSpPr>
                <p:cNvPr id="178"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endParaRPr lang="en-US">
                    <a:latin typeface="+mj-lt"/>
                  </a:endParaRPr>
                </a:p>
              </p:txBody>
            </p:sp>
            <p:sp>
              <p:nvSpPr>
                <p:cNvPr id="179"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endParaRPr lang="en-US">
                    <a:latin typeface="+mj-lt"/>
                  </a:endParaRPr>
                </a:p>
              </p:txBody>
            </p:sp>
          </p:grpSp>
          <p:sp>
            <p:nvSpPr>
              <p:cNvPr id="174"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accent2"/>
                </a:solidFill>
                <a:round/>
                <a:headEnd/>
                <a:tailEnd/>
              </a:ln>
            </p:spPr>
            <p:txBody>
              <a:bodyPr/>
              <a:lstStyle/>
              <a:p>
                <a:endParaRPr lang="en-US">
                  <a:latin typeface="+mj-lt"/>
                </a:endParaRPr>
              </a:p>
            </p:txBody>
          </p:sp>
          <p:sp>
            <p:nvSpPr>
              <p:cNvPr id="175"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accent2"/>
                </a:solidFill>
                <a:round/>
                <a:headEnd/>
                <a:tailEnd/>
              </a:ln>
            </p:spPr>
            <p:txBody>
              <a:bodyPr/>
              <a:lstStyle/>
              <a:p>
                <a:endParaRPr lang="en-US">
                  <a:latin typeface="+mj-lt"/>
                </a:endParaRPr>
              </a:p>
            </p:txBody>
          </p:sp>
          <p:sp>
            <p:nvSpPr>
              <p:cNvPr id="176"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accent1"/>
              </a:solidFill>
              <a:ln w="9525">
                <a:solidFill>
                  <a:schemeClr val="accent2"/>
                </a:solidFill>
                <a:round/>
                <a:headEnd/>
                <a:tailEnd/>
              </a:ln>
            </p:spPr>
            <p:txBody>
              <a:bodyPr/>
              <a:lstStyle/>
              <a:p>
                <a:endParaRPr lang="en-US">
                  <a:latin typeface="+mj-lt"/>
                </a:endParaRPr>
              </a:p>
            </p:txBody>
          </p:sp>
        </p:grpSp>
        <p:pic>
          <p:nvPicPr>
            <p:cNvPr id="119"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116" y="1856576"/>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121" y="2068902"/>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121" y="2331320"/>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505" y="2331320"/>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801" y="1958311"/>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290" y="2306050"/>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874" y="1814806"/>
              <a:ext cx="246008" cy="143505"/>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878" y="2237207"/>
              <a:ext cx="246008" cy="143505"/>
            </a:xfrm>
            <a:prstGeom prst="rect">
              <a:avLst/>
            </a:prstGeom>
            <a:noFill/>
            <a:extLst>
              <a:ext uri="{909E8E84-426E-40DD-AFC4-6F175D3DCCD1}">
                <a14:hiddenFill xmlns:a14="http://schemas.microsoft.com/office/drawing/2010/main">
                  <a:solidFill>
                    <a:srgbClr val="FFFFFF"/>
                  </a:solidFill>
                </a14:hiddenFill>
              </a:ext>
            </a:extLst>
          </p:spPr>
        </p:pic>
      </p:grpSp>
      <p:sp>
        <p:nvSpPr>
          <p:cNvPr id="193" name="Text Placeholder 1"/>
          <p:cNvSpPr txBox="1">
            <a:spLocks/>
          </p:cNvSpPr>
          <p:nvPr/>
        </p:nvSpPr>
        <p:spPr bwMode="gray">
          <a:xfrm>
            <a:off x="342780" y="3630160"/>
            <a:ext cx="2745636" cy="772006"/>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National hospital provider with hospital campuses </a:t>
            </a:r>
            <a:r>
              <a:rPr lang="en-US" dirty="0" smtClean="0"/>
              <a:t>across the country </a:t>
            </a:r>
          </a:p>
          <a:p>
            <a:r>
              <a:rPr lang="en-US" dirty="0" smtClean="0"/>
              <a:t>Despite broad geography, limited clinical depth at local level </a:t>
            </a:r>
            <a:endParaRPr lang="en-US" dirty="0"/>
          </a:p>
        </p:txBody>
      </p:sp>
      <p:sp>
        <p:nvSpPr>
          <p:cNvPr id="194" name="TextBox 193"/>
          <p:cNvSpPr txBox="1"/>
          <p:nvPr/>
        </p:nvSpPr>
        <p:spPr bwMode="gray">
          <a:xfrm>
            <a:off x="3349419" y="1077048"/>
            <a:ext cx="2738644" cy="169277"/>
          </a:xfrm>
          <a:prstGeom prst="rect">
            <a:avLst/>
          </a:prstGeom>
          <a:noFill/>
        </p:spPr>
        <p:txBody>
          <a:bodyPr wrap="square" lIns="0" tIns="0" rIns="0" bIns="0" rtlCol="0">
            <a:spAutoFit/>
          </a:bodyPr>
          <a:lstStyle/>
          <a:p>
            <a:pPr algn="ctr">
              <a:spcBef>
                <a:spcPts val="500"/>
              </a:spcBef>
            </a:pPr>
            <a:r>
              <a:rPr lang="en-US" sz="1100" b="1" dirty="0" smtClean="0"/>
              <a:t>…or Deep Clinical Scope? </a:t>
            </a:r>
          </a:p>
        </p:txBody>
      </p:sp>
      <p:sp>
        <p:nvSpPr>
          <p:cNvPr id="195" name="Text Placeholder 9"/>
          <p:cNvSpPr>
            <a:spLocks noGrp="1"/>
          </p:cNvSpPr>
          <p:nvPr/>
        </p:nvSpPr>
        <p:spPr bwMode="gray">
          <a:xfrm>
            <a:off x="3349419" y="3205466"/>
            <a:ext cx="2738644" cy="1299859"/>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Aft>
                <a:spcPts val="600"/>
              </a:spcAft>
            </a:pPr>
            <a:r>
              <a:rPr lang="en-US" sz="1100" dirty="0" smtClean="0"/>
              <a:t>Network in Brief: Silica Healthcare</a:t>
            </a:r>
            <a:r>
              <a:rPr lang="en-US" sz="1100" baseline="30000" dirty="0" smtClean="0"/>
              <a:t>1</a:t>
            </a:r>
            <a:r>
              <a:rPr lang="en-US" sz="1100" dirty="0" smtClean="0"/>
              <a:t> </a:t>
            </a:r>
          </a:p>
        </p:txBody>
      </p:sp>
      <p:grpSp>
        <p:nvGrpSpPr>
          <p:cNvPr id="196" name="Group 195"/>
          <p:cNvGrpSpPr/>
          <p:nvPr/>
        </p:nvGrpSpPr>
        <p:grpSpPr bwMode="gray">
          <a:xfrm>
            <a:off x="3349419" y="3205466"/>
            <a:ext cx="319390" cy="218673"/>
            <a:chOff x="815763" y="1865419"/>
            <a:chExt cx="319390" cy="218673"/>
          </a:xfrm>
        </p:grpSpPr>
        <p:sp>
          <p:nvSpPr>
            <p:cNvPr id="197" name="Freeform 196"/>
            <p:cNvSpPr/>
            <p:nvPr/>
          </p:nvSpPr>
          <p:spPr bwMode="gray">
            <a:xfrm flipH="1">
              <a:off x="815763" y="186541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8" name="Plus 197"/>
            <p:cNvSpPr/>
            <p:nvPr/>
          </p:nvSpPr>
          <p:spPr bwMode="gray">
            <a:xfrm>
              <a:off x="837867" y="188041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200" name="Text Placeholder 1"/>
          <p:cNvSpPr txBox="1">
            <a:spLocks/>
          </p:cNvSpPr>
          <p:nvPr/>
        </p:nvSpPr>
        <p:spPr bwMode="gray">
          <a:xfrm>
            <a:off x="3371522" y="3630160"/>
            <a:ext cx="2716541" cy="772006"/>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6-hospital system in the Midwest with employed physician network</a:t>
            </a:r>
          </a:p>
          <a:p>
            <a:r>
              <a:rPr lang="en-US" dirty="0" smtClean="0"/>
              <a:t>Care sites concentrated in roughly half of single metropolitan area </a:t>
            </a:r>
            <a:endParaRPr lang="en-US" dirty="0"/>
          </a:p>
        </p:txBody>
      </p:sp>
      <p:sp>
        <p:nvSpPr>
          <p:cNvPr id="96" name="Freeform 48"/>
          <p:cNvSpPr>
            <a:spLocks/>
          </p:cNvSpPr>
          <p:nvPr/>
        </p:nvSpPr>
        <p:spPr bwMode="gray">
          <a:xfrm rot="10800000">
            <a:off x="3816494" y="1401750"/>
            <a:ext cx="2160492" cy="1536473"/>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 name="connsiteX0" fmla="*/ 0 w 10000"/>
              <a:gd name="connsiteY0" fmla="*/ 4415 h 10000"/>
              <a:gd name="connsiteX1" fmla="*/ 180 w 10000"/>
              <a:gd name="connsiteY1" fmla="*/ 4101 h 10000"/>
              <a:gd name="connsiteX2" fmla="*/ 862 w 10000"/>
              <a:gd name="connsiteY2" fmla="*/ 3488 h 10000"/>
              <a:gd name="connsiteX3" fmla="*/ 1210 w 10000"/>
              <a:gd name="connsiteY3" fmla="*/ 2832 h 10000"/>
              <a:gd name="connsiteX4" fmla="*/ 1996 w 10000"/>
              <a:gd name="connsiteY4" fmla="*/ 2472 h 10000"/>
              <a:gd name="connsiteX5" fmla="*/ 2600 w 10000"/>
              <a:gd name="connsiteY5" fmla="*/ 1612 h 10000"/>
              <a:gd name="connsiteX6" fmla="*/ 2947 w 10000"/>
              <a:gd name="connsiteY6" fmla="*/ 1227 h 10000"/>
              <a:gd name="connsiteX7" fmla="*/ 2947 w 10000"/>
              <a:gd name="connsiteY7" fmla="*/ 1041 h 10000"/>
              <a:gd name="connsiteX8" fmla="*/ 1699 w 10000"/>
              <a:gd name="connsiteY8" fmla="*/ 235 h 10000"/>
              <a:gd name="connsiteX9" fmla="*/ 8404 w 10000"/>
              <a:gd name="connsiteY9" fmla="*/ 0 h 10000"/>
              <a:gd name="connsiteX10" fmla="*/ 8571 w 10000"/>
              <a:gd name="connsiteY10" fmla="*/ 606 h 10000"/>
              <a:gd name="connsiteX11" fmla="*/ 9241 w 10000"/>
              <a:gd name="connsiteY11" fmla="*/ 1334 h 10000"/>
              <a:gd name="connsiteX12" fmla="*/ 9820 w 10000"/>
              <a:gd name="connsiteY12" fmla="*/ 5150 h 10000"/>
              <a:gd name="connsiteX13" fmla="*/ 9704 w 10000"/>
              <a:gd name="connsiteY13" fmla="*/ 5942 h 10000"/>
              <a:gd name="connsiteX14" fmla="*/ 10000 w 10000"/>
              <a:gd name="connsiteY14" fmla="*/ 6405 h 10000"/>
              <a:gd name="connsiteX15" fmla="*/ 9627 w 10000"/>
              <a:gd name="connsiteY15" fmla="*/ 7275 h 10000"/>
              <a:gd name="connsiteX16" fmla="*/ 9099 w 10000"/>
              <a:gd name="connsiteY16" fmla="*/ 7660 h 10000"/>
              <a:gd name="connsiteX17" fmla="*/ 8842 w 10000"/>
              <a:gd name="connsiteY17" fmla="*/ 8274 h 10000"/>
              <a:gd name="connsiteX18" fmla="*/ 9086 w 10000"/>
              <a:gd name="connsiteY18" fmla="*/ 8452 h 10000"/>
              <a:gd name="connsiteX19" fmla="*/ 8880 w 10000"/>
              <a:gd name="connsiteY19" fmla="*/ 8837 h 10000"/>
              <a:gd name="connsiteX20" fmla="*/ 9009 w 10000"/>
              <a:gd name="connsiteY20" fmla="*/ 8973 h 10000"/>
              <a:gd name="connsiteX21" fmla="*/ 8211 w 10000"/>
              <a:gd name="connsiteY21" fmla="*/ 9151 h 10000"/>
              <a:gd name="connsiteX22" fmla="*/ 8044 w 10000"/>
              <a:gd name="connsiteY22" fmla="*/ 9786 h 10000"/>
              <a:gd name="connsiteX23" fmla="*/ 6898 w 10000"/>
              <a:gd name="connsiteY23" fmla="*/ 9558 h 10000"/>
              <a:gd name="connsiteX24" fmla="*/ 6306 w 10000"/>
              <a:gd name="connsiteY24" fmla="*/ 9879 h 10000"/>
              <a:gd name="connsiteX25" fmla="*/ 6332 w 10000"/>
              <a:gd name="connsiteY25" fmla="*/ 10000 h 10000"/>
              <a:gd name="connsiteX26" fmla="*/ 5959 w 10000"/>
              <a:gd name="connsiteY26" fmla="*/ 9986 h 10000"/>
              <a:gd name="connsiteX27" fmla="*/ 5560 w 10000"/>
              <a:gd name="connsiteY27" fmla="*/ 9565 h 10000"/>
              <a:gd name="connsiteX28" fmla="*/ 5354 w 10000"/>
              <a:gd name="connsiteY28" fmla="*/ 8994 h 10000"/>
              <a:gd name="connsiteX29" fmla="*/ 4929 w 10000"/>
              <a:gd name="connsiteY29" fmla="*/ 8602 h 10000"/>
              <a:gd name="connsiteX30" fmla="*/ 4260 w 10000"/>
              <a:gd name="connsiteY30" fmla="*/ 8452 h 10000"/>
              <a:gd name="connsiteX31" fmla="*/ 3398 w 10000"/>
              <a:gd name="connsiteY31" fmla="*/ 8081 h 10000"/>
              <a:gd name="connsiteX32" fmla="*/ 3127 w 10000"/>
              <a:gd name="connsiteY32" fmla="*/ 7575 h 10000"/>
              <a:gd name="connsiteX33" fmla="*/ 3604 w 10000"/>
              <a:gd name="connsiteY33" fmla="*/ 6790 h 10000"/>
              <a:gd name="connsiteX34" fmla="*/ 3205 w 10000"/>
              <a:gd name="connsiteY34" fmla="*/ 6641 h 10000"/>
              <a:gd name="connsiteX35" fmla="*/ 2201 w 10000"/>
              <a:gd name="connsiteY35" fmla="*/ 6648 h 10000"/>
              <a:gd name="connsiteX36" fmla="*/ 2033 w 10000"/>
              <a:gd name="connsiteY36" fmla="*/ 6141 h 10000"/>
              <a:gd name="connsiteX37" fmla="*/ 373 w 10000"/>
              <a:gd name="connsiteY37" fmla="*/ 5207 h 10000"/>
              <a:gd name="connsiteX38" fmla="*/ 0 w 10000"/>
              <a:gd name="connsiteY38" fmla="*/ 4415 h 10000"/>
              <a:gd name="connsiteX0" fmla="*/ 0 w 10000"/>
              <a:gd name="connsiteY0" fmla="*/ 4415 h 10000"/>
              <a:gd name="connsiteX1" fmla="*/ 180 w 10000"/>
              <a:gd name="connsiteY1" fmla="*/ 4101 h 10000"/>
              <a:gd name="connsiteX2" fmla="*/ 862 w 10000"/>
              <a:gd name="connsiteY2" fmla="*/ 3488 h 10000"/>
              <a:gd name="connsiteX3" fmla="*/ 1210 w 10000"/>
              <a:gd name="connsiteY3" fmla="*/ 2832 h 10000"/>
              <a:gd name="connsiteX4" fmla="*/ 1996 w 10000"/>
              <a:gd name="connsiteY4" fmla="*/ 2472 h 10000"/>
              <a:gd name="connsiteX5" fmla="*/ 2600 w 10000"/>
              <a:gd name="connsiteY5" fmla="*/ 1612 h 10000"/>
              <a:gd name="connsiteX6" fmla="*/ 2947 w 10000"/>
              <a:gd name="connsiteY6" fmla="*/ 1227 h 10000"/>
              <a:gd name="connsiteX7" fmla="*/ 2947 w 10000"/>
              <a:gd name="connsiteY7" fmla="*/ 1041 h 10000"/>
              <a:gd name="connsiteX8" fmla="*/ 1699 w 10000"/>
              <a:gd name="connsiteY8" fmla="*/ 235 h 10000"/>
              <a:gd name="connsiteX9" fmla="*/ 8404 w 10000"/>
              <a:gd name="connsiteY9" fmla="*/ 0 h 10000"/>
              <a:gd name="connsiteX10" fmla="*/ 8571 w 10000"/>
              <a:gd name="connsiteY10" fmla="*/ 606 h 10000"/>
              <a:gd name="connsiteX11" fmla="*/ 9241 w 10000"/>
              <a:gd name="connsiteY11" fmla="*/ 1334 h 10000"/>
              <a:gd name="connsiteX12" fmla="*/ 9820 w 10000"/>
              <a:gd name="connsiteY12" fmla="*/ 5150 h 10000"/>
              <a:gd name="connsiteX13" fmla="*/ 9704 w 10000"/>
              <a:gd name="connsiteY13" fmla="*/ 5942 h 10000"/>
              <a:gd name="connsiteX14" fmla="*/ 10000 w 10000"/>
              <a:gd name="connsiteY14" fmla="*/ 6405 h 10000"/>
              <a:gd name="connsiteX15" fmla="*/ 9627 w 10000"/>
              <a:gd name="connsiteY15" fmla="*/ 7275 h 10000"/>
              <a:gd name="connsiteX16" fmla="*/ 9099 w 10000"/>
              <a:gd name="connsiteY16" fmla="*/ 7660 h 10000"/>
              <a:gd name="connsiteX17" fmla="*/ 8842 w 10000"/>
              <a:gd name="connsiteY17" fmla="*/ 8274 h 10000"/>
              <a:gd name="connsiteX18" fmla="*/ 9086 w 10000"/>
              <a:gd name="connsiteY18" fmla="*/ 8452 h 10000"/>
              <a:gd name="connsiteX19" fmla="*/ 8880 w 10000"/>
              <a:gd name="connsiteY19" fmla="*/ 8837 h 10000"/>
              <a:gd name="connsiteX20" fmla="*/ 9009 w 10000"/>
              <a:gd name="connsiteY20" fmla="*/ 8973 h 10000"/>
              <a:gd name="connsiteX21" fmla="*/ 8211 w 10000"/>
              <a:gd name="connsiteY21" fmla="*/ 9151 h 10000"/>
              <a:gd name="connsiteX22" fmla="*/ 8044 w 10000"/>
              <a:gd name="connsiteY22" fmla="*/ 9786 h 10000"/>
              <a:gd name="connsiteX23" fmla="*/ 6898 w 10000"/>
              <a:gd name="connsiteY23" fmla="*/ 9558 h 10000"/>
              <a:gd name="connsiteX24" fmla="*/ 6306 w 10000"/>
              <a:gd name="connsiteY24" fmla="*/ 9879 h 10000"/>
              <a:gd name="connsiteX25" fmla="*/ 6332 w 10000"/>
              <a:gd name="connsiteY25" fmla="*/ 10000 h 10000"/>
              <a:gd name="connsiteX26" fmla="*/ 5959 w 10000"/>
              <a:gd name="connsiteY26" fmla="*/ 9986 h 10000"/>
              <a:gd name="connsiteX27" fmla="*/ 5560 w 10000"/>
              <a:gd name="connsiteY27" fmla="*/ 9565 h 10000"/>
              <a:gd name="connsiteX28" fmla="*/ 5354 w 10000"/>
              <a:gd name="connsiteY28" fmla="*/ 8994 h 10000"/>
              <a:gd name="connsiteX29" fmla="*/ 4929 w 10000"/>
              <a:gd name="connsiteY29" fmla="*/ 8602 h 10000"/>
              <a:gd name="connsiteX30" fmla="*/ 4260 w 10000"/>
              <a:gd name="connsiteY30" fmla="*/ 8452 h 10000"/>
              <a:gd name="connsiteX31" fmla="*/ 3398 w 10000"/>
              <a:gd name="connsiteY31" fmla="*/ 8081 h 10000"/>
              <a:gd name="connsiteX32" fmla="*/ 3127 w 10000"/>
              <a:gd name="connsiteY32" fmla="*/ 7575 h 10000"/>
              <a:gd name="connsiteX33" fmla="*/ 3604 w 10000"/>
              <a:gd name="connsiteY33" fmla="*/ 6790 h 10000"/>
              <a:gd name="connsiteX34" fmla="*/ 3205 w 10000"/>
              <a:gd name="connsiteY34" fmla="*/ 6641 h 10000"/>
              <a:gd name="connsiteX35" fmla="*/ 2201 w 10000"/>
              <a:gd name="connsiteY35" fmla="*/ 6648 h 10000"/>
              <a:gd name="connsiteX36" fmla="*/ 2033 w 10000"/>
              <a:gd name="connsiteY36" fmla="*/ 6141 h 10000"/>
              <a:gd name="connsiteX37" fmla="*/ 2320 w 10000"/>
              <a:gd name="connsiteY37" fmla="*/ 5444 h 10000"/>
              <a:gd name="connsiteX38" fmla="*/ 0 w 10000"/>
              <a:gd name="connsiteY38" fmla="*/ 4415 h 10000"/>
              <a:gd name="connsiteX0" fmla="*/ 823 w 9820"/>
              <a:gd name="connsiteY0" fmla="*/ 4100 h 10000"/>
              <a:gd name="connsiteX1" fmla="*/ 0 w 9820"/>
              <a:gd name="connsiteY1" fmla="*/ 4101 h 10000"/>
              <a:gd name="connsiteX2" fmla="*/ 682 w 9820"/>
              <a:gd name="connsiteY2" fmla="*/ 3488 h 10000"/>
              <a:gd name="connsiteX3" fmla="*/ 1030 w 9820"/>
              <a:gd name="connsiteY3" fmla="*/ 2832 h 10000"/>
              <a:gd name="connsiteX4" fmla="*/ 1816 w 9820"/>
              <a:gd name="connsiteY4" fmla="*/ 2472 h 10000"/>
              <a:gd name="connsiteX5" fmla="*/ 2420 w 9820"/>
              <a:gd name="connsiteY5" fmla="*/ 1612 h 10000"/>
              <a:gd name="connsiteX6" fmla="*/ 2767 w 9820"/>
              <a:gd name="connsiteY6" fmla="*/ 1227 h 10000"/>
              <a:gd name="connsiteX7" fmla="*/ 2767 w 9820"/>
              <a:gd name="connsiteY7" fmla="*/ 1041 h 10000"/>
              <a:gd name="connsiteX8" fmla="*/ 1519 w 9820"/>
              <a:gd name="connsiteY8" fmla="*/ 235 h 10000"/>
              <a:gd name="connsiteX9" fmla="*/ 8224 w 9820"/>
              <a:gd name="connsiteY9" fmla="*/ 0 h 10000"/>
              <a:gd name="connsiteX10" fmla="*/ 8391 w 9820"/>
              <a:gd name="connsiteY10" fmla="*/ 606 h 10000"/>
              <a:gd name="connsiteX11" fmla="*/ 9061 w 9820"/>
              <a:gd name="connsiteY11" fmla="*/ 1334 h 10000"/>
              <a:gd name="connsiteX12" fmla="*/ 9640 w 9820"/>
              <a:gd name="connsiteY12" fmla="*/ 5150 h 10000"/>
              <a:gd name="connsiteX13" fmla="*/ 9524 w 9820"/>
              <a:gd name="connsiteY13" fmla="*/ 5942 h 10000"/>
              <a:gd name="connsiteX14" fmla="*/ 9820 w 9820"/>
              <a:gd name="connsiteY14" fmla="*/ 6405 h 10000"/>
              <a:gd name="connsiteX15" fmla="*/ 9447 w 9820"/>
              <a:gd name="connsiteY15" fmla="*/ 7275 h 10000"/>
              <a:gd name="connsiteX16" fmla="*/ 8919 w 9820"/>
              <a:gd name="connsiteY16" fmla="*/ 7660 h 10000"/>
              <a:gd name="connsiteX17" fmla="*/ 8662 w 9820"/>
              <a:gd name="connsiteY17" fmla="*/ 8274 h 10000"/>
              <a:gd name="connsiteX18" fmla="*/ 8906 w 9820"/>
              <a:gd name="connsiteY18" fmla="*/ 8452 h 10000"/>
              <a:gd name="connsiteX19" fmla="*/ 8700 w 9820"/>
              <a:gd name="connsiteY19" fmla="*/ 8837 h 10000"/>
              <a:gd name="connsiteX20" fmla="*/ 8829 w 9820"/>
              <a:gd name="connsiteY20" fmla="*/ 8973 h 10000"/>
              <a:gd name="connsiteX21" fmla="*/ 8031 w 9820"/>
              <a:gd name="connsiteY21" fmla="*/ 9151 h 10000"/>
              <a:gd name="connsiteX22" fmla="*/ 7864 w 9820"/>
              <a:gd name="connsiteY22" fmla="*/ 9786 h 10000"/>
              <a:gd name="connsiteX23" fmla="*/ 6718 w 9820"/>
              <a:gd name="connsiteY23" fmla="*/ 9558 h 10000"/>
              <a:gd name="connsiteX24" fmla="*/ 6126 w 9820"/>
              <a:gd name="connsiteY24" fmla="*/ 9879 h 10000"/>
              <a:gd name="connsiteX25" fmla="*/ 6152 w 9820"/>
              <a:gd name="connsiteY25" fmla="*/ 10000 h 10000"/>
              <a:gd name="connsiteX26" fmla="*/ 5779 w 9820"/>
              <a:gd name="connsiteY26" fmla="*/ 9986 h 10000"/>
              <a:gd name="connsiteX27" fmla="*/ 5380 w 9820"/>
              <a:gd name="connsiteY27" fmla="*/ 9565 h 10000"/>
              <a:gd name="connsiteX28" fmla="*/ 5174 w 9820"/>
              <a:gd name="connsiteY28" fmla="*/ 8994 h 10000"/>
              <a:gd name="connsiteX29" fmla="*/ 4749 w 9820"/>
              <a:gd name="connsiteY29" fmla="*/ 8602 h 10000"/>
              <a:gd name="connsiteX30" fmla="*/ 4080 w 9820"/>
              <a:gd name="connsiteY30" fmla="*/ 8452 h 10000"/>
              <a:gd name="connsiteX31" fmla="*/ 3218 w 9820"/>
              <a:gd name="connsiteY31" fmla="*/ 8081 h 10000"/>
              <a:gd name="connsiteX32" fmla="*/ 2947 w 9820"/>
              <a:gd name="connsiteY32" fmla="*/ 7575 h 10000"/>
              <a:gd name="connsiteX33" fmla="*/ 3424 w 9820"/>
              <a:gd name="connsiteY33" fmla="*/ 6790 h 10000"/>
              <a:gd name="connsiteX34" fmla="*/ 3025 w 9820"/>
              <a:gd name="connsiteY34" fmla="*/ 6641 h 10000"/>
              <a:gd name="connsiteX35" fmla="*/ 2021 w 9820"/>
              <a:gd name="connsiteY35" fmla="*/ 6648 h 10000"/>
              <a:gd name="connsiteX36" fmla="*/ 1853 w 9820"/>
              <a:gd name="connsiteY36" fmla="*/ 6141 h 10000"/>
              <a:gd name="connsiteX37" fmla="*/ 2140 w 9820"/>
              <a:gd name="connsiteY37" fmla="*/ 5444 h 10000"/>
              <a:gd name="connsiteX38" fmla="*/ 823 w 9820"/>
              <a:gd name="connsiteY38" fmla="*/ 4100 h 10000"/>
              <a:gd name="connsiteX0" fmla="*/ 143 w 9305"/>
              <a:gd name="connsiteY0" fmla="*/ 4100 h 10000"/>
              <a:gd name="connsiteX1" fmla="*/ 86 w 9305"/>
              <a:gd name="connsiteY1" fmla="*/ 3825 h 10000"/>
              <a:gd name="connsiteX2" fmla="*/ 0 w 9305"/>
              <a:gd name="connsiteY2" fmla="*/ 3488 h 10000"/>
              <a:gd name="connsiteX3" fmla="*/ 354 w 9305"/>
              <a:gd name="connsiteY3" fmla="*/ 2832 h 10000"/>
              <a:gd name="connsiteX4" fmla="*/ 1154 w 9305"/>
              <a:gd name="connsiteY4" fmla="*/ 2472 h 10000"/>
              <a:gd name="connsiteX5" fmla="*/ 1769 w 9305"/>
              <a:gd name="connsiteY5" fmla="*/ 1612 h 10000"/>
              <a:gd name="connsiteX6" fmla="*/ 2123 w 9305"/>
              <a:gd name="connsiteY6" fmla="*/ 1227 h 10000"/>
              <a:gd name="connsiteX7" fmla="*/ 2123 w 9305"/>
              <a:gd name="connsiteY7" fmla="*/ 1041 h 10000"/>
              <a:gd name="connsiteX8" fmla="*/ 852 w 9305"/>
              <a:gd name="connsiteY8" fmla="*/ 235 h 10000"/>
              <a:gd name="connsiteX9" fmla="*/ 7680 w 9305"/>
              <a:gd name="connsiteY9" fmla="*/ 0 h 10000"/>
              <a:gd name="connsiteX10" fmla="*/ 7850 w 9305"/>
              <a:gd name="connsiteY10" fmla="*/ 606 h 10000"/>
              <a:gd name="connsiteX11" fmla="*/ 8532 w 9305"/>
              <a:gd name="connsiteY11" fmla="*/ 1334 h 10000"/>
              <a:gd name="connsiteX12" fmla="*/ 9122 w 9305"/>
              <a:gd name="connsiteY12" fmla="*/ 5150 h 10000"/>
              <a:gd name="connsiteX13" fmla="*/ 9004 w 9305"/>
              <a:gd name="connsiteY13" fmla="*/ 5942 h 10000"/>
              <a:gd name="connsiteX14" fmla="*/ 9305 w 9305"/>
              <a:gd name="connsiteY14" fmla="*/ 6405 h 10000"/>
              <a:gd name="connsiteX15" fmla="*/ 8925 w 9305"/>
              <a:gd name="connsiteY15" fmla="*/ 7275 h 10000"/>
              <a:gd name="connsiteX16" fmla="*/ 8387 w 9305"/>
              <a:gd name="connsiteY16" fmla="*/ 7660 h 10000"/>
              <a:gd name="connsiteX17" fmla="*/ 8126 w 9305"/>
              <a:gd name="connsiteY17" fmla="*/ 8274 h 10000"/>
              <a:gd name="connsiteX18" fmla="*/ 8374 w 9305"/>
              <a:gd name="connsiteY18" fmla="*/ 8452 h 10000"/>
              <a:gd name="connsiteX19" fmla="*/ 8164 w 9305"/>
              <a:gd name="connsiteY19" fmla="*/ 8837 h 10000"/>
              <a:gd name="connsiteX20" fmla="*/ 8296 w 9305"/>
              <a:gd name="connsiteY20" fmla="*/ 8973 h 10000"/>
              <a:gd name="connsiteX21" fmla="*/ 7483 w 9305"/>
              <a:gd name="connsiteY21" fmla="*/ 9151 h 10000"/>
              <a:gd name="connsiteX22" fmla="*/ 7313 w 9305"/>
              <a:gd name="connsiteY22" fmla="*/ 9786 h 10000"/>
              <a:gd name="connsiteX23" fmla="*/ 6146 w 9305"/>
              <a:gd name="connsiteY23" fmla="*/ 9558 h 10000"/>
              <a:gd name="connsiteX24" fmla="*/ 5543 w 9305"/>
              <a:gd name="connsiteY24" fmla="*/ 9879 h 10000"/>
              <a:gd name="connsiteX25" fmla="*/ 5570 w 9305"/>
              <a:gd name="connsiteY25" fmla="*/ 10000 h 10000"/>
              <a:gd name="connsiteX26" fmla="*/ 5190 w 9305"/>
              <a:gd name="connsiteY26" fmla="*/ 9986 h 10000"/>
              <a:gd name="connsiteX27" fmla="*/ 4784 w 9305"/>
              <a:gd name="connsiteY27" fmla="*/ 9565 h 10000"/>
              <a:gd name="connsiteX28" fmla="*/ 4574 w 9305"/>
              <a:gd name="connsiteY28" fmla="*/ 8994 h 10000"/>
              <a:gd name="connsiteX29" fmla="*/ 4141 w 9305"/>
              <a:gd name="connsiteY29" fmla="*/ 8602 h 10000"/>
              <a:gd name="connsiteX30" fmla="*/ 3460 w 9305"/>
              <a:gd name="connsiteY30" fmla="*/ 8452 h 10000"/>
              <a:gd name="connsiteX31" fmla="*/ 2582 w 9305"/>
              <a:gd name="connsiteY31" fmla="*/ 8081 h 10000"/>
              <a:gd name="connsiteX32" fmla="*/ 2306 w 9305"/>
              <a:gd name="connsiteY32" fmla="*/ 7575 h 10000"/>
              <a:gd name="connsiteX33" fmla="*/ 2792 w 9305"/>
              <a:gd name="connsiteY33" fmla="*/ 6790 h 10000"/>
              <a:gd name="connsiteX34" fmla="*/ 2385 w 9305"/>
              <a:gd name="connsiteY34" fmla="*/ 6641 h 10000"/>
              <a:gd name="connsiteX35" fmla="*/ 1363 w 9305"/>
              <a:gd name="connsiteY35" fmla="*/ 6648 h 10000"/>
              <a:gd name="connsiteX36" fmla="*/ 1192 w 9305"/>
              <a:gd name="connsiteY36" fmla="*/ 6141 h 10000"/>
              <a:gd name="connsiteX37" fmla="*/ 1484 w 9305"/>
              <a:gd name="connsiteY37" fmla="*/ 5444 h 10000"/>
              <a:gd name="connsiteX38" fmla="*/ 143 w 9305"/>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2337 w 10000"/>
              <a:gd name="connsiteY8" fmla="*/ 235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859 w 10000"/>
              <a:gd name="connsiteY22" fmla="*/ 9786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564 w 10000"/>
              <a:gd name="connsiteY8" fmla="*/ 77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859 w 10000"/>
              <a:gd name="connsiteY22" fmla="*/ 9786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951 w 10000"/>
              <a:gd name="connsiteY8" fmla="*/ 353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859 w 10000"/>
              <a:gd name="connsiteY22" fmla="*/ 9786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951 w 10000"/>
              <a:gd name="connsiteY8" fmla="*/ 353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931 w 10000"/>
              <a:gd name="connsiteY22" fmla="*/ 9339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951 w 10000"/>
              <a:gd name="connsiteY8" fmla="*/ 353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931 w 10000"/>
              <a:gd name="connsiteY22" fmla="*/ 9339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333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9880"/>
              <a:gd name="connsiteX1" fmla="*/ 92 w 10000"/>
              <a:gd name="connsiteY1" fmla="*/ 3825 h 9880"/>
              <a:gd name="connsiteX2" fmla="*/ 0 w 10000"/>
              <a:gd name="connsiteY2" fmla="*/ 3488 h 9880"/>
              <a:gd name="connsiteX3" fmla="*/ 380 w 10000"/>
              <a:gd name="connsiteY3" fmla="*/ 2832 h 9880"/>
              <a:gd name="connsiteX4" fmla="*/ 1240 w 10000"/>
              <a:gd name="connsiteY4" fmla="*/ 2472 h 9880"/>
              <a:gd name="connsiteX5" fmla="*/ 1901 w 10000"/>
              <a:gd name="connsiteY5" fmla="*/ 1612 h 9880"/>
              <a:gd name="connsiteX6" fmla="*/ 2282 w 10000"/>
              <a:gd name="connsiteY6" fmla="*/ 1227 h 9880"/>
              <a:gd name="connsiteX7" fmla="*/ 2282 w 10000"/>
              <a:gd name="connsiteY7" fmla="*/ 1041 h 9880"/>
              <a:gd name="connsiteX8" fmla="*/ 3951 w 10000"/>
              <a:gd name="connsiteY8" fmla="*/ 353 h 9880"/>
              <a:gd name="connsiteX9" fmla="*/ 8254 w 10000"/>
              <a:gd name="connsiteY9" fmla="*/ 0 h 9880"/>
              <a:gd name="connsiteX10" fmla="*/ 8436 w 10000"/>
              <a:gd name="connsiteY10" fmla="*/ 606 h 9880"/>
              <a:gd name="connsiteX11" fmla="*/ 9169 w 10000"/>
              <a:gd name="connsiteY11" fmla="*/ 1334 h 9880"/>
              <a:gd name="connsiteX12" fmla="*/ 9803 w 10000"/>
              <a:gd name="connsiteY12" fmla="*/ 5150 h 9880"/>
              <a:gd name="connsiteX13" fmla="*/ 9677 w 10000"/>
              <a:gd name="connsiteY13" fmla="*/ 5942 h 9880"/>
              <a:gd name="connsiteX14" fmla="*/ 10000 w 10000"/>
              <a:gd name="connsiteY14" fmla="*/ 6405 h 9880"/>
              <a:gd name="connsiteX15" fmla="*/ 9592 w 10000"/>
              <a:gd name="connsiteY15" fmla="*/ 7275 h 9880"/>
              <a:gd name="connsiteX16" fmla="*/ 9013 w 10000"/>
              <a:gd name="connsiteY16" fmla="*/ 7660 h 9880"/>
              <a:gd name="connsiteX17" fmla="*/ 8733 w 10000"/>
              <a:gd name="connsiteY17" fmla="*/ 8274 h 9880"/>
              <a:gd name="connsiteX18" fmla="*/ 8999 w 10000"/>
              <a:gd name="connsiteY18" fmla="*/ 8452 h 9880"/>
              <a:gd name="connsiteX19" fmla="*/ 8774 w 10000"/>
              <a:gd name="connsiteY19" fmla="*/ 8837 h 9880"/>
              <a:gd name="connsiteX20" fmla="*/ 8916 w 10000"/>
              <a:gd name="connsiteY20" fmla="*/ 8973 h 9880"/>
              <a:gd name="connsiteX21" fmla="*/ 8042 w 10000"/>
              <a:gd name="connsiteY21" fmla="*/ 9151 h 9880"/>
              <a:gd name="connsiteX22" fmla="*/ 7931 w 10000"/>
              <a:gd name="connsiteY22" fmla="*/ 9339 h 9880"/>
              <a:gd name="connsiteX23" fmla="*/ 6605 w 10000"/>
              <a:gd name="connsiteY23" fmla="*/ 9558 h 9880"/>
              <a:gd name="connsiteX24" fmla="*/ 5957 w 10000"/>
              <a:gd name="connsiteY24" fmla="*/ 9879 h 9880"/>
              <a:gd name="connsiteX25" fmla="*/ 6348 w 10000"/>
              <a:gd name="connsiteY25" fmla="*/ 9209 h 9880"/>
              <a:gd name="connsiteX26" fmla="*/ 5578 w 10000"/>
              <a:gd name="connsiteY26" fmla="*/ 9333 h 9880"/>
              <a:gd name="connsiteX27" fmla="*/ 5141 w 10000"/>
              <a:gd name="connsiteY27" fmla="*/ 9565 h 9880"/>
              <a:gd name="connsiteX28" fmla="*/ 4916 w 10000"/>
              <a:gd name="connsiteY28" fmla="*/ 8994 h 9880"/>
              <a:gd name="connsiteX29" fmla="*/ 4450 w 10000"/>
              <a:gd name="connsiteY29" fmla="*/ 8602 h 9880"/>
              <a:gd name="connsiteX30" fmla="*/ 3718 w 10000"/>
              <a:gd name="connsiteY30" fmla="*/ 8452 h 9880"/>
              <a:gd name="connsiteX31" fmla="*/ 2775 w 10000"/>
              <a:gd name="connsiteY31" fmla="*/ 8081 h 9880"/>
              <a:gd name="connsiteX32" fmla="*/ 2478 w 10000"/>
              <a:gd name="connsiteY32" fmla="*/ 7575 h 9880"/>
              <a:gd name="connsiteX33" fmla="*/ 3001 w 10000"/>
              <a:gd name="connsiteY33" fmla="*/ 6790 h 9880"/>
              <a:gd name="connsiteX34" fmla="*/ 2563 w 10000"/>
              <a:gd name="connsiteY34" fmla="*/ 6641 h 9880"/>
              <a:gd name="connsiteX35" fmla="*/ 1465 w 10000"/>
              <a:gd name="connsiteY35" fmla="*/ 6648 h 9880"/>
              <a:gd name="connsiteX36" fmla="*/ 1281 w 10000"/>
              <a:gd name="connsiteY36" fmla="*/ 6141 h 9880"/>
              <a:gd name="connsiteX37" fmla="*/ 1595 w 10000"/>
              <a:gd name="connsiteY37" fmla="*/ 5444 h 9880"/>
              <a:gd name="connsiteX38" fmla="*/ 154 w 10000"/>
              <a:gd name="connsiteY38" fmla="*/ 4100 h 9880"/>
              <a:gd name="connsiteX0" fmla="*/ 154 w 10000"/>
              <a:gd name="connsiteY0" fmla="*/ 4150 h 10002"/>
              <a:gd name="connsiteX1" fmla="*/ 92 w 10000"/>
              <a:gd name="connsiteY1" fmla="*/ 3871 h 10002"/>
              <a:gd name="connsiteX2" fmla="*/ 0 w 10000"/>
              <a:gd name="connsiteY2" fmla="*/ 3530 h 10002"/>
              <a:gd name="connsiteX3" fmla="*/ 380 w 10000"/>
              <a:gd name="connsiteY3" fmla="*/ 2866 h 10002"/>
              <a:gd name="connsiteX4" fmla="*/ 1240 w 10000"/>
              <a:gd name="connsiteY4" fmla="*/ 2502 h 10002"/>
              <a:gd name="connsiteX5" fmla="*/ 1901 w 10000"/>
              <a:gd name="connsiteY5" fmla="*/ 1632 h 10002"/>
              <a:gd name="connsiteX6" fmla="*/ 2282 w 10000"/>
              <a:gd name="connsiteY6" fmla="*/ 1242 h 10002"/>
              <a:gd name="connsiteX7" fmla="*/ 2282 w 10000"/>
              <a:gd name="connsiteY7" fmla="*/ 1054 h 10002"/>
              <a:gd name="connsiteX8" fmla="*/ 3951 w 10000"/>
              <a:gd name="connsiteY8" fmla="*/ 357 h 10002"/>
              <a:gd name="connsiteX9" fmla="*/ 8254 w 10000"/>
              <a:gd name="connsiteY9" fmla="*/ 0 h 10002"/>
              <a:gd name="connsiteX10" fmla="*/ 8436 w 10000"/>
              <a:gd name="connsiteY10" fmla="*/ 613 h 10002"/>
              <a:gd name="connsiteX11" fmla="*/ 9169 w 10000"/>
              <a:gd name="connsiteY11" fmla="*/ 1350 h 10002"/>
              <a:gd name="connsiteX12" fmla="*/ 9803 w 10000"/>
              <a:gd name="connsiteY12" fmla="*/ 5213 h 10002"/>
              <a:gd name="connsiteX13" fmla="*/ 9677 w 10000"/>
              <a:gd name="connsiteY13" fmla="*/ 6014 h 10002"/>
              <a:gd name="connsiteX14" fmla="*/ 10000 w 10000"/>
              <a:gd name="connsiteY14" fmla="*/ 6483 h 10002"/>
              <a:gd name="connsiteX15" fmla="*/ 9592 w 10000"/>
              <a:gd name="connsiteY15" fmla="*/ 7363 h 10002"/>
              <a:gd name="connsiteX16" fmla="*/ 9013 w 10000"/>
              <a:gd name="connsiteY16" fmla="*/ 7753 h 10002"/>
              <a:gd name="connsiteX17" fmla="*/ 8733 w 10000"/>
              <a:gd name="connsiteY17" fmla="*/ 8374 h 10002"/>
              <a:gd name="connsiteX18" fmla="*/ 8999 w 10000"/>
              <a:gd name="connsiteY18" fmla="*/ 8555 h 10002"/>
              <a:gd name="connsiteX19" fmla="*/ 8774 w 10000"/>
              <a:gd name="connsiteY19" fmla="*/ 8944 h 10002"/>
              <a:gd name="connsiteX20" fmla="*/ 8916 w 10000"/>
              <a:gd name="connsiteY20" fmla="*/ 9082 h 10002"/>
              <a:gd name="connsiteX21" fmla="*/ 8042 w 10000"/>
              <a:gd name="connsiteY21" fmla="*/ 9262 h 10002"/>
              <a:gd name="connsiteX22" fmla="*/ 7931 w 10000"/>
              <a:gd name="connsiteY22" fmla="*/ 9452 h 10002"/>
              <a:gd name="connsiteX23" fmla="*/ 6605 w 10000"/>
              <a:gd name="connsiteY23" fmla="*/ 9674 h 10002"/>
              <a:gd name="connsiteX24" fmla="*/ 5957 w 10000"/>
              <a:gd name="connsiteY24" fmla="*/ 9999 h 10002"/>
              <a:gd name="connsiteX25" fmla="*/ 6476 w 10000"/>
              <a:gd name="connsiteY25" fmla="*/ 9505 h 10002"/>
              <a:gd name="connsiteX26" fmla="*/ 6348 w 10000"/>
              <a:gd name="connsiteY26" fmla="*/ 9321 h 10002"/>
              <a:gd name="connsiteX27" fmla="*/ 5578 w 10000"/>
              <a:gd name="connsiteY27" fmla="*/ 9446 h 10002"/>
              <a:gd name="connsiteX28" fmla="*/ 5141 w 10000"/>
              <a:gd name="connsiteY28" fmla="*/ 9681 h 10002"/>
              <a:gd name="connsiteX29" fmla="*/ 4916 w 10000"/>
              <a:gd name="connsiteY29" fmla="*/ 9103 h 10002"/>
              <a:gd name="connsiteX30" fmla="*/ 4450 w 10000"/>
              <a:gd name="connsiteY30" fmla="*/ 8706 h 10002"/>
              <a:gd name="connsiteX31" fmla="*/ 3718 w 10000"/>
              <a:gd name="connsiteY31" fmla="*/ 8555 h 10002"/>
              <a:gd name="connsiteX32" fmla="*/ 2775 w 10000"/>
              <a:gd name="connsiteY32" fmla="*/ 8179 h 10002"/>
              <a:gd name="connsiteX33" fmla="*/ 2478 w 10000"/>
              <a:gd name="connsiteY33" fmla="*/ 7667 h 10002"/>
              <a:gd name="connsiteX34" fmla="*/ 3001 w 10000"/>
              <a:gd name="connsiteY34" fmla="*/ 6872 h 10002"/>
              <a:gd name="connsiteX35" fmla="*/ 2563 w 10000"/>
              <a:gd name="connsiteY35" fmla="*/ 6722 h 10002"/>
              <a:gd name="connsiteX36" fmla="*/ 1465 w 10000"/>
              <a:gd name="connsiteY36" fmla="*/ 6729 h 10002"/>
              <a:gd name="connsiteX37" fmla="*/ 1281 w 10000"/>
              <a:gd name="connsiteY37" fmla="*/ 6216 h 10002"/>
              <a:gd name="connsiteX38" fmla="*/ 1595 w 10000"/>
              <a:gd name="connsiteY38" fmla="*/ 5510 h 10002"/>
              <a:gd name="connsiteX39" fmla="*/ 154 w 10000"/>
              <a:gd name="connsiteY39" fmla="*/ 4150 h 10002"/>
              <a:gd name="connsiteX0" fmla="*/ 154 w 10000"/>
              <a:gd name="connsiteY0" fmla="*/ 4150 h 9681"/>
              <a:gd name="connsiteX1" fmla="*/ 92 w 10000"/>
              <a:gd name="connsiteY1" fmla="*/ 3871 h 9681"/>
              <a:gd name="connsiteX2" fmla="*/ 0 w 10000"/>
              <a:gd name="connsiteY2" fmla="*/ 3530 h 9681"/>
              <a:gd name="connsiteX3" fmla="*/ 380 w 10000"/>
              <a:gd name="connsiteY3" fmla="*/ 2866 h 9681"/>
              <a:gd name="connsiteX4" fmla="*/ 1240 w 10000"/>
              <a:gd name="connsiteY4" fmla="*/ 2502 h 9681"/>
              <a:gd name="connsiteX5" fmla="*/ 1901 w 10000"/>
              <a:gd name="connsiteY5" fmla="*/ 1632 h 9681"/>
              <a:gd name="connsiteX6" fmla="*/ 2282 w 10000"/>
              <a:gd name="connsiteY6" fmla="*/ 1242 h 9681"/>
              <a:gd name="connsiteX7" fmla="*/ 2282 w 10000"/>
              <a:gd name="connsiteY7" fmla="*/ 1054 h 9681"/>
              <a:gd name="connsiteX8" fmla="*/ 3951 w 10000"/>
              <a:gd name="connsiteY8" fmla="*/ 357 h 9681"/>
              <a:gd name="connsiteX9" fmla="*/ 8254 w 10000"/>
              <a:gd name="connsiteY9" fmla="*/ 0 h 9681"/>
              <a:gd name="connsiteX10" fmla="*/ 8436 w 10000"/>
              <a:gd name="connsiteY10" fmla="*/ 613 h 9681"/>
              <a:gd name="connsiteX11" fmla="*/ 9169 w 10000"/>
              <a:gd name="connsiteY11" fmla="*/ 1350 h 9681"/>
              <a:gd name="connsiteX12" fmla="*/ 9803 w 10000"/>
              <a:gd name="connsiteY12" fmla="*/ 5213 h 9681"/>
              <a:gd name="connsiteX13" fmla="*/ 9677 w 10000"/>
              <a:gd name="connsiteY13" fmla="*/ 6014 h 9681"/>
              <a:gd name="connsiteX14" fmla="*/ 10000 w 10000"/>
              <a:gd name="connsiteY14" fmla="*/ 6483 h 9681"/>
              <a:gd name="connsiteX15" fmla="*/ 9592 w 10000"/>
              <a:gd name="connsiteY15" fmla="*/ 7363 h 9681"/>
              <a:gd name="connsiteX16" fmla="*/ 9013 w 10000"/>
              <a:gd name="connsiteY16" fmla="*/ 7753 h 9681"/>
              <a:gd name="connsiteX17" fmla="*/ 8733 w 10000"/>
              <a:gd name="connsiteY17" fmla="*/ 8374 h 9681"/>
              <a:gd name="connsiteX18" fmla="*/ 8999 w 10000"/>
              <a:gd name="connsiteY18" fmla="*/ 8555 h 9681"/>
              <a:gd name="connsiteX19" fmla="*/ 8774 w 10000"/>
              <a:gd name="connsiteY19" fmla="*/ 8944 h 9681"/>
              <a:gd name="connsiteX20" fmla="*/ 8916 w 10000"/>
              <a:gd name="connsiteY20" fmla="*/ 9082 h 9681"/>
              <a:gd name="connsiteX21" fmla="*/ 8042 w 10000"/>
              <a:gd name="connsiteY21" fmla="*/ 9262 h 9681"/>
              <a:gd name="connsiteX22" fmla="*/ 7931 w 10000"/>
              <a:gd name="connsiteY22" fmla="*/ 9452 h 9681"/>
              <a:gd name="connsiteX23" fmla="*/ 6605 w 10000"/>
              <a:gd name="connsiteY23" fmla="*/ 9674 h 9681"/>
              <a:gd name="connsiteX24" fmla="*/ 6675 w 10000"/>
              <a:gd name="connsiteY24" fmla="*/ 9553 h 9681"/>
              <a:gd name="connsiteX25" fmla="*/ 6476 w 10000"/>
              <a:gd name="connsiteY25" fmla="*/ 9505 h 9681"/>
              <a:gd name="connsiteX26" fmla="*/ 6348 w 10000"/>
              <a:gd name="connsiteY26" fmla="*/ 9321 h 9681"/>
              <a:gd name="connsiteX27" fmla="*/ 5578 w 10000"/>
              <a:gd name="connsiteY27" fmla="*/ 9446 h 9681"/>
              <a:gd name="connsiteX28" fmla="*/ 5141 w 10000"/>
              <a:gd name="connsiteY28" fmla="*/ 9681 h 9681"/>
              <a:gd name="connsiteX29" fmla="*/ 4916 w 10000"/>
              <a:gd name="connsiteY29" fmla="*/ 9103 h 9681"/>
              <a:gd name="connsiteX30" fmla="*/ 4450 w 10000"/>
              <a:gd name="connsiteY30" fmla="*/ 8706 h 9681"/>
              <a:gd name="connsiteX31" fmla="*/ 3718 w 10000"/>
              <a:gd name="connsiteY31" fmla="*/ 8555 h 9681"/>
              <a:gd name="connsiteX32" fmla="*/ 2775 w 10000"/>
              <a:gd name="connsiteY32" fmla="*/ 8179 h 9681"/>
              <a:gd name="connsiteX33" fmla="*/ 2478 w 10000"/>
              <a:gd name="connsiteY33" fmla="*/ 7667 h 9681"/>
              <a:gd name="connsiteX34" fmla="*/ 3001 w 10000"/>
              <a:gd name="connsiteY34" fmla="*/ 6872 h 9681"/>
              <a:gd name="connsiteX35" fmla="*/ 2563 w 10000"/>
              <a:gd name="connsiteY35" fmla="*/ 6722 h 9681"/>
              <a:gd name="connsiteX36" fmla="*/ 1465 w 10000"/>
              <a:gd name="connsiteY36" fmla="*/ 6729 h 9681"/>
              <a:gd name="connsiteX37" fmla="*/ 1281 w 10000"/>
              <a:gd name="connsiteY37" fmla="*/ 6216 h 9681"/>
              <a:gd name="connsiteX38" fmla="*/ 1595 w 10000"/>
              <a:gd name="connsiteY38" fmla="*/ 5510 h 9681"/>
              <a:gd name="connsiteX39" fmla="*/ 154 w 10000"/>
              <a:gd name="connsiteY39" fmla="*/ 4150 h 9681"/>
              <a:gd name="connsiteX0" fmla="*/ 154 w 10000"/>
              <a:gd name="connsiteY0" fmla="*/ 4287 h 9993"/>
              <a:gd name="connsiteX1" fmla="*/ 92 w 10000"/>
              <a:gd name="connsiteY1" fmla="*/ 3999 h 9993"/>
              <a:gd name="connsiteX2" fmla="*/ 0 w 10000"/>
              <a:gd name="connsiteY2" fmla="*/ 3646 h 9993"/>
              <a:gd name="connsiteX3" fmla="*/ 380 w 10000"/>
              <a:gd name="connsiteY3" fmla="*/ 2960 h 9993"/>
              <a:gd name="connsiteX4" fmla="*/ 1240 w 10000"/>
              <a:gd name="connsiteY4" fmla="*/ 2584 h 9993"/>
              <a:gd name="connsiteX5" fmla="*/ 1901 w 10000"/>
              <a:gd name="connsiteY5" fmla="*/ 1686 h 9993"/>
              <a:gd name="connsiteX6" fmla="*/ 2282 w 10000"/>
              <a:gd name="connsiteY6" fmla="*/ 1283 h 9993"/>
              <a:gd name="connsiteX7" fmla="*/ 2282 w 10000"/>
              <a:gd name="connsiteY7" fmla="*/ 1089 h 9993"/>
              <a:gd name="connsiteX8" fmla="*/ 3951 w 10000"/>
              <a:gd name="connsiteY8" fmla="*/ 369 h 9993"/>
              <a:gd name="connsiteX9" fmla="*/ 8254 w 10000"/>
              <a:gd name="connsiteY9" fmla="*/ 0 h 9993"/>
              <a:gd name="connsiteX10" fmla="*/ 8436 w 10000"/>
              <a:gd name="connsiteY10" fmla="*/ 633 h 9993"/>
              <a:gd name="connsiteX11" fmla="*/ 9169 w 10000"/>
              <a:gd name="connsiteY11" fmla="*/ 1394 h 9993"/>
              <a:gd name="connsiteX12" fmla="*/ 9803 w 10000"/>
              <a:gd name="connsiteY12" fmla="*/ 5385 h 9993"/>
              <a:gd name="connsiteX13" fmla="*/ 9677 w 10000"/>
              <a:gd name="connsiteY13" fmla="*/ 6212 h 9993"/>
              <a:gd name="connsiteX14" fmla="*/ 10000 w 10000"/>
              <a:gd name="connsiteY14" fmla="*/ 6697 h 9993"/>
              <a:gd name="connsiteX15" fmla="*/ 9592 w 10000"/>
              <a:gd name="connsiteY15" fmla="*/ 7606 h 9993"/>
              <a:gd name="connsiteX16" fmla="*/ 9013 w 10000"/>
              <a:gd name="connsiteY16" fmla="*/ 8008 h 9993"/>
              <a:gd name="connsiteX17" fmla="*/ 8733 w 10000"/>
              <a:gd name="connsiteY17" fmla="*/ 8650 h 9993"/>
              <a:gd name="connsiteX18" fmla="*/ 8999 w 10000"/>
              <a:gd name="connsiteY18" fmla="*/ 8837 h 9993"/>
              <a:gd name="connsiteX19" fmla="*/ 8774 w 10000"/>
              <a:gd name="connsiteY19" fmla="*/ 9239 h 9993"/>
              <a:gd name="connsiteX20" fmla="*/ 8916 w 10000"/>
              <a:gd name="connsiteY20" fmla="*/ 9381 h 9993"/>
              <a:gd name="connsiteX21" fmla="*/ 8042 w 10000"/>
              <a:gd name="connsiteY21" fmla="*/ 9567 h 9993"/>
              <a:gd name="connsiteX22" fmla="*/ 7931 w 10000"/>
              <a:gd name="connsiteY22" fmla="*/ 9763 h 9993"/>
              <a:gd name="connsiteX23" fmla="*/ 6605 w 10000"/>
              <a:gd name="connsiteY23" fmla="*/ 9993 h 9993"/>
              <a:gd name="connsiteX24" fmla="*/ 6675 w 10000"/>
              <a:gd name="connsiteY24" fmla="*/ 9868 h 9993"/>
              <a:gd name="connsiteX25" fmla="*/ 6476 w 10000"/>
              <a:gd name="connsiteY25" fmla="*/ 9818 h 9993"/>
              <a:gd name="connsiteX26" fmla="*/ 6348 w 10000"/>
              <a:gd name="connsiteY26" fmla="*/ 9628 h 9993"/>
              <a:gd name="connsiteX27" fmla="*/ 5578 w 10000"/>
              <a:gd name="connsiteY27" fmla="*/ 9757 h 9993"/>
              <a:gd name="connsiteX28" fmla="*/ 5162 w 10000"/>
              <a:gd name="connsiteY28" fmla="*/ 9811 h 9993"/>
              <a:gd name="connsiteX29" fmla="*/ 4916 w 10000"/>
              <a:gd name="connsiteY29" fmla="*/ 9403 h 9993"/>
              <a:gd name="connsiteX30" fmla="*/ 4450 w 10000"/>
              <a:gd name="connsiteY30" fmla="*/ 8993 h 9993"/>
              <a:gd name="connsiteX31" fmla="*/ 3718 w 10000"/>
              <a:gd name="connsiteY31" fmla="*/ 8837 h 9993"/>
              <a:gd name="connsiteX32" fmla="*/ 2775 w 10000"/>
              <a:gd name="connsiteY32" fmla="*/ 8449 h 9993"/>
              <a:gd name="connsiteX33" fmla="*/ 2478 w 10000"/>
              <a:gd name="connsiteY33" fmla="*/ 7920 h 9993"/>
              <a:gd name="connsiteX34" fmla="*/ 3001 w 10000"/>
              <a:gd name="connsiteY34" fmla="*/ 7098 h 9993"/>
              <a:gd name="connsiteX35" fmla="*/ 2563 w 10000"/>
              <a:gd name="connsiteY35" fmla="*/ 6943 h 9993"/>
              <a:gd name="connsiteX36" fmla="*/ 1465 w 10000"/>
              <a:gd name="connsiteY36" fmla="*/ 6951 h 9993"/>
              <a:gd name="connsiteX37" fmla="*/ 1281 w 10000"/>
              <a:gd name="connsiteY37" fmla="*/ 6421 h 9993"/>
              <a:gd name="connsiteX38" fmla="*/ 1595 w 10000"/>
              <a:gd name="connsiteY38" fmla="*/ 5692 h 9993"/>
              <a:gd name="connsiteX39" fmla="*/ 154 w 10000"/>
              <a:gd name="connsiteY39" fmla="*/ 4287 h 9993"/>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916 w 10000"/>
              <a:gd name="connsiteY29" fmla="*/ 9410 h 10000"/>
              <a:gd name="connsiteX30" fmla="*/ 4450 w 10000"/>
              <a:gd name="connsiteY30" fmla="*/ 8999 h 10000"/>
              <a:gd name="connsiteX31" fmla="*/ 3718 w 10000"/>
              <a:gd name="connsiteY31" fmla="*/ 8843 h 10000"/>
              <a:gd name="connsiteX32" fmla="*/ 2775 w 10000"/>
              <a:gd name="connsiteY32" fmla="*/ 8455 h 10000"/>
              <a:gd name="connsiteX33" fmla="*/ 2478 w 10000"/>
              <a:gd name="connsiteY33" fmla="*/ 7926 h 10000"/>
              <a:gd name="connsiteX34" fmla="*/ 3001 w 10000"/>
              <a:gd name="connsiteY34" fmla="*/ 7103 h 10000"/>
              <a:gd name="connsiteX35" fmla="*/ 2563 w 10000"/>
              <a:gd name="connsiteY35" fmla="*/ 6948 h 10000"/>
              <a:gd name="connsiteX36" fmla="*/ 1465 w 10000"/>
              <a:gd name="connsiteY36" fmla="*/ 6956 h 10000"/>
              <a:gd name="connsiteX37" fmla="*/ 1281 w 10000"/>
              <a:gd name="connsiteY37" fmla="*/ 6425 h 10000"/>
              <a:gd name="connsiteX38" fmla="*/ 1595 w 10000"/>
              <a:gd name="connsiteY38" fmla="*/ 5696 h 10000"/>
              <a:gd name="connsiteX39" fmla="*/ 154 w 10000"/>
              <a:gd name="connsiteY39"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705 w 10000"/>
              <a:gd name="connsiteY29" fmla="*/ 9400 h 10000"/>
              <a:gd name="connsiteX30" fmla="*/ 4450 w 10000"/>
              <a:gd name="connsiteY30" fmla="*/ 8999 h 10000"/>
              <a:gd name="connsiteX31" fmla="*/ 3718 w 10000"/>
              <a:gd name="connsiteY31" fmla="*/ 8843 h 10000"/>
              <a:gd name="connsiteX32" fmla="*/ 2775 w 10000"/>
              <a:gd name="connsiteY32" fmla="*/ 8455 h 10000"/>
              <a:gd name="connsiteX33" fmla="*/ 2478 w 10000"/>
              <a:gd name="connsiteY33" fmla="*/ 7926 h 10000"/>
              <a:gd name="connsiteX34" fmla="*/ 3001 w 10000"/>
              <a:gd name="connsiteY34" fmla="*/ 7103 h 10000"/>
              <a:gd name="connsiteX35" fmla="*/ 2563 w 10000"/>
              <a:gd name="connsiteY35" fmla="*/ 6948 h 10000"/>
              <a:gd name="connsiteX36" fmla="*/ 1465 w 10000"/>
              <a:gd name="connsiteY36" fmla="*/ 6956 h 10000"/>
              <a:gd name="connsiteX37" fmla="*/ 1281 w 10000"/>
              <a:gd name="connsiteY37" fmla="*/ 6425 h 10000"/>
              <a:gd name="connsiteX38" fmla="*/ 1595 w 10000"/>
              <a:gd name="connsiteY38" fmla="*/ 5696 h 10000"/>
              <a:gd name="connsiteX39" fmla="*/ 154 w 10000"/>
              <a:gd name="connsiteY39"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705 w 10000"/>
              <a:gd name="connsiteY29" fmla="*/ 9400 h 10000"/>
              <a:gd name="connsiteX30" fmla="*/ 4112 w 10000"/>
              <a:gd name="connsiteY30" fmla="*/ 9104 h 10000"/>
              <a:gd name="connsiteX31" fmla="*/ 3718 w 10000"/>
              <a:gd name="connsiteY31" fmla="*/ 8843 h 10000"/>
              <a:gd name="connsiteX32" fmla="*/ 2775 w 10000"/>
              <a:gd name="connsiteY32" fmla="*/ 8455 h 10000"/>
              <a:gd name="connsiteX33" fmla="*/ 2478 w 10000"/>
              <a:gd name="connsiteY33" fmla="*/ 7926 h 10000"/>
              <a:gd name="connsiteX34" fmla="*/ 3001 w 10000"/>
              <a:gd name="connsiteY34" fmla="*/ 7103 h 10000"/>
              <a:gd name="connsiteX35" fmla="*/ 2563 w 10000"/>
              <a:gd name="connsiteY35" fmla="*/ 6948 h 10000"/>
              <a:gd name="connsiteX36" fmla="*/ 1465 w 10000"/>
              <a:gd name="connsiteY36" fmla="*/ 6956 h 10000"/>
              <a:gd name="connsiteX37" fmla="*/ 1281 w 10000"/>
              <a:gd name="connsiteY37" fmla="*/ 6425 h 10000"/>
              <a:gd name="connsiteX38" fmla="*/ 1595 w 10000"/>
              <a:gd name="connsiteY38" fmla="*/ 5696 h 10000"/>
              <a:gd name="connsiteX39" fmla="*/ 154 w 10000"/>
              <a:gd name="connsiteY39"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12 w 10000"/>
              <a:gd name="connsiteY31" fmla="*/ 9104 h 10000"/>
              <a:gd name="connsiteX32" fmla="*/ 3718 w 10000"/>
              <a:gd name="connsiteY32" fmla="*/ 8843 h 10000"/>
              <a:gd name="connsiteX33" fmla="*/ 2775 w 10000"/>
              <a:gd name="connsiteY33" fmla="*/ 8455 h 10000"/>
              <a:gd name="connsiteX34" fmla="*/ 2478 w 10000"/>
              <a:gd name="connsiteY34" fmla="*/ 7926 h 10000"/>
              <a:gd name="connsiteX35" fmla="*/ 3001 w 10000"/>
              <a:gd name="connsiteY35" fmla="*/ 7103 h 10000"/>
              <a:gd name="connsiteX36" fmla="*/ 2563 w 10000"/>
              <a:gd name="connsiteY36" fmla="*/ 6948 h 10000"/>
              <a:gd name="connsiteX37" fmla="*/ 1465 w 10000"/>
              <a:gd name="connsiteY37" fmla="*/ 6956 h 10000"/>
              <a:gd name="connsiteX38" fmla="*/ 1281 w 10000"/>
              <a:gd name="connsiteY38" fmla="*/ 6425 h 10000"/>
              <a:gd name="connsiteX39" fmla="*/ 1595 w 10000"/>
              <a:gd name="connsiteY39" fmla="*/ 5696 h 10000"/>
              <a:gd name="connsiteX40" fmla="*/ 154 w 10000"/>
              <a:gd name="connsiteY40"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3648 w 10000"/>
              <a:gd name="connsiteY31" fmla="*/ 9300 h 10000"/>
              <a:gd name="connsiteX32" fmla="*/ 4112 w 10000"/>
              <a:gd name="connsiteY32" fmla="*/ 9104 h 10000"/>
              <a:gd name="connsiteX33" fmla="*/ 3718 w 10000"/>
              <a:gd name="connsiteY33" fmla="*/ 8843 h 10000"/>
              <a:gd name="connsiteX34" fmla="*/ 2775 w 10000"/>
              <a:gd name="connsiteY34" fmla="*/ 8455 h 10000"/>
              <a:gd name="connsiteX35" fmla="*/ 2478 w 10000"/>
              <a:gd name="connsiteY35" fmla="*/ 7926 h 10000"/>
              <a:gd name="connsiteX36" fmla="*/ 3001 w 10000"/>
              <a:gd name="connsiteY36" fmla="*/ 7103 h 10000"/>
              <a:gd name="connsiteX37" fmla="*/ 2563 w 10000"/>
              <a:gd name="connsiteY37" fmla="*/ 6948 h 10000"/>
              <a:gd name="connsiteX38" fmla="*/ 1465 w 10000"/>
              <a:gd name="connsiteY38" fmla="*/ 6956 h 10000"/>
              <a:gd name="connsiteX39" fmla="*/ 1281 w 10000"/>
              <a:gd name="connsiteY39" fmla="*/ 6425 h 10000"/>
              <a:gd name="connsiteX40" fmla="*/ 1595 w 10000"/>
              <a:gd name="connsiteY40" fmla="*/ 5696 h 10000"/>
              <a:gd name="connsiteX41" fmla="*/ 154 w 10000"/>
              <a:gd name="connsiteY41"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4112 w 10000"/>
              <a:gd name="connsiteY33" fmla="*/ 9104 h 10000"/>
              <a:gd name="connsiteX34" fmla="*/ 3718 w 10000"/>
              <a:gd name="connsiteY34" fmla="*/ 8843 h 10000"/>
              <a:gd name="connsiteX35" fmla="*/ 2775 w 10000"/>
              <a:gd name="connsiteY35" fmla="*/ 8455 h 10000"/>
              <a:gd name="connsiteX36" fmla="*/ 2478 w 10000"/>
              <a:gd name="connsiteY36" fmla="*/ 7926 h 10000"/>
              <a:gd name="connsiteX37" fmla="*/ 3001 w 10000"/>
              <a:gd name="connsiteY37" fmla="*/ 7103 h 10000"/>
              <a:gd name="connsiteX38" fmla="*/ 2563 w 10000"/>
              <a:gd name="connsiteY38" fmla="*/ 6948 h 10000"/>
              <a:gd name="connsiteX39" fmla="*/ 1465 w 10000"/>
              <a:gd name="connsiteY39" fmla="*/ 6956 h 10000"/>
              <a:gd name="connsiteX40" fmla="*/ 1281 w 10000"/>
              <a:gd name="connsiteY40" fmla="*/ 6425 h 10000"/>
              <a:gd name="connsiteX41" fmla="*/ 1595 w 10000"/>
              <a:gd name="connsiteY41" fmla="*/ 5696 h 10000"/>
              <a:gd name="connsiteX42" fmla="*/ 154 w 10000"/>
              <a:gd name="connsiteY42"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4112 w 10000"/>
              <a:gd name="connsiteY33" fmla="*/ 9104 h 10000"/>
              <a:gd name="connsiteX34" fmla="*/ 3718 w 10000"/>
              <a:gd name="connsiteY34" fmla="*/ 8843 h 10000"/>
              <a:gd name="connsiteX35" fmla="*/ 2775 w 10000"/>
              <a:gd name="connsiteY35" fmla="*/ 8455 h 10000"/>
              <a:gd name="connsiteX36" fmla="*/ 2478 w 10000"/>
              <a:gd name="connsiteY36" fmla="*/ 7926 h 10000"/>
              <a:gd name="connsiteX37" fmla="*/ 3001 w 10000"/>
              <a:gd name="connsiteY37" fmla="*/ 7103 h 10000"/>
              <a:gd name="connsiteX38" fmla="*/ 2563 w 10000"/>
              <a:gd name="connsiteY38" fmla="*/ 6948 h 10000"/>
              <a:gd name="connsiteX39" fmla="*/ 1465 w 10000"/>
              <a:gd name="connsiteY39" fmla="*/ 6956 h 10000"/>
              <a:gd name="connsiteX40" fmla="*/ 1281 w 10000"/>
              <a:gd name="connsiteY40" fmla="*/ 6425 h 10000"/>
              <a:gd name="connsiteX41" fmla="*/ 1595 w 10000"/>
              <a:gd name="connsiteY41" fmla="*/ 5696 h 10000"/>
              <a:gd name="connsiteX42" fmla="*/ 154 w 10000"/>
              <a:gd name="connsiteY42"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930 w 10000"/>
              <a:gd name="connsiteY33" fmla="*/ 8768 h 10000"/>
              <a:gd name="connsiteX34" fmla="*/ 3718 w 10000"/>
              <a:gd name="connsiteY34" fmla="*/ 8843 h 10000"/>
              <a:gd name="connsiteX35" fmla="*/ 2775 w 10000"/>
              <a:gd name="connsiteY35" fmla="*/ 8455 h 10000"/>
              <a:gd name="connsiteX36" fmla="*/ 2478 w 10000"/>
              <a:gd name="connsiteY36" fmla="*/ 7926 h 10000"/>
              <a:gd name="connsiteX37" fmla="*/ 3001 w 10000"/>
              <a:gd name="connsiteY37" fmla="*/ 7103 h 10000"/>
              <a:gd name="connsiteX38" fmla="*/ 2563 w 10000"/>
              <a:gd name="connsiteY38" fmla="*/ 6948 h 10000"/>
              <a:gd name="connsiteX39" fmla="*/ 1465 w 10000"/>
              <a:gd name="connsiteY39" fmla="*/ 6956 h 10000"/>
              <a:gd name="connsiteX40" fmla="*/ 1281 w 10000"/>
              <a:gd name="connsiteY40" fmla="*/ 6425 h 10000"/>
              <a:gd name="connsiteX41" fmla="*/ 1595 w 10000"/>
              <a:gd name="connsiteY41" fmla="*/ 5696 h 10000"/>
              <a:gd name="connsiteX42" fmla="*/ 154 w 10000"/>
              <a:gd name="connsiteY42"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930 w 10000"/>
              <a:gd name="connsiteY33" fmla="*/ 8768 h 10000"/>
              <a:gd name="connsiteX34" fmla="*/ 3718 w 10000"/>
              <a:gd name="connsiteY34" fmla="*/ 8843 h 10000"/>
              <a:gd name="connsiteX35" fmla="*/ 2276 w 10000"/>
              <a:gd name="connsiteY35" fmla="*/ 8524 h 10000"/>
              <a:gd name="connsiteX36" fmla="*/ 2775 w 10000"/>
              <a:gd name="connsiteY36" fmla="*/ 8455 h 10000"/>
              <a:gd name="connsiteX37" fmla="*/ 2478 w 10000"/>
              <a:gd name="connsiteY37" fmla="*/ 7926 h 10000"/>
              <a:gd name="connsiteX38" fmla="*/ 3001 w 10000"/>
              <a:gd name="connsiteY38" fmla="*/ 7103 h 10000"/>
              <a:gd name="connsiteX39" fmla="*/ 2563 w 10000"/>
              <a:gd name="connsiteY39" fmla="*/ 6948 h 10000"/>
              <a:gd name="connsiteX40" fmla="*/ 1465 w 10000"/>
              <a:gd name="connsiteY40" fmla="*/ 6956 h 10000"/>
              <a:gd name="connsiteX41" fmla="*/ 1281 w 10000"/>
              <a:gd name="connsiteY41" fmla="*/ 6425 h 10000"/>
              <a:gd name="connsiteX42" fmla="*/ 1595 w 10000"/>
              <a:gd name="connsiteY42" fmla="*/ 5696 h 10000"/>
              <a:gd name="connsiteX43" fmla="*/ 154 w 10000"/>
              <a:gd name="connsiteY43"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930 w 10000"/>
              <a:gd name="connsiteY33" fmla="*/ 8768 h 10000"/>
              <a:gd name="connsiteX34" fmla="*/ 3718 w 10000"/>
              <a:gd name="connsiteY34" fmla="*/ 8843 h 10000"/>
              <a:gd name="connsiteX35" fmla="*/ 2212 w 10000"/>
              <a:gd name="connsiteY35" fmla="*/ 8734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3718 w 10000"/>
              <a:gd name="connsiteY34" fmla="*/ 8843 h 10000"/>
              <a:gd name="connsiteX35" fmla="*/ 2212 w 10000"/>
              <a:gd name="connsiteY35" fmla="*/ 8734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212 w 10000"/>
              <a:gd name="connsiteY35" fmla="*/ 8734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33 w 10000"/>
              <a:gd name="connsiteY37" fmla="*/ 8361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769 w 10000"/>
              <a:gd name="connsiteY39" fmla="*/ 7155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086 w 10000"/>
              <a:gd name="connsiteY40" fmla="*/ 7087 h 10000"/>
              <a:gd name="connsiteX41" fmla="*/ 2563 w 10000"/>
              <a:gd name="connsiteY41" fmla="*/ 6948 h 10000"/>
              <a:gd name="connsiteX42" fmla="*/ 1465 w 10000"/>
              <a:gd name="connsiteY42" fmla="*/ 6956 h 10000"/>
              <a:gd name="connsiteX43" fmla="*/ 1281 w 10000"/>
              <a:gd name="connsiteY43" fmla="*/ 6425 h 10000"/>
              <a:gd name="connsiteX44" fmla="*/ 1595 w 10000"/>
              <a:gd name="connsiteY44" fmla="*/ 5696 h 10000"/>
              <a:gd name="connsiteX45" fmla="*/ 154 w 10000"/>
              <a:gd name="connsiteY45"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086 w 10000"/>
              <a:gd name="connsiteY40" fmla="*/ 7087 h 10000"/>
              <a:gd name="connsiteX41" fmla="*/ 2563 w 10000"/>
              <a:gd name="connsiteY41" fmla="*/ 6948 h 10000"/>
              <a:gd name="connsiteX42" fmla="*/ 1465 w 10000"/>
              <a:gd name="connsiteY42" fmla="*/ 6956 h 10000"/>
              <a:gd name="connsiteX43" fmla="*/ 1281 w 10000"/>
              <a:gd name="connsiteY43" fmla="*/ 6425 h 10000"/>
              <a:gd name="connsiteX44" fmla="*/ 1595 w 10000"/>
              <a:gd name="connsiteY44" fmla="*/ 5696 h 10000"/>
              <a:gd name="connsiteX45" fmla="*/ 154 w 10000"/>
              <a:gd name="connsiteY45"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086 w 10000"/>
              <a:gd name="connsiteY40" fmla="*/ 7087 h 10000"/>
              <a:gd name="connsiteX41" fmla="*/ 1592 w 10000"/>
              <a:gd name="connsiteY41" fmla="*/ 7053 h 10000"/>
              <a:gd name="connsiteX42" fmla="*/ 1465 w 10000"/>
              <a:gd name="connsiteY42" fmla="*/ 6956 h 10000"/>
              <a:gd name="connsiteX43" fmla="*/ 1281 w 10000"/>
              <a:gd name="connsiteY43" fmla="*/ 6425 h 10000"/>
              <a:gd name="connsiteX44" fmla="*/ 1595 w 10000"/>
              <a:gd name="connsiteY44" fmla="*/ 5696 h 10000"/>
              <a:gd name="connsiteX45" fmla="*/ 154 w 10000"/>
              <a:gd name="connsiteY45" fmla="*/ 42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154" y="4290"/>
                </a:moveTo>
                <a:cubicBezTo>
                  <a:pt x="133" y="4194"/>
                  <a:pt x="113" y="4099"/>
                  <a:pt x="92" y="4002"/>
                </a:cubicBezTo>
                <a:cubicBezTo>
                  <a:pt x="61" y="3885"/>
                  <a:pt x="31" y="3767"/>
                  <a:pt x="0" y="3649"/>
                </a:cubicBezTo>
                <a:lnTo>
                  <a:pt x="380" y="2962"/>
                </a:lnTo>
                <a:lnTo>
                  <a:pt x="1240" y="2586"/>
                </a:lnTo>
                <a:lnTo>
                  <a:pt x="1901" y="1687"/>
                </a:lnTo>
                <a:lnTo>
                  <a:pt x="2282" y="1284"/>
                </a:lnTo>
                <a:lnTo>
                  <a:pt x="2282" y="1090"/>
                </a:lnTo>
                <a:cubicBezTo>
                  <a:pt x="2300" y="808"/>
                  <a:pt x="3933" y="651"/>
                  <a:pt x="3951" y="369"/>
                </a:cubicBezTo>
                <a:lnTo>
                  <a:pt x="8254" y="0"/>
                </a:lnTo>
                <a:cubicBezTo>
                  <a:pt x="8315" y="211"/>
                  <a:pt x="8375" y="422"/>
                  <a:pt x="8436" y="633"/>
                </a:cubicBezTo>
                <a:lnTo>
                  <a:pt x="9169" y="1395"/>
                </a:lnTo>
                <a:cubicBezTo>
                  <a:pt x="9381" y="2727"/>
                  <a:pt x="9592" y="4057"/>
                  <a:pt x="9803" y="5389"/>
                </a:cubicBezTo>
                <a:cubicBezTo>
                  <a:pt x="9760" y="5665"/>
                  <a:pt x="9718" y="5940"/>
                  <a:pt x="9677" y="6216"/>
                </a:cubicBezTo>
                <a:lnTo>
                  <a:pt x="10000" y="6702"/>
                </a:lnTo>
                <a:lnTo>
                  <a:pt x="9592" y="7611"/>
                </a:lnTo>
                <a:lnTo>
                  <a:pt x="9013" y="8014"/>
                </a:lnTo>
                <a:cubicBezTo>
                  <a:pt x="8920" y="8229"/>
                  <a:pt x="8826" y="8442"/>
                  <a:pt x="8733" y="8656"/>
                </a:cubicBezTo>
                <a:lnTo>
                  <a:pt x="8999" y="8843"/>
                </a:lnTo>
                <a:cubicBezTo>
                  <a:pt x="8924" y="8976"/>
                  <a:pt x="8850" y="9111"/>
                  <a:pt x="8774" y="9245"/>
                </a:cubicBezTo>
                <a:cubicBezTo>
                  <a:pt x="8821" y="9293"/>
                  <a:pt x="8869" y="9340"/>
                  <a:pt x="8916" y="9388"/>
                </a:cubicBezTo>
                <a:lnTo>
                  <a:pt x="8042" y="9574"/>
                </a:lnTo>
                <a:lnTo>
                  <a:pt x="7931" y="9770"/>
                </a:lnTo>
                <a:lnTo>
                  <a:pt x="6605" y="10000"/>
                </a:lnTo>
                <a:cubicBezTo>
                  <a:pt x="6628" y="9958"/>
                  <a:pt x="6652" y="9916"/>
                  <a:pt x="6675" y="9875"/>
                </a:cubicBezTo>
                <a:cubicBezTo>
                  <a:pt x="6566" y="9922"/>
                  <a:pt x="6411" y="9942"/>
                  <a:pt x="6476" y="9825"/>
                </a:cubicBezTo>
                <a:cubicBezTo>
                  <a:pt x="6541" y="9708"/>
                  <a:pt x="6410" y="9722"/>
                  <a:pt x="6348" y="9635"/>
                </a:cubicBezTo>
                <a:lnTo>
                  <a:pt x="5578" y="9764"/>
                </a:lnTo>
                <a:lnTo>
                  <a:pt x="5162" y="9818"/>
                </a:lnTo>
                <a:cubicBezTo>
                  <a:pt x="5013" y="9767"/>
                  <a:pt x="4484" y="9538"/>
                  <a:pt x="4408" y="9468"/>
                </a:cubicBezTo>
                <a:cubicBezTo>
                  <a:pt x="4332" y="9398"/>
                  <a:pt x="4670" y="9414"/>
                  <a:pt x="4705" y="9400"/>
                </a:cubicBezTo>
                <a:cubicBezTo>
                  <a:pt x="4740" y="9386"/>
                  <a:pt x="4309" y="9422"/>
                  <a:pt x="4133" y="9405"/>
                </a:cubicBezTo>
                <a:cubicBezTo>
                  <a:pt x="3957" y="9388"/>
                  <a:pt x="3732" y="9347"/>
                  <a:pt x="3648" y="9300"/>
                </a:cubicBezTo>
                <a:cubicBezTo>
                  <a:pt x="3254" y="8973"/>
                  <a:pt x="2437" y="9074"/>
                  <a:pt x="2592" y="9009"/>
                </a:cubicBezTo>
                <a:lnTo>
                  <a:pt x="2072" y="8927"/>
                </a:lnTo>
                <a:cubicBezTo>
                  <a:pt x="2184" y="8933"/>
                  <a:pt x="1819" y="8724"/>
                  <a:pt x="2064" y="8608"/>
                </a:cubicBezTo>
                <a:cubicBezTo>
                  <a:pt x="2415" y="8408"/>
                  <a:pt x="2414" y="8583"/>
                  <a:pt x="2276" y="8524"/>
                </a:cubicBezTo>
                <a:cubicBezTo>
                  <a:pt x="2302" y="8438"/>
                  <a:pt x="2327" y="8353"/>
                  <a:pt x="2353" y="8267"/>
                </a:cubicBezTo>
                <a:cubicBezTo>
                  <a:pt x="2395" y="8153"/>
                  <a:pt x="2436" y="8040"/>
                  <a:pt x="2478" y="7926"/>
                </a:cubicBezTo>
                <a:cubicBezTo>
                  <a:pt x="2448" y="7704"/>
                  <a:pt x="2419" y="7482"/>
                  <a:pt x="2389" y="7260"/>
                </a:cubicBezTo>
                <a:cubicBezTo>
                  <a:pt x="2450" y="7174"/>
                  <a:pt x="2025" y="7173"/>
                  <a:pt x="2086" y="7087"/>
                </a:cubicBezTo>
                <a:cubicBezTo>
                  <a:pt x="1781" y="7041"/>
                  <a:pt x="1433" y="7099"/>
                  <a:pt x="1592" y="7053"/>
                </a:cubicBezTo>
                <a:lnTo>
                  <a:pt x="1465" y="6956"/>
                </a:lnTo>
                <a:cubicBezTo>
                  <a:pt x="1404" y="6779"/>
                  <a:pt x="1342" y="6602"/>
                  <a:pt x="1281" y="6425"/>
                </a:cubicBezTo>
                <a:lnTo>
                  <a:pt x="1595" y="5696"/>
                </a:lnTo>
                <a:lnTo>
                  <a:pt x="154" y="4290"/>
                </a:lnTo>
                <a:close/>
              </a:path>
            </a:pathLst>
          </a:custGeom>
          <a:solidFill>
            <a:schemeClr val="accent1"/>
          </a:solidFill>
          <a:ln w="9525">
            <a:solidFill>
              <a:schemeClr val="accent2"/>
            </a:solidFill>
            <a:round/>
            <a:headEnd/>
            <a:tailEnd/>
          </a:ln>
        </p:spPr>
        <p:txBody>
          <a:bodyPr/>
          <a:lstStyle/>
          <a:p>
            <a:endParaRPr lang="en-US" dirty="0">
              <a:latin typeface="+mj-lt"/>
            </a:endParaRPr>
          </a:p>
        </p:txBody>
      </p:sp>
      <p:pic>
        <p:nvPicPr>
          <p:cNvPr id="4098" name="Picture 2" descr="L:\public\share\ABC Templates and Resources\ABC Art Icons Logos\ABC Modern Icons\Hospital_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000" y="1611996"/>
            <a:ext cx="300391" cy="29361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676" y="2081702"/>
            <a:ext cx="350503" cy="2044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public\share\ABC Templates and Resources\ABC Art Icons Logos\ABC Modern Icons\Hospital_small_clin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179" y="2420700"/>
            <a:ext cx="249364" cy="14026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L:\public\share\ABC Templates and Resources\ABC Art Icons Logos\ABC Modern Icons\Person_Do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180" y="2458821"/>
            <a:ext cx="183015" cy="22966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5" descr="L:\public\share\ABC Templates and Resources\ABC Art Icons Logos\ABC Modern Icons\Person_Do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561" y="1896750"/>
            <a:ext cx="213393" cy="267787"/>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5" descr="L:\public\share\ABC Templates and Resources\ABC Art Icons Logos\ABC Modern Icons\Person_Do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2386" y="2411482"/>
            <a:ext cx="213393" cy="26778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5" descr="L:\public\share\ABC Templates and Resources\ABC Art Icons Logos\ABC Modern Icons\Person_Doct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2739" y="1575972"/>
            <a:ext cx="213393" cy="26778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L:\public\share\ABC Templates and Resources\ABC Art Icons Logos\ABC Modern Icons\Hospital_small_clin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826" y="2148082"/>
            <a:ext cx="260609" cy="146592"/>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309" y="1611996"/>
            <a:ext cx="258182" cy="15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670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gray">
          <a:xfrm>
            <a:off x="615398" y="3129862"/>
            <a:ext cx="1121476" cy="1186538"/>
          </a:xfrm>
          <a:prstGeom prst="rect">
            <a:avLst/>
          </a:prstGeom>
          <a:solidFill>
            <a:schemeClr val="bg1"/>
          </a:solidFill>
          <a:ln w="12700" cap="flat" cmpd="sng" algn="ctr">
            <a:solidFill>
              <a:schemeClr val="tx2"/>
            </a:solidFill>
            <a:prstDash val="solid"/>
            <a:miter lim="800000"/>
            <a:headEnd type="none" w="med" len="med"/>
            <a:tailEnd type="none" w="med" len="med"/>
          </a:ln>
          <a:effectLst/>
        </p:spPr>
        <p:txBody>
          <a:bodyPr vert="horz" wrap="square" lIns="91435" tIns="91440" rIns="91435" bIns="45718" numCol="1" rtlCol="0" anchor="t" anchorCtr="0" compatLnSpc="1">
            <a:prstTxWarp prst="textNoShape">
              <a:avLst/>
            </a:prstTxWarp>
          </a:bodyPr>
          <a:lstStyle/>
          <a:p>
            <a:pPr>
              <a:spcBef>
                <a:spcPts val="500"/>
              </a:spcBef>
            </a:pPr>
            <a:r>
              <a:rPr lang="en-US" sz="900" dirty="0" smtClean="0"/>
              <a:t>Individual footprint sufficient to appeal to small employers in local market </a:t>
            </a:r>
            <a:endParaRPr lang="en-US" sz="900" dirty="0"/>
          </a:p>
        </p:txBody>
      </p:sp>
      <p:sp>
        <p:nvSpPr>
          <p:cNvPr id="2" name="Text Placeholder 1"/>
          <p:cNvSpPr>
            <a:spLocks noGrp="1"/>
          </p:cNvSpPr>
          <p:nvPr>
            <p:ph type="body" sz="quarter" idx="21"/>
          </p:nvPr>
        </p:nvSpPr>
        <p:spPr>
          <a:xfrm>
            <a:off x="320040" y="718356"/>
            <a:ext cx="6080760" cy="215444"/>
          </a:xfrm>
        </p:spPr>
        <p:txBody>
          <a:bodyPr/>
          <a:lstStyle/>
          <a:p>
            <a:r>
              <a:rPr lang="en-US" dirty="0" smtClean="0"/>
              <a:t>Flexible Approach Meets the Demands of a Wide Range of Purchasers</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6" name="Text Placeholder 5"/>
          <p:cNvSpPr>
            <a:spLocks noGrp="1"/>
          </p:cNvSpPr>
          <p:nvPr>
            <p:ph type="body" sz="quarter" idx="25"/>
          </p:nvPr>
        </p:nvSpPr>
        <p:spPr/>
        <p:txBody>
          <a:bodyPr/>
          <a:lstStyle/>
          <a:p>
            <a:r>
              <a:rPr lang="en-US" dirty="0" smtClean="0"/>
              <a:t>Developing a Targeted Network Strategy (or Three)</a:t>
            </a:r>
            <a:endParaRPr lang="en-US" dirty="0"/>
          </a:p>
        </p:txBody>
      </p:sp>
      <p:sp>
        <p:nvSpPr>
          <p:cNvPr id="11" name="TextBox 10"/>
          <p:cNvSpPr txBox="1"/>
          <p:nvPr/>
        </p:nvSpPr>
        <p:spPr bwMode="gray">
          <a:xfrm>
            <a:off x="1732530" y="2597620"/>
            <a:ext cx="1218758" cy="153888"/>
          </a:xfrm>
          <a:prstGeom prst="rect">
            <a:avLst/>
          </a:prstGeom>
          <a:noFill/>
        </p:spPr>
        <p:txBody>
          <a:bodyPr wrap="square" lIns="0" tIns="0" rIns="0" bIns="0" rtlCol="0">
            <a:spAutoFit/>
          </a:bodyPr>
          <a:lstStyle/>
          <a:p>
            <a:pPr>
              <a:spcBef>
                <a:spcPts val="500"/>
              </a:spcBef>
            </a:pPr>
            <a:r>
              <a:rPr lang="en-US" sz="1000" b="1" dirty="0" smtClean="0"/>
              <a:t>Regional</a:t>
            </a:r>
            <a:endParaRPr lang="en-US" sz="1000" dirty="0" smtClean="0"/>
          </a:p>
        </p:txBody>
      </p:sp>
      <p:pic>
        <p:nvPicPr>
          <p:cNvPr id="12" name="Picture 2" descr="L:\public\share\ABC Templates and Resources\ABC Art Icons Logos\ABC Modern Icons\City_Building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675" y="2180115"/>
            <a:ext cx="302302" cy="3720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L:\public\share\ABC Templates and Resources\ABC Art Icons Logos\ABC Modern Icons\Hospital_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574633"/>
            <a:ext cx="321055" cy="3037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bwMode="gray">
          <a:xfrm>
            <a:off x="4401519" y="1325545"/>
            <a:ext cx="1686544" cy="2990855"/>
          </a:xfrm>
          <a:prstGeom prst="rect">
            <a:avLst/>
          </a:prstGeom>
          <a:solidFill>
            <a:schemeClr val="accent1"/>
          </a:solidFill>
          <a:ln w="6350">
            <a:solidFill>
              <a:schemeClr val="bg1"/>
            </a:solidFill>
          </a:ln>
        </p:spPr>
        <p:txBody>
          <a:bodyPr wrap="square" lIns="182880" tIns="274320" rIns="91440" bIns="0" rtlCol="0">
            <a:noAutofit/>
          </a:bodyPr>
          <a:lstStyle/>
          <a:p>
            <a:r>
              <a:rPr lang="en-US" sz="1100" b="1" dirty="0" smtClean="0"/>
              <a:t>Network in </a:t>
            </a:r>
            <a:r>
              <a:rPr lang="en-US" sz="1100" b="1" dirty="0"/>
              <a:t>Brief: </a:t>
            </a:r>
            <a:r>
              <a:rPr lang="en-US" sz="1100" b="1" dirty="0" smtClean="0"/>
              <a:t>Whitehaven Health</a:t>
            </a:r>
            <a:r>
              <a:rPr lang="en-US" sz="1100" b="1" baseline="30000" dirty="0" smtClean="0"/>
              <a:t>1</a:t>
            </a:r>
            <a:endParaRPr lang="en-US" sz="1100" b="1" baseline="30000" dirty="0"/>
          </a:p>
        </p:txBody>
      </p:sp>
      <p:grpSp>
        <p:nvGrpSpPr>
          <p:cNvPr id="16" name="Group 15"/>
          <p:cNvGrpSpPr/>
          <p:nvPr/>
        </p:nvGrpSpPr>
        <p:grpSpPr bwMode="gray">
          <a:xfrm>
            <a:off x="4401519" y="1325545"/>
            <a:ext cx="319390" cy="218673"/>
            <a:chOff x="2833829" y="1401109"/>
            <a:chExt cx="319390" cy="218673"/>
          </a:xfrm>
        </p:grpSpPr>
        <p:sp>
          <p:nvSpPr>
            <p:cNvPr id="17" name="Freeform 16"/>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Plus 17"/>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19" name="Text Placeholder 1"/>
          <p:cNvSpPr txBox="1">
            <a:spLocks/>
          </p:cNvSpPr>
          <p:nvPr/>
        </p:nvSpPr>
        <p:spPr bwMode="gray">
          <a:xfrm>
            <a:off x="4401519" y="1929523"/>
            <a:ext cx="1686544" cy="2067233"/>
          </a:xfrm>
          <a:prstGeom prst="rect">
            <a:avLst/>
          </a:prstGeom>
        </p:spPr>
        <p:txBody>
          <a:bodyPr vert="horz" wrap="square" lIns="182880" tIns="91440" rIns="9144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I</a:t>
            </a:r>
            <a:r>
              <a:rPr lang="en-US" dirty="0" smtClean="0"/>
              <a:t>ntegrated health delivery system in the Midwest </a:t>
            </a:r>
          </a:p>
          <a:p>
            <a:r>
              <a:rPr lang="en-US" dirty="0" smtClean="0"/>
              <a:t>Segments market strategy by geography</a:t>
            </a:r>
          </a:p>
          <a:p>
            <a:r>
              <a:rPr lang="en-US" dirty="0" smtClean="0"/>
              <a:t>Health system footprint is sufficient for appealing to local purchasers; regional and super-regional networks assembled through partnership</a:t>
            </a:r>
            <a:endParaRPr lang="en-US" dirty="0"/>
          </a:p>
        </p:txBody>
      </p:sp>
      <p:sp>
        <p:nvSpPr>
          <p:cNvPr id="21" name="Rectangle 20"/>
          <p:cNvSpPr/>
          <p:nvPr/>
        </p:nvSpPr>
        <p:spPr bwMode="gray">
          <a:xfrm>
            <a:off x="2951288" y="2485730"/>
            <a:ext cx="1228812" cy="1830670"/>
          </a:xfrm>
          <a:prstGeom prst="rect">
            <a:avLst/>
          </a:prstGeom>
          <a:solidFill>
            <a:schemeClr val="bg2"/>
          </a:solidFill>
          <a:ln w="12700" cap="flat" cmpd="sng" algn="ctr">
            <a:solidFill>
              <a:schemeClr val="tx2"/>
            </a:solidFill>
            <a:prstDash val="dash"/>
            <a:miter lim="800000"/>
            <a:headEnd type="none" w="med" len="med"/>
            <a:tailEnd type="none" w="med" len="med"/>
          </a:ln>
          <a:effectLst/>
        </p:spPr>
        <p:txBody>
          <a:bodyPr vert="horz" wrap="square" lIns="91440" tIns="91440" rIns="91440" bIns="45718" numCol="1" rtlCol="0" anchor="t" anchorCtr="0" compatLnSpc="1">
            <a:prstTxWarp prst="textNoShape">
              <a:avLst/>
            </a:prstTxWarp>
          </a:bodyPr>
          <a:lstStyle/>
          <a:p>
            <a:pPr>
              <a:spcBef>
                <a:spcPts val="500"/>
              </a:spcBef>
            </a:pPr>
            <a:r>
              <a:rPr lang="en-US" sz="900" dirty="0" smtClean="0"/>
              <a:t>Discussing possibility of additional partnerships to form state-wide network able to contract with state employers</a:t>
            </a:r>
            <a:endParaRPr lang="en-US" sz="900" dirty="0"/>
          </a:p>
        </p:txBody>
      </p:sp>
      <p:sp>
        <p:nvSpPr>
          <p:cNvPr id="25" name="Rectangle 24"/>
          <p:cNvSpPr/>
          <p:nvPr/>
        </p:nvSpPr>
        <p:spPr bwMode="gray">
          <a:xfrm>
            <a:off x="1734675" y="2843772"/>
            <a:ext cx="1206951" cy="1472628"/>
          </a:xfrm>
          <a:prstGeom prst="rect">
            <a:avLst/>
          </a:prstGeom>
          <a:solidFill>
            <a:schemeClr val="bg2"/>
          </a:solidFill>
          <a:ln w="12700" cap="flat" cmpd="sng" algn="ctr">
            <a:solidFill>
              <a:schemeClr val="tx2"/>
            </a:solidFill>
            <a:prstDash val="solid"/>
            <a:miter lim="800000"/>
            <a:headEnd type="none" w="med" len="med"/>
            <a:tailEnd type="none" w="med" len="med"/>
          </a:ln>
          <a:effectLst/>
        </p:spPr>
        <p:txBody>
          <a:bodyPr vert="horz" wrap="square" lIns="91435" tIns="91440" rIns="91435" bIns="45718" numCol="1" rtlCol="0" anchor="t" anchorCtr="0" compatLnSpc="1">
            <a:prstTxWarp prst="textNoShape">
              <a:avLst/>
            </a:prstTxWarp>
          </a:bodyPr>
          <a:lstStyle/>
          <a:p>
            <a:pPr>
              <a:spcBef>
                <a:spcPts val="500"/>
              </a:spcBef>
            </a:pPr>
            <a:r>
              <a:rPr lang="en-US" sz="900" dirty="0" smtClean="0"/>
              <a:t>Partnership with like-minded, geographically contiguous health system provides </a:t>
            </a:r>
            <a:r>
              <a:rPr lang="en-US" sz="900" dirty="0"/>
              <a:t>flexibility to sign larger regional </a:t>
            </a:r>
            <a:r>
              <a:rPr lang="en-US" sz="900" dirty="0" smtClean="0"/>
              <a:t>contracts</a:t>
            </a:r>
            <a:endParaRPr lang="en-US" sz="900" dirty="0"/>
          </a:p>
        </p:txBody>
      </p:sp>
      <p:sp>
        <p:nvSpPr>
          <p:cNvPr id="26" name="Rectangle 27"/>
          <p:cNvSpPr/>
          <p:nvPr/>
        </p:nvSpPr>
        <p:spPr bwMode="gray">
          <a:xfrm>
            <a:off x="615398" y="1434881"/>
            <a:ext cx="3739881" cy="2881518"/>
          </a:xfrm>
          <a:custGeom>
            <a:avLst/>
            <a:gdLst>
              <a:gd name="connsiteX0" fmla="*/ 0 w 3623853"/>
              <a:gd name="connsiteY0" fmla="*/ 0 h 2750970"/>
              <a:gd name="connsiteX1" fmla="*/ 3623853 w 3623853"/>
              <a:gd name="connsiteY1" fmla="*/ 0 h 2750970"/>
              <a:gd name="connsiteX2" fmla="*/ 3623853 w 3623853"/>
              <a:gd name="connsiteY2" fmla="*/ 2750970 h 2750970"/>
              <a:gd name="connsiteX3" fmla="*/ 0 w 3623853"/>
              <a:gd name="connsiteY3" fmla="*/ 2750970 h 2750970"/>
              <a:gd name="connsiteX4" fmla="*/ 0 w 3623853"/>
              <a:gd name="connsiteY4" fmla="*/ 0 h 2750970"/>
              <a:gd name="connsiteX0" fmla="*/ 3623853 w 3715293"/>
              <a:gd name="connsiteY0" fmla="*/ 0 h 2750970"/>
              <a:gd name="connsiteX1" fmla="*/ 3623853 w 3715293"/>
              <a:gd name="connsiteY1" fmla="*/ 2750970 h 2750970"/>
              <a:gd name="connsiteX2" fmla="*/ 0 w 3715293"/>
              <a:gd name="connsiteY2" fmla="*/ 2750970 h 2750970"/>
              <a:gd name="connsiteX3" fmla="*/ 0 w 3715293"/>
              <a:gd name="connsiteY3" fmla="*/ 0 h 2750970"/>
              <a:gd name="connsiteX4" fmla="*/ 3715293 w 3715293"/>
              <a:gd name="connsiteY4" fmla="*/ 91440 h 2750970"/>
              <a:gd name="connsiteX0" fmla="*/ 3623853 w 3623853"/>
              <a:gd name="connsiteY0" fmla="*/ 0 h 2750970"/>
              <a:gd name="connsiteX1" fmla="*/ 3623853 w 3623853"/>
              <a:gd name="connsiteY1" fmla="*/ 2750970 h 2750970"/>
              <a:gd name="connsiteX2" fmla="*/ 0 w 3623853"/>
              <a:gd name="connsiteY2" fmla="*/ 2750970 h 2750970"/>
              <a:gd name="connsiteX3" fmla="*/ 0 w 3623853"/>
              <a:gd name="connsiteY3" fmla="*/ 0 h 2750970"/>
              <a:gd name="connsiteX0" fmla="*/ 3623853 w 3623853"/>
              <a:gd name="connsiteY0" fmla="*/ 2750970 h 2750970"/>
              <a:gd name="connsiteX1" fmla="*/ 0 w 3623853"/>
              <a:gd name="connsiteY1" fmla="*/ 2750970 h 2750970"/>
              <a:gd name="connsiteX2" fmla="*/ 0 w 3623853"/>
              <a:gd name="connsiteY2" fmla="*/ 0 h 2750970"/>
            </a:gdLst>
            <a:ahLst/>
            <a:cxnLst>
              <a:cxn ang="0">
                <a:pos x="connsiteX0" y="connsiteY0"/>
              </a:cxn>
              <a:cxn ang="0">
                <a:pos x="connsiteX1" y="connsiteY1"/>
              </a:cxn>
              <a:cxn ang="0">
                <a:pos x="connsiteX2" y="connsiteY2"/>
              </a:cxn>
            </a:cxnLst>
            <a:rect l="l" t="t" r="r" b="b"/>
            <a:pathLst>
              <a:path w="3623853" h="2750970">
                <a:moveTo>
                  <a:pt x="3623853" y="2750970"/>
                </a:moveTo>
                <a:lnTo>
                  <a:pt x="0" y="2750970"/>
                </a:lnTo>
                <a:lnTo>
                  <a:pt x="0" y="0"/>
                </a:lnTo>
              </a:path>
            </a:pathLst>
          </a:custGeom>
          <a:noFill/>
          <a:ln w="9525">
            <a:solidFill>
              <a:schemeClr val="tx1"/>
            </a:solidFill>
            <a:miter lim="800000"/>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8" name="TextBox 27"/>
          <p:cNvSpPr txBox="1"/>
          <p:nvPr/>
        </p:nvSpPr>
        <p:spPr bwMode="gray">
          <a:xfrm>
            <a:off x="684833" y="2901585"/>
            <a:ext cx="1176874" cy="138499"/>
          </a:xfrm>
          <a:prstGeom prst="rect">
            <a:avLst/>
          </a:prstGeom>
          <a:noFill/>
        </p:spPr>
        <p:txBody>
          <a:bodyPr wrap="square" lIns="0" tIns="0" rIns="0" bIns="0" rtlCol="0">
            <a:spAutoFit/>
          </a:bodyPr>
          <a:lstStyle/>
          <a:p>
            <a:pPr>
              <a:spcBef>
                <a:spcPts val="500"/>
              </a:spcBef>
            </a:pPr>
            <a:r>
              <a:rPr lang="en-US" sz="900" b="1" dirty="0" smtClean="0"/>
              <a:t>Local </a:t>
            </a:r>
            <a:endParaRPr lang="en-US" sz="900" b="1" dirty="0"/>
          </a:p>
        </p:txBody>
      </p:sp>
      <p:sp>
        <p:nvSpPr>
          <p:cNvPr id="39" name="TextBox 38"/>
          <p:cNvSpPr txBox="1"/>
          <p:nvPr/>
        </p:nvSpPr>
        <p:spPr bwMode="gray">
          <a:xfrm>
            <a:off x="2951288" y="2226587"/>
            <a:ext cx="1228812" cy="153888"/>
          </a:xfrm>
          <a:prstGeom prst="rect">
            <a:avLst/>
          </a:prstGeom>
          <a:noFill/>
        </p:spPr>
        <p:txBody>
          <a:bodyPr wrap="square" lIns="0" tIns="0" rIns="0" bIns="0" rtlCol="0">
            <a:spAutoFit/>
          </a:bodyPr>
          <a:lstStyle/>
          <a:p>
            <a:pPr>
              <a:spcBef>
                <a:spcPts val="500"/>
              </a:spcBef>
            </a:pPr>
            <a:r>
              <a:rPr lang="en-US" sz="1000" b="1" dirty="0" smtClean="0"/>
              <a:t>Super-Regional</a:t>
            </a:r>
            <a:endParaRPr lang="en-US" sz="1000" dirty="0" smtClean="0"/>
          </a:p>
        </p:txBody>
      </p:sp>
      <p:pic>
        <p:nvPicPr>
          <p:cNvPr id="40" name="Picture 3" descr="L:\public\share\ABC Templates and Resources\ABC Art Icons Logos\ABC Modern Icons\Globaliz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626" y="1911449"/>
            <a:ext cx="266420" cy="25788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bwMode="gray">
          <a:xfrm>
            <a:off x="1592688" y="1552543"/>
            <a:ext cx="2762591" cy="153888"/>
          </a:xfrm>
          <a:prstGeom prst="rect">
            <a:avLst/>
          </a:prstGeom>
          <a:noFill/>
        </p:spPr>
        <p:txBody>
          <a:bodyPr wrap="square" lIns="0" tIns="0" rIns="0" bIns="0" rtlCol="0">
            <a:spAutoFit/>
          </a:bodyPr>
          <a:lstStyle/>
          <a:p>
            <a:pPr algn="ctr">
              <a:spcBef>
                <a:spcPts val="500"/>
              </a:spcBef>
            </a:pPr>
            <a:r>
              <a:rPr lang="en-US" sz="1000" i="1" dirty="0" smtClean="0"/>
              <a:t>Partnership-driven </a:t>
            </a:r>
          </a:p>
        </p:txBody>
      </p:sp>
      <p:sp>
        <p:nvSpPr>
          <p:cNvPr id="42" name="Text Placeholder 3"/>
          <p:cNvSpPr txBox="1">
            <a:spLocks/>
          </p:cNvSpPr>
          <p:nvPr/>
        </p:nvSpPr>
        <p:spPr bwMode="gray">
          <a:xfrm>
            <a:off x="395009" y="2287427"/>
            <a:ext cx="138499" cy="1068797"/>
          </a:xfrm>
          <a:prstGeom prst="rect">
            <a:avLst/>
          </a:prstGeom>
        </p:spPr>
        <p:txBody>
          <a:bodyPr vert="vert270" wrap="square" lIns="0" tIns="0" rIns="0" bIns="0" rtlCol="0">
            <a:spAutoFit/>
          </a:bodyPr>
          <a:lstStyle/>
          <a:p>
            <a:pPr lvl="0" algn="ctr">
              <a:defRPr/>
            </a:pPr>
            <a:r>
              <a:rPr lang="en-US" sz="900" dirty="0">
                <a:latin typeface="+mj-lt"/>
              </a:rPr>
              <a:t>G</a:t>
            </a:r>
            <a:r>
              <a:rPr lang="en-US" sz="900" dirty="0" smtClean="0">
                <a:latin typeface="+mj-lt"/>
              </a:rPr>
              <a:t>eographic Reach </a:t>
            </a:r>
            <a:endParaRPr lang="en-US" sz="900" dirty="0">
              <a:latin typeface="+mj-lt"/>
            </a:endParaRPr>
          </a:p>
        </p:txBody>
      </p:sp>
      <p:sp>
        <p:nvSpPr>
          <p:cNvPr id="43" name="Text Placeholder 3"/>
          <p:cNvSpPr txBox="1">
            <a:spLocks/>
          </p:cNvSpPr>
          <p:nvPr/>
        </p:nvSpPr>
        <p:spPr bwMode="gray">
          <a:xfrm>
            <a:off x="1176136" y="4360607"/>
            <a:ext cx="2568364" cy="138499"/>
          </a:xfrm>
          <a:prstGeom prst="rect">
            <a:avLst/>
          </a:prstGeom>
        </p:spPr>
        <p:txBody>
          <a:bodyPr vert="horz" wrap="square" lIns="0" tIns="0" rIns="0" bIns="0" rtlCol="0">
            <a:spAutoFit/>
          </a:bodyPr>
          <a:lstStyle/>
          <a:p>
            <a:pPr lvl="0" algn="ctr">
              <a:defRPr/>
            </a:pPr>
            <a:r>
              <a:rPr lang="en-US" sz="900" dirty="0" smtClean="0">
                <a:latin typeface="+mj-lt"/>
              </a:rPr>
              <a:t>Number of contracting possibilities </a:t>
            </a:r>
            <a:endParaRPr lang="en-US" sz="900" dirty="0">
              <a:latin typeface="+mj-lt"/>
            </a:endParaRPr>
          </a:p>
        </p:txBody>
      </p:sp>
      <p:sp>
        <p:nvSpPr>
          <p:cNvPr id="44" name="Right Bracket 43"/>
          <p:cNvSpPr/>
          <p:nvPr/>
        </p:nvSpPr>
        <p:spPr bwMode="gray">
          <a:xfrm rot="5400000" flipH="1">
            <a:off x="2930792" y="593948"/>
            <a:ext cx="55388" cy="2443226"/>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bwMode="gray">
          <a:xfrm>
            <a:off x="320675" y="1156268"/>
            <a:ext cx="4080844" cy="169277"/>
          </a:xfrm>
          <a:prstGeom prst="rect">
            <a:avLst/>
          </a:prstGeom>
          <a:noFill/>
        </p:spPr>
        <p:txBody>
          <a:bodyPr wrap="square" lIns="0" tIns="0" rIns="0" bIns="0" rtlCol="0">
            <a:spAutoFit/>
          </a:bodyPr>
          <a:lstStyle/>
          <a:p>
            <a:pPr algn="ctr">
              <a:spcBef>
                <a:spcPts val="500"/>
              </a:spcBef>
            </a:pPr>
            <a:r>
              <a:rPr lang="en-US" sz="1100" b="1" dirty="0" smtClean="0"/>
              <a:t>A Multi-Layered Approach to Network Development </a:t>
            </a:r>
          </a:p>
        </p:txBody>
      </p:sp>
      <p:sp>
        <p:nvSpPr>
          <p:cNvPr id="27" name="Text Placeholder 4"/>
          <p:cNvSpPr>
            <a:spLocks noGrp="1"/>
          </p:cNvSpPr>
          <p:nvPr>
            <p:ph type="body" sz="quarter" idx="24"/>
          </p:nvPr>
        </p:nvSpPr>
        <p:spPr>
          <a:xfrm>
            <a:off x="0" y="4544011"/>
            <a:ext cx="1743559" cy="76944"/>
          </a:xfrm>
        </p:spPr>
        <p:txBody>
          <a:bodyPr/>
          <a:lstStyle/>
          <a:p>
            <a:r>
              <a:rPr lang="en-US" dirty="0" smtClean="0"/>
              <a:t>Pseudonym. </a:t>
            </a:r>
            <a:endParaRPr lang="en-US" dirty="0"/>
          </a:p>
        </p:txBody>
      </p:sp>
    </p:spTree>
    <p:extLst>
      <p:ext uri="{BB962C8B-B14F-4D97-AF65-F5344CB8AC3E}">
        <p14:creationId xmlns:p14="http://schemas.microsoft.com/office/powerpoint/2010/main" val="108725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gray">
          <a:xfrm>
            <a:off x="4358005" y="1653561"/>
            <a:ext cx="1722120" cy="2470764"/>
          </a:xfrm>
          <a:prstGeom prst="rect">
            <a:avLst/>
          </a:prstGeom>
          <a:solidFill>
            <a:schemeClr val="bg2"/>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1" name="Rectangle 20"/>
          <p:cNvSpPr/>
          <p:nvPr/>
        </p:nvSpPr>
        <p:spPr bwMode="gray">
          <a:xfrm>
            <a:off x="315913" y="1653561"/>
            <a:ext cx="1722120" cy="2470764"/>
          </a:xfrm>
          <a:prstGeom prst="rect">
            <a:avLst/>
          </a:prstGeom>
          <a:solidFill>
            <a:schemeClr val="bg2"/>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5" name="Rectangle 14"/>
          <p:cNvSpPr/>
          <p:nvPr/>
        </p:nvSpPr>
        <p:spPr bwMode="gray">
          <a:xfrm>
            <a:off x="2352675" y="1653561"/>
            <a:ext cx="1722120" cy="2470764"/>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ext Placeholder 1"/>
          <p:cNvSpPr>
            <a:spLocks noGrp="1"/>
          </p:cNvSpPr>
          <p:nvPr>
            <p:ph type="body" sz="quarter" idx="21"/>
          </p:nvPr>
        </p:nvSpPr>
        <p:spPr>
          <a:xfrm>
            <a:off x="320040" y="718356"/>
            <a:ext cx="5759450" cy="215444"/>
          </a:xfrm>
        </p:spPr>
        <p:txBody>
          <a:bodyPr/>
          <a:lstStyle/>
          <a:p>
            <a:r>
              <a:rPr lang="en-US" dirty="0" smtClean="0"/>
              <a:t>Entrenched Payers, Insulated Patients Unlikely to Upset Status Quo</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5759450" cy="276999"/>
          </a:xfrm>
        </p:spPr>
        <p:txBody>
          <a:bodyPr/>
          <a:lstStyle/>
          <a:p>
            <a:r>
              <a:rPr lang="en-US" dirty="0" smtClean="0"/>
              <a:t>Cross-Subsidy Depends on Inefficient Markets</a:t>
            </a:r>
            <a:endParaRPr lang="en-US" dirty="0"/>
          </a:p>
        </p:txBody>
      </p:sp>
      <p:sp>
        <p:nvSpPr>
          <p:cNvPr id="12" name="TextBox 11"/>
          <p:cNvSpPr txBox="1"/>
          <p:nvPr/>
        </p:nvSpPr>
        <p:spPr bwMode="gray">
          <a:xfrm>
            <a:off x="2556510" y="2428864"/>
            <a:ext cx="1314450" cy="1423467"/>
          </a:xfrm>
          <a:prstGeom prst="rect">
            <a:avLst/>
          </a:prstGeom>
          <a:noFill/>
        </p:spPr>
        <p:txBody>
          <a:bodyPr wrap="square" lIns="0" tIns="0" rIns="0" bIns="0" rtlCol="0">
            <a:spAutoFit/>
          </a:bodyPr>
          <a:lstStyle/>
          <a:p>
            <a:pPr algn="ctr">
              <a:spcBef>
                <a:spcPts val="500"/>
              </a:spcBef>
            </a:pPr>
            <a:r>
              <a:rPr lang="en-US" sz="1000" b="1" dirty="0" smtClean="0"/>
              <a:t>Established Provider</a:t>
            </a:r>
          </a:p>
          <a:p>
            <a:pPr marL="91440" indent="-91440">
              <a:spcBef>
                <a:spcPts val="500"/>
              </a:spcBef>
              <a:buFont typeface="Arial" panose="020B0604020202020204" pitchFamily="34" charset="0"/>
              <a:buChar char="•"/>
            </a:pPr>
            <a:r>
              <a:rPr lang="en-US" sz="1000" dirty="0" smtClean="0"/>
              <a:t>Commercial pricing growth steady</a:t>
            </a:r>
          </a:p>
          <a:p>
            <a:pPr marL="91440" indent="-91440">
              <a:spcBef>
                <a:spcPts val="500"/>
              </a:spcBef>
              <a:buFont typeface="Arial" panose="020B0604020202020204" pitchFamily="34" charset="0"/>
              <a:buChar char="•"/>
            </a:pPr>
            <a:r>
              <a:rPr lang="en-US" sz="1000" dirty="0" smtClean="0"/>
              <a:t>Network inclusion likely for most plans</a:t>
            </a:r>
          </a:p>
          <a:p>
            <a:pPr marL="91440" indent="-91440">
              <a:spcBef>
                <a:spcPts val="500"/>
              </a:spcBef>
              <a:buFont typeface="Arial" panose="020B0604020202020204" pitchFamily="34" charset="0"/>
              <a:buChar char="•"/>
            </a:pPr>
            <a:r>
              <a:rPr lang="en-US" sz="1000" dirty="0" smtClean="0"/>
              <a:t>Patient volume depends largely on referral patterns</a:t>
            </a:r>
          </a:p>
        </p:txBody>
      </p:sp>
      <p:sp>
        <p:nvSpPr>
          <p:cNvPr id="13" name="TextBox 12"/>
          <p:cNvSpPr txBox="1"/>
          <p:nvPr/>
        </p:nvSpPr>
        <p:spPr bwMode="gray">
          <a:xfrm>
            <a:off x="315913" y="2428864"/>
            <a:ext cx="1722120" cy="1577355"/>
          </a:xfrm>
          <a:prstGeom prst="rect">
            <a:avLst/>
          </a:prstGeom>
          <a:noFill/>
        </p:spPr>
        <p:txBody>
          <a:bodyPr wrap="square" lIns="0" tIns="0" rIns="0" bIns="0" rtlCol="0">
            <a:spAutoFit/>
          </a:bodyPr>
          <a:lstStyle/>
          <a:p>
            <a:pPr algn="ctr">
              <a:spcBef>
                <a:spcPts val="500"/>
              </a:spcBef>
            </a:pPr>
            <a:r>
              <a:rPr lang="en-US" sz="1000" b="1" dirty="0" smtClean="0"/>
              <a:t>Entrenched Payer</a:t>
            </a:r>
          </a:p>
          <a:p>
            <a:pPr marL="91440" indent="-91440">
              <a:spcBef>
                <a:spcPts val="500"/>
              </a:spcBef>
              <a:buFont typeface="Arial" panose="020B0604020202020204" pitchFamily="34" charset="0"/>
              <a:buChar char="•"/>
            </a:pPr>
            <a:r>
              <a:rPr lang="en-US" sz="1000" dirty="0" smtClean="0"/>
              <a:t>High employer switching costs impede competition</a:t>
            </a:r>
          </a:p>
          <a:p>
            <a:pPr marL="91440" indent="-91440">
              <a:spcBef>
                <a:spcPts val="500"/>
              </a:spcBef>
              <a:buFont typeface="Arial" panose="020B0604020202020204" pitchFamily="34" charset="0"/>
              <a:buChar char="•"/>
            </a:pPr>
            <a:r>
              <a:rPr lang="en-US" sz="1000" dirty="0" smtClean="0"/>
              <a:t>Handful of broad networks satisfy majority of passive employers</a:t>
            </a:r>
            <a:endParaRPr lang="en-US" sz="1000" dirty="0"/>
          </a:p>
          <a:p>
            <a:pPr marL="91440" indent="-91440">
              <a:spcBef>
                <a:spcPts val="500"/>
              </a:spcBef>
              <a:buFont typeface="Arial" panose="020B0604020202020204" pitchFamily="34" charset="0"/>
              <a:buChar char="•"/>
            </a:pPr>
            <a:r>
              <a:rPr lang="en-US" sz="1000" dirty="0" smtClean="0"/>
              <a:t>Excess cost growth easily passed on to employers through premium increases</a:t>
            </a:r>
            <a:endParaRPr lang="en-US" sz="1000" dirty="0"/>
          </a:p>
        </p:txBody>
      </p:sp>
      <p:sp>
        <p:nvSpPr>
          <p:cNvPr id="14" name="TextBox 13"/>
          <p:cNvSpPr txBox="1"/>
          <p:nvPr/>
        </p:nvSpPr>
        <p:spPr bwMode="gray">
          <a:xfrm>
            <a:off x="4358005" y="2428864"/>
            <a:ext cx="1722120" cy="1423467"/>
          </a:xfrm>
          <a:prstGeom prst="rect">
            <a:avLst/>
          </a:prstGeom>
          <a:noFill/>
        </p:spPr>
        <p:txBody>
          <a:bodyPr wrap="square" lIns="0" tIns="0" rIns="0" bIns="0" rtlCol="0">
            <a:spAutoFit/>
          </a:bodyPr>
          <a:lstStyle/>
          <a:p>
            <a:pPr algn="ctr">
              <a:spcBef>
                <a:spcPts val="500"/>
              </a:spcBef>
            </a:pPr>
            <a:r>
              <a:rPr lang="en-US" sz="1000" b="1" dirty="0" smtClean="0"/>
              <a:t>Price-Insulated Patient</a:t>
            </a:r>
          </a:p>
          <a:p>
            <a:pPr marL="91440" indent="-91440">
              <a:spcBef>
                <a:spcPts val="500"/>
              </a:spcBef>
              <a:buFont typeface="Arial" panose="020B0604020202020204" pitchFamily="34" charset="0"/>
              <a:buChar char="•"/>
            </a:pPr>
            <a:r>
              <a:rPr lang="en-US" sz="1000" dirty="0"/>
              <a:t>Open access to broad provider </a:t>
            </a:r>
            <a:r>
              <a:rPr lang="en-US" sz="1000" dirty="0" smtClean="0"/>
              <a:t>network standard</a:t>
            </a:r>
            <a:endParaRPr lang="en-US" sz="1000" dirty="0"/>
          </a:p>
          <a:p>
            <a:pPr marL="91440" indent="-91440">
              <a:spcBef>
                <a:spcPts val="500"/>
              </a:spcBef>
              <a:buFont typeface="Arial" panose="020B0604020202020204" pitchFamily="34" charset="0"/>
              <a:buChar char="•"/>
            </a:pPr>
            <a:r>
              <a:rPr lang="en-US" sz="1000" dirty="0" smtClean="0"/>
              <a:t>Modest cost-sharing obscures true prices</a:t>
            </a:r>
          </a:p>
          <a:p>
            <a:pPr marL="91440" indent="-91440">
              <a:spcBef>
                <a:spcPts val="500"/>
              </a:spcBef>
              <a:buFont typeface="Arial" panose="020B0604020202020204" pitchFamily="34" charset="0"/>
              <a:buChar char="•"/>
            </a:pPr>
            <a:r>
              <a:rPr lang="en-US" sz="1000" dirty="0" smtClean="0"/>
              <a:t>Physician recommendation dominates point-of-care </a:t>
            </a:r>
            <a:r>
              <a:rPr lang="en-US" sz="1000" dirty="0" err="1" smtClean="0"/>
              <a:t>decisionmaking</a:t>
            </a:r>
            <a:r>
              <a:rPr lang="en-US" sz="1000" dirty="0" smtClean="0"/>
              <a:t> </a:t>
            </a:r>
            <a:endParaRPr lang="en-US" sz="1000" dirty="0"/>
          </a:p>
        </p:txBody>
      </p:sp>
      <p:pic>
        <p:nvPicPr>
          <p:cNvPr id="12291" name="Picture 3" descr="C:\Users\liuto\Desktop\ABC Modern Icons\Hospital_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135" y="1880384"/>
            <a:ext cx="457200" cy="44688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liuto\Desktop\ABC Modern Icons\Person_Casu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899" y="1875224"/>
            <a:ext cx="364332"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liuto\Desktop\ABC Modern Icons\Insurance_c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373" y="1965314"/>
            <a:ext cx="457200" cy="277019"/>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Arrow 21"/>
          <p:cNvSpPr/>
          <p:nvPr/>
        </p:nvSpPr>
        <p:spPr bwMode="gray">
          <a:xfrm>
            <a:off x="2129162" y="2735523"/>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23" name="Right Arrow 22"/>
          <p:cNvSpPr/>
          <p:nvPr/>
        </p:nvSpPr>
        <p:spPr bwMode="gray">
          <a:xfrm rot="10800000">
            <a:off x="4117549" y="2735523"/>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9" name="Rectangle 18"/>
          <p:cNvSpPr/>
          <p:nvPr/>
        </p:nvSpPr>
        <p:spPr>
          <a:xfrm>
            <a:off x="265981" y="1113206"/>
            <a:ext cx="4530724" cy="261610"/>
          </a:xfrm>
          <a:prstGeom prst="rect">
            <a:avLst/>
          </a:prstGeom>
        </p:spPr>
        <p:txBody>
          <a:bodyPr wrap="square">
            <a:spAutoFit/>
          </a:bodyPr>
          <a:lstStyle/>
          <a:p>
            <a:pPr>
              <a:defRPr sz="1080" b="1" i="0" u="none" strike="noStrike" kern="1200" baseline="0">
                <a:solidFill>
                  <a:srgbClr val="38454E"/>
                </a:solidFill>
                <a:latin typeface="+mn-lt"/>
                <a:ea typeface="+mn-ea"/>
                <a:cs typeface="+mn-cs"/>
              </a:defRPr>
            </a:pPr>
            <a:r>
              <a:rPr lang="en-US" sz="1100" dirty="0"/>
              <a:t>Assumptions Underlying Provider Growth Strategy</a:t>
            </a:r>
          </a:p>
        </p:txBody>
      </p:sp>
    </p:spTree>
    <p:extLst>
      <p:ext uri="{BB962C8B-B14F-4D97-AF65-F5344CB8AC3E}">
        <p14:creationId xmlns:p14="http://schemas.microsoft.com/office/powerpoint/2010/main" val="21070627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ight Arrow 36"/>
          <p:cNvSpPr/>
          <p:nvPr/>
        </p:nvSpPr>
        <p:spPr bwMode="gray">
          <a:xfrm rot="5400000">
            <a:off x="4633004" y="2404611"/>
            <a:ext cx="514347" cy="259171"/>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5" name="Oval 14"/>
          <p:cNvSpPr/>
          <p:nvPr/>
        </p:nvSpPr>
        <p:spPr bwMode="gray">
          <a:xfrm>
            <a:off x="317503" y="1186045"/>
            <a:ext cx="5762620" cy="1383441"/>
          </a:xfrm>
          <a:prstGeom prst="ellipse">
            <a:avLst/>
          </a:prstGeom>
          <a:solidFill>
            <a:schemeClr val="accent2"/>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000" b="1" dirty="0" smtClean="0">
              <a:solidFill>
                <a:schemeClr val="bg2"/>
              </a:solidFill>
              <a:latin typeface="+mj-lt"/>
            </a:endParaRPr>
          </a:p>
        </p:txBody>
      </p:sp>
      <p:sp>
        <p:nvSpPr>
          <p:cNvPr id="36" name="Right Arrow 35"/>
          <p:cNvSpPr/>
          <p:nvPr/>
        </p:nvSpPr>
        <p:spPr bwMode="gray">
          <a:xfrm rot="5400000">
            <a:off x="2943227" y="2404611"/>
            <a:ext cx="514347" cy="259171"/>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53" name="Rectangle 52"/>
          <p:cNvSpPr/>
          <p:nvPr/>
        </p:nvSpPr>
        <p:spPr bwMode="gray">
          <a:xfrm>
            <a:off x="3990778" y="3750935"/>
            <a:ext cx="1371600" cy="754391"/>
          </a:xfrm>
          <a:prstGeom prst="rect">
            <a:avLst/>
          </a:prstGeom>
          <a:solidFill>
            <a:schemeClr val="bg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50" name="Rectangle 49"/>
          <p:cNvSpPr/>
          <p:nvPr/>
        </p:nvSpPr>
        <p:spPr bwMode="gray">
          <a:xfrm>
            <a:off x="1038424" y="3731884"/>
            <a:ext cx="1371600" cy="754391"/>
          </a:xfrm>
          <a:prstGeom prst="rect">
            <a:avLst/>
          </a:prstGeom>
          <a:solidFill>
            <a:schemeClr val="bg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16" name="Oval 15"/>
          <p:cNvSpPr/>
          <p:nvPr/>
        </p:nvSpPr>
        <p:spPr bwMode="gray">
          <a:xfrm>
            <a:off x="317503" y="1294816"/>
            <a:ext cx="3788307" cy="1165898"/>
          </a:xfrm>
          <a:prstGeom prst="ellipse">
            <a:avLst/>
          </a:pr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000" b="1" dirty="0" smtClean="0">
              <a:solidFill>
                <a:schemeClr val="bg2"/>
              </a:solidFill>
              <a:latin typeface="+mj-lt"/>
            </a:endParaRPr>
          </a:p>
        </p:txBody>
      </p:sp>
      <p:sp>
        <p:nvSpPr>
          <p:cNvPr id="35" name="Right Arrow 34"/>
          <p:cNvSpPr/>
          <p:nvPr/>
        </p:nvSpPr>
        <p:spPr bwMode="gray">
          <a:xfrm rot="5400000">
            <a:off x="1253449" y="2404611"/>
            <a:ext cx="514347" cy="259171"/>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7" name="Oval 16"/>
          <p:cNvSpPr/>
          <p:nvPr/>
        </p:nvSpPr>
        <p:spPr bwMode="gray">
          <a:xfrm>
            <a:off x="317503" y="1446284"/>
            <a:ext cx="2203944" cy="862962"/>
          </a:xfrm>
          <a:prstGeom prst="ellipse">
            <a:avLst/>
          </a:prstGeom>
          <a:solidFill>
            <a:schemeClr val="bg2"/>
          </a:solidFill>
          <a:ln w="1270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1000" b="1" dirty="0" smtClean="0">
              <a:solidFill>
                <a:schemeClr val="bg2"/>
              </a:solidFill>
              <a:latin typeface="+mj-lt"/>
            </a:endParaRPr>
          </a:p>
        </p:txBody>
      </p:sp>
      <p:sp>
        <p:nvSpPr>
          <p:cNvPr id="18" name="Text Placeholder 31"/>
          <p:cNvSpPr txBox="1">
            <a:spLocks/>
          </p:cNvSpPr>
          <p:nvPr/>
        </p:nvSpPr>
        <p:spPr bwMode="gray">
          <a:xfrm>
            <a:off x="866256" y="1629710"/>
            <a:ext cx="1106436" cy="53860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b="1" dirty="0" smtClean="0"/>
              <a:t>Local </a:t>
            </a:r>
          </a:p>
          <a:p>
            <a:pPr>
              <a:spcBef>
                <a:spcPts val="300"/>
              </a:spcBef>
            </a:pPr>
            <a:r>
              <a:rPr lang="en-US" dirty="0" smtClean="0"/>
              <a:t>Small employers</a:t>
            </a:r>
          </a:p>
          <a:p>
            <a:pPr>
              <a:spcBef>
                <a:spcPts val="300"/>
              </a:spcBef>
            </a:pPr>
            <a:r>
              <a:rPr lang="en-US" dirty="0" smtClean="0"/>
              <a:t>Local payers </a:t>
            </a:r>
            <a:endParaRPr lang="en-US" dirty="0"/>
          </a:p>
        </p:txBody>
      </p:sp>
      <p:sp>
        <p:nvSpPr>
          <p:cNvPr id="23" name="Text Placeholder 31"/>
          <p:cNvSpPr txBox="1">
            <a:spLocks/>
          </p:cNvSpPr>
          <p:nvPr/>
        </p:nvSpPr>
        <p:spPr bwMode="gray">
          <a:xfrm>
            <a:off x="2607023" y="1629710"/>
            <a:ext cx="1079152" cy="53860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b="1" dirty="0" smtClean="0"/>
              <a:t>Regional </a:t>
            </a:r>
          </a:p>
          <a:p>
            <a:pPr>
              <a:spcBef>
                <a:spcPts val="300"/>
              </a:spcBef>
            </a:pPr>
            <a:r>
              <a:rPr lang="en-US" dirty="0" smtClean="0"/>
              <a:t>Large employers</a:t>
            </a:r>
          </a:p>
          <a:p>
            <a:pPr>
              <a:spcBef>
                <a:spcPts val="300"/>
              </a:spcBef>
            </a:pPr>
            <a:r>
              <a:rPr lang="en-US" dirty="0" smtClean="0"/>
              <a:t>National payers  </a:t>
            </a:r>
            <a:endParaRPr lang="en-US" dirty="0"/>
          </a:p>
        </p:txBody>
      </p:sp>
      <p:sp>
        <p:nvSpPr>
          <p:cNvPr id="24" name="Text Placeholder 31"/>
          <p:cNvSpPr txBox="1">
            <a:spLocks/>
          </p:cNvSpPr>
          <p:nvPr/>
        </p:nvSpPr>
        <p:spPr bwMode="gray">
          <a:xfrm>
            <a:off x="4174376" y="1630645"/>
            <a:ext cx="1641827" cy="53860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b="1" dirty="0" smtClean="0"/>
              <a:t>Super-Regional </a:t>
            </a:r>
          </a:p>
          <a:p>
            <a:pPr>
              <a:spcBef>
                <a:spcPts val="300"/>
              </a:spcBef>
            </a:pPr>
            <a:r>
              <a:rPr lang="en-US" dirty="0" smtClean="0"/>
              <a:t>State/national employers</a:t>
            </a:r>
          </a:p>
          <a:p>
            <a:pPr>
              <a:spcBef>
                <a:spcPts val="300"/>
              </a:spcBef>
            </a:pPr>
            <a:r>
              <a:rPr lang="en-US" dirty="0" smtClean="0"/>
              <a:t>International purchasers  </a:t>
            </a:r>
            <a:endParaRPr lang="en-US" dirty="0"/>
          </a:p>
        </p:txBody>
      </p:sp>
      <p:cxnSp>
        <p:nvCxnSpPr>
          <p:cNvPr id="21" name="Elbow Connector 20"/>
          <p:cNvCxnSpPr/>
          <p:nvPr/>
        </p:nvCxnSpPr>
        <p:spPr bwMode="gray">
          <a:xfrm rot="5400000">
            <a:off x="2216286" y="2724081"/>
            <a:ext cx="496692" cy="1480815"/>
          </a:xfrm>
          <a:prstGeom prst="bentConnector3">
            <a:avLst>
              <a:gd name="adj1" fmla="val 50000"/>
            </a:avLst>
          </a:prstGeom>
          <a:ln w="12700">
            <a:solidFill>
              <a:schemeClr val="accent3"/>
            </a:solidFill>
            <a:miter lim="800000"/>
            <a:headEnd type="none"/>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bwMode="gray">
          <a:xfrm rot="16200000" flipH="1">
            <a:off x="3676173" y="2725957"/>
            <a:ext cx="529270" cy="1471539"/>
          </a:xfrm>
          <a:prstGeom prst="bentConnector3">
            <a:avLst>
              <a:gd name="adj1" fmla="val 50000"/>
            </a:avLst>
          </a:prstGeom>
          <a:ln w="12700">
            <a:solidFill>
              <a:schemeClr val="accent3"/>
            </a:solidFill>
            <a:miter lim="800000"/>
            <a:headEnd type="none"/>
            <a:tailEnd type="arrow"/>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6" name="Text Placeholder 5"/>
          <p:cNvSpPr>
            <a:spLocks noGrp="1"/>
          </p:cNvSpPr>
          <p:nvPr>
            <p:ph type="body" sz="quarter" idx="25"/>
          </p:nvPr>
        </p:nvSpPr>
        <p:spPr/>
        <p:txBody>
          <a:bodyPr/>
          <a:lstStyle/>
          <a:p>
            <a:r>
              <a:rPr lang="en-US" dirty="0"/>
              <a:t>Deciding Whether to Take the Lead</a:t>
            </a:r>
          </a:p>
        </p:txBody>
      </p:sp>
      <p:sp>
        <p:nvSpPr>
          <p:cNvPr id="8" name="TextBox 7"/>
          <p:cNvSpPr txBox="1"/>
          <p:nvPr/>
        </p:nvSpPr>
        <p:spPr bwMode="gray">
          <a:xfrm>
            <a:off x="1159978" y="2843149"/>
            <a:ext cx="4080844" cy="353943"/>
          </a:xfrm>
          <a:prstGeom prst="rect">
            <a:avLst/>
          </a:prstGeom>
          <a:solidFill>
            <a:schemeClr val="bg2"/>
          </a:solidFill>
          <a:ln>
            <a:solidFill>
              <a:schemeClr val="tx1"/>
            </a:solidFill>
            <a:prstDash val="dash"/>
          </a:ln>
        </p:spPr>
        <p:txBody>
          <a:bodyPr wrap="square" lIns="91440" tIns="91440" rIns="91440" bIns="91440" rtlCol="0">
            <a:spAutoFit/>
          </a:bodyPr>
          <a:lstStyle/>
          <a:p>
            <a:pPr algn="ctr">
              <a:spcBef>
                <a:spcPts val="500"/>
              </a:spcBef>
            </a:pPr>
            <a:r>
              <a:rPr lang="en-US" sz="1100" b="1" dirty="0" smtClean="0"/>
              <a:t>What is your organization’s network strategy? </a:t>
            </a:r>
          </a:p>
        </p:txBody>
      </p:sp>
      <p:sp>
        <p:nvSpPr>
          <p:cNvPr id="25" name="TextBox 24"/>
          <p:cNvSpPr txBox="1"/>
          <p:nvPr/>
        </p:nvSpPr>
        <p:spPr bwMode="gray">
          <a:xfrm>
            <a:off x="1086049" y="4140398"/>
            <a:ext cx="1271016" cy="307777"/>
          </a:xfrm>
          <a:prstGeom prst="rect">
            <a:avLst/>
          </a:prstGeom>
          <a:noFill/>
        </p:spPr>
        <p:txBody>
          <a:bodyPr wrap="square" lIns="0" tIns="0" rIns="0" bIns="0" rtlCol="0">
            <a:spAutoFit/>
          </a:bodyPr>
          <a:lstStyle/>
          <a:p>
            <a:pPr algn="ctr"/>
            <a:r>
              <a:rPr lang="en-US" sz="1000" b="1" dirty="0" smtClean="0"/>
              <a:t>Driving </a:t>
            </a:r>
            <a:r>
              <a:rPr lang="en-US" sz="1000" b="1" dirty="0"/>
              <a:t>Network </a:t>
            </a:r>
            <a:r>
              <a:rPr lang="en-US" sz="1000" b="1" dirty="0" smtClean="0"/>
              <a:t/>
            </a:r>
            <a:br>
              <a:rPr lang="en-US" sz="1000" b="1" dirty="0" smtClean="0"/>
            </a:br>
            <a:r>
              <a:rPr lang="en-US" sz="1000" b="1" dirty="0" smtClean="0"/>
              <a:t>Assembly</a:t>
            </a:r>
            <a:endParaRPr lang="en-US" sz="1000" dirty="0"/>
          </a:p>
        </p:txBody>
      </p:sp>
      <p:pic>
        <p:nvPicPr>
          <p:cNvPr id="3075" name="Picture 3" descr="L:\public\share\ABC Templates and Resources\ABC Art Icons Logos\ABC Modern Icons\Li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922" y="3769984"/>
            <a:ext cx="365269" cy="3704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bwMode="gray">
          <a:xfrm>
            <a:off x="4043319" y="4140398"/>
            <a:ext cx="1266519" cy="307777"/>
          </a:xfrm>
          <a:prstGeom prst="rect">
            <a:avLst/>
          </a:prstGeom>
          <a:noFill/>
        </p:spPr>
        <p:txBody>
          <a:bodyPr wrap="square" lIns="0" tIns="0" rIns="0" bIns="0" rtlCol="0">
            <a:spAutoFit/>
          </a:bodyPr>
          <a:lstStyle/>
          <a:p>
            <a:pPr algn="ctr"/>
            <a:r>
              <a:rPr lang="en-US" sz="1000" b="1" dirty="0" smtClean="0"/>
              <a:t>Appealing </a:t>
            </a:r>
            <a:r>
              <a:rPr lang="en-US" sz="1000" b="1" dirty="0"/>
              <a:t>to Network </a:t>
            </a:r>
            <a:r>
              <a:rPr lang="en-US" sz="1000" b="1" dirty="0" smtClean="0"/>
              <a:t>Assemblers</a:t>
            </a:r>
            <a:endParaRPr lang="en-US" sz="1000" i="1" dirty="0" smtClean="0"/>
          </a:p>
        </p:txBody>
      </p:sp>
      <p:pic>
        <p:nvPicPr>
          <p:cNvPr id="3076" name="Picture 4" descr="L:\public\share\ABC Templates and Resources\ABC Art Icons Logos\ABC Modern Icons\Handshak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405" y="3802562"/>
            <a:ext cx="570347" cy="33783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311149" y="863929"/>
            <a:ext cx="5776913" cy="261610"/>
          </a:xfrm>
          <a:prstGeom prst="rect">
            <a:avLst/>
          </a:prstGeom>
        </p:spPr>
        <p:txBody>
          <a:bodyPr wrap="square">
            <a:spAutoFit/>
          </a:bodyPr>
          <a:lstStyle/>
          <a:p>
            <a:pPr algn="ctr"/>
            <a:r>
              <a:rPr lang="en-US" sz="1100" b="1" dirty="0" smtClean="0"/>
              <a:t>A Key Decision at Every Level</a:t>
            </a:r>
            <a:endParaRPr lang="en-US" sz="1100" b="1" dirty="0"/>
          </a:p>
        </p:txBody>
      </p:sp>
    </p:spTree>
    <p:extLst>
      <p:ext uri="{BB962C8B-B14F-4D97-AF65-F5344CB8AC3E}">
        <p14:creationId xmlns:p14="http://schemas.microsoft.com/office/powerpoint/2010/main" val="10282014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gray">
          <a:xfrm>
            <a:off x="1436602" y="3149152"/>
            <a:ext cx="1977051" cy="1260922"/>
          </a:xfrm>
          <a:prstGeom prst="rect">
            <a:avLst/>
          </a:prstGeom>
          <a:solidFill>
            <a:schemeClr val="bg1"/>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3" name="Rectangle 42"/>
          <p:cNvSpPr/>
          <p:nvPr/>
        </p:nvSpPr>
        <p:spPr bwMode="gray">
          <a:xfrm>
            <a:off x="3545039" y="3149152"/>
            <a:ext cx="1951476" cy="1260922"/>
          </a:xfrm>
          <a:prstGeom prst="rect">
            <a:avLst/>
          </a:prstGeom>
          <a:solidFill>
            <a:schemeClr val="bg1"/>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ext Placeholder 1"/>
          <p:cNvSpPr>
            <a:spLocks noGrp="1"/>
          </p:cNvSpPr>
          <p:nvPr>
            <p:ph type="body" sz="quarter" idx="21"/>
          </p:nvPr>
        </p:nvSpPr>
        <p:spPr/>
        <p:txBody>
          <a:bodyPr/>
          <a:lstStyle/>
          <a:p>
            <a:r>
              <a:rPr lang="en-US" dirty="0" smtClean="0"/>
              <a:t>Collaboration Provides a Financially-Sustainable, Proactive Approach </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6" name="Text Placeholder 5"/>
          <p:cNvSpPr>
            <a:spLocks noGrp="1"/>
          </p:cNvSpPr>
          <p:nvPr>
            <p:ph type="body" sz="quarter" idx="25"/>
          </p:nvPr>
        </p:nvSpPr>
        <p:spPr>
          <a:xfrm>
            <a:off x="320040" y="317903"/>
            <a:ext cx="5759450" cy="276999"/>
          </a:xfrm>
        </p:spPr>
        <p:txBody>
          <a:bodyPr/>
          <a:lstStyle/>
          <a:p>
            <a:r>
              <a:rPr lang="en-US" dirty="0" smtClean="0"/>
              <a:t>Leveraging Partnership to Appeal to Purchasers  </a:t>
            </a:r>
            <a:endParaRPr lang="en-US" dirty="0"/>
          </a:p>
        </p:txBody>
      </p:sp>
      <p:sp>
        <p:nvSpPr>
          <p:cNvPr id="45" name="Rectangle 44"/>
          <p:cNvSpPr/>
          <p:nvPr/>
        </p:nvSpPr>
        <p:spPr bwMode="gray">
          <a:xfrm>
            <a:off x="1436603" y="1700288"/>
            <a:ext cx="1977051" cy="1304925"/>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46" name="Rectangle 45"/>
          <p:cNvSpPr/>
          <p:nvPr/>
        </p:nvSpPr>
        <p:spPr bwMode="gray">
          <a:xfrm>
            <a:off x="3519464" y="1700288"/>
            <a:ext cx="1977051" cy="1304925"/>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10" name="TextBox 9"/>
          <p:cNvSpPr txBox="1"/>
          <p:nvPr/>
        </p:nvSpPr>
        <p:spPr bwMode="gray">
          <a:xfrm>
            <a:off x="3607202" y="1836355"/>
            <a:ext cx="1801575" cy="153888"/>
          </a:xfrm>
          <a:prstGeom prst="rect">
            <a:avLst/>
          </a:prstGeom>
          <a:noFill/>
        </p:spPr>
        <p:txBody>
          <a:bodyPr wrap="square" lIns="0" tIns="0" rIns="0" bIns="0" rtlCol="0">
            <a:spAutoFit/>
          </a:bodyPr>
          <a:lstStyle/>
          <a:p>
            <a:pPr algn="ctr"/>
            <a:r>
              <a:rPr lang="en-US" sz="1000" b="1" dirty="0" smtClean="0"/>
              <a:t>Brand Marketing</a:t>
            </a:r>
            <a:endParaRPr lang="en-US" sz="1000" b="1" dirty="0"/>
          </a:p>
        </p:txBody>
      </p:sp>
      <p:sp>
        <p:nvSpPr>
          <p:cNvPr id="13" name="TextBox 12"/>
          <p:cNvSpPr txBox="1"/>
          <p:nvPr/>
        </p:nvSpPr>
        <p:spPr bwMode="gray">
          <a:xfrm>
            <a:off x="1606196" y="1817305"/>
            <a:ext cx="1637864" cy="153888"/>
          </a:xfrm>
          <a:prstGeom prst="rect">
            <a:avLst/>
          </a:prstGeom>
          <a:noFill/>
        </p:spPr>
        <p:txBody>
          <a:bodyPr wrap="square" lIns="0" tIns="0" rIns="0" bIns="0" rtlCol="0">
            <a:spAutoFit/>
          </a:bodyPr>
          <a:lstStyle/>
          <a:p>
            <a:pPr algn="ctr"/>
            <a:r>
              <a:rPr lang="en-US" sz="1000" b="1" dirty="0" smtClean="0"/>
              <a:t>Build or Buy </a:t>
            </a:r>
            <a:endParaRPr lang="en-US" sz="1000" b="1" dirty="0"/>
          </a:p>
        </p:txBody>
      </p:sp>
      <p:sp>
        <p:nvSpPr>
          <p:cNvPr id="47" name="Text Placeholder 1"/>
          <p:cNvSpPr txBox="1">
            <a:spLocks/>
          </p:cNvSpPr>
          <p:nvPr/>
        </p:nvSpPr>
        <p:spPr bwMode="gray">
          <a:xfrm>
            <a:off x="1651711" y="1121383"/>
            <a:ext cx="1546834" cy="400110"/>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b="1" dirty="0" smtClean="0"/>
              <a:t>Driving Network Assembly</a:t>
            </a:r>
            <a:endParaRPr lang="en-US" b="1" dirty="0"/>
          </a:p>
        </p:txBody>
      </p:sp>
      <p:sp>
        <p:nvSpPr>
          <p:cNvPr id="48" name="Text Placeholder 1"/>
          <p:cNvSpPr txBox="1">
            <a:spLocks/>
          </p:cNvSpPr>
          <p:nvPr/>
        </p:nvSpPr>
        <p:spPr bwMode="gray">
          <a:xfrm>
            <a:off x="3697359" y="1121383"/>
            <a:ext cx="1621261" cy="400110"/>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b="1" dirty="0"/>
              <a:t>Appealing to Network Assemblers</a:t>
            </a:r>
          </a:p>
        </p:txBody>
      </p:sp>
      <p:sp>
        <p:nvSpPr>
          <p:cNvPr id="49" name="Text Placeholder 1"/>
          <p:cNvSpPr txBox="1">
            <a:spLocks/>
          </p:cNvSpPr>
          <p:nvPr/>
        </p:nvSpPr>
        <p:spPr bwMode="gray">
          <a:xfrm>
            <a:off x="195776" y="2106529"/>
            <a:ext cx="1240827" cy="492443"/>
          </a:xfrm>
          <a:prstGeom prst="rect">
            <a:avLst/>
          </a:prstGeom>
        </p:spPr>
        <p:txBody>
          <a:bodyPr vert="horz" wrap="square" lIns="182880" tIns="91440" rIns="182880" bIns="9144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r">
              <a:buNone/>
            </a:pPr>
            <a:r>
              <a:rPr lang="en-US" b="1" dirty="0" smtClean="0"/>
              <a:t>Committed to Independence </a:t>
            </a:r>
          </a:p>
        </p:txBody>
      </p:sp>
      <p:sp>
        <p:nvSpPr>
          <p:cNvPr id="50" name="Text Placeholder 1"/>
          <p:cNvSpPr txBox="1">
            <a:spLocks/>
          </p:cNvSpPr>
          <p:nvPr/>
        </p:nvSpPr>
        <p:spPr bwMode="gray">
          <a:xfrm>
            <a:off x="195775" y="3533392"/>
            <a:ext cx="1240827" cy="492443"/>
          </a:xfrm>
          <a:prstGeom prst="rect">
            <a:avLst/>
          </a:prstGeom>
        </p:spPr>
        <p:txBody>
          <a:bodyPr vert="horz" wrap="square" lIns="182880" tIns="91440" rIns="182880" bIns="9144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r">
              <a:buNone/>
            </a:pPr>
            <a:r>
              <a:rPr lang="en-US" b="1" dirty="0" smtClean="0"/>
              <a:t>Open to Collaboration </a:t>
            </a:r>
          </a:p>
        </p:txBody>
      </p:sp>
      <p:sp>
        <p:nvSpPr>
          <p:cNvPr id="51" name="Text Placeholder 31"/>
          <p:cNvSpPr txBox="1">
            <a:spLocks/>
          </p:cNvSpPr>
          <p:nvPr/>
        </p:nvSpPr>
        <p:spPr bwMode="gray">
          <a:xfrm>
            <a:off x="3607535" y="2185178"/>
            <a:ext cx="1853120" cy="61811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i="1" dirty="0" smtClean="0"/>
              <a:t>Pitfall:</a:t>
            </a:r>
          </a:p>
          <a:p>
            <a:pPr marL="0" indent="0">
              <a:buNone/>
            </a:pPr>
            <a:r>
              <a:rPr lang="en-US" sz="900" dirty="0" smtClean="0"/>
              <a:t>Increasingly difficult for all but niche providers to confidently position organization as “must-have”</a:t>
            </a:r>
            <a:endParaRPr lang="en-US" sz="900" dirty="0"/>
          </a:p>
        </p:txBody>
      </p:sp>
      <p:sp>
        <p:nvSpPr>
          <p:cNvPr id="52" name="Text Placeholder 31"/>
          <p:cNvSpPr txBox="1">
            <a:spLocks/>
          </p:cNvSpPr>
          <p:nvPr/>
        </p:nvSpPr>
        <p:spPr bwMode="gray">
          <a:xfrm>
            <a:off x="1531769" y="2185178"/>
            <a:ext cx="1679138" cy="61811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i="1" dirty="0" smtClean="0"/>
              <a:t>Pitfall:</a:t>
            </a:r>
          </a:p>
          <a:p>
            <a:pPr marL="0" indent="0">
              <a:buNone/>
            </a:pPr>
            <a:r>
              <a:rPr lang="en-US" sz="900" dirty="0" smtClean="0"/>
              <a:t>Extremely slow and capital-intensive; may require moving away from core competencies</a:t>
            </a:r>
            <a:endParaRPr lang="en-US" sz="900" dirty="0"/>
          </a:p>
        </p:txBody>
      </p:sp>
      <p:sp>
        <p:nvSpPr>
          <p:cNvPr id="41" name="Text Placeholder 31"/>
          <p:cNvSpPr txBox="1">
            <a:spLocks/>
          </p:cNvSpPr>
          <p:nvPr/>
        </p:nvSpPr>
        <p:spPr bwMode="gray">
          <a:xfrm>
            <a:off x="1562692" y="3377870"/>
            <a:ext cx="1724871" cy="338554"/>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100" b="1" dirty="0" smtClean="0"/>
              <a:t>Comprehensive</a:t>
            </a:r>
            <a:br>
              <a:rPr lang="en-US" sz="1100" b="1" dirty="0" smtClean="0"/>
            </a:br>
            <a:r>
              <a:rPr lang="en-US" sz="1100" b="1" dirty="0" smtClean="0"/>
              <a:t>Network </a:t>
            </a:r>
            <a:r>
              <a:rPr lang="en-US" sz="1100" b="1" dirty="0"/>
              <a:t>P</a:t>
            </a:r>
            <a:r>
              <a:rPr lang="en-US" sz="1100" b="1" dirty="0" smtClean="0"/>
              <a:t>roduct </a:t>
            </a:r>
            <a:endParaRPr lang="en-US" sz="1100" b="1" dirty="0"/>
          </a:p>
        </p:txBody>
      </p:sp>
      <p:sp>
        <p:nvSpPr>
          <p:cNvPr id="42" name="Oval 41"/>
          <p:cNvSpPr/>
          <p:nvPr/>
        </p:nvSpPr>
        <p:spPr bwMode="gray">
          <a:xfrm>
            <a:off x="2316780" y="3040805"/>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1</a:t>
            </a:r>
          </a:p>
        </p:txBody>
      </p:sp>
      <p:sp>
        <p:nvSpPr>
          <p:cNvPr id="61" name="Text Placeholder 31"/>
          <p:cNvSpPr txBox="1">
            <a:spLocks/>
          </p:cNvSpPr>
          <p:nvPr/>
        </p:nvSpPr>
        <p:spPr bwMode="gray">
          <a:xfrm>
            <a:off x="3643395" y="3377870"/>
            <a:ext cx="1754765" cy="338554"/>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100" b="1" dirty="0" smtClean="0"/>
              <a:t>Portfolio-Enhancing </a:t>
            </a:r>
            <a:r>
              <a:rPr lang="en-US" sz="1100" b="1" dirty="0"/>
              <a:t>C</a:t>
            </a:r>
            <a:r>
              <a:rPr lang="en-US" sz="1100" b="1" dirty="0" smtClean="0"/>
              <a:t>linical Partnerships</a:t>
            </a:r>
            <a:endParaRPr lang="en-US" sz="1100" b="1" dirty="0"/>
          </a:p>
        </p:txBody>
      </p:sp>
      <p:sp>
        <p:nvSpPr>
          <p:cNvPr id="62" name="Oval 61"/>
          <p:cNvSpPr/>
          <p:nvPr/>
        </p:nvSpPr>
        <p:spPr bwMode="gray">
          <a:xfrm>
            <a:off x="4412430" y="3043341"/>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2</a:t>
            </a:r>
          </a:p>
        </p:txBody>
      </p:sp>
      <p:pic>
        <p:nvPicPr>
          <p:cNvPr id="69" name="Picture 2" descr="L:\public\share\ABC Templates and Resources\ABC Art Icons Logos\ABC Modern Icons\Bar_graph_Incre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111" y="3883626"/>
            <a:ext cx="447332" cy="34559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 descr="L:\public\share\ABC Templates and Resources\ABC Art Icons Logos\ABC Modern Icons\Combind_Icons_Continuum_of_C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172" y="3838107"/>
            <a:ext cx="449910" cy="43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896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Addressing Individual Limits in Geographic Reach </a:t>
            </a:r>
            <a:endParaRPr lang="en-US" dirty="0"/>
          </a:p>
        </p:txBody>
      </p:sp>
      <p:sp>
        <p:nvSpPr>
          <p:cNvPr id="3" name="Text Placeholder 2"/>
          <p:cNvSpPr>
            <a:spLocks noGrp="1"/>
          </p:cNvSpPr>
          <p:nvPr>
            <p:ph type="body" sz="quarter" idx="22"/>
          </p:nvPr>
        </p:nvSpPr>
        <p:spPr>
          <a:xfrm>
            <a:off x="320040" y="45947"/>
            <a:ext cx="2926080" cy="138499"/>
          </a:xfrm>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40904"/>
            <a:ext cx="6080760" cy="553998"/>
          </a:xfrm>
        </p:spPr>
        <p:txBody>
          <a:bodyPr/>
          <a:lstStyle/>
          <a:p>
            <a:r>
              <a:rPr lang="en-US" dirty="0"/>
              <a:t>Combining </a:t>
            </a:r>
            <a:r>
              <a:rPr lang="en-US" dirty="0" smtClean="0"/>
              <a:t>Geographies to Match Purchaser Footprint</a:t>
            </a:r>
            <a:endParaRPr lang="en-US" dirty="0"/>
          </a:p>
        </p:txBody>
      </p:sp>
      <p:sp>
        <p:nvSpPr>
          <p:cNvPr id="59" name="TextBox 58"/>
          <p:cNvSpPr txBox="1"/>
          <p:nvPr/>
        </p:nvSpPr>
        <p:spPr bwMode="gray">
          <a:xfrm>
            <a:off x="4037349" y="1193859"/>
            <a:ext cx="2042777" cy="3311466"/>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t>Network in </a:t>
            </a:r>
            <a:r>
              <a:rPr lang="en-US" sz="1100" b="1" dirty="0"/>
              <a:t>Brief: </a:t>
            </a:r>
            <a:r>
              <a:rPr lang="en-US" sz="1100" b="1" dirty="0" smtClean="0"/>
              <a:t>Healthcare Solutions Network</a:t>
            </a:r>
            <a:endParaRPr lang="en-US" sz="1100" b="1" dirty="0"/>
          </a:p>
        </p:txBody>
      </p:sp>
      <p:grpSp>
        <p:nvGrpSpPr>
          <p:cNvPr id="60" name="Group 59"/>
          <p:cNvGrpSpPr/>
          <p:nvPr/>
        </p:nvGrpSpPr>
        <p:grpSpPr bwMode="gray">
          <a:xfrm>
            <a:off x="4037349" y="1193859"/>
            <a:ext cx="319390" cy="218673"/>
            <a:chOff x="2833829" y="1401109"/>
            <a:chExt cx="319390" cy="218673"/>
          </a:xfrm>
        </p:grpSpPr>
        <p:sp>
          <p:nvSpPr>
            <p:cNvPr id="61" name="Freeform 60"/>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Plus 61"/>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32" name="Line Callout 1 31"/>
          <p:cNvSpPr/>
          <p:nvPr/>
        </p:nvSpPr>
        <p:spPr bwMode="gray">
          <a:xfrm>
            <a:off x="320675" y="1691131"/>
            <a:ext cx="1296725" cy="707886"/>
          </a:xfrm>
          <a:prstGeom prst="borderCallout1">
            <a:avLst>
              <a:gd name="adj1" fmla="val 52476"/>
              <a:gd name="adj2" fmla="val 99527"/>
              <a:gd name="adj3" fmla="val 72801"/>
              <a:gd name="adj4" fmla="val 113799"/>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1000" dirty="0" smtClean="0">
                <a:solidFill>
                  <a:schemeClr val="bg1"/>
                </a:solidFill>
              </a:rPr>
              <a:t>Cincinnati-based employers have employees living on both sides of river</a:t>
            </a:r>
            <a:endParaRPr lang="en-US" sz="1000" dirty="0">
              <a:solidFill>
                <a:schemeClr val="bg1"/>
              </a:solidFill>
            </a:endParaRPr>
          </a:p>
        </p:txBody>
      </p:sp>
      <p:pic>
        <p:nvPicPr>
          <p:cNvPr id="39" name="Picture 2" descr="L:\public\share\ABC Templates and Resources\ABC Art Icons Logos\ABC Modern Icons\Hospital_clin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573" y="2813508"/>
            <a:ext cx="4572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L:\public\share\ABC Templates and Resources\ABC Art Icons Logos\ABC Modern Icons\Hospital_clin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916" y="1689845"/>
            <a:ext cx="457200" cy="266700"/>
          </a:xfrm>
          <a:prstGeom prst="rect">
            <a:avLst/>
          </a:prstGeom>
          <a:noFill/>
          <a:extLst>
            <a:ext uri="{909E8E84-426E-40DD-AFC4-6F175D3DCCD1}">
              <a14:hiddenFill xmlns:a14="http://schemas.microsoft.com/office/drawing/2010/main">
                <a:solidFill>
                  <a:srgbClr val="FFFFFF"/>
                </a:solidFill>
              </a14:hiddenFill>
            </a:ext>
          </a:extLst>
        </p:spPr>
      </p:pic>
      <p:sp>
        <p:nvSpPr>
          <p:cNvPr id="41" name="Freeform 40"/>
          <p:cNvSpPr/>
          <p:nvPr/>
        </p:nvSpPr>
        <p:spPr bwMode="gray">
          <a:xfrm rot="5400000">
            <a:off x="1879503" y="1023182"/>
            <a:ext cx="150756" cy="3202237"/>
          </a:xfrm>
          <a:custGeom>
            <a:avLst/>
            <a:gdLst>
              <a:gd name="connsiteX0" fmla="*/ 0 w 135478"/>
              <a:gd name="connsiteY0" fmla="*/ 0 h 880534"/>
              <a:gd name="connsiteX1" fmla="*/ 135467 w 135478"/>
              <a:gd name="connsiteY1" fmla="*/ 186267 h 880534"/>
              <a:gd name="connsiteX2" fmla="*/ 8467 w 135478"/>
              <a:gd name="connsiteY2" fmla="*/ 364067 h 880534"/>
              <a:gd name="connsiteX3" fmla="*/ 127000 w 135478"/>
              <a:gd name="connsiteY3" fmla="*/ 524934 h 880534"/>
              <a:gd name="connsiteX4" fmla="*/ 16934 w 135478"/>
              <a:gd name="connsiteY4" fmla="*/ 685800 h 880534"/>
              <a:gd name="connsiteX5" fmla="*/ 127000 w 135478"/>
              <a:gd name="connsiteY5" fmla="*/ 880534 h 880534"/>
              <a:gd name="connsiteX6" fmla="*/ 127000 w 135478"/>
              <a:gd name="connsiteY6" fmla="*/ 880534 h 88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78" h="880534">
                <a:moveTo>
                  <a:pt x="0" y="0"/>
                </a:moveTo>
                <a:cubicBezTo>
                  <a:pt x="67028" y="62794"/>
                  <a:pt x="134056" y="125589"/>
                  <a:pt x="135467" y="186267"/>
                </a:cubicBezTo>
                <a:cubicBezTo>
                  <a:pt x="136878" y="246945"/>
                  <a:pt x="9878" y="307623"/>
                  <a:pt x="8467" y="364067"/>
                </a:cubicBezTo>
                <a:cubicBezTo>
                  <a:pt x="7056" y="420512"/>
                  <a:pt x="125589" y="471312"/>
                  <a:pt x="127000" y="524934"/>
                </a:cubicBezTo>
                <a:cubicBezTo>
                  <a:pt x="128411" y="578556"/>
                  <a:pt x="16934" y="626533"/>
                  <a:pt x="16934" y="685800"/>
                </a:cubicBezTo>
                <a:cubicBezTo>
                  <a:pt x="16934" y="745067"/>
                  <a:pt x="127000" y="880534"/>
                  <a:pt x="127000" y="880534"/>
                </a:cubicBezTo>
                <a:lnTo>
                  <a:pt x="127000" y="880534"/>
                </a:lnTo>
              </a:path>
            </a:pathLst>
          </a:cu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1"/>
          <p:cNvSpPr txBox="1">
            <a:spLocks/>
          </p:cNvSpPr>
          <p:nvPr/>
        </p:nvSpPr>
        <p:spPr bwMode="gray">
          <a:xfrm>
            <a:off x="4037349" y="1927025"/>
            <a:ext cx="2042776" cy="2375009"/>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Joint venture collaboration between Cincinnati, Ohio-based </a:t>
            </a:r>
            <a:r>
              <a:rPr lang="en-US" dirty="0" err="1"/>
              <a:t>TriHealth</a:t>
            </a:r>
            <a:r>
              <a:rPr lang="en-US" dirty="0"/>
              <a:t> and Edgewood, Kentucky-based St. Elizabeth Healthcare </a:t>
            </a:r>
          </a:p>
          <a:p>
            <a:r>
              <a:rPr lang="en-US" dirty="0"/>
              <a:t>Offers health insurers access to a </a:t>
            </a:r>
            <a:r>
              <a:rPr lang="en-US" dirty="0" smtClean="0"/>
              <a:t>unified</a:t>
            </a:r>
            <a:r>
              <a:rPr lang="en-US" dirty="0"/>
              <a:t>, </a:t>
            </a:r>
            <a:r>
              <a:rPr lang="en-US" dirty="0" smtClean="0"/>
              <a:t>high-quality, low-cost </a:t>
            </a:r>
            <a:r>
              <a:rPr lang="en-US" dirty="0"/>
              <a:t>network that covers the entire Tristate region</a:t>
            </a:r>
          </a:p>
          <a:p>
            <a:r>
              <a:rPr lang="en-US" dirty="0"/>
              <a:t>Both organizations offering </a:t>
            </a:r>
            <a:r>
              <a:rPr lang="en-US" dirty="0" smtClean="0"/>
              <a:t>the network </a:t>
            </a:r>
            <a:r>
              <a:rPr lang="en-US" dirty="0"/>
              <a:t>to their current employees and dependents</a:t>
            </a:r>
          </a:p>
        </p:txBody>
      </p:sp>
      <p:pic>
        <p:nvPicPr>
          <p:cNvPr id="44" name="Picture 5" descr="L:\Public\Share\ABC Templates and Resources\ABC Art Icons Logos\ABC Modern Icons\City_Building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513" y="2186532"/>
            <a:ext cx="285004" cy="36239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320675" y="1145309"/>
            <a:ext cx="3511689" cy="261610"/>
          </a:xfrm>
          <a:prstGeom prst="rect">
            <a:avLst/>
          </a:prstGeom>
          <a:noFill/>
        </p:spPr>
        <p:txBody>
          <a:bodyPr wrap="square" lIns="45720" rIns="45720" rtlCol="0">
            <a:spAutoFit/>
          </a:bodyPr>
          <a:lstStyle/>
          <a:p>
            <a:pPr algn="ctr"/>
            <a:r>
              <a:rPr lang="en-US" sz="1100" b="1" dirty="0" smtClean="0"/>
              <a:t>Partnering to Expand Geographic Scope</a:t>
            </a:r>
            <a:endParaRPr lang="en-US" sz="1100" b="1" dirty="0"/>
          </a:p>
        </p:txBody>
      </p:sp>
      <p:sp>
        <p:nvSpPr>
          <p:cNvPr id="47" name="TextBox 46"/>
          <p:cNvSpPr txBox="1"/>
          <p:nvPr/>
        </p:nvSpPr>
        <p:spPr bwMode="gray">
          <a:xfrm>
            <a:off x="1089746" y="3147647"/>
            <a:ext cx="852853" cy="307777"/>
          </a:xfrm>
          <a:prstGeom prst="rect">
            <a:avLst/>
          </a:prstGeom>
          <a:noFill/>
        </p:spPr>
        <p:txBody>
          <a:bodyPr wrap="square" lIns="0" tIns="0" rIns="0" bIns="0" rtlCol="0">
            <a:spAutoFit/>
          </a:bodyPr>
          <a:lstStyle/>
          <a:p>
            <a:pPr algn="ctr">
              <a:spcBef>
                <a:spcPts val="500"/>
              </a:spcBef>
            </a:pPr>
            <a:r>
              <a:rPr lang="en-US" sz="1000" b="1" dirty="0" smtClean="0">
                <a:solidFill>
                  <a:srgbClr val="333E48"/>
                </a:solidFill>
              </a:rPr>
              <a:t>St. Elizabeth Healthcare </a:t>
            </a:r>
          </a:p>
        </p:txBody>
      </p:sp>
      <p:sp>
        <p:nvSpPr>
          <p:cNvPr id="48" name="TextBox 47"/>
          <p:cNvSpPr txBox="1"/>
          <p:nvPr/>
        </p:nvSpPr>
        <p:spPr bwMode="gray">
          <a:xfrm>
            <a:off x="2306089" y="1944856"/>
            <a:ext cx="852853" cy="153888"/>
          </a:xfrm>
          <a:prstGeom prst="rect">
            <a:avLst/>
          </a:prstGeom>
          <a:noFill/>
        </p:spPr>
        <p:txBody>
          <a:bodyPr wrap="square" lIns="0" tIns="0" rIns="0" bIns="0" rtlCol="0">
            <a:spAutoFit/>
          </a:bodyPr>
          <a:lstStyle/>
          <a:p>
            <a:pPr algn="ctr">
              <a:spcBef>
                <a:spcPts val="500"/>
              </a:spcBef>
            </a:pPr>
            <a:r>
              <a:rPr lang="en-US" sz="1000" b="1" dirty="0" err="1" smtClean="0">
                <a:solidFill>
                  <a:srgbClr val="333E48"/>
                </a:solidFill>
              </a:rPr>
              <a:t>TriHealth</a:t>
            </a:r>
            <a:endParaRPr lang="en-US" sz="1000" b="1" dirty="0" smtClean="0">
              <a:solidFill>
                <a:srgbClr val="333E48"/>
              </a:solidFill>
            </a:endParaRPr>
          </a:p>
        </p:txBody>
      </p:sp>
      <p:sp>
        <p:nvSpPr>
          <p:cNvPr id="49" name="Text Placeholder 7"/>
          <p:cNvSpPr txBox="1">
            <a:spLocks/>
          </p:cNvSpPr>
          <p:nvPr/>
        </p:nvSpPr>
        <p:spPr>
          <a:xfrm>
            <a:off x="339405" y="3711158"/>
            <a:ext cx="3385928" cy="496821"/>
          </a:xfrm>
          <a:prstGeom prst="rect">
            <a:avLst/>
          </a:prstGeom>
          <a:ln w="12700">
            <a:solidFill>
              <a:schemeClr val="accent3"/>
            </a:solidFill>
            <a:prstDash val="dash"/>
          </a:ln>
        </p:spPr>
        <p:txBody>
          <a:bodyPr tIns="91440"/>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744538" indent="0">
              <a:buNone/>
            </a:pPr>
            <a:r>
              <a:rPr lang="en-US" b="1" dirty="0" smtClean="0"/>
              <a:t>Neither Organization Able to Offer </a:t>
            </a:r>
            <a:br>
              <a:rPr lang="en-US" b="1" dirty="0" smtClean="0"/>
            </a:br>
            <a:r>
              <a:rPr lang="en-US" b="1" dirty="0" smtClean="0"/>
              <a:t>Adequate Geographic Coverage Alone</a:t>
            </a:r>
          </a:p>
        </p:txBody>
      </p:sp>
      <p:pic>
        <p:nvPicPr>
          <p:cNvPr id="3074" name="Picture 2" descr="L:\Public\Share\ABC Templates and Resources\ABC Art Icons Logos\ABC Modern Icons\Warning_yiel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874" y="3774498"/>
            <a:ext cx="377163" cy="331983"/>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bwMode="gray">
          <a:xfrm>
            <a:off x="2336160" y="2318089"/>
            <a:ext cx="1249911" cy="153888"/>
          </a:xfrm>
          <a:prstGeom prst="rect">
            <a:avLst/>
          </a:prstGeom>
          <a:noFill/>
        </p:spPr>
        <p:txBody>
          <a:bodyPr wrap="square" lIns="0" tIns="0" rIns="0" bIns="0" rtlCol="0">
            <a:spAutoFit/>
          </a:bodyPr>
          <a:lstStyle/>
          <a:p>
            <a:pPr algn="r">
              <a:spcBef>
                <a:spcPts val="500"/>
              </a:spcBef>
            </a:pPr>
            <a:r>
              <a:rPr lang="en-US" sz="1000" i="1" dirty="0" smtClean="0"/>
              <a:t>Ohio </a:t>
            </a:r>
          </a:p>
        </p:txBody>
      </p:sp>
      <p:sp>
        <p:nvSpPr>
          <p:cNvPr id="52" name="TextBox 51"/>
          <p:cNvSpPr txBox="1"/>
          <p:nvPr/>
        </p:nvSpPr>
        <p:spPr bwMode="gray">
          <a:xfrm>
            <a:off x="2336160" y="2741775"/>
            <a:ext cx="1249911" cy="153888"/>
          </a:xfrm>
          <a:prstGeom prst="rect">
            <a:avLst/>
          </a:prstGeom>
          <a:noFill/>
        </p:spPr>
        <p:txBody>
          <a:bodyPr wrap="square" lIns="0" tIns="0" rIns="0" bIns="0" rtlCol="0">
            <a:spAutoFit/>
          </a:bodyPr>
          <a:lstStyle/>
          <a:p>
            <a:pPr algn="r">
              <a:spcBef>
                <a:spcPts val="500"/>
              </a:spcBef>
            </a:pPr>
            <a:r>
              <a:rPr lang="en-US" sz="1000" i="1" dirty="0" smtClean="0"/>
              <a:t>Kentucky </a:t>
            </a:r>
          </a:p>
        </p:txBody>
      </p:sp>
      <p:pic>
        <p:nvPicPr>
          <p:cNvPr id="3075" name="Picture 3" descr="L:\Public\Share\ABC Templates and Resources\ABC Art Icons Logos\ABC Modern Icons\Hou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690" y="2792391"/>
            <a:ext cx="212470" cy="17705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L:\Public\Share\ABC Templates and Resources\ABC Art Icons Logos\ABC Modern Icons\Hou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6280" y="2279197"/>
            <a:ext cx="212470" cy="17705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L:\Public\Share\ABC Templates and Resources\ABC Art Icons Logos\ABC Modern Icons\Hou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455" y="1868015"/>
            <a:ext cx="212470" cy="17705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L:\Public\Share\ABC Templates and Resources\ABC Art Icons Logos\ABC Modern Icons\Hous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276" y="2699679"/>
            <a:ext cx="212470" cy="17705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a:endCxn id="3075" idx="0"/>
          </p:cNvCxnSpPr>
          <p:nvPr/>
        </p:nvCxnSpPr>
        <p:spPr bwMode="gray">
          <a:xfrm>
            <a:off x="2093063" y="2548922"/>
            <a:ext cx="136862" cy="243469"/>
          </a:xfrm>
          <a:prstGeom prst="line">
            <a:avLst/>
          </a:prstGeom>
          <a:ln w="12700">
            <a:solidFill>
              <a:schemeClr val="accent6"/>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55" idx="2"/>
          </p:cNvCxnSpPr>
          <p:nvPr/>
        </p:nvCxnSpPr>
        <p:spPr bwMode="gray">
          <a:xfrm flipV="1">
            <a:off x="2055259" y="2045074"/>
            <a:ext cx="68431" cy="273914"/>
          </a:xfrm>
          <a:prstGeom prst="line">
            <a:avLst/>
          </a:prstGeom>
          <a:ln w="12700">
            <a:solidFill>
              <a:schemeClr val="accent6"/>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6" idx="3"/>
          </p:cNvCxnSpPr>
          <p:nvPr/>
        </p:nvCxnSpPr>
        <p:spPr bwMode="gray">
          <a:xfrm flipV="1">
            <a:off x="1089746" y="2471977"/>
            <a:ext cx="720767" cy="316232"/>
          </a:xfrm>
          <a:prstGeom prst="line">
            <a:avLst/>
          </a:prstGeom>
          <a:ln w="12700">
            <a:solidFill>
              <a:schemeClr val="accent6"/>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4" idx="3"/>
            <a:endCxn id="54" idx="1"/>
          </p:cNvCxnSpPr>
          <p:nvPr/>
        </p:nvCxnSpPr>
        <p:spPr bwMode="gray">
          <a:xfrm>
            <a:off x="2095517" y="2367727"/>
            <a:ext cx="530763" cy="0"/>
          </a:xfrm>
          <a:prstGeom prst="line">
            <a:avLst/>
          </a:prstGeom>
          <a:ln w="12700">
            <a:solidFill>
              <a:schemeClr val="accent6"/>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915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gray">
          <a:xfrm>
            <a:off x="2592790" y="2041452"/>
            <a:ext cx="1267338" cy="932591"/>
          </a:xfrm>
          <a:prstGeom prst="rect">
            <a:avLst/>
          </a:prstGeom>
          <a:solidFill>
            <a:schemeClr val="bg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2" name="Text Placeholder 1"/>
          <p:cNvSpPr>
            <a:spLocks noGrp="1"/>
          </p:cNvSpPr>
          <p:nvPr>
            <p:ph type="body" sz="quarter" idx="21"/>
          </p:nvPr>
        </p:nvSpPr>
        <p:spPr/>
        <p:txBody>
          <a:bodyPr/>
          <a:lstStyle/>
          <a:p>
            <a:r>
              <a:rPr lang="en-US" dirty="0"/>
              <a:t>Selling Narrow Network Product Through Commercial Insurers </a:t>
            </a:r>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a:t>Using Expanded Reach to Target Local Employers  </a:t>
            </a:r>
          </a:p>
        </p:txBody>
      </p:sp>
      <p:pic>
        <p:nvPicPr>
          <p:cNvPr id="7" name="Picture 2"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351" y="2622413"/>
            <a:ext cx="4572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351" y="1937168"/>
            <a:ext cx="457200" cy="2667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9446" y="2202092"/>
            <a:ext cx="739305" cy="246221"/>
          </a:xfrm>
          <a:prstGeom prst="rect">
            <a:avLst/>
          </a:prstGeom>
        </p:spPr>
        <p:txBody>
          <a:bodyPr wrap="none">
            <a:spAutoFit/>
          </a:bodyPr>
          <a:lstStyle/>
          <a:p>
            <a:r>
              <a:rPr lang="en-US" sz="1000" dirty="0" err="1" smtClean="0"/>
              <a:t>TriHealth</a:t>
            </a:r>
            <a:r>
              <a:rPr lang="en-US" sz="1000" dirty="0" smtClean="0"/>
              <a:t> </a:t>
            </a:r>
            <a:endParaRPr lang="en-US" sz="1000" dirty="0"/>
          </a:p>
        </p:txBody>
      </p:sp>
      <p:sp>
        <p:nvSpPr>
          <p:cNvPr id="10" name="Rectangle 9"/>
          <p:cNvSpPr/>
          <p:nvPr/>
        </p:nvSpPr>
        <p:spPr>
          <a:xfrm>
            <a:off x="1390661" y="2904581"/>
            <a:ext cx="992579" cy="246221"/>
          </a:xfrm>
          <a:prstGeom prst="rect">
            <a:avLst/>
          </a:prstGeom>
        </p:spPr>
        <p:txBody>
          <a:bodyPr wrap="none">
            <a:spAutoFit/>
          </a:bodyPr>
          <a:lstStyle/>
          <a:p>
            <a:pPr algn="ctr"/>
            <a:r>
              <a:rPr lang="en-US" sz="1000" dirty="0" smtClean="0"/>
              <a:t>St. Elizabeth’s</a:t>
            </a:r>
            <a:endParaRPr lang="en-US" sz="1000" dirty="0"/>
          </a:p>
        </p:txBody>
      </p:sp>
      <p:cxnSp>
        <p:nvCxnSpPr>
          <p:cNvPr id="11" name="Elbow Connector 10"/>
          <p:cNvCxnSpPr>
            <a:stCxn id="7" idx="3"/>
          </p:cNvCxnSpPr>
          <p:nvPr/>
        </p:nvCxnSpPr>
        <p:spPr bwMode="gray">
          <a:xfrm flipV="1">
            <a:off x="2115551" y="2380081"/>
            <a:ext cx="602249" cy="375682"/>
          </a:xfrm>
          <a:prstGeom prst="bentConnector3">
            <a:avLst/>
          </a:prstGeom>
          <a:ln w="1270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 idx="3"/>
          </p:cNvCxnSpPr>
          <p:nvPr/>
        </p:nvCxnSpPr>
        <p:spPr bwMode="gray">
          <a:xfrm>
            <a:off x="2115551" y="2070518"/>
            <a:ext cx="602249" cy="309563"/>
          </a:xfrm>
          <a:prstGeom prst="bentConnector3">
            <a:avLst/>
          </a:prstGeom>
          <a:ln w="1270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2592790" y="2614497"/>
            <a:ext cx="1267338" cy="307777"/>
          </a:xfrm>
          <a:prstGeom prst="rect">
            <a:avLst/>
          </a:prstGeom>
          <a:noFill/>
        </p:spPr>
        <p:txBody>
          <a:bodyPr wrap="square" lIns="0" tIns="0" rIns="0" bIns="0" rtlCol="0">
            <a:spAutoFit/>
          </a:bodyPr>
          <a:lstStyle/>
          <a:p>
            <a:pPr algn="ctr">
              <a:spcBef>
                <a:spcPts val="500"/>
              </a:spcBef>
            </a:pPr>
            <a:r>
              <a:rPr lang="en-US" sz="1000" b="1" dirty="0" smtClean="0"/>
              <a:t>Healthcare </a:t>
            </a:r>
            <a:br>
              <a:rPr lang="en-US" sz="1000" b="1" dirty="0" smtClean="0"/>
            </a:br>
            <a:r>
              <a:rPr lang="en-US" sz="1000" b="1" dirty="0" smtClean="0"/>
              <a:t>Solutions Network</a:t>
            </a:r>
          </a:p>
        </p:txBody>
      </p:sp>
      <p:pic>
        <p:nvPicPr>
          <p:cNvPr id="14" name="Picture 5" descr="L:\Public\Share\ABC Templates and Resources\ABC Art Icons Logos\ABC Modern Icons\City_Buildin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358" y="1860257"/>
            <a:ext cx="285004" cy="3623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bwMode="gray">
          <a:xfrm>
            <a:off x="4606969" y="2974043"/>
            <a:ext cx="1197695" cy="153888"/>
          </a:xfrm>
          <a:prstGeom prst="rect">
            <a:avLst/>
          </a:prstGeom>
          <a:noFill/>
        </p:spPr>
        <p:txBody>
          <a:bodyPr wrap="square" lIns="0" tIns="0" rIns="0" bIns="0" rtlCol="0">
            <a:spAutoFit/>
          </a:bodyPr>
          <a:lstStyle/>
          <a:p>
            <a:pPr algn="ctr">
              <a:spcBef>
                <a:spcPts val="500"/>
              </a:spcBef>
            </a:pPr>
            <a:r>
              <a:rPr lang="en-US" sz="1000" dirty="0" smtClean="0"/>
              <a:t>Public Payers</a:t>
            </a:r>
          </a:p>
        </p:txBody>
      </p:sp>
      <p:pic>
        <p:nvPicPr>
          <p:cNvPr id="16" name="Picture 2" descr="C:\Users\Nicholas\Desktop\Icons\Netwo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784" y="2203868"/>
            <a:ext cx="457200" cy="3524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Nicholas\Desktop\Icons\Capito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358" y="2503191"/>
            <a:ext cx="344916" cy="39813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bwMode="gray">
          <a:xfrm>
            <a:off x="4606969" y="2256970"/>
            <a:ext cx="1197695" cy="153888"/>
          </a:xfrm>
          <a:prstGeom prst="rect">
            <a:avLst/>
          </a:prstGeom>
          <a:noFill/>
        </p:spPr>
        <p:txBody>
          <a:bodyPr wrap="square" lIns="0" tIns="0" rIns="0" bIns="0" rtlCol="0">
            <a:spAutoFit/>
          </a:bodyPr>
          <a:lstStyle/>
          <a:p>
            <a:pPr algn="ctr">
              <a:spcBef>
                <a:spcPts val="500"/>
              </a:spcBef>
            </a:pPr>
            <a:r>
              <a:rPr lang="en-US" sz="1000" dirty="0" smtClean="0"/>
              <a:t>Local Employers</a:t>
            </a:r>
          </a:p>
        </p:txBody>
      </p:sp>
      <p:cxnSp>
        <p:nvCxnSpPr>
          <p:cNvPr id="19" name="Elbow Connector 18"/>
          <p:cNvCxnSpPr>
            <a:endCxn id="14" idx="1"/>
          </p:cNvCxnSpPr>
          <p:nvPr/>
        </p:nvCxnSpPr>
        <p:spPr bwMode="gray">
          <a:xfrm flipV="1">
            <a:off x="3683000" y="2041452"/>
            <a:ext cx="1350358" cy="338629"/>
          </a:xfrm>
          <a:prstGeom prst="bentConnector3">
            <a:avLst/>
          </a:prstGeom>
          <a:ln w="1270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endCxn id="17" idx="1"/>
          </p:cNvCxnSpPr>
          <p:nvPr/>
        </p:nvCxnSpPr>
        <p:spPr bwMode="gray">
          <a:xfrm>
            <a:off x="3683000" y="2380081"/>
            <a:ext cx="1350358" cy="322180"/>
          </a:xfrm>
          <a:prstGeom prst="bentConnector3">
            <a:avLst/>
          </a:prstGeom>
          <a:ln w="1270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pic>
        <p:nvPicPr>
          <p:cNvPr id="21" name="Picture 4" descr="C:\Users\Nicholas\Desktop\Icons\Insurance_car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2684" y="1844596"/>
            <a:ext cx="324897" cy="19685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a:endCxn id="21" idx="2"/>
          </p:cNvCxnSpPr>
          <p:nvPr/>
        </p:nvCxnSpPr>
        <p:spPr bwMode="gray">
          <a:xfrm flipH="1" flipV="1">
            <a:off x="4135133" y="2041452"/>
            <a:ext cx="1" cy="328541"/>
          </a:xfrm>
          <a:prstGeom prst="line">
            <a:avLst/>
          </a:prstGeom>
          <a:ln w="12700">
            <a:solidFill>
              <a:schemeClr val="tx2"/>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3" name="Line Callout 1 22"/>
          <p:cNvSpPr/>
          <p:nvPr/>
        </p:nvSpPr>
        <p:spPr bwMode="gray">
          <a:xfrm>
            <a:off x="4389065" y="1407355"/>
            <a:ext cx="1415599" cy="369332"/>
          </a:xfrm>
          <a:prstGeom prst="borderCallout1">
            <a:avLst>
              <a:gd name="adj1" fmla="val 25290"/>
              <a:gd name="adj2" fmla="val 11639"/>
              <a:gd name="adj3" fmla="val 83719"/>
              <a:gd name="adj4" fmla="val -10625"/>
            </a:avLst>
          </a:prstGeom>
          <a:solidFill>
            <a:schemeClr val="tx2"/>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500"/>
              </a:spcBef>
            </a:pPr>
            <a:r>
              <a:rPr lang="en-US" sz="900" dirty="0" smtClean="0">
                <a:solidFill>
                  <a:schemeClr val="bg1"/>
                </a:solidFill>
              </a:rPr>
              <a:t>Insurer sells HSN as a narrow network product</a:t>
            </a:r>
            <a:endParaRPr lang="en-US" sz="900" dirty="0">
              <a:solidFill>
                <a:schemeClr val="bg1"/>
              </a:solidFill>
            </a:endParaRPr>
          </a:p>
        </p:txBody>
      </p:sp>
      <p:sp>
        <p:nvSpPr>
          <p:cNvPr id="24" name="Line Callout 1 23"/>
          <p:cNvSpPr/>
          <p:nvPr/>
        </p:nvSpPr>
        <p:spPr bwMode="gray">
          <a:xfrm>
            <a:off x="373712" y="1965783"/>
            <a:ext cx="933450" cy="923330"/>
          </a:xfrm>
          <a:prstGeom prst="borderCallout1">
            <a:avLst>
              <a:gd name="adj1" fmla="val 26240"/>
              <a:gd name="adj2" fmla="val 97313"/>
              <a:gd name="adj3" fmla="val 11836"/>
              <a:gd name="adj4" fmla="val 128710"/>
            </a:avLst>
          </a:prstGeom>
          <a:solidFill>
            <a:schemeClr val="tx2"/>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500"/>
              </a:spcBef>
            </a:pPr>
            <a:r>
              <a:rPr lang="en-US" sz="900" dirty="0" smtClean="0">
                <a:solidFill>
                  <a:schemeClr val="bg1"/>
                </a:solidFill>
              </a:rPr>
              <a:t>Combined geography sufficient to support large Cincinnati employers</a:t>
            </a:r>
            <a:endParaRPr lang="en-US" sz="900" dirty="0">
              <a:solidFill>
                <a:schemeClr val="bg1"/>
              </a:solidFill>
            </a:endParaRPr>
          </a:p>
        </p:txBody>
      </p:sp>
      <p:cxnSp>
        <p:nvCxnSpPr>
          <p:cNvPr id="25" name="Straight Connector 24"/>
          <p:cNvCxnSpPr/>
          <p:nvPr/>
        </p:nvCxnSpPr>
        <p:spPr bwMode="gray">
          <a:xfrm>
            <a:off x="1307162" y="2556293"/>
            <a:ext cx="222284" cy="145967"/>
          </a:xfrm>
          <a:prstGeom prst="line">
            <a:avLst/>
          </a:prstGeom>
          <a:ln w="12700">
            <a:solidFill>
              <a:schemeClr val="accent3"/>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26771" y="1062597"/>
            <a:ext cx="3478601" cy="261610"/>
          </a:xfrm>
          <a:prstGeom prst="rect">
            <a:avLst/>
          </a:prstGeom>
          <a:noFill/>
        </p:spPr>
        <p:txBody>
          <a:bodyPr wrap="square" lIns="45720" rIns="45720" rtlCol="0">
            <a:spAutoFit/>
          </a:bodyPr>
          <a:lstStyle/>
          <a:p>
            <a:pPr algn="ctr"/>
            <a:r>
              <a:rPr lang="en-US" sz="1100" b="1" dirty="0" smtClean="0"/>
              <a:t>Creating a Purchaser-Focused Network Solution </a:t>
            </a:r>
            <a:endParaRPr lang="en-US" sz="1100" b="1" dirty="0"/>
          </a:p>
        </p:txBody>
      </p:sp>
      <p:sp>
        <p:nvSpPr>
          <p:cNvPr id="35" name="Rectangle 34"/>
          <p:cNvSpPr/>
          <p:nvPr/>
        </p:nvSpPr>
        <p:spPr bwMode="gray">
          <a:xfrm>
            <a:off x="2563176" y="3640472"/>
            <a:ext cx="1514800" cy="886888"/>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6" name="TextBox 35"/>
          <p:cNvSpPr txBox="1"/>
          <p:nvPr/>
        </p:nvSpPr>
        <p:spPr bwMode="gray">
          <a:xfrm>
            <a:off x="2674013" y="3740679"/>
            <a:ext cx="1298671" cy="730969"/>
          </a:xfrm>
          <a:prstGeom prst="rect">
            <a:avLst/>
          </a:prstGeom>
          <a:noFill/>
        </p:spPr>
        <p:txBody>
          <a:bodyPr wrap="square" lIns="0" tIns="0" rIns="0" bIns="0" rtlCol="0">
            <a:spAutoFit/>
          </a:bodyPr>
          <a:lstStyle/>
          <a:p>
            <a:pPr>
              <a:spcBef>
                <a:spcPts val="300"/>
              </a:spcBef>
            </a:pPr>
            <a:r>
              <a:rPr lang="en-US" sz="900" i="1" dirty="0" smtClean="0"/>
              <a:t>Governance</a:t>
            </a:r>
          </a:p>
          <a:p>
            <a:pPr>
              <a:spcBef>
                <a:spcPts val="300"/>
              </a:spcBef>
            </a:pPr>
            <a:r>
              <a:rPr lang="en-US" sz="900" dirty="0" smtClean="0"/>
              <a:t>Organization CEOs serve as Co-CEOs with support of existing management teams</a:t>
            </a:r>
            <a:endParaRPr lang="en-US" sz="900" i="1" dirty="0"/>
          </a:p>
        </p:txBody>
      </p:sp>
      <p:sp>
        <p:nvSpPr>
          <p:cNvPr id="38" name="Rectangle 37"/>
          <p:cNvSpPr/>
          <p:nvPr/>
        </p:nvSpPr>
        <p:spPr bwMode="gray">
          <a:xfrm>
            <a:off x="4247619" y="3640472"/>
            <a:ext cx="1516038" cy="886888"/>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9" name="TextBox 38"/>
          <p:cNvSpPr txBox="1"/>
          <p:nvPr/>
        </p:nvSpPr>
        <p:spPr bwMode="gray">
          <a:xfrm>
            <a:off x="4353867" y="3751288"/>
            <a:ext cx="1181803" cy="730969"/>
          </a:xfrm>
          <a:prstGeom prst="rect">
            <a:avLst/>
          </a:prstGeom>
          <a:noFill/>
        </p:spPr>
        <p:txBody>
          <a:bodyPr wrap="square" lIns="0" tIns="0" rIns="0" bIns="0" rtlCol="0">
            <a:spAutoFit/>
          </a:bodyPr>
          <a:lstStyle/>
          <a:p>
            <a:pPr>
              <a:spcBef>
                <a:spcPts val="300"/>
              </a:spcBef>
            </a:pPr>
            <a:r>
              <a:rPr lang="en-US" sz="900" i="1" dirty="0" smtClean="0"/>
              <a:t>Quality Alignment </a:t>
            </a:r>
          </a:p>
          <a:p>
            <a:pPr>
              <a:spcBef>
                <a:spcPts val="300"/>
              </a:spcBef>
            </a:pPr>
            <a:r>
              <a:rPr lang="en-US" sz="900" dirty="0" smtClean="0"/>
              <a:t>Aligning quality targets to work towards demonstrable quality improvements </a:t>
            </a:r>
            <a:endParaRPr lang="en-US" sz="900" dirty="0"/>
          </a:p>
        </p:txBody>
      </p:sp>
      <p:sp>
        <p:nvSpPr>
          <p:cNvPr id="41" name="Rectangle 40"/>
          <p:cNvSpPr/>
          <p:nvPr/>
        </p:nvSpPr>
        <p:spPr bwMode="gray">
          <a:xfrm>
            <a:off x="910911" y="3637172"/>
            <a:ext cx="1516038" cy="886888"/>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2" name="TextBox 41"/>
          <p:cNvSpPr txBox="1"/>
          <p:nvPr/>
        </p:nvSpPr>
        <p:spPr bwMode="gray">
          <a:xfrm>
            <a:off x="1020096" y="3747988"/>
            <a:ext cx="1181803" cy="730969"/>
          </a:xfrm>
          <a:prstGeom prst="rect">
            <a:avLst/>
          </a:prstGeom>
          <a:noFill/>
        </p:spPr>
        <p:txBody>
          <a:bodyPr wrap="square" lIns="0" tIns="0" rIns="0" bIns="0" rtlCol="0">
            <a:spAutoFit/>
          </a:bodyPr>
          <a:lstStyle/>
          <a:p>
            <a:pPr>
              <a:spcBef>
                <a:spcPts val="300"/>
              </a:spcBef>
            </a:pPr>
            <a:r>
              <a:rPr lang="en-US" sz="900" i="1" dirty="0" smtClean="0"/>
              <a:t>Historical Relationship</a:t>
            </a:r>
          </a:p>
          <a:p>
            <a:pPr>
              <a:spcBef>
                <a:spcPts val="300"/>
              </a:spcBef>
            </a:pPr>
            <a:r>
              <a:rPr lang="en-US" sz="900" dirty="0" smtClean="0"/>
              <a:t>Previous collaboration around insurance products key to ensuring mutual trust</a:t>
            </a:r>
            <a:endParaRPr lang="en-US" sz="900" dirty="0"/>
          </a:p>
        </p:txBody>
      </p:sp>
      <p:sp>
        <p:nvSpPr>
          <p:cNvPr id="44" name="TextBox 43"/>
          <p:cNvSpPr txBox="1"/>
          <p:nvPr/>
        </p:nvSpPr>
        <p:spPr>
          <a:xfrm>
            <a:off x="1515305" y="3253858"/>
            <a:ext cx="3478601" cy="246221"/>
          </a:xfrm>
          <a:prstGeom prst="rect">
            <a:avLst/>
          </a:prstGeom>
          <a:noFill/>
        </p:spPr>
        <p:txBody>
          <a:bodyPr wrap="square" lIns="45720" rIns="45720" rtlCol="0">
            <a:spAutoFit/>
          </a:bodyPr>
          <a:lstStyle/>
          <a:p>
            <a:pPr algn="ctr"/>
            <a:r>
              <a:rPr lang="en-US" sz="1000" i="1" dirty="0" smtClean="0"/>
              <a:t>Key Partnership Elements </a:t>
            </a:r>
            <a:endParaRPr lang="en-US" sz="1000" i="1" dirty="0"/>
          </a:p>
        </p:txBody>
      </p:sp>
    </p:spTree>
    <p:extLst>
      <p:ext uri="{BB962C8B-B14F-4D97-AF65-F5344CB8AC3E}">
        <p14:creationId xmlns:p14="http://schemas.microsoft.com/office/powerpoint/2010/main" val="19853758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56633" y="1854181"/>
            <a:ext cx="2687535" cy="299909"/>
            <a:chOff x="1845719" y="2037446"/>
            <a:chExt cx="2687535" cy="299909"/>
          </a:xfrm>
        </p:grpSpPr>
        <p:sp>
          <p:nvSpPr>
            <p:cNvPr id="48" name="Right Arrow 47"/>
            <p:cNvSpPr/>
            <p:nvPr/>
          </p:nvSpPr>
          <p:spPr bwMode="gray">
            <a:xfrm>
              <a:off x="1845719" y="2216838"/>
              <a:ext cx="2687534" cy="120517"/>
            </a:xfrm>
            <a:prstGeom prst="rightArrow">
              <a:avLst>
                <a:gd name="adj1" fmla="val 50000"/>
                <a:gd name="adj2" fmla="val 62448"/>
              </a:avLst>
            </a:prstGeom>
            <a:solidFill>
              <a:schemeClr val="accent6"/>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smtClean="0">
                <a:solidFill>
                  <a:srgbClr val="DBE1E5"/>
                </a:solidFill>
              </a:endParaRPr>
            </a:p>
          </p:txBody>
        </p:sp>
        <p:sp>
          <p:nvSpPr>
            <p:cNvPr id="49" name="Right Arrow 48"/>
            <p:cNvSpPr/>
            <p:nvPr/>
          </p:nvSpPr>
          <p:spPr bwMode="gray">
            <a:xfrm rot="10800000">
              <a:off x="1845720" y="2037446"/>
              <a:ext cx="2687534" cy="120517"/>
            </a:xfrm>
            <a:prstGeom prst="rightArrow">
              <a:avLst>
                <a:gd name="adj1" fmla="val 50000"/>
                <a:gd name="adj2" fmla="val 62448"/>
              </a:avLst>
            </a:prstGeom>
            <a:solidFill>
              <a:schemeClr val="accent6"/>
            </a:solidFill>
            <a:ln w="9525"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smtClean="0">
                <a:solidFill>
                  <a:srgbClr val="DBE1E5"/>
                </a:solidFill>
              </a:endParaRPr>
            </a:p>
          </p:txBody>
        </p:sp>
      </p:grpSp>
      <p:sp>
        <p:nvSpPr>
          <p:cNvPr id="22" name="TextBox 21"/>
          <p:cNvSpPr txBox="1"/>
          <p:nvPr/>
        </p:nvSpPr>
        <p:spPr bwMode="gray">
          <a:xfrm>
            <a:off x="320675" y="2889594"/>
            <a:ext cx="5775326" cy="1782816"/>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solidFill>
                  <a:srgbClr val="333E48"/>
                </a:solidFill>
              </a:rPr>
              <a:t>Network in </a:t>
            </a:r>
            <a:r>
              <a:rPr lang="en-US" sz="1100" b="1" dirty="0">
                <a:solidFill>
                  <a:srgbClr val="333E48"/>
                </a:solidFill>
              </a:rPr>
              <a:t>Brief: </a:t>
            </a:r>
            <a:r>
              <a:rPr lang="en-US" sz="1100" b="1" dirty="0" err="1" smtClean="0">
                <a:solidFill>
                  <a:srgbClr val="333E48"/>
                </a:solidFill>
              </a:rPr>
              <a:t>EvergreenHealth</a:t>
            </a:r>
            <a:r>
              <a:rPr lang="en-US" sz="1100" b="1" dirty="0" smtClean="0">
                <a:solidFill>
                  <a:srgbClr val="333E48"/>
                </a:solidFill>
              </a:rPr>
              <a:t> and Virginia Mason</a:t>
            </a:r>
            <a:endParaRPr lang="en-US" sz="1100" b="1" dirty="0">
              <a:solidFill>
                <a:srgbClr val="333E48"/>
              </a:solidFill>
            </a:endParaRPr>
          </a:p>
        </p:txBody>
      </p:sp>
      <p:sp>
        <p:nvSpPr>
          <p:cNvPr id="2" name="Text Placeholder 1"/>
          <p:cNvSpPr>
            <a:spLocks noGrp="1"/>
          </p:cNvSpPr>
          <p:nvPr>
            <p:ph type="body" sz="quarter" idx="21"/>
          </p:nvPr>
        </p:nvSpPr>
        <p:spPr>
          <a:xfrm>
            <a:off x="320040" y="718356"/>
            <a:ext cx="5759450" cy="215444"/>
          </a:xfrm>
        </p:spPr>
        <p:txBody>
          <a:bodyPr/>
          <a:lstStyle/>
          <a:p>
            <a:r>
              <a:rPr lang="en-US" dirty="0" smtClean="0"/>
              <a:t>Creating a Comprehensive High-Value Network Through Partnership </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6" name="Text Placeholder 5"/>
          <p:cNvSpPr>
            <a:spLocks noGrp="1"/>
          </p:cNvSpPr>
          <p:nvPr>
            <p:ph type="body" sz="quarter" idx="25"/>
          </p:nvPr>
        </p:nvSpPr>
        <p:spPr>
          <a:xfrm>
            <a:off x="320040" y="317903"/>
            <a:ext cx="5759450" cy="276999"/>
          </a:xfrm>
        </p:spPr>
        <p:txBody>
          <a:bodyPr/>
          <a:lstStyle/>
          <a:p>
            <a:r>
              <a:rPr lang="en-US" dirty="0"/>
              <a:t>Aligning to Expand Clinical Scope </a:t>
            </a:r>
          </a:p>
        </p:txBody>
      </p:sp>
      <p:sp>
        <p:nvSpPr>
          <p:cNvPr id="15" name="Text Placeholder 8"/>
          <p:cNvSpPr>
            <a:spLocks noGrp="1"/>
          </p:cNvSpPr>
          <p:nvPr/>
        </p:nvSpPr>
        <p:spPr bwMode="gray">
          <a:xfrm>
            <a:off x="4724559" y="1354549"/>
            <a:ext cx="1371442" cy="1388647"/>
          </a:xfrm>
          <a:prstGeom prst="rect">
            <a:avLst/>
          </a:prstGeom>
          <a:noFill/>
          <a:ln w="19050">
            <a:solidFill>
              <a:schemeClr val="accent3"/>
            </a:solidFill>
          </a:ln>
        </p:spPr>
        <p:txBody>
          <a:bodyPr vert="horz" wrap="square" lIns="91440" tIns="91440" rIns="91440" bIns="4572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err="1" smtClean="0">
                <a:solidFill>
                  <a:srgbClr val="617685"/>
                </a:solidFill>
              </a:rPr>
              <a:t>EvergreenHealth</a:t>
            </a:r>
            <a:endParaRPr lang="en-US" sz="1100" dirty="0">
              <a:solidFill>
                <a:srgbClr val="617685"/>
              </a:solidFill>
            </a:endParaRPr>
          </a:p>
        </p:txBody>
      </p:sp>
      <p:sp>
        <p:nvSpPr>
          <p:cNvPr id="16" name="Text Placeholder 9"/>
          <p:cNvSpPr>
            <a:spLocks noGrp="1"/>
          </p:cNvSpPr>
          <p:nvPr/>
        </p:nvSpPr>
        <p:spPr>
          <a:xfrm>
            <a:off x="4724559" y="1664143"/>
            <a:ext cx="1371442" cy="1180780"/>
          </a:xfrm>
          <a:prstGeom prst="rect">
            <a:avLst/>
          </a:prstGeom>
        </p:spPr>
        <p:txBody>
          <a:bodyPr vert="horz" wrap="square" lIns="91440" tIns="45720" rIns="9144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dirty="0" smtClean="0">
                <a:solidFill>
                  <a:srgbClr val="333E48"/>
                </a:solidFill>
              </a:rPr>
              <a:t>Gains access to quaternary facility with proven clinical outcomes and access to expanded geography </a:t>
            </a:r>
          </a:p>
        </p:txBody>
      </p:sp>
      <p:sp>
        <p:nvSpPr>
          <p:cNvPr id="17" name="Text Placeholder 8"/>
          <p:cNvSpPr>
            <a:spLocks noGrp="1"/>
          </p:cNvSpPr>
          <p:nvPr/>
        </p:nvSpPr>
        <p:spPr bwMode="gray">
          <a:xfrm>
            <a:off x="304023" y="1354549"/>
            <a:ext cx="1371600" cy="1388647"/>
          </a:xfrm>
          <a:prstGeom prst="rect">
            <a:avLst/>
          </a:prstGeom>
          <a:noFill/>
          <a:ln w="19050">
            <a:solidFill>
              <a:schemeClr val="accent3"/>
            </a:solidFill>
          </a:ln>
        </p:spPr>
        <p:txBody>
          <a:bodyPr vert="horz" wrap="square" lIns="91440" tIns="91440" rIns="91440" bIns="45720" rtlCol="0">
            <a:noAutofit/>
          </a:bodyPr>
          <a:lstStyle>
            <a:lvl1pPr marL="0" indent="0" algn="ctr" defTabSz="640080" rtl="0" eaLnBrk="1" latinLnBrk="0" hangingPunct="1">
              <a:spcBef>
                <a:spcPts val="0"/>
              </a:spcBef>
              <a:buFont typeface="Arial" pitchFamily="34" charset="0"/>
              <a:buNone/>
              <a:defRPr sz="1000" b="1" kern="1200" baseline="0">
                <a:solidFill>
                  <a:schemeClr val="accent3"/>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solidFill>
                  <a:srgbClr val="617685"/>
                </a:solidFill>
              </a:rPr>
              <a:t>Virginia Mason</a:t>
            </a:r>
            <a:endParaRPr lang="en-US" sz="1100" dirty="0">
              <a:solidFill>
                <a:srgbClr val="617685"/>
              </a:solidFill>
            </a:endParaRPr>
          </a:p>
        </p:txBody>
      </p:sp>
      <p:sp>
        <p:nvSpPr>
          <p:cNvPr id="18" name="Text Placeholder 9"/>
          <p:cNvSpPr>
            <a:spLocks noGrp="1"/>
          </p:cNvSpPr>
          <p:nvPr/>
        </p:nvSpPr>
        <p:spPr>
          <a:xfrm>
            <a:off x="312555" y="1664143"/>
            <a:ext cx="1363068" cy="1305611"/>
          </a:xfrm>
          <a:prstGeom prst="rect">
            <a:avLst/>
          </a:prstGeom>
        </p:spPr>
        <p:txBody>
          <a:bodyPr vert="horz" wrap="square" lIns="91440" tIns="45720" rIns="9144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dirty="0" smtClean="0">
                <a:solidFill>
                  <a:srgbClr val="333E48"/>
                </a:solidFill>
              </a:rPr>
              <a:t>Gains access to home care services and fills gap of secondary facilities east of Seattle with a partner with a proven reputation for value </a:t>
            </a:r>
          </a:p>
        </p:txBody>
      </p:sp>
      <p:grpSp>
        <p:nvGrpSpPr>
          <p:cNvPr id="19" name="Group 18"/>
          <p:cNvGrpSpPr/>
          <p:nvPr/>
        </p:nvGrpSpPr>
        <p:grpSpPr bwMode="gray">
          <a:xfrm>
            <a:off x="320675" y="2889594"/>
            <a:ext cx="319390" cy="218673"/>
            <a:chOff x="2833829" y="1401109"/>
            <a:chExt cx="319390" cy="218673"/>
          </a:xfrm>
        </p:grpSpPr>
        <p:sp>
          <p:nvSpPr>
            <p:cNvPr id="20" name="Freeform 19"/>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Plus 20"/>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sp>
        <p:nvSpPr>
          <p:cNvPr id="23" name="Text Placeholder 1"/>
          <p:cNvSpPr txBox="1">
            <a:spLocks/>
          </p:cNvSpPr>
          <p:nvPr/>
        </p:nvSpPr>
        <p:spPr bwMode="gray">
          <a:xfrm>
            <a:off x="320675" y="3334275"/>
            <a:ext cx="5775326" cy="1297791"/>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err="1" smtClean="0">
                <a:solidFill>
                  <a:srgbClr val="333E48"/>
                </a:solidFill>
              </a:rPr>
              <a:t>EvergreenHealth</a:t>
            </a:r>
            <a:r>
              <a:rPr lang="en-US" dirty="0" smtClean="0">
                <a:solidFill>
                  <a:srgbClr val="333E48"/>
                </a:solidFill>
              </a:rPr>
              <a:t> is a 318-bed medical center and integrated health system based in Kirkland, Washington; Virginia Mason is a 336-bed medical center and group practice based in Seattle</a:t>
            </a:r>
          </a:p>
          <a:p>
            <a:r>
              <a:rPr lang="en-US" dirty="0" smtClean="0">
                <a:solidFill>
                  <a:srgbClr val="333E48"/>
                </a:solidFill>
              </a:rPr>
              <a:t>In 2012, partnered to create a broader network of care in the Puget Sound region with the purpose of continuous improvement in quality and safety, reduction in cost of care, improving patient experience, and </a:t>
            </a:r>
            <a:r>
              <a:rPr lang="en-US" dirty="0">
                <a:solidFill>
                  <a:srgbClr val="333E48"/>
                </a:solidFill>
              </a:rPr>
              <a:t>shared </a:t>
            </a:r>
            <a:r>
              <a:rPr lang="en-US" dirty="0" smtClean="0">
                <a:solidFill>
                  <a:srgbClr val="333E48"/>
                </a:solidFill>
              </a:rPr>
              <a:t>recruitment </a:t>
            </a:r>
            <a:r>
              <a:rPr lang="en-US" dirty="0">
                <a:solidFill>
                  <a:srgbClr val="333E48"/>
                </a:solidFill>
              </a:rPr>
              <a:t>to avoid oversupply of </a:t>
            </a:r>
            <a:r>
              <a:rPr lang="en-US" dirty="0" smtClean="0">
                <a:solidFill>
                  <a:srgbClr val="333E48"/>
                </a:solidFill>
              </a:rPr>
              <a:t>physicians</a:t>
            </a:r>
          </a:p>
          <a:p>
            <a:r>
              <a:rPr lang="en-US" dirty="0" smtClean="0">
                <a:solidFill>
                  <a:srgbClr val="333E48"/>
                </a:solidFill>
              </a:rPr>
              <a:t>Partnership leverages strengths of both organizations and broadens each partner’s scope of services and expanded geographic reach</a:t>
            </a:r>
            <a:endParaRPr lang="en-US" dirty="0">
              <a:solidFill>
                <a:srgbClr val="333E48"/>
              </a:solidFill>
            </a:endParaRPr>
          </a:p>
        </p:txBody>
      </p:sp>
      <p:sp>
        <p:nvSpPr>
          <p:cNvPr id="24" name="Text Placeholder 7"/>
          <p:cNvSpPr txBox="1">
            <a:spLocks/>
          </p:cNvSpPr>
          <p:nvPr/>
        </p:nvSpPr>
        <p:spPr>
          <a:xfrm>
            <a:off x="312555" y="958611"/>
            <a:ext cx="5767570" cy="230454"/>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US" sz="1100" b="1" dirty="0" smtClean="0">
                <a:solidFill>
                  <a:srgbClr val="333E48"/>
                </a:solidFill>
              </a:rPr>
              <a:t>Beginning with Cardiac and Neuroscience Care</a:t>
            </a:r>
            <a:endParaRPr lang="en-US" sz="1100" b="1" dirty="0">
              <a:solidFill>
                <a:srgbClr val="333E48"/>
              </a:solidFill>
            </a:endParaRPr>
          </a:p>
        </p:txBody>
      </p:sp>
      <p:sp>
        <p:nvSpPr>
          <p:cNvPr id="47" name="Oval 46"/>
          <p:cNvSpPr/>
          <p:nvPr/>
        </p:nvSpPr>
        <p:spPr bwMode="gray">
          <a:xfrm>
            <a:off x="2511470" y="1368208"/>
            <a:ext cx="1377860" cy="1271855"/>
          </a:xfrm>
          <a:prstGeom prst="ellipse">
            <a:avLst/>
          </a:prstGeom>
          <a:pattFill prst="wdUpDiag">
            <a:fgClr>
              <a:schemeClr val="accent1"/>
            </a:fgClr>
            <a:bgClr>
              <a:schemeClr val="bg1"/>
            </a:bgClr>
          </a:patt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50" name="Rectangle 7"/>
          <p:cNvSpPr/>
          <p:nvPr/>
        </p:nvSpPr>
        <p:spPr bwMode="gray">
          <a:xfrm>
            <a:off x="1751309" y="1690780"/>
            <a:ext cx="1034208" cy="234882"/>
          </a:xfrm>
          <a:custGeom>
            <a:avLst/>
            <a:gdLst>
              <a:gd name="connsiteX0" fmla="*/ 0 w 1929819"/>
              <a:gd name="connsiteY0" fmla="*/ 0 h 373343"/>
              <a:gd name="connsiteX1" fmla="*/ 1929819 w 1929819"/>
              <a:gd name="connsiteY1" fmla="*/ 0 h 373343"/>
              <a:gd name="connsiteX2" fmla="*/ 1929819 w 1929819"/>
              <a:gd name="connsiteY2" fmla="*/ 373343 h 373343"/>
              <a:gd name="connsiteX3" fmla="*/ 0 w 1929819"/>
              <a:gd name="connsiteY3" fmla="*/ 373343 h 373343"/>
              <a:gd name="connsiteX4" fmla="*/ 0 w 1929819"/>
              <a:gd name="connsiteY4" fmla="*/ 0 h 373343"/>
              <a:gd name="connsiteX0" fmla="*/ 0 w 1929819"/>
              <a:gd name="connsiteY0" fmla="*/ 373343 h 464783"/>
              <a:gd name="connsiteX1" fmla="*/ 0 w 1929819"/>
              <a:gd name="connsiteY1" fmla="*/ 0 h 464783"/>
              <a:gd name="connsiteX2" fmla="*/ 1929819 w 1929819"/>
              <a:gd name="connsiteY2" fmla="*/ 0 h 464783"/>
              <a:gd name="connsiteX3" fmla="*/ 1929819 w 1929819"/>
              <a:gd name="connsiteY3" fmla="*/ 373343 h 464783"/>
              <a:gd name="connsiteX4" fmla="*/ 91440 w 1929819"/>
              <a:gd name="connsiteY4" fmla="*/ 464783 h 464783"/>
              <a:gd name="connsiteX0" fmla="*/ 0 w 1929819"/>
              <a:gd name="connsiteY0" fmla="*/ 373343 h 373343"/>
              <a:gd name="connsiteX1" fmla="*/ 0 w 1929819"/>
              <a:gd name="connsiteY1" fmla="*/ 0 h 373343"/>
              <a:gd name="connsiteX2" fmla="*/ 1929819 w 1929819"/>
              <a:gd name="connsiteY2" fmla="*/ 0 h 373343"/>
              <a:gd name="connsiteX3" fmla="*/ 1929819 w 1929819"/>
              <a:gd name="connsiteY3" fmla="*/ 373343 h 373343"/>
              <a:gd name="connsiteX0" fmla="*/ 0 w 1929819"/>
              <a:gd name="connsiteY0" fmla="*/ 0 h 373343"/>
              <a:gd name="connsiteX1" fmla="*/ 1929819 w 1929819"/>
              <a:gd name="connsiteY1" fmla="*/ 0 h 373343"/>
              <a:gd name="connsiteX2" fmla="*/ 1929819 w 1929819"/>
              <a:gd name="connsiteY2" fmla="*/ 373343 h 373343"/>
              <a:gd name="connsiteX0" fmla="*/ 0 w 2099636"/>
              <a:gd name="connsiteY0" fmla="*/ 0 h 249246"/>
              <a:gd name="connsiteX1" fmla="*/ 1929819 w 2099636"/>
              <a:gd name="connsiteY1" fmla="*/ 0 h 249246"/>
              <a:gd name="connsiteX2" fmla="*/ 2099636 w 2099636"/>
              <a:gd name="connsiteY2" fmla="*/ 249246 h 249246"/>
            </a:gdLst>
            <a:ahLst/>
            <a:cxnLst>
              <a:cxn ang="0">
                <a:pos x="connsiteX0" y="connsiteY0"/>
              </a:cxn>
              <a:cxn ang="0">
                <a:pos x="connsiteX1" y="connsiteY1"/>
              </a:cxn>
              <a:cxn ang="0">
                <a:pos x="connsiteX2" y="connsiteY2"/>
              </a:cxn>
            </a:cxnLst>
            <a:rect l="l" t="t" r="r" b="b"/>
            <a:pathLst>
              <a:path w="2099636" h="249246">
                <a:moveTo>
                  <a:pt x="0" y="0"/>
                </a:moveTo>
                <a:lnTo>
                  <a:pt x="1929819" y="0"/>
                </a:lnTo>
                <a:lnTo>
                  <a:pt x="2099636" y="249246"/>
                </a:lnTo>
              </a:path>
            </a:pathLst>
          </a:custGeom>
          <a:noFill/>
          <a:ln w="12700">
            <a:solidFill>
              <a:schemeClr val="accent3"/>
            </a:solidFill>
            <a:miter lim="800000"/>
            <a:tailEnd type="non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51" name="TextBox 50"/>
          <p:cNvSpPr txBox="1"/>
          <p:nvPr/>
        </p:nvSpPr>
        <p:spPr bwMode="gray">
          <a:xfrm>
            <a:off x="1751309" y="1368208"/>
            <a:ext cx="1497985" cy="276999"/>
          </a:xfrm>
          <a:prstGeom prst="rect">
            <a:avLst/>
          </a:prstGeom>
          <a:noFill/>
        </p:spPr>
        <p:txBody>
          <a:bodyPr wrap="square" lIns="0" tIns="0" rIns="0" bIns="0" rtlCol="0">
            <a:spAutoFit/>
          </a:bodyPr>
          <a:lstStyle/>
          <a:p>
            <a:pPr>
              <a:spcBef>
                <a:spcPts val="500"/>
              </a:spcBef>
            </a:pPr>
            <a:r>
              <a:rPr lang="en-US" sz="900" dirty="0" smtClean="0">
                <a:solidFill>
                  <a:srgbClr val="333E48"/>
                </a:solidFill>
              </a:rPr>
              <a:t>Virginia Mason  </a:t>
            </a:r>
            <a:br>
              <a:rPr lang="en-US" sz="900" dirty="0" smtClean="0">
                <a:solidFill>
                  <a:srgbClr val="333E48"/>
                </a:solidFill>
              </a:rPr>
            </a:br>
            <a:r>
              <a:rPr lang="en-US" sz="900" dirty="0" smtClean="0">
                <a:solidFill>
                  <a:srgbClr val="333E48"/>
                </a:solidFill>
              </a:rPr>
              <a:t>quaternary facility</a:t>
            </a:r>
          </a:p>
        </p:txBody>
      </p:sp>
      <p:sp>
        <p:nvSpPr>
          <p:cNvPr id="53" name="TextBox 52"/>
          <p:cNvSpPr txBox="1"/>
          <p:nvPr/>
        </p:nvSpPr>
        <p:spPr bwMode="gray">
          <a:xfrm>
            <a:off x="1789410" y="2310650"/>
            <a:ext cx="982958" cy="276999"/>
          </a:xfrm>
          <a:prstGeom prst="rect">
            <a:avLst/>
          </a:prstGeom>
          <a:noFill/>
        </p:spPr>
        <p:txBody>
          <a:bodyPr wrap="square" lIns="0" tIns="0" rIns="0" bIns="0" rtlCol="0">
            <a:spAutoFit/>
          </a:bodyPr>
          <a:lstStyle/>
          <a:p>
            <a:pPr>
              <a:spcBef>
                <a:spcPts val="500"/>
              </a:spcBef>
            </a:pPr>
            <a:r>
              <a:rPr lang="en-US" sz="900" dirty="0" err="1" smtClean="0">
                <a:solidFill>
                  <a:srgbClr val="333E48"/>
                </a:solidFill>
              </a:rPr>
              <a:t>EvergreenHealth</a:t>
            </a:r>
            <a:r>
              <a:rPr lang="en-US" sz="900" dirty="0" smtClean="0">
                <a:solidFill>
                  <a:srgbClr val="333E48"/>
                </a:solidFill>
              </a:rPr>
              <a:t> </a:t>
            </a:r>
            <a:br>
              <a:rPr lang="en-US" sz="900" dirty="0" smtClean="0">
                <a:solidFill>
                  <a:srgbClr val="333E48"/>
                </a:solidFill>
              </a:rPr>
            </a:br>
            <a:r>
              <a:rPr lang="en-US" sz="900" dirty="0" smtClean="0">
                <a:solidFill>
                  <a:srgbClr val="333E48"/>
                </a:solidFill>
              </a:rPr>
              <a:t>home care </a:t>
            </a:r>
          </a:p>
        </p:txBody>
      </p:sp>
      <p:sp>
        <p:nvSpPr>
          <p:cNvPr id="54" name="Rectangle 7"/>
          <p:cNvSpPr/>
          <p:nvPr/>
        </p:nvSpPr>
        <p:spPr bwMode="gray">
          <a:xfrm flipV="1">
            <a:off x="1881414" y="2379155"/>
            <a:ext cx="1182455" cy="265182"/>
          </a:xfrm>
          <a:custGeom>
            <a:avLst/>
            <a:gdLst>
              <a:gd name="connsiteX0" fmla="*/ 0 w 1929819"/>
              <a:gd name="connsiteY0" fmla="*/ 0 h 373343"/>
              <a:gd name="connsiteX1" fmla="*/ 1929819 w 1929819"/>
              <a:gd name="connsiteY1" fmla="*/ 0 h 373343"/>
              <a:gd name="connsiteX2" fmla="*/ 1929819 w 1929819"/>
              <a:gd name="connsiteY2" fmla="*/ 373343 h 373343"/>
              <a:gd name="connsiteX3" fmla="*/ 0 w 1929819"/>
              <a:gd name="connsiteY3" fmla="*/ 373343 h 373343"/>
              <a:gd name="connsiteX4" fmla="*/ 0 w 1929819"/>
              <a:gd name="connsiteY4" fmla="*/ 0 h 373343"/>
              <a:gd name="connsiteX0" fmla="*/ 0 w 1929819"/>
              <a:gd name="connsiteY0" fmla="*/ 373343 h 464783"/>
              <a:gd name="connsiteX1" fmla="*/ 0 w 1929819"/>
              <a:gd name="connsiteY1" fmla="*/ 0 h 464783"/>
              <a:gd name="connsiteX2" fmla="*/ 1929819 w 1929819"/>
              <a:gd name="connsiteY2" fmla="*/ 0 h 464783"/>
              <a:gd name="connsiteX3" fmla="*/ 1929819 w 1929819"/>
              <a:gd name="connsiteY3" fmla="*/ 373343 h 464783"/>
              <a:gd name="connsiteX4" fmla="*/ 91440 w 1929819"/>
              <a:gd name="connsiteY4" fmla="*/ 464783 h 464783"/>
              <a:gd name="connsiteX0" fmla="*/ 0 w 1929819"/>
              <a:gd name="connsiteY0" fmla="*/ 373343 h 373343"/>
              <a:gd name="connsiteX1" fmla="*/ 0 w 1929819"/>
              <a:gd name="connsiteY1" fmla="*/ 0 h 373343"/>
              <a:gd name="connsiteX2" fmla="*/ 1929819 w 1929819"/>
              <a:gd name="connsiteY2" fmla="*/ 0 h 373343"/>
              <a:gd name="connsiteX3" fmla="*/ 1929819 w 1929819"/>
              <a:gd name="connsiteY3" fmla="*/ 373343 h 373343"/>
              <a:gd name="connsiteX0" fmla="*/ 0 w 1929819"/>
              <a:gd name="connsiteY0" fmla="*/ 0 h 373343"/>
              <a:gd name="connsiteX1" fmla="*/ 1929819 w 1929819"/>
              <a:gd name="connsiteY1" fmla="*/ 0 h 373343"/>
              <a:gd name="connsiteX2" fmla="*/ 1929819 w 1929819"/>
              <a:gd name="connsiteY2" fmla="*/ 373343 h 373343"/>
              <a:gd name="connsiteX0" fmla="*/ 0 w 2099636"/>
              <a:gd name="connsiteY0" fmla="*/ 0 h 249246"/>
              <a:gd name="connsiteX1" fmla="*/ 1929819 w 2099636"/>
              <a:gd name="connsiteY1" fmla="*/ 0 h 249246"/>
              <a:gd name="connsiteX2" fmla="*/ 2099636 w 2099636"/>
              <a:gd name="connsiteY2" fmla="*/ 249246 h 249246"/>
              <a:gd name="connsiteX0" fmla="*/ 0 w 2296820"/>
              <a:gd name="connsiteY0" fmla="*/ 0 h 234497"/>
              <a:gd name="connsiteX1" fmla="*/ 1929819 w 2296820"/>
              <a:gd name="connsiteY1" fmla="*/ 0 h 234497"/>
              <a:gd name="connsiteX2" fmla="*/ 2296820 w 2296820"/>
              <a:gd name="connsiteY2" fmla="*/ 234497 h 234497"/>
            </a:gdLst>
            <a:ahLst/>
            <a:cxnLst>
              <a:cxn ang="0">
                <a:pos x="connsiteX0" y="connsiteY0"/>
              </a:cxn>
              <a:cxn ang="0">
                <a:pos x="connsiteX1" y="connsiteY1"/>
              </a:cxn>
              <a:cxn ang="0">
                <a:pos x="connsiteX2" y="connsiteY2"/>
              </a:cxn>
            </a:cxnLst>
            <a:rect l="l" t="t" r="r" b="b"/>
            <a:pathLst>
              <a:path w="2296820" h="234497">
                <a:moveTo>
                  <a:pt x="0" y="0"/>
                </a:moveTo>
                <a:lnTo>
                  <a:pt x="1929819" y="0"/>
                </a:lnTo>
                <a:lnTo>
                  <a:pt x="2296820" y="234497"/>
                </a:lnTo>
              </a:path>
            </a:pathLst>
          </a:custGeom>
          <a:noFill/>
          <a:ln w="12700">
            <a:solidFill>
              <a:schemeClr val="accent3"/>
            </a:solidFill>
            <a:miter lim="800000"/>
            <a:tailEnd type="non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pic>
        <p:nvPicPr>
          <p:cNvPr id="7171" name="Picture 3" descr="L:\public\share\ABC Templates and Resources\ABC Art Icons Logos\ABC Modern Icons\Hou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284" y="2211479"/>
            <a:ext cx="238010" cy="1983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public\share\ABC Templates and Resources\ABC Art Icons Logos\ABC Modern Icons\Hospital_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926" y="1826879"/>
            <a:ext cx="245183" cy="23965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bwMode="gray">
          <a:xfrm>
            <a:off x="3828271" y="1368207"/>
            <a:ext cx="898462" cy="276999"/>
          </a:xfrm>
          <a:prstGeom prst="rect">
            <a:avLst/>
          </a:prstGeom>
          <a:noFill/>
        </p:spPr>
        <p:txBody>
          <a:bodyPr wrap="square" lIns="0" tIns="0" rIns="0" bIns="0" rtlCol="0">
            <a:spAutoFit/>
          </a:bodyPr>
          <a:lstStyle/>
          <a:p>
            <a:pPr>
              <a:spcBef>
                <a:spcPts val="500"/>
              </a:spcBef>
            </a:pPr>
            <a:r>
              <a:rPr lang="en-US" sz="900" dirty="0" err="1" smtClean="0">
                <a:solidFill>
                  <a:srgbClr val="333E48"/>
                </a:solidFill>
              </a:rPr>
              <a:t>EvergreenHealth</a:t>
            </a:r>
            <a:r>
              <a:rPr lang="en-US" sz="900" dirty="0" smtClean="0">
                <a:solidFill>
                  <a:srgbClr val="333E48"/>
                </a:solidFill>
              </a:rPr>
              <a:t> tertiary facility </a:t>
            </a:r>
          </a:p>
        </p:txBody>
      </p:sp>
      <p:sp>
        <p:nvSpPr>
          <p:cNvPr id="58" name="Rectangle 7"/>
          <p:cNvSpPr/>
          <p:nvPr/>
        </p:nvSpPr>
        <p:spPr bwMode="gray">
          <a:xfrm flipH="1">
            <a:off x="3627369" y="1316817"/>
            <a:ext cx="905881" cy="373963"/>
          </a:xfrm>
          <a:custGeom>
            <a:avLst/>
            <a:gdLst>
              <a:gd name="connsiteX0" fmla="*/ 0 w 1929819"/>
              <a:gd name="connsiteY0" fmla="*/ 0 h 373343"/>
              <a:gd name="connsiteX1" fmla="*/ 1929819 w 1929819"/>
              <a:gd name="connsiteY1" fmla="*/ 0 h 373343"/>
              <a:gd name="connsiteX2" fmla="*/ 1929819 w 1929819"/>
              <a:gd name="connsiteY2" fmla="*/ 373343 h 373343"/>
              <a:gd name="connsiteX3" fmla="*/ 0 w 1929819"/>
              <a:gd name="connsiteY3" fmla="*/ 373343 h 373343"/>
              <a:gd name="connsiteX4" fmla="*/ 0 w 1929819"/>
              <a:gd name="connsiteY4" fmla="*/ 0 h 373343"/>
              <a:gd name="connsiteX0" fmla="*/ 0 w 1929819"/>
              <a:gd name="connsiteY0" fmla="*/ 373343 h 464783"/>
              <a:gd name="connsiteX1" fmla="*/ 0 w 1929819"/>
              <a:gd name="connsiteY1" fmla="*/ 0 h 464783"/>
              <a:gd name="connsiteX2" fmla="*/ 1929819 w 1929819"/>
              <a:gd name="connsiteY2" fmla="*/ 0 h 464783"/>
              <a:gd name="connsiteX3" fmla="*/ 1929819 w 1929819"/>
              <a:gd name="connsiteY3" fmla="*/ 373343 h 464783"/>
              <a:gd name="connsiteX4" fmla="*/ 91440 w 1929819"/>
              <a:gd name="connsiteY4" fmla="*/ 464783 h 464783"/>
              <a:gd name="connsiteX0" fmla="*/ 0 w 1929819"/>
              <a:gd name="connsiteY0" fmla="*/ 373343 h 373343"/>
              <a:gd name="connsiteX1" fmla="*/ 0 w 1929819"/>
              <a:gd name="connsiteY1" fmla="*/ 0 h 373343"/>
              <a:gd name="connsiteX2" fmla="*/ 1929819 w 1929819"/>
              <a:gd name="connsiteY2" fmla="*/ 0 h 373343"/>
              <a:gd name="connsiteX3" fmla="*/ 1929819 w 1929819"/>
              <a:gd name="connsiteY3" fmla="*/ 373343 h 373343"/>
              <a:gd name="connsiteX0" fmla="*/ 0 w 1929819"/>
              <a:gd name="connsiteY0" fmla="*/ 0 h 373343"/>
              <a:gd name="connsiteX1" fmla="*/ 1929819 w 1929819"/>
              <a:gd name="connsiteY1" fmla="*/ 0 h 373343"/>
              <a:gd name="connsiteX2" fmla="*/ 1929819 w 1929819"/>
              <a:gd name="connsiteY2" fmla="*/ 373343 h 373343"/>
              <a:gd name="connsiteX0" fmla="*/ 0 w 2099636"/>
              <a:gd name="connsiteY0" fmla="*/ 0 h 249246"/>
              <a:gd name="connsiteX1" fmla="*/ 1929819 w 2099636"/>
              <a:gd name="connsiteY1" fmla="*/ 0 h 249246"/>
              <a:gd name="connsiteX2" fmla="*/ 2099636 w 2099636"/>
              <a:gd name="connsiteY2" fmla="*/ 249246 h 249246"/>
            </a:gdLst>
            <a:ahLst/>
            <a:cxnLst>
              <a:cxn ang="0">
                <a:pos x="connsiteX0" y="connsiteY0"/>
              </a:cxn>
              <a:cxn ang="0">
                <a:pos x="connsiteX1" y="connsiteY1"/>
              </a:cxn>
              <a:cxn ang="0">
                <a:pos x="connsiteX2" y="connsiteY2"/>
              </a:cxn>
            </a:cxnLst>
            <a:rect l="l" t="t" r="r" b="b"/>
            <a:pathLst>
              <a:path w="2099636" h="249246">
                <a:moveTo>
                  <a:pt x="0" y="0"/>
                </a:moveTo>
                <a:lnTo>
                  <a:pt x="1929819" y="0"/>
                </a:lnTo>
                <a:lnTo>
                  <a:pt x="2099636" y="249246"/>
                </a:lnTo>
              </a:path>
            </a:pathLst>
          </a:custGeom>
          <a:noFill/>
          <a:ln w="12700">
            <a:solidFill>
              <a:schemeClr val="accent3"/>
            </a:solidFill>
            <a:miter lim="800000"/>
            <a:tailEnd type="non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pic>
        <p:nvPicPr>
          <p:cNvPr id="7173" name="Picture 5" descr="L:\public\share\ABC Templates and Resources\ABC Art Icons Logos\ABC Modern Icons\Hospital_clin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3327" y="1651839"/>
            <a:ext cx="268084" cy="15638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public\share\ABC Templates and Resources\ABC Art Icons Logos\ABC Modern Icons\Hospital_small_clin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174" y="2022477"/>
            <a:ext cx="144117" cy="8106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L:\public\share\ABC Templates and Resources\ABC Art Icons Logos\ABC Modern Icons\Hospital_small_clin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806" y="2222213"/>
            <a:ext cx="144117" cy="8106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L:\public\share\ABC Templates and Resources\ABC Art Icons Logos\ABC Modern Icons\Hospital_small_clin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965" y="2142994"/>
            <a:ext cx="144117" cy="81066"/>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7"/>
          <p:cNvSpPr/>
          <p:nvPr/>
        </p:nvSpPr>
        <p:spPr bwMode="gray">
          <a:xfrm rot="10800000" flipV="1">
            <a:off x="3555310" y="2261222"/>
            <a:ext cx="977944" cy="49428"/>
          </a:xfrm>
          <a:custGeom>
            <a:avLst/>
            <a:gdLst>
              <a:gd name="connsiteX0" fmla="*/ 0 w 1929819"/>
              <a:gd name="connsiteY0" fmla="*/ 0 h 373343"/>
              <a:gd name="connsiteX1" fmla="*/ 1929819 w 1929819"/>
              <a:gd name="connsiteY1" fmla="*/ 0 h 373343"/>
              <a:gd name="connsiteX2" fmla="*/ 1929819 w 1929819"/>
              <a:gd name="connsiteY2" fmla="*/ 373343 h 373343"/>
              <a:gd name="connsiteX3" fmla="*/ 0 w 1929819"/>
              <a:gd name="connsiteY3" fmla="*/ 373343 h 373343"/>
              <a:gd name="connsiteX4" fmla="*/ 0 w 1929819"/>
              <a:gd name="connsiteY4" fmla="*/ 0 h 373343"/>
              <a:gd name="connsiteX0" fmla="*/ 0 w 1929819"/>
              <a:gd name="connsiteY0" fmla="*/ 373343 h 464783"/>
              <a:gd name="connsiteX1" fmla="*/ 0 w 1929819"/>
              <a:gd name="connsiteY1" fmla="*/ 0 h 464783"/>
              <a:gd name="connsiteX2" fmla="*/ 1929819 w 1929819"/>
              <a:gd name="connsiteY2" fmla="*/ 0 h 464783"/>
              <a:gd name="connsiteX3" fmla="*/ 1929819 w 1929819"/>
              <a:gd name="connsiteY3" fmla="*/ 373343 h 464783"/>
              <a:gd name="connsiteX4" fmla="*/ 91440 w 1929819"/>
              <a:gd name="connsiteY4" fmla="*/ 464783 h 464783"/>
              <a:gd name="connsiteX0" fmla="*/ 0 w 1929819"/>
              <a:gd name="connsiteY0" fmla="*/ 373343 h 373343"/>
              <a:gd name="connsiteX1" fmla="*/ 0 w 1929819"/>
              <a:gd name="connsiteY1" fmla="*/ 0 h 373343"/>
              <a:gd name="connsiteX2" fmla="*/ 1929819 w 1929819"/>
              <a:gd name="connsiteY2" fmla="*/ 0 h 373343"/>
              <a:gd name="connsiteX3" fmla="*/ 1929819 w 1929819"/>
              <a:gd name="connsiteY3" fmla="*/ 373343 h 373343"/>
              <a:gd name="connsiteX0" fmla="*/ 0 w 1929819"/>
              <a:gd name="connsiteY0" fmla="*/ 0 h 373343"/>
              <a:gd name="connsiteX1" fmla="*/ 1929819 w 1929819"/>
              <a:gd name="connsiteY1" fmla="*/ 0 h 373343"/>
              <a:gd name="connsiteX2" fmla="*/ 1929819 w 1929819"/>
              <a:gd name="connsiteY2" fmla="*/ 373343 h 373343"/>
              <a:gd name="connsiteX0" fmla="*/ 0 w 2099636"/>
              <a:gd name="connsiteY0" fmla="*/ 0 h 249246"/>
              <a:gd name="connsiteX1" fmla="*/ 1929819 w 2099636"/>
              <a:gd name="connsiteY1" fmla="*/ 0 h 249246"/>
              <a:gd name="connsiteX2" fmla="*/ 2099636 w 2099636"/>
              <a:gd name="connsiteY2" fmla="*/ 249246 h 249246"/>
              <a:gd name="connsiteX0" fmla="*/ 0 w 2296820"/>
              <a:gd name="connsiteY0" fmla="*/ 0 h 234497"/>
              <a:gd name="connsiteX1" fmla="*/ 1929819 w 2296820"/>
              <a:gd name="connsiteY1" fmla="*/ 0 h 234497"/>
              <a:gd name="connsiteX2" fmla="*/ 2296820 w 2296820"/>
              <a:gd name="connsiteY2" fmla="*/ 234497 h 234497"/>
              <a:gd name="connsiteX0" fmla="*/ 0 w 1929819"/>
              <a:gd name="connsiteY0" fmla="*/ 0 h 0"/>
              <a:gd name="connsiteX1" fmla="*/ 1929819 w 1929819"/>
              <a:gd name="connsiteY1" fmla="*/ 0 h 0"/>
            </a:gdLst>
            <a:ahLst/>
            <a:cxnLst>
              <a:cxn ang="0">
                <a:pos x="connsiteX0" y="connsiteY0"/>
              </a:cxn>
              <a:cxn ang="0">
                <a:pos x="connsiteX1" y="connsiteY1"/>
              </a:cxn>
            </a:cxnLst>
            <a:rect l="l" t="t" r="r" b="b"/>
            <a:pathLst>
              <a:path w="1929819">
                <a:moveTo>
                  <a:pt x="0" y="0"/>
                </a:moveTo>
                <a:lnTo>
                  <a:pt x="1929819" y="0"/>
                </a:lnTo>
              </a:path>
            </a:pathLst>
          </a:custGeom>
          <a:noFill/>
          <a:ln w="12700">
            <a:solidFill>
              <a:schemeClr val="accent3"/>
            </a:solidFill>
            <a:miter lim="800000"/>
            <a:tailEnd type="non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rgbClr val="FFFFFF"/>
              </a:solidFill>
            </a:endParaRPr>
          </a:p>
        </p:txBody>
      </p:sp>
      <p:sp>
        <p:nvSpPr>
          <p:cNvPr id="65" name="TextBox 64"/>
          <p:cNvSpPr txBox="1"/>
          <p:nvPr/>
        </p:nvSpPr>
        <p:spPr bwMode="gray">
          <a:xfrm>
            <a:off x="3927331" y="2310651"/>
            <a:ext cx="797228" cy="276999"/>
          </a:xfrm>
          <a:prstGeom prst="rect">
            <a:avLst/>
          </a:prstGeom>
          <a:noFill/>
        </p:spPr>
        <p:txBody>
          <a:bodyPr wrap="square" lIns="0" tIns="0" rIns="0" bIns="0" rtlCol="0">
            <a:spAutoFit/>
          </a:bodyPr>
          <a:lstStyle/>
          <a:p>
            <a:pPr>
              <a:spcBef>
                <a:spcPts val="500"/>
              </a:spcBef>
            </a:pPr>
            <a:r>
              <a:rPr lang="en-US" sz="900" dirty="0" smtClean="0">
                <a:solidFill>
                  <a:srgbClr val="333E48"/>
                </a:solidFill>
              </a:rPr>
              <a:t>Virginia Mason clinics </a:t>
            </a:r>
          </a:p>
        </p:txBody>
      </p:sp>
    </p:spTree>
    <p:extLst>
      <p:ext uri="{BB962C8B-B14F-4D97-AF65-F5344CB8AC3E}">
        <p14:creationId xmlns:p14="http://schemas.microsoft.com/office/powerpoint/2010/main" val="6579646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Built on a Foundation of Shared Vision</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5759450" cy="276999"/>
          </a:xfrm>
        </p:spPr>
        <p:txBody>
          <a:bodyPr/>
          <a:lstStyle/>
          <a:p>
            <a:r>
              <a:rPr lang="en-US" dirty="0" smtClean="0"/>
              <a:t>Ensure A Cohesive Bond</a:t>
            </a:r>
            <a:endParaRPr lang="en-US" dirty="0"/>
          </a:p>
        </p:txBody>
      </p:sp>
      <p:sp>
        <p:nvSpPr>
          <p:cNvPr id="7" name="Text Placeholder 9"/>
          <p:cNvSpPr>
            <a:spLocks noGrp="1"/>
          </p:cNvSpPr>
          <p:nvPr/>
        </p:nvSpPr>
        <p:spPr bwMode="gray">
          <a:xfrm>
            <a:off x="3886200" y="1500700"/>
            <a:ext cx="2194923" cy="2754243"/>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endParaRPr lang="en-US" dirty="0">
              <a:solidFill>
                <a:srgbClr val="333E48"/>
              </a:solidFill>
            </a:endParaRPr>
          </a:p>
        </p:txBody>
      </p:sp>
      <p:sp>
        <p:nvSpPr>
          <p:cNvPr id="9" name="TextBox 8"/>
          <p:cNvSpPr txBox="1"/>
          <p:nvPr/>
        </p:nvSpPr>
        <p:spPr>
          <a:xfrm>
            <a:off x="3802890" y="3818831"/>
            <a:ext cx="2199740" cy="338554"/>
          </a:xfrm>
          <a:prstGeom prst="rect">
            <a:avLst/>
          </a:prstGeom>
          <a:noFill/>
        </p:spPr>
        <p:txBody>
          <a:bodyPr wrap="square" lIns="45720" rIns="45720" rtlCol="0">
            <a:spAutoFit/>
          </a:bodyPr>
          <a:lstStyle/>
          <a:p>
            <a:pPr algn="r"/>
            <a:r>
              <a:rPr lang="en-US" sz="800" i="1" dirty="0" smtClean="0">
                <a:solidFill>
                  <a:srgbClr val="333E48"/>
                </a:solidFill>
              </a:rPr>
              <a:t>Bob </a:t>
            </a:r>
            <a:r>
              <a:rPr lang="en-US" sz="800" i="1" dirty="0" err="1" smtClean="0">
                <a:solidFill>
                  <a:srgbClr val="333E48"/>
                </a:solidFill>
              </a:rPr>
              <a:t>Malte</a:t>
            </a:r>
            <a:r>
              <a:rPr lang="en-US" sz="800" i="1" dirty="0" smtClean="0">
                <a:solidFill>
                  <a:srgbClr val="333E48"/>
                </a:solidFill>
              </a:rPr>
              <a:t>, CEO, </a:t>
            </a:r>
            <a:br>
              <a:rPr lang="en-US" sz="800" i="1" dirty="0" smtClean="0">
                <a:solidFill>
                  <a:srgbClr val="333E48"/>
                </a:solidFill>
              </a:rPr>
            </a:br>
            <a:r>
              <a:rPr lang="en-US" sz="800" i="1" dirty="0" err="1" smtClean="0">
                <a:solidFill>
                  <a:srgbClr val="333E48"/>
                </a:solidFill>
              </a:rPr>
              <a:t>EvergreenHealth</a:t>
            </a:r>
            <a:endParaRPr lang="en-US" sz="800" i="1" dirty="0" smtClean="0">
              <a:solidFill>
                <a:srgbClr val="333E48"/>
              </a:solidFill>
            </a:endParaRPr>
          </a:p>
        </p:txBody>
      </p:sp>
      <p:grpSp>
        <p:nvGrpSpPr>
          <p:cNvPr id="10" name="Group 9"/>
          <p:cNvGrpSpPr/>
          <p:nvPr/>
        </p:nvGrpSpPr>
        <p:grpSpPr>
          <a:xfrm>
            <a:off x="3886200" y="1500700"/>
            <a:ext cx="319390" cy="218673"/>
            <a:chOff x="3353134" y="1628814"/>
            <a:chExt cx="319390" cy="218673"/>
          </a:xfrm>
        </p:grpSpPr>
        <p:sp>
          <p:nvSpPr>
            <p:cNvPr id="11" name="Freeform 10"/>
            <p:cNvSpPr/>
            <p:nvPr/>
          </p:nvSpPr>
          <p:spPr bwMode="gray">
            <a:xfrm flipH="1">
              <a:off x="3353134" y="1628814"/>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Group 11"/>
            <p:cNvGrpSpPr>
              <a:grpSpLocks noChangeAspect="1"/>
            </p:cNvGrpSpPr>
            <p:nvPr/>
          </p:nvGrpSpPr>
          <p:grpSpPr bwMode="gray">
            <a:xfrm>
              <a:off x="3404816" y="1664164"/>
              <a:ext cx="124165" cy="127205"/>
              <a:chOff x="3145010" y="1854051"/>
              <a:chExt cx="124957" cy="128016"/>
            </a:xfrm>
            <a:solidFill>
              <a:schemeClr val="bg1"/>
            </a:solidFill>
          </p:grpSpPr>
          <p:sp>
            <p:nvSpPr>
              <p:cNvPr id="13" name="Freeform 15"/>
              <p:cNvSpPr>
                <a:spLocks noChangeAspect="1"/>
              </p:cNvSpPr>
              <p:nvPr/>
            </p:nvSpPr>
            <p:spPr bwMode="gray">
              <a:xfrm>
                <a:off x="314501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4" name="Freeform 15"/>
              <p:cNvSpPr>
                <a:spLocks noChangeAspect="1"/>
              </p:cNvSpPr>
              <p:nvPr/>
            </p:nvSpPr>
            <p:spPr bwMode="gray">
              <a:xfrm>
                <a:off x="3213440" y="1854051"/>
                <a:ext cx="56527" cy="128016"/>
              </a:xfrm>
              <a:custGeom>
                <a:avLst/>
                <a:gdLst>
                  <a:gd name="T0" fmla="*/ 157 w 169"/>
                  <a:gd name="T1" fmla="*/ 217 h 385"/>
                  <a:gd name="T2" fmla="*/ 157 w 169"/>
                  <a:gd name="T3" fmla="*/ 385 h 385"/>
                  <a:gd name="T4" fmla="*/ 0 w 169"/>
                  <a:gd name="T5" fmla="*/ 385 h 385"/>
                  <a:gd name="T6" fmla="*/ 0 w 169"/>
                  <a:gd name="T7" fmla="*/ 252 h 385"/>
                  <a:gd name="T8" fmla="*/ 0 w 169"/>
                  <a:gd name="T9" fmla="*/ 252 h 385"/>
                  <a:gd name="T10" fmla="*/ 1 w 169"/>
                  <a:gd name="T11" fmla="*/ 226 h 385"/>
                  <a:gd name="T12" fmla="*/ 2 w 169"/>
                  <a:gd name="T13" fmla="*/ 202 h 385"/>
                  <a:gd name="T14" fmla="*/ 3 w 169"/>
                  <a:gd name="T15" fmla="*/ 181 h 385"/>
                  <a:gd name="T16" fmla="*/ 7 w 169"/>
                  <a:gd name="T17" fmla="*/ 160 h 385"/>
                  <a:gd name="T18" fmla="*/ 10 w 169"/>
                  <a:gd name="T19" fmla="*/ 141 h 385"/>
                  <a:gd name="T20" fmla="*/ 15 w 169"/>
                  <a:gd name="T21" fmla="*/ 125 h 385"/>
                  <a:gd name="T22" fmla="*/ 21 w 169"/>
                  <a:gd name="T23" fmla="*/ 110 h 385"/>
                  <a:gd name="T24" fmla="*/ 26 w 169"/>
                  <a:gd name="T25" fmla="*/ 97 h 385"/>
                  <a:gd name="T26" fmla="*/ 26 w 169"/>
                  <a:gd name="T27" fmla="*/ 97 h 385"/>
                  <a:gd name="T28" fmla="*/ 35 w 169"/>
                  <a:gd name="T29" fmla="*/ 81 h 385"/>
                  <a:gd name="T30" fmla="*/ 46 w 169"/>
                  <a:gd name="T31" fmla="*/ 67 h 385"/>
                  <a:gd name="T32" fmla="*/ 57 w 169"/>
                  <a:gd name="T33" fmla="*/ 53 h 385"/>
                  <a:gd name="T34" fmla="*/ 70 w 169"/>
                  <a:gd name="T35" fmla="*/ 40 h 385"/>
                  <a:gd name="T36" fmla="*/ 85 w 169"/>
                  <a:gd name="T37" fmla="*/ 28 h 385"/>
                  <a:gd name="T38" fmla="*/ 100 w 169"/>
                  <a:gd name="T39" fmla="*/ 18 h 385"/>
                  <a:gd name="T40" fmla="*/ 116 w 169"/>
                  <a:gd name="T41" fmla="*/ 8 h 385"/>
                  <a:gd name="T42" fmla="*/ 134 w 169"/>
                  <a:gd name="T43" fmla="*/ 0 h 385"/>
                  <a:gd name="T44" fmla="*/ 169 w 169"/>
                  <a:gd name="T45" fmla="*/ 56 h 385"/>
                  <a:gd name="T46" fmla="*/ 169 w 169"/>
                  <a:gd name="T47" fmla="*/ 56 h 385"/>
                  <a:gd name="T48" fmla="*/ 159 w 169"/>
                  <a:gd name="T49" fmla="*/ 60 h 385"/>
                  <a:gd name="T50" fmla="*/ 149 w 169"/>
                  <a:gd name="T51" fmla="*/ 66 h 385"/>
                  <a:gd name="T52" fmla="*/ 140 w 169"/>
                  <a:gd name="T53" fmla="*/ 72 h 385"/>
                  <a:gd name="T54" fmla="*/ 130 w 169"/>
                  <a:gd name="T55" fmla="*/ 78 h 385"/>
                  <a:gd name="T56" fmla="*/ 122 w 169"/>
                  <a:gd name="T57" fmla="*/ 86 h 385"/>
                  <a:gd name="T58" fmla="*/ 116 w 169"/>
                  <a:gd name="T59" fmla="*/ 93 h 385"/>
                  <a:gd name="T60" fmla="*/ 110 w 169"/>
                  <a:gd name="T61" fmla="*/ 102 h 385"/>
                  <a:gd name="T62" fmla="*/ 104 w 169"/>
                  <a:gd name="T63" fmla="*/ 110 h 385"/>
                  <a:gd name="T64" fmla="*/ 104 w 169"/>
                  <a:gd name="T65" fmla="*/ 110 h 385"/>
                  <a:gd name="T66" fmla="*/ 98 w 169"/>
                  <a:gd name="T67" fmla="*/ 120 h 385"/>
                  <a:gd name="T68" fmla="*/ 95 w 169"/>
                  <a:gd name="T69" fmla="*/ 131 h 385"/>
                  <a:gd name="T70" fmla="*/ 90 w 169"/>
                  <a:gd name="T71" fmla="*/ 143 h 385"/>
                  <a:gd name="T72" fmla="*/ 87 w 169"/>
                  <a:gd name="T73" fmla="*/ 156 h 385"/>
                  <a:gd name="T74" fmla="*/ 85 w 169"/>
                  <a:gd name="T75" fmla="*/ 169 h 385"/>
                  <a:gd name="T76" fmla="*/ 82 w 169"/>
                  <a:gd name="T77" fmla="*/ 184 h 385"/>
                  <a:gd name="T78" fmla="*/ 80 w 169"/>
                  <a:gd name="T79" fmla="*/ 217 h 385"/>
                  <a:gd name="T80" fmla="*/ 157 w 169"/>
                  <a:gd name="T81" fmla="*/ 21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385">
                    <a:moveTo>
                      <a:pt x="157" y="217"/>
                    </a:moveTo>
                    <a:lnTo>
                      <a:pt x="157" y="385"/>
                    </a:lnTo>
                    <a:lnTo>
                      <a:pt x="0" y="385"/>
                    </a:lnTo>
                    <a:lnTo>
                      <a:pt x="0" y="252"/>
                    </a:lnTo>
                    <a:lnTo>
                      <a:pt x="0" y="252"/>
                    </a:lnTo>
                    <a:lnTo>
                      <a:pt x="1" y="226"/>
                    </a:lnTo>
                    <a:lnTo>
                      <a:pt x="2" y="202"/>
                    </a:lnTo>
                    <a:lnTo>
                      <a:pt x="3" y="181"/>
                    </a:lnTo>
                    <a:lnTo>
                      <a:pt x="7" y="160"/>
                    </a:lnTo>
                    <a:lnTo>
                      <a:pt x="10" y="141"/>
                    </a:lnTo>
                    <a:lnTo>
                      <a:pt x="15" y="125"/>
                    </a:lnTo>
                    <a:lnTo>
                      <a:pt x="21" y="110"/>
                    </a:lnTo>
                    <a:lnTo>
                      <a:pt x="26" y="97"/>
                    </a:lnTo>
                    <a:lnTo>
                      <a:pt x="26" y="97"/>
                    </a:lnTo>
                    <a:lnTo>
                      <a:pt x="35" y="81"/>
                    </a:lnTo>
                    <a:lnTo>
                      <a:pt x="46" y="67"/>
                    </a:lnTo>
                    <a:lnTo>
                      <a:pt x="57" y="53"/>
                    </a:lnTo>
                    <a:lnTo>
                      <a:pt x="70" y="40"/>
                    </a:lnTo>
                    <a:lnTo>
                      <a:pt x="85" y="28"/>
                    </a:lnTo>
                    <a:lnTo>
                      <a:pt x="100" y="18"/>
                    </a:lnTo>
                    <a:lnTo>
                      <a:pt x="116" y="8"/>
                    </a:lnTo>
                    <a:lnTo>
                      <a:pt x="134" y="0"/>
                    </a:lnTo>
                    <a:lnTo>
                      <a:pt x="169" y="56"/>
                    </a:lnTo>
                    <a:lnTo>
                      <a:pt x="169" y="56"/>
                    </a:lnTo>
                    <a:lnTo>
                      <a:pt x="159" y="60"/>
                    </a:lnTo>
                    <a:lnTo>
                      <a:pt x="149" y="66"/>
                    </a:lnTo>
                    <a:lnTo>
                      <a:pt x="140" y="72"/>
                    </a:lnTo>
                    <a:lnTo>
                      <a:pt x="130" y="78"/>
                    </a:lnTo>
                    <a:lnTo>
                      <a:pt x="122" y="86"/>
                    </a:lnTo>
                    <a:lnTo>
                      <a:pt x="116" y="93"/>
                    </a:lnTo>
                    <a:lnTo>
                      <a:pt x="110" y="102"/>
                    </a:lnTo>
                    <a:lnTo>
                      <a:pt x="104" y="110"/>
                    </a:lnTo>
                    <a:lnTo>
                      <a:pt x="104" y="110"/>
                    </a:lnTo>
                    <a:lnTo>
                      <a:pt x="98" y="120"/>
                    </a:lnTo>
                    <a:lnTo>
                      <a:pt x="95" y="131"/>
                    </a:lnTo>
                    <a:lnTo>
                      <a:pt x="90" y="143"/>
                    </a:lnTo>
                    <a:lnTo>
                      <a:pt x="87" y="156"/>
                    </a:lnTo>
                    <a:lnTo>
                      <a:pt x="85" y="169"/>
                    </a:lnTo>
                    <a:lnTo>
                      <a:pt x="82" y="184"/>
                    </a:lnTo>
                    <a:lnTo>
                      <a:pt x="80" y="217"/>
                    </a:lnTo>
                    <a:lnTo>
                      <a:pt x="157" y="217"/>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grpSp>
      <p:sp>
        <p:nvSpPr>
          <p:cNvPr id="15" name="Text Placeholder 7"/>
          <p:cNvSpPr txBox="1">
            <a:spLocks/>
          </p:cNvSpPr>
          <p:nvPr/>
        </p:nvSpPr>
        <p:spPr>
          <a:xfrm>
            <a:off x="243567" y="1061797"/>
            <a:ext cx="5409088" cy="464692"/>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US" sz="1100" b="1" dirty="0" smtClean="0">
                <a:solidFill>
                  <a:srgbClr val="333E48"/>
                </a:solidFill>
              </a:rPr>
              <a:t>Linking a Network Without an LLC </a:t>
            </a:r>
            <a:endParaRPr lang="en-US" sz="1100" b="1" dirty="0">
              <a:solidFill>
                <a:srgbClr val="333E48"/>
              </a:solidFill>
            </a:endParaRPr>
          </a:p>
        </p:txBody>
      </p:sp>
      <p:sp>
        <p:nvSpPr>
          <p:cNvPr id="16" name="Text Placeholder 1"/>
          <p:cNvSpPr txBox="1">
            <a:spLocks/>
          </p:cNvSpPr>
          <p:nvPr/>
        </p:nvSpPr>
        <p:spPr bwMode="gray">
          <a:xfrm>
            <a:off x="3886200" y="1825854"/>
            <a:ext cx="2201863" cy="1938992"/>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dirty="0" smtClean="0">
                <a:solidFill>
                  <a:srgbClr val="333E48"/>
                </a:solidFill>
              </a:rPr>
              <a:t>“We set out to form an extremely durable and long-term partnership that allows us to come together and create a high-value network of care. To do that, we forged a board-driven, 20-year agreement that ensures the partnership’s strength and stability, ultimately increasing the quality and value of care available in our community.”</a:t>
            </a:r>
            <a:endParaRPr lang="en-US" dirty="0">
              <a:solidFill>
                <a:srgbClr val="333E48"/>
              </a:solidFill>
            </a:endParaRPr>
          </a:p>
        </p:txBody>
      </p:sp>
      <p:sp>
        <p:nvSpPr>
          <p:cNvPr id="18" name="Text Placeholder 37"/>
          <p:cNvSpPr txBox="1">
            <a:spLocks/>
          </p:cNvSpPr>
          <p:nvPr/>
        </p:nvSpPr>
        <p:spPr bwMode="auto">
          <a:xfrm>
            <a:off x="181369" y="1811042"/>
            <a:ext cx="1662545" cy="813503"/>
          </a:xfrm>
          <a:prstGeom prst="rect">
            <a:avLst/>
          </a:prstGeom>
          <a:noFill/>
          <a:ln w="9525">
            <a:noFill/>
            <a:miter lim="800000"/>
            <a:headEnd/>
            <a:tailEnd/>
          </a:ln>
          <a:effectLst/>
        </p:spPr>
        <p:txBody>
          <a:bodyPr vert="horz" wrap="square" lIns="65306" tIns="32653" rIns="65306" bIns="32653" numCol="1" anchor="t" anchorCtr="0" compatLnSpc="1">
            <a:prstTxWarp prst="textNoShape">
              <a:avLst/>
            </a:prstTxWarp>
          </a:bodyPr>
          <a:lstStyle/>
          <a:p>
            <a:pPr algn="ctr" defTabSz="652463">
              <a:spcBef>
                <a:spcPct val="20000"/>
              </a:spcBef>
              <a:defRPr/>
            </a:pPr>
            <a:r>
              <a:rPr lang="en-US" sz="1000" i="1" kern="0" dirty="0" smtClean="0">
                <a:solidFill>
                  <a:srgbClr val="333E48"/>
                </a:solidFill>
                <a:cs typeface="Arial" charset="0"/>
              </a:rPr>
              <a:t>Develop a </a:t>
            </a:r>
            <a:br>
              <a:rPr lang="en-US" sz="1000" i="1" kern="0" dirty="0" smtClean="0">
                <a:solidFill>
                  <a:srgbClr val="333E48"/>
                </a:solidFill>
                <a:cs typeface="Arial" charset="0"/>
              </a:rPr>
            </a:br>
            <a:r>
              <a:rPr lang="en-US" sz="1000" i="1" kern="0" dirty="0" smtClean="0">
                <a:solidFill>
                  <a:srgbClr val="333E48"/>
                </a:solidFill>
                <a:cs typeface="Arial" charset="0"/>
              </a:rPr>
              <a:t>Long-Term Vision </a:t>
            </a:r>
          </a:p>
          <a:p>
            <a:pPr defTabSz="652463">
              <a:spcBef>
                <a:spcPct val="20000"/>
              </a:spcBef>
              <a:defRPr/>
            </a:pPr>
            <a:r>
              <a:rPr lang="en-US" sz="900" dirty="0" smtClean="0">
                <a:solidFill>
                  <a:srgbClr val="333E48"/>
                </a:solidFill>
              </a:rPr>
              <a:t>Contractual partnership agreement spans 20 years, ensuring both parties are fully committed to partnership</a:t>
            </a:r>
            <a:endParaRPr lang="en-US" sz="900" dirty="0">
              <a:solidFill>
                <a:srgbClr val="333E48"/>
              </a:solidFill>
            </a:endParaRPr>
          </a:p>
          <a:p>
            <a:pPr defTabSz="652463">
              <a:spcBef>
                <a:spcPct val="20000"/>
              </a:spcBef>
              <a:defRPr/>
            </a:pPr>
            <a:endParaRPr lang="en-US" sz="1000" i="1" kern="0" dirty="0" smtClean="0">
              <a:solidFill>
                <a:srgbClr val="333E48"/>
              </a:solidFill>
              <a:cs typeface="Arial" charset="0"/>
            </a:endParaRPr>
          </a:p>
        </p:txBody>
      </p:sp>
      <p:sp>
        <p:nvSpPr>
          <p:cNvPr id="19" name="Text Placeholder 37"/>
          <p:cNvSpPr txBox="1">
            <a:spLocks/>
          </p:cNvSpPr>
          <p:nvPr/>
        </p:nvSpPr>
        <p:spPr bwMode="auto">
          <a:xfrm>
            <a:off x="2078075" y="1811042"/>
            <a:ext cx="1677660" cy="761983"/>
          </a:xfrm>
          <a:prstGeom prst="rect">
            <a:avLst/>
          </a:prstGeom>
          <a:noFill/>
          <a:ln w="9525">
            <a:noFill/>
            <a:miter lim="800000"/>
            <a:headEnd/>
            <a:tailEnd/>
          </a:ln>
          <a:effectLst/>
        </p:spPr>
        <p:txBody>
          <a:bodyPr vert="horz" wrap="square" lIns="65306" tIns="32653" rIns="65306" bIns="32653" numCol="1" anchor="t" anchorCtr="0" compatLnSpc="1">
            <a:prstTxWarp prst="textNoShape">
              <a:avLst/>
            </a:prstTxWarp>
          </a:bodyPr>
          <a:lstStyle/>
          <a:p>
            <a:pPr algn="ctr" defTabSz="652463">
              <a:spcBef>
                <a:spcPct val="20000"/>
              </a:spcBef>
              <a:defRPr/>
            </a:pPr>
            <a:r>
              <a:rPr lang="en-US" sz="1000" i="1" kern="0" dirty="0" smtClean="0">
                <a:solidFill>
                  <a:srgbClr val="333E48"/>
                </a:solidFill>
                <a:cs typeface="Arial" charset="0"/>
              </a:rPr>
              <a:t>Ensure</a:t>
            </a:r>
            <a:br>
              <a:rPr lang="en-US" sz="1000" i="1" kern="0" dirty="0" smtClean="0">
                <a:solidFill>
                  <a:srgbClr val="333E48"/>
                </a:solidFill>
                <a:cs typeface="Arial" charset="0"/>
              </a:rPr>
            </a:br>
            <a:r>
              <a:rPr lang="en-US" sz="1000" i="1" kern="0" dirty="0" smtClean="0">
                <a:solidFill>
                  <a:srgbClr val="333E48"/>
                </a:solidFill>
                <a:cs typeface="Arial" charset="0"/>
              </a:rPr>
              <a:t>Physician Support</a:t>
            </a:r>
          </a:p>
          <a:p>
            <a:pPr defTabSz="652463">
              <a:spcBef>
                <a:spcPct val="20000"/>
              </a:spcBef>
              <a:defRPr/>
            </a:pPr>
            <a:r>
              <a:rPr lang="en-US" sz="900" kern="0" dirty="0" smtClean="0">
                <a:solidFill>
                  <a:srgbClr val="333E48"/>
                </a:solidFill>
                <a:cs typeface="Arial" charset="0"/>
              </a:rPr>
              <a:t>Both partners demonstrate clinical quality and outcomes</a:t>
            </a:r>
          </a:p>
        </p:txBody>
      </p:sp>
      <p:sp>
        <p:nvSpPr>
          <p:cNvPr id="20" name="Text Placeholder 37"/>
          <p:cNvSpPr txBox="1">
            <a:spLocks/>
          </p:cNvSpPr>
          <p:nvPr/>
        </p:nvSpPr>
        <p:spPr bwMode="auto">
          <a:xfrm>
            <a:off x="216246" y="3334208"/>
            <a:ext cx="1592791" cy="814128"/>
          </a:xfrm>
          <a:prstGeom prst="rect">
            <a:avLst/>
          </a:prstGeom>
          <a:noFill/>
          <a:ln w="9525">
            <a:noFill/>
            <a:miter lim="800000"/>
            <a:headEnd/>
            <a:tailEnd/>
          </a:ln>
          <a:effectLst/>
        </p:spPr>
        <p:txBody>
          <a:bodyPr vert="horz" wrap="square" lIns="65306" tIns="32653" rIns="65306" bIns="32653" numCol="1" anchor="t" anchorCtr="0" compatLnSpc="1">
            <a:prstTxWarp prst="textNoShape">
              <a:avLst/>
            </a:prstTxWarp>
          </a:bodyPr>
          <a:lstStyle/>
          <a:p>
            <a:pPr algn="ctr" defTabSz="652463">
              <a:spcBef>
                <a:spcPct val="20000"/>
              </a:spcBef>
              <a:defRPr/>
            </a:pPr>
            <a:r>
              <a:rPr lang="en-US" sz="1000" i="1" kern="0" dirty="0" smtClean="0">
                <a:solidFill>
                  <a:srgbClr val="333E48"/>
                </a:solidFill>
                <a:cs typeface="Arial" charset="0"/>
              </a:rPr>
              <a:t>Secure </a:t>
            </a:r>
            <a:br>
              <a:rPr lang="en-US" sz="1000" i="1" kern="0" dirty="0" smtClean="0">
                <a:solidFill>
                  <a:srgbClr val="333E48"/>
                </a:solidFill>
                <a:cs typeface="Arial" charset="0"/>
              </a:rPr>
            </a:br>
            <a:r>
              <a:rPr lang="en-US" sz="1000" i="1" kern="0" dirty="0" smtClean="0">
                <a:solidFill>
                  <a:srgbClr val="333E48"/>
                </a:solidFill>
                <a:cs typeface="Arial" charset="0"/>
              </a:rPr>
              <a:t>Support</a:t>
            </a:r>
          </a:p>
          <a:p>
            <a:pPr defTabSz="652463">
              <a:spcBef>
                <a:spcPct val="20000"/>
              </a:spcBef>
              <a:defRPr/>
            </a:pPr>
            <a:r>
              <a:rPr lang="en-US" sz="900" kern="0" dirty="0" smtClean="0">
                <a:solidFill>
                  <a:srgbClr val="333E48"/>
                </a:solidFill>
                <a:cs typeface="Arial" charset="0"/>
              </a:rPr>
              <a:t>Steering committee contains equal representation from </a:t>
            </a:r>
            <a:br>
              <a:rPr lang="en-US" sz="900" kern="0" dirty="0" smtClean="0">
                <a:solidFill>
                  <a:srgbClr val="333E48"/>
                </a:solidFill>
                <a:cs typeface="Arial" charset="0"/>
              </a:rPr>
            </a:br>
            <a:r>
              <a:rPr lang="en-US" sz="900" kern="0" dirty="0" smtClean="0">
                <a:solidFill>
                  <a:srgbClr val="333E48"/>
                </a:solidFill>
                <a:cs typeface="Arial" charset="0"/>
              </a:rPr>
              <a:t>both partners </a:t>
            </a:r>
            <a:r>
              <a:rPr lang="en-US" sz="900" i="1" kern="0" dirty="0" smtClean="0">
                <a:solidFill>
                  <a:srgbClr val="333E48"/>
                </a:solidFill>
                <a:cs typeface="Arial" charset="0"/>
              </a:rPr>
              <a:t> </a:t>
            </a:r>
            <a:r>
              <a:rPr lang="en-US" sz="900" kern="0" dirty="0" smtClean="0">
                <a:solidFill>
                  <a:srgbClr val="333E48"/>
                </a:solidFill>
                <a:cs typeface="Arial" charset="0"/>
              </a:rPr>
              <a:t>(CEOs, CMOs, COOs) </a:t>
            </a:r>
            <a:endParaRPr lang="en-US" sz="900" i="1" kern="0" dirty="0" smtClean="0">
              <a:solidFill>
                <a:srgbClr val="333E48"/>
              </a:solidFill>
              <a:cs typeface="Arial" charset="0"/>
            </a:endParaRPr>
          </a:p>
        </p:txBody>
      </p:sp>
      <p:sp>
        <p:nvSpPr>
          <p:cNvPr id="23" name="Text Placeholder 37"/>
          <p:cNvSpPr txBox="1">
            <a:spLocks/>
          </p:cNvSpPr>
          <p:nvPr/>
        </p:nvSpPr>
        <p:spPr bwMode="auto">
          <a:xfrm>
            <a:off x="1949270" y="3334208"/>
            <a:ext cx="1935271" cy="258763"/>
          </a:xfrm>
          <a:prstGeom prst="rect">
            <a:avLst/>
          </a:prstGeom>
          <a:noFill/>
          <a:ln w="9525">
            <a:noFill/>
            <a:miter lim="800000"/>
            <a:headEnd/>
            <a:tailEnd/>
          </a:ln>
          <a:effectLst/>
        </p:spPr>
        <p:txBody>
          <a:bodyPr vert="horz" wrap="square" lIns="65306" tIns="32653" rIns="65306" bIns="32653" numCol="1" anchor="t" anchorCtr="0" compatLnSpc="1">
            <a:prstTxWarp prst="textNoShape">
              <a:avLst/>
            </a:prstTxWarp>
          </a:bodyPr>
          <a:lstStyle/>
          <a:p>
            <a:pPr algn="ctr" defTabSz="652463">
              <a:spcBef>
                <a:spcPct val="20000"/>
              </a:spcBef>
              <a:defRPr/>
            </a:pPr>
            <a:r>
              <a:rPr lang="en-US" sz="1000" i="1" kern="0" dirty="0" smtClean="0">
                <a:solidFill>
                  <a:srgbClr val="333E48"/>
                </a:solidFill>
                <a:cs typeface="Arial" charset="0"/>
              </a:rPr>
              <a:t>Track</a:t>
            </a:r>
            <a:br>
              <a:rPr lang="en-US" sz="1000" i="1" kern="0" dirty="0" smtClean="0">
                <a:solidFill>
                  <a:srgbClr val="333E48"/>
                </a:solidFill>
                <a:cs typeface="Arial" charset="0"/>
              </a:rPr>
            </a:br>
            <a:r>
              <a:rPr lang="en-US" sz="1000" i="1" kern="0" dirty="0" smtClean="0">
                <a:solidFill>
                  <a:srgbClr val="333E48"/>
                </a:solidFill>
                <a:cs typeface="Arial" charset="0"/>
              </a:rPr>
              <a:t>Performance</a:t>
            </a:r>
          </a:p>
          <a:p>
            <a:pPr defTabSz="652463">
              <a:spcBef>
                <a:spcPct val="20000"/>
              </a:spcBef>
              <a:defRPr/>
            </a:pPr>
            <a:r>
              <a:rPr lang="en-US" sz="900" dirty="0" smtClean="0">
                <a:solidFill>
                  <a:srgbClr val="333E48"/>
                </a:solidFill>
              </a:rPr>
              <a:t>Quality dashboards track progress on clinical areas; partnership dashboard tracks progress on priority activities aligned with strategic partnership goals</a:t>
            </a:r>
            <a:endParaRPr lang="en-US" sz="900" i="1" kern="0" dirty="0" smtClean="0">
              <a:solidFill>
                <a:srgbClr val="333E48"/>
              </a:solidFill>
              <a:cs typeface="Arial" charset="0"/>
            </a:endParaRPr>
          </a:p>
        </p:txBody>
      </p:sp>
      <p:pic>
        <p:nvPicPr>
          <p:cNvPr id="2050" name="Picture 2" descr="L:\public\share\ABC Templates and Resources\ABC Art Icons Logos\ABC Modern Icons\Person_Doc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181" y="1414328"/>
            <a:ext cx="295448" cy="3707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public\share\ABC Templates and Resources\ABC Art Icons Logos\ABC Modern Icons\Contra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578" y="1378978"/>
            <a:ext cx="290126" cy="3609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public\share\ABC Templates and Resources\ABC Art Icons Logos\ABC Modern Icons\Dashbo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743" y="2924963"/>
            <a:ext cx="376324" cy="37632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L:\public\share\ABC Templates and Resources\ABC Art Icons Logos\ABC Modern Icons\Meeting_5_peo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041" y="2924963"/>
            <a:ext cx="457200" cy="36591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855420" y="3818831"/>
            <a:ext cx="2199740" cy="338554"/>
          </a:xfrm>
          <a:prstGeom prst="rect">
            <a:avLst/>
          </a:prstGeom>
          <a:noFill/>
        </p:spPr>
        <p:txBody>
          <a:bodyPr wrap="square" lIns="45720" rIns="45720" rtlCol="0">
            <a:spAutoFit/>
          </a:bodyPr>
          <a:lstStyle/>
          <a:p>
            <a:pPr algn="r"/>
            <a:r>
              <a:rPr lang="en-US" sz="800" i="1" dirty="0" smtClean="0">
                <a:solidFill>
                  <a:srgbClr val="333E48"/>
                </a:solidFill>
              </a:rPr>
              <a:t>Gary Kaplan MD, CEO, </a:t>
            </a:r>
            <a:br>
              <a:rPr lang="en-US" sz="800" i="1" dirty="0" smtClean="0">
                <a:solidFill>
                  <a:srgbClr val="333E48"/>
                </a:solidFill>
              </a:rPr>
            </a:br>
            <a:r>
              <a:rPr lang="en-US" sz="800" i="1" dirty="0" smtClean="0">
                <a:solidFill>
                  <a:srgbClr val="333E48"/>
                </a:solidFill>
              </a:rPr>
              <a:t>Virginia Mason </a:t>
            </a:r>
          </a:p>
        </p:txBody>
      </p:sp>
    </p:spTree>
    <p:extLst>
      <p:ext uri="{BB962C8B-B14F-4D97-AF65-F5344CB8AC3E}">
        <p14:creationId xmlns:p14="http://schemas.microsoft.com/office/powerpoint/2010/main" val="28312492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a:t>Telemedicine Partnerships Allow Complex Care to Remain In-House</a:t>
            </a:r>
          </a:p>
        </p:txBody>
      </p:sp>
      <p:sp>
        <p:nvSpPr>
          <p:cNvPr id="3" name="Text Placeholder 2"/>
          <p:cNvSpPr>
            <a:spLocks noGrp="1"/>
          </p:cNvSpPr>
          <p:nvPr>
            <p:ph type="body" sz="quarter" idx="22"/>
          </p:nvPr>
        </p:nvSpPr>
        <p:spPr>
          <a:xfrm>
            <a:off x="320040" y="45947"/>
            <a:ext cx="2926080" cy="138499"/>
          </a:xfrm>
        </p:spPr>
        <p:txBody>
          <a:bodyPr/>
          <a:lstStyle/>
          <a:p>
            <a:r>
              <a:rPr lang="en-US" dirty="0"/>
              <a:t>Tactic #2: Portfolio-Enhancing Clinical </a:t>
            </a:r>
            <a:r>
              <a:rPr lang="en-US" dirty="0" smtClean="0"/>
              <a:t>Partnerships</a:t>
            </a:r>
            <a:endParaRPr lang="en-US" dirty="0"/>
          </a:p>
        </p:txBody>
      </p:sp>
      <p:sp>
        <p:nvSpPr>
          <p:cNvPr id="4" name="Text Placeholder 3"/>
          <p:cNvSpPr>
            <a:spLocks noGrp="1"/>
          </p:cNvSpPr>
          <p:nvPr>
            <p:ph type="body" sz="quarter" idx="23"/>
          </p:nvPr>
        </p:nvSpPr>
        <p:spPr>
          <a:xfrm>
            <a:off x="4054510" y="4542068"/>
            <a:ext cx="2346290" cy="258532"/>
          </a:xfrm>
        </p:spPr>
        <p:txBody>
          <a:bodyPr/>
          <a:lstStyle/>
          <a:p>
            <a:r>
              <a:rPr lang="en-US" dirty="0" smtClean="0"/>
              <a:t>Source: Health Care Advisory Board interviews </a:t>
            </a:r>
            <a:r>
              <a:rPr lang="en-US" dirty="0"/>
              <a:t>and analysis</a:t>
            </a:r>
            <a:r>
              <a:rPr lang="en-US" dirty="0" smtClean="0"/>
              <a:t>; Mayo Clinic Care Network, available at: </a:t>
            </a:r>
            <a:r>
              <a:rPr lang="en-US" dirty="0"/>
              <a:t>http://</a:t>
            </a:r>
            <a:r>
              <a:rPr lang="en-US" dirty="0" smtClean="0"/>
              <a:t>www.mayoclinic.org/about-mayo-clinic/care-network.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a:t>Bringing High-End Expertise to the Local Market</a:t>
            </a:r>
          </a:p>
        </p:txBody>
      </p:sp>
      <p:sp>
        <p:nvSpPr>
          <p:cNvPr id="8" name="TextBox 7"/>
          <p:cNvSpPr txBox="1"/>
          <p:nvPr/>
        </p:nvSpPr>
        <p:spPr bwMode="gray">
          <a:xfrm>
            <a:off x="4248861" y="1540142"/>
            <a:ext cx="1839202" cy="2645413"/>
          </a:xfrm>
          <a:prstGeom prst="rect">
            <a:avLst/>
          </a:prstGeom>
          <a:solidFill>
            <a:schemeClr val="accent1"/>
          </a:solidFill>
          <a:ln w="6350">
            <a:solidFill>
              <a:schemeClr val="bg1"/>
            </a:solidFill>
          </a:ln>
        </p:spPr>
        <p:txBody>
          <a:bodyPr wrap="square" lIns="182880" tIns="274320" rIns="91440" bIns="0" rtlCol="0">
            <a:noAutofit/>
          </a:bodyPr>
          <a:lstStyle/>
          <a:p>
            <a:r>
              <a:rPr lang="en-US" sz="1100" b="1" dirty="0" smtClean="0"/>
              <a:t>Network in Brief: Mayo Clinic Care Network </a:t>
            </a:r>
            <a:endParaRPr lang="en-US" sz="1100" b="1" dirty="0"/>
          </a:p>
        </p:txBody>
      </p:sp>
      <p:grpSp>
        <p:nvGrpSpPr>
          <p:cNvPr id="9" name="Group 8"/>
          <p:cNvGrpSpPr/>
          <p:nvPr/>
        </p:nvGrpSpPr>
        <p:grpSpPr bwMode="gray">
          <a:xfrm>
            <a:off x="4248861" y="1540142"/>
            <a:ext cx="319390" cy="218673"/>
            <a:chOff x="2833829" y="1401109"/>
            <a:chExt cx="319390" cy="218673"/>
          </a:xfrm>
        </p:grpSpPr>
        <p:sp>
          <p:nvSpPr>
            <p:cNvPr id="10" name="Freeform 9"/>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Plus 10"/>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12" name="Text Placeholder 1"/>
          <p:cNvSpPr txBox="1">
            <a:spLocks/>
          </p:cNvSpPr>
          <p:nvPr/>
        </p:nvSpPr>
        <p:spPr bwMode="gray">
          <a:xfrm>
            <a:off x="4248861" y="2137155"/>
            <a:ext cx="1823206" cy="1849224"/>
          </a:xfrm>
          <a:prstGeom prst="rect">
            <a:avLst/>
          </a:prstGeom>
        </p:spPr>
        <p:txBody>
          <a:bodyPr vert="horz" wrap="square" lIns="182880" tIns="91440" rIns="9144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26-member network; partnership model that extends Mayo physicians and expertise to members</a:t>
            </a:r>
          </a:p>
          <a:p>
            <a:r>
              <a:rPr lang="en-US" dirty="0" smtClean="0"/>
              <a:t>In addition to direct access to clinical expertise, members are able to brand themselves as members of Mayo Clinic Care Network </a:t>
            </a:r>
            <a:endParaRPr lang="en-US" dirty="0"/>
          </a:p>
        </p:txBody>
      </p:sp>
      <p:sp>
        <p:nvSpPr>
          <p:cNvPr id="7" name="Rectangle 6"/>
          <p:cNvSpPr/>
          <p:nvPr/>
        </p:nvSpPr>
        <p:spPr>
          <a:xfrm>
            <a:off x="307975" y="3480494"/>
            <a:ext cx="1797049" cy="1015663"/>
          </a:xfrm>
          <a:prstGeom prst="rect">
            <a:avLst/>
          </a:prstGeom>
        </p:spPr>
        <p:txBody>
          <a:bodyPr wrap="square">
            <a:spAutoFit/>
          </a:bodyPr>
          <a:lstStyle/>
          <a:p>
            <a:endParaRPr lang="en-US" sz="1000" i="1" dirty="0" smtClean="0"/>
          </a:p>
          <a:p>
            <a:pPr marL="174625" indent="-174625">
              <a:buFont typeface="+mj-lt"/>
              <a:buAutoNum type="arabicPeriod"/>
            </a:pPr>
            <a:r>
              <a:rPr lang="en-US" sz="1000" b="1" dirty="0" err="1" smtClean="0"/>
              <a:t>eConsult</a:t>
            </a:r>
            <a:r>
              <a:rPr lang="en-US" sz="1000" dirty="0" smtClean="0"/>
              <a:t>: Specialists </a:t>
            </a:r>
            <a:r>
              <a:rPr lang="en-US" sz="1000" dirty="0"/>
              <a:t>can connect with Mayo Clinic experts when they want additional input on complex patient </a:t>
            </a:r>
            <a:r>
              <a:rPr lang="en-US" sz="1000" dirty="0" smtClean="0"/>
              <a:t>care</a:t>
            </a:r>
          </a:p>
        </p:txBody>
      </p:sp>
      <p:sp>
        <p:nvSpPr>
          <p:cNvPr id="15" name="AutoShape 6" descr="data:image/jpeg;base64,/9j/4AAQSkZJRgABAQAAAQABAAD/2wCEAAkGBggGERUUBxIWFBQRFh0XFhcVFxUfFxcVExQVFBYYFB8aGyceFxkkGxYWHy8sJCcqLCwsFx8xODArNScsLikBCQoKDgwOGg8PGjAlHSU1LDAvNSwsLCw0LC4vLCwsLCwpLCksLCkpKSwsLCwsLCwqLCksLCksLSwsLCksLCwpKf/AABEIAKYBMAMBIgACEQEDEQH/xAAcAAEAAwADAQEAAAAAAAAAAAAABQYHAwQIAgH/xABIEAABAwIEAgQJBwoFBQEAAAABAAIDBBEFBhIhBzETQVFhIjJxcnOBkaGxFDM0NUKz0QgVIzZSYoKiwcN0g5KytCRDVGOjFv/EABkBAQADAQEAAAAAAAAAAAAAAAABAgMEBf/EAC0RAAICAQMCBQMDBQAAAAAAAAABAhEDEiExE0EEIlFhgUJxoQUUMiQzNJHR/9oADAMBAAIRAxEAPwDcUREAREQBERAEREAREQBERAEREAREQBERAEREAREQBERAEREAREQBERAEREAREQBERAEREAREQBERAEREAREQBERAEREAREQBERAEREAREQBERAEREAREQBERAEREAREQBERAEREAREQBERAEREAREQEXmOsq6CAvorXaRe4v4J2uPWQqPNmLFZ/Gmd/DYf7QFo9TTsqmOZJyeCD5CLKhfmeGnJEtyWmxv2jbqXb4dxpprc8vxscmpOL2+50BjGIjlNJ/rd+K7MGaMVp+Upd3OAP9L+9c5oKY/ZHvXXlwhp+ZNu4rpuD5RwVljupfkl6XPkrfpcQPew29xv8AFTNJmzC6vm/Qex4t7+XvVFdhtS3qv5CEGG1J6veFnLBifGxtDxeePO/wajHIyUXjIIPWDcL6WXRNr8PN4Nbe9p+NlK0edcQp9qgNkHeLO9o29ywl4V/S7OuH6hHiaaL4igKPOmHVG0+qM94uPaP6gLmrs34PQi5lDz+zGQ4+u2w9ZCweOadNHfjyRyfwdkyiz+s4kVTz/wBFE1rQftkkkeogD3qcwjPWG4hYVJ6F/Y4+CfI7l7bI8Ukro2cJIsiLqzYpSQC7njflbe/sUbPmX/x2et34D8VChJ8IwllhHlk4irUOYapjry2cOy1vYfxUzSYrTVniGx7DsfV2+pTLHKJWGaE+DuIiLM2CIiAIiIAiIgCIiAIiIAiIgCIiAIiIAiIgCIiAKtZgpuik1Dk8X9Y2P9FZVHY7TdPESObPC9XX7vgtMUqkY546oMq6Iq/jubYMMuyls945k+I3y9p7veu5KzzseOWR1FE+5wYLuNgOZPL1qLqs0YVS85NR7GAu94296zPF83PrD/1D3SHsGzB5Or2BQ78fnPiNaPLc/gtlhbPTx/p6+t/6NSlz5St+ZiefKWj4XXQqs7zTfNwxjvdd34LNzjdYesD+EL4di1Y77Z9QH4LRYToXg8K7Fzq8YrK35x1h2MAaPdufWo2Sripd3vDfXv7t1WH1lRJ473H1lcSusZ0xhGCqKoskmbpIfo93edy/FdWTNtfL4+m3YAR/VQqKyxx9CxM0+bsTovobtHml1vWL2Kk6fiZjkf0gtePN0n2tt8FU1e8o8IcbzJZ9YPk0J31SA63D9xmx9brDsuqz6cFcjHLixyXnQh4jwyfSYng/uuDvjZXnL2F4lj7dUUMsLTydONF/NFy4+y3erXljh3gGVLGiiDpB/wB2SzpPUbWZ/CArMvPyeLXEEeXPwOBvypr5IjCMEqcOt01Q9/7u2n+a59hCl0RcUpOTtnRCCgqQREVS4REQBERAEREAREQBERAEREAREQBERAEREAX45oeLO5FfqIDIs+5gGAaoYnWePGcOYafFDf3nDfuHuyGtxGWtO+zepo/r2ladx1wCf5TTzUrS4VA6LS0EkzNI02A5uc0gDzFN5B4NUmGtbNmZolmO4iNjHH5/VI7+Ud/NetDLCGNTfLNcUYYYbGTYHkzHsyb4VTPe39uwaz/U4hp9RVsp+BGZpheV9OzuL3k/yxke9b81jWABgsBsAOQA7F+rnl42b4VEvK+x5+quBWZ4BeJ1PJ3NkcD/ADsA96r1fw6zVhvz9FKe+MB4/wDmXL1EiheNyLmgsrPH9RR1NIbVUb2Hse1zfiFw3HaF7FLQ7muB2HUbt3RMv5rfwWq8f6x/JPW9jyRS0dTXO00bHSOPUxrnH2NBVwwLg/mfGSDNEKdh5umNjbuYLvv5QPKvRrI2RizAAOwL6VJeOk/4qiHmfYpeUeFWB5Vs9w6ecf8AckA8E/8ArbyZ5dz3q6Ii4pTlN3JmTbfIREVSAiIgCIiAIiIAiIgCIiAIiIAiIgCIiAIiIAiIgCLzvhua8/ZhqHw4NUySPbqdpBhFmNeG3u8AdY61IV2Y+J+TwJcW1mO4v0jYXx7nYOMe7b8uYXY/CSutSs16b9TeEVayFnSHO1N0rG6JGHRKy9w11gQW9rSDcesdSic38UWZVroqU07pA8NL3B1iBI4tHRt0nWRbtHYudYpuWmtyml3Rd5aaGctMrQ4xu1NJAOl2lzbt7DZzh5CVyKkcXcbxDAaASYVIYn9Mxuptr6SH3G4PYF3shYpWYphUM1c8vlcx5Lza5IkkA5C3ID2Kem9GvtwNO1lpRZXwVzTjGY31Ixid0ojZGW6tOxcZL2sB2BTOK8UWYZirKD5O5wc+NjpNW4dMGlpa3T4TRqF9+3s3mWCSk4Ldolwd0XtERYlAiIgCIiAIiIAiLP8AiDxXpcpEw4c0TVNvCBP6OK4uNdt3OtvpFtuZG17whKbqJKTeyNARYJT1fFLN46SkM7WO3aWmOFlj+zctLh37+Vcr6nitlgap+nkaNzcRzC3fp1OA9i6P2vbUr+5fp+5uyKo8NM41edKV8lcxjHxSmM6L2NmMdexJLfGta55KqcIc3Y3mGsqGYtO6VjI7tBDBY9IG38Fo6ll0Zea+xXQ9/Y1lFRMx8Uo8v4jHRmnc8PLA5+qxBmIDdDdJ1gXHWOsdSvapKEopN9yGmgiIqEBFTeIfERuROhAgMzp9R8fS0Nj0330m58IK04bXMxOGOWMECVjXgO5gPaHAHv3V3CSipPhk06s7KIioQEREAREQBERAEKIUBgXByohpsWmM7mtHRSi7iAL9NH2rROJmb8EpMPqInTRySTRmNkbXNc7U8WDiATpDfGueztWOZRyeM7V0sBl6Kwkk1aNXiyNba2oft9vUrnV/k+1MTSaCta5w3AfEWgnyh7rewr1MscXUTlKuDoko6rbJbgJg9VR08807S1lQ5gjv9oRB93DuJfb+EqczXnbBcEr4IMQpTLM7QY5dMR6PpZCwWLjqbu2+yrPDriFi9NWfm7NO7w4xseQ0ObIwHwHEbOaQNjz5cwdo3it9e0nm0/8AyZFm8blmevur2K1cty18dPqwenZ8HqR4ZfUsHo5PvZVHcdPqwenZ8HqR4ZfUsHo5PvZVk/8AHX3I+j5KT+T185V+ZF8ZVccTzxgtHi0dLPSl1TdjGz6YvBEwBFnE6wPCN7d6p35PXzlX5kXxlXXzN+tUPpaf/YxbTgpZpX6f8LNXJmm51zxSZIZG+sjfIJXFoDNNwQ3VvqIVZxbjpglC1nyKN8z3sa9zQWtEetodoc7e7xexsCAdrrpflAfR6X0zvu1bOG+BYfhmHU7qWNodPCySR1hqe6RgcdR5kXOw5ALFRxxxqclbKVFRtnFknibhWdCY4Q6KYDV0b7eE0cywjZ1tr8j3WUzmXNeFZTjEmLyaQ7ZrQLveRzDGjc/AXFyFj+K0kWAZniGHgMa+aI6W7AdO0MkAHUDqcfWuxxQZDVY7TMxw2pi2IEk2b0bpHa7nqBdcE9Q8iv0IOarhqy2hWT8nH7Awf0dPUEdp6Ie7WVO5M4oYfnWd0NHFIxzIzIS8stYOYy3guJvd4UfxOwDLVLhkjjFDE5jR0DmNY12u40tZpF3A9Y32ueq45ODks9fhY+VfZc+Jj7eEYha2/XYlzR5o7FWUcbx64r25IajptHUzBxzwfCZXR0ET6jQS1zw5rWEjY6Cblw77Adl1MZK4n4XnR5ip2SRyhpfpeAQWtIBLXNNtrjmAsny7Xz8Ja97MdptYLdGqw1aA7aSAnZwPWLjsJBFlseWY8q468V2X2x9JpLHuYNLvCsS2Vu3hbDci/YbK2bHCEdl8iUUlwSGbcb//ADtFPUDnFGS0HkXnwWA92otWPcHspR5pqJavGf0rYXbB+4knfd5c+/jW526y4di0vitTSVWE1QiFyGtf/DHKx7v5Wk+pVngBWxPpKiIeOyfWR+7JGxrT7Y3KuN6cEpLmxHaDaNTREXGZHFFTQwFxha1pedTiAAXOsBd1uZsALnsCxPgR9PqvRf3gtxKw7gR9PqvRf3guvD/ayfBpH+LL3mDOuB4ZiUNNW0pkqHGNsc2iI6OnfpFnOOpu53spXOec6TJMTJa2N7xI/QBHpuDpc651EbeCsx4gfrJS+fS/fKf4/fQoP8R/akVlii3BepOlbHPinHPAqJjDSRySvkYHFgLQI9Qvpe65GodYaDbrspfJXFDCc5u6OIOhmAuI32OoDmY3DZ1uzY9drAr94XYDh2HYdA+niaHzxh8jyAXOc4X3POw5Acgs6zLRQ5fzLB+bwGCSaBxa0WAMrhHJYDlfwifOKKGKblBLdXuEou0jReImbcFyw2EY7TGoEpcWDRE4NdEG7/pDsfD6u9WmmrI54my+K1zA/wAKws0tDt+oWCyX8obxaP8AzvhApLili82HYLTx05t8pEUbiP2BFrcPXpaD3EqqxKUIVy7I02kcuN8dsEw55Zh0UlRpNi8FrWHzSblw77W7LqSybxZwzN8wgZFJFK4EgO0uYQ0XNnA87doC6nCrImF0VFFUVcTJJqhvSFz2h2lrt2NZceD4Niesknqta2R5RwWCobU08DI5mAgOjGm4e0tIeG2DufWLqJ9FXFJ/cPStiYREXKZhERAEREAQoiA86cNMxYblnEpZcXf0bCyRgOl7vCdKwgWaCeTT7FqVVxnyjTtJimfIRyayKW57hra0e0pJwYylKSXRSXJJP6WTmTftX7FwYyhGbmF7u4zS29zgu7JkwZHqd/g2lKEnbM0ydHW59xz5U1haxkvTyEcmNYLRsJ63HS0d/hHqKlOK317SebT/APJkWx4XhFBgkYjwyJsTB9lgAF+09p7zuorGsh4Lj9Sypr2OMsQaGkPcB+jeXtuAbHclR+4Wu62qkRrV2Vzjp9WD07Pg9SPDL6lg9HJ97Kp/MeW8PzVD0OKtLmag+zXFp1NuBuPKVy4RglHglO2noQREwEAEkmziXHc783FY9RdJQ73ZXV5aMl/J6+cq/Mi+Mq6+Zv1qh9LT/wCxi1LK+R8HyeXnB2OaZQA7U9ztmXta528Yr4q8hYLXVja2djjO1zXAh7gLxgBvg3t1BbPPHqSl2aotrWpspX5QH0el9M77tXvI31bRf4WL7pq+szZQwvNzWMxdrnCNxc3S5zdyLdXPZSWHUEOFxRxUoIZExrGgm5DWANFyeewWMsieNQ7oq5eVIxbOH60U/pab4tU5x5q6KGCBk9PrkkLujluR0WnRqG3jF1xsdtr9QVzr8h4LiNY2sqGOM7CxzSHuAvFbT4INupZdUy4vxbxKalkn6Gmpy9wYBcaYniIHTca5CXA3JsLnyHpxyUnGXaK3LxdtP0O1ljgxhmLtZJUYg2dlgS2ntYX3tqJJH+kHyLW4qaly/TaaBgbHBGdLByswE2vvue03NzdZhV8BBTjVg9a9srfF1tABPV4TCHN8tiubg3m/E8YfNR404zdEzU1zzqcAHiN7HO+2PCFr369yLWrlvInJStL4EvMrslBnrIufKfRjbmM2uWVHguYbc438r97Tfu6lQeG8zcPxzo8vSOkpnukaSftQtY5wc7YcnBtjYerVZaTiXBrKmIO1MifCTzELy1vqabhvqAU3lnJOC5RB/NMWlzhZz3Eue4c7EnkO4WCjq44xaje/ZkaopOiZqII6pjmTgOa8FrgeRa4WIPcQV59xGgxng5X9LRAuheSGOdfRLGTfo5COTxYesXG2y9DLgraGmxFhjrWNkY7ZzXgFp8oOyxw5enaatPkrGVFIwjjVlfEGA1j3U7+tr2OIv12cwEEeW3kX1ifGnKlC29NI+d3U2ONw9peGj4pXcFcp1hvHHJF3RyOt6g/Vb1L9oeC2U6M3kjkl9JI63sbpB9a0/p+dyfIdnhzniozwKiSaNsbYpGtY0Ek2LbnWes+QBUDgR9PqvRf3gtpoMOpMLYI6CNkbByaxoaPYFCZayDguU5HyYU14dI3S7U9zhbUHbA8twqrLBKaSq6oalTMz4gfrJS+fS/fKf4/fQqf/ABH9qRW7E8hYNi9Wyrq2vM0RYWkPcG3idqbccjuuzmfKeG5ujbHiwcWsdrGlxadWkt6u4lWWaNwfoNS29jrcO/quj9Az4LMuIH6yUvn033y2XCsNp8GhjhowQyJoa0E3OlvK561D4pkLBsXq2VdW15miLC0h7g28TtTbjkd1XHlUZuT72RGVOzP/AMobxaP/ADvhApniPl+oxzBYTRgufTNjl0jmWCLS+3bYO1fwq15pyThOcej/ADu1x6HVp0vLfH06r25+KFM01OykY1kXisaGjyNAA+CLMoxglyrJ1Ul7GVcMuKmEUtJHTY5J0T4BpY9wOh7B4u4HgkDbfY2BvvYXSk4jZcxGojp8PnEskxIGhri0aWOeS5xAbyaeRJXTxvhJlfG3l74jE9xu4wu0gk9ZbYtv5AuXLvC7LuWZWzUbHulZfS+SRxLbgtNgLN5Ejkpm8MrlvYbi9y2oiLlMwiIgCIiAIiIAiIgCIiAIiIAiIgCIiALNM08JqqoqnVeU6n5NM8lzmkuA1u8ZzXNuW6usEEEk8uS0tFeGSUHcSU2uDIpsmcT8RBjrK9gYdiRI4XHX4kQcfarhkDh7SZGjdpf0s0ttchFhZt7NYLmzdz13PsAtqK8s0pLTwvYlzbVBERYlQiIgCIiAIiIAiIgCIiAIiIAiIgCIiAIiIAiIgCIiAIiIAiIgCIiAIiIAiIgCIiAIiIAiIgCIiAIiIAiIgCIiAIiIAiIgCIiAIiIAiIgCIiAIiIAiIgCIiAIiIAiIgCIiAIiIAiIgCIiAIiIAiIgCIiAIiIAiIgCIiAIiIAiIgCIi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8" descr="data:image/jpeg;base64,/9j/4AAQSkZJRgABAQAAAQABAAD/2wCEAAkGBggGERUUBxIWFBQRFh0XFhcVFxUfFxcVExQVFBYYFB8aGyceFxkkGxYWHy8sJCcqLCwsFx8xODArNScsLikBCQoKDgwOGg8PGjAlHSU1LDAvNSwsLCw0LC4vLCwsLCwpLCksLCkpKSwsLCwsLCwqLCksLCksLSwsLCksLCwpKf/AABEIAKYBMAMBIgACEQEDEQH/xAAcAAEAAwADAQEAAAAAAAAAAAAABQYHAwQIAgH/xABIEAABAwIEAgQJBwoFBQEAAAABAAIDBBEFBhIhBzETQVFhIjJxcnOBkaGxFDM0NUKz0QgVIzZSYoKiwcN0g5KytCRDVGOjFv/EABkBAQADAQEAAAAAAAAAAAAAAAABAgMEBf/EAC0RAAICAQMCBQMDBQAAAAAAAAABAhEDEiExE0EEIlFhgUJxoQUUMiQzNJHR/9oADAMBAAIRAxEAPwDcUREAREQBERAEREAREQBERAEREAREQBERAEREAREQBERAEREAREQBERAEREAREQBERAEREAREQBERAEREAREQBERAEREAREQBERAEREAREQBERAEREAREQBERAEREAREQBERAEREAREQBERAEREAREQEXmOsq6CAvorXaRe4v4J2uPWQqPNmLFZ/Gmd/DYf7QFo9TTsqmOZJyeCD5CLKhfmeGnJEtyWmxv2jbqXb4dxpprc8vxscmpOL2+50BjGIjlNJ/rd+K7MGaMVp+Upd3OAP9L+9c5oKY/ZHvXXlwhp+ZNu4rpuD5RwVljupfkl6XPkrfpcQPew29xv8AFTNJmzC6vm/Qex4t7+XvVFdhtS3qv5CEGG1J6veFnLBifGxtDxeePO/wajHIyUXjIIPWDcL6WXRNr8PN4Nbe9p+NlK0edcQp9qgNkHeLO9o29ywl4V/S7OuH6hHiaaL4igKPOmHVG0+qM94uPaP6gLmrs34PQi5lDz+zGQ4+u2w9ZCweOadNHfjyRyfwdkyiz+s4kVTz/wBFE1rQftkkkeogD3qcwjPWG4hYVJ6F/Y4+CfI7l7bI8Ukro2cJIsiLqzYpSQC7njflbe/sUbPmX/x2et34D8VChJ8IwllhHlk4irUOYapjry2cOy1vYfxUzSYrTVniGx7DsfV2+pTLHKJWGaE+DuIiLM2CIiAIiIAiIgCIiAIiIAiIgCIiAIiIAiIgCIiAKtZgpuik1Dk8X9Y2P9FZVHY7TdPESObPC9XX7vgtMUqkY546oMq6Iq/jubYMMuyls945k+I3y9p7veu5KzzseOWR1FE+5wYLuNgOZPL1qLqs0YVS85NR7GAu94296zPF83PrD/1D3SHsGzB5Or2BQ78fnPiNaPLc/gtlhbPTx/p6+t/6NSlz5St+ZiefKWj4XXQqs7zTfNwxjvdd34LNzjdYesD+EL4di1Y77Z9QH4LRYToXg8K7Fzq8YrK35x1h2MAaPdufWo2Sripd3vDfXv7t1WH1lRJ473H1lcSusZ0xhGCqKoskmbpIfo93edy/FdWTNtfL4+m3YAR/VQqKyxx9CxM0+bsTovobtHml1vWL2Kk6fiZjkf0gtePN0n2tt8FU1e8o8IcbzJZ9YPk0J31SA63D9xmx9brDsuqz6cFcjHLixyXnQh4jwyfSYng/uuDvjZXnL2F4lj7dUUMsLTydONF/NFy4+y3erXljh3gGVLGiiDpB/wB2SzpPUbWZ/CArMvPyeLXEEeXPwOBvypr5IjCMEqcOt01Q9/7u2n+a59hCl0RcUpOTtnRCCgqQREVS4REQBERAEREAREQBERAEREAREQBERAEREAX45oeLO5FfqIDIs+5gGAaoYnWePGcOYafFDf3nDfuHuyGtxGWtO+zepo/r2ladx1wCf5TTzUrS4VA6LS0EkzNI02A5uc0gDzFN5B4NUmGtbNmZolmO4iNjHH5/VI7+Ud/NetDLCGNTfLNcUYYYbGTYHkzHsyb4VTPe39uwaz/U4hp9RVsp+BGZpheV9OzuL3k/yxke9b81jWABgsBsAOQA7F+rnl42b4VEvK+x5+quBWZ4BeJ1PJ3NkcD/ADsA96r1fw6zVhvz9FKe+MB4/wDmXL1EiheNyLmgsrPH9RR1NIbVUb2Hse1zfiFw3HaF7FLQ7muB2HUbt3RMv5rfwWq8f6x/JPW9jyRS0dTXO00bHSOPUxrnH2NBVwwLg/mfGSDNEKdh5umNjbuYLvv5QPKvRrI2RizAAOwL6VJeOk/4qiHmfYpeUeFWB5Vs9w6ecf8AckA8E/8ArbyZ5dz3q6Ii4pTlN3JmTbfIREVSAiIgCIiAIiIAiIgCIiAIiIAiIgCIiAIiIAiIgCLzvhua8/ZhqHw4NUySPbqdpBhFmNeG3u8AdY61IV2Y+J+TwJcW1mO4v0jYXx7nYOMe7b8uYXY/CSutSs16b9TeEVayFnSHO1N0rG6JGHRKy9w11gQW9rSDcesdSic38UWZVroqU07pA8NL3B1iBI4tHRt0nWRbtHYudYpuWmtyml3Rd5aaGctMrQ4xu1NJAOl2lzbt7DZzh5CVyKkcXcbxDAaASYVIYn9Mxuptr6SH3G4PYF3shYpWYphUM1c8vlcx5Lza5IkkA5C3ID2Kem9GvtwNO1lpRZXwVzTjGY31Ixid0ojZGW6tOxcZL2sB2BTOK8UWYZirKD5O5wc+NjpNW4dMGlpa3T4TRqF9+3s3mWCSk4Ldolwd0XtERYlAiIgCIiAIiIAiLP8AiDxXpcpEw4c0TVNvCBP6OK4uNdt3OtvpFtuZG17whKbqJKTeyNARYJT1fFLN46SkM7WO3aWmOFlj+zctLh37+Vcr6nitlgap+nkaNzcRzC3fp1OA9i6P2vbUr+5fp+5uyKo8NM41edKV8lcxjHxSmM6L2NmMdexJLfGta55KqcIc3Y3mGsqGYtO6VjI7tBDBY9IG38Fo6ll0Zea+xXQ9/Y1lFRMx8Uo8v4jHRmnc8PLA5+qxBmIDdDdJ1gXHWOsdSvapKEopN9yGmgiIqEBFTeIfERuROhAgMzp9R8fS0Nj0330m58IK04bXMxOGOWMECVjXgO5gPaHAHv3V3CSipPhk06s7KIioQEREAREQBERAEKIUBgXByohpsWmM7mtHRSi7iAL9NH2rROJmb8EpMPqInTRySTRmNkbXNc7U8WDiATpDfGueztWOZRyeM7V0sBl6Kwkk1aNXiyNba2oft9vUrnV/k+1MTSaCta5w3AfEWgnyh7rewr1MscXUTlKuDoko6rbJbgJg9VR08807S1lQ5gjv9oRB93DuJfb+EqczXnbBcEr4IMQpTLM7QY5dMR6PpZCwWLjqbu2+yrPDriFi9NWfm7NO7w4xseQ0ObIwHwHEbOaQNjz5cwdo3it9e0nm0/8AyZFm8blmevur2K1cty18dPqwenZ8HqR4ZfUsHo5PvZVHcdPqwenZ8HqR4ZfUsHo5PvZVk/8AHX3I+j5KT+T185V+ZF8ZVccTzxgtHi0dLPSl1TdjGz6YvBEwBFnE6wPCN7d6p35PXzlX5kXxlXXzN+tUPpaf/YxbTgpZpX6f8LNXJmm51zxSZIZG+sjfIJXFoDNNwQ3VvqIVZxbjpglC1nyKN8z3sa9zQWtEetodoc7e7xexsCAdrrpflAfR6X0zvu1bOG+BYfhmHU7qWNodPCySR1hqe6RgcdR5kXOw5ALFRxxxqclbKVFRtnFknibhWdCY4Q6KYDV0b7eE0cywjZ1tr8j3WUzmXNeFZTjEmLyaQ7ZrQLveRzDGjc/AXFyFj+K0kWAZniGHgMa+aI6W7AdO0MkAHUDqcfWuxxQZDVY7TMxw2pi2IEk2b0bpHa7nqBdcE9Q8iv0IOarhqy2hWT8nH7Awf0dPUEdp6Ie7WVO5M4oYfnWd0NHFIxzIzIS8stYOYy3guJvd4UfxOwDLVLhkjjFDE5jR0DmNY12u40tZpF3A9Y32ueq45ODks9fhY+VfZc+Jj7eEYha2/XYlzR5o7FWUcbx64r25IajptHUzBxzwfCZXR0ET6jQS1zw5rWEjY6Cblw77Adl1MZK4n4XnR5ip2SRyhpfpeAQWtIBLXNNtrjmAsny7Xz8Ja97MdptYLdGqw1aA7aSAnZwPWLjsJBFlseWY8q468V2X2x9JpLHuYNLvCsS2Vu3hbDci/YbK2bHCEdl8iUUlwSGbcb//ADtFPUDnFGS0HkXnwWA92otWPcHspR5pqJavGf0rYXbB+4knfd5c+/jW526y4di0vitTSVWE1QiFyGtf/DHKx7v5Wk+pVngBWxPpKiIeOyfWR+7JGxrT7Y3KuN6cEpLmxHaDaNTREXGZHFFTQwFxha1pedTiAAXOsBd1uZsALnsCxPgR9PqvRf3gtxKw7gR9PqvRf3guvD/ayfBpH+LL3mDOuB4ZiUNNW0pkqHGNsc2iI6OnfpFnOOpu53spXOec6TJMTJa2N7xI/QBHpuDpc651EbeCsx4gfrJS+fS/fKf4/fQoP8R/akVlii3BepOlbHPinHPAqJjDSRySvkYHFgLQI9Qvpe65GodYaDbrspfJXFDCc5u6OIOhmAuI32OoDmY3DZ1uzY9drAr94XYDh2HYdA+niaHzxh8jyAXOc4X3POw5Acgs6zLRQ5fzLB+bwGCSaBxa0WAMrhHJYDlfwifOKKGKblBLdXuEou0jReImbcFyw2EY7TGoEpcWDRE4NdEG7/pDsfD6u9WmmrI54my+K1zA/wAKws0tDt+oWCyX8obxaP8AzvhApLili82HYLTx05t8pEUbiP2BFrcPXpaD3EqqxKUIVy7I02kcuN8dsEw55Zh0UlRpNi8FrWHzSblw77W7LqSybxZwzN8wgZFJFK4EgO0uYQ0XNnA87doC6nCrImF0VFFUVcTJJqhvSFz2h2lrt2NZceD4Niesknqta2R5RwWCobU08DI5mAgOjGm4e0tIeG2DufWLqJ9FXFJ/cPStiYREXKZhERAEREAQoiA86cNMxYblnEpZcXf0bCyRgOl7vCdKwgWaCeTT7FqVVxnyjTtJimfIRyayKW57hra0e0pJwYylKSXRSXJJP6WTmTftX7FwYyhGbmF7u4zS29zgu7JkwZHqd/g2lKEnbM0ydHW59xz5U1haxkvTyEcmNYLRsJ63HS0d/hHqKlOK317SebT/APJkWx4XhFBgkYjwyJsTB9lgAF+09p7zuorGsh4Lj9Sypr2OMsQaGkPcB+jeXtuAbHclR+4Wu62qkRrV2Vzjp9WD07Pg9SPDL6lg9HJ97Kp/MeW8PzVD0OKtLmag+zXFp1NuBuPKVy4RglHglO2noQREwEAEkmziXHc783FY9RdJQ73ZXV5aMl/J6+cq/Mi+Mq6+Zv1qh9LT/wCxi1LK+R8HyeXnB2OaZQA7U9ztmXta528Yr4q8hYLXVja2djjO1zXAh7gLxgBvg3t1BbPPHqSl2aotrWpspX5QH0el9M77tXvI31bRf4WL7pq+szZQwvNzWMxdrnCNxc3S5zdyLdXPZSWHUEOFxRxUoIZExrGgm5DWANFyeewWMsieNQ7oq5eVIxbOH60U/pab4tU5x5q6KGCBk9PrkkLujluR0WnRqG3jF1xsdtr9QVzr8h4LiNY2sqGOM7CxzSHuAvFbT4INupZdUy4vxbxKalkn6Gmpy9wYBcaYniIHTca5CXA3JsLnyHpxyUnGXaK3LxdtP0O1ljgxhmLtZJUYg2dlgS2ntYX3tqJJH+kHyLW4qaly/TaaBgbHBGdLByswE2vvue03NzdZhV8BBTjVg9a9srfF1tABPV4TCHN8tiubg3m/E8YfNR404zdEzU1zzqcAHiN7HO+2PCFr369yLWrlvInJStL4EvMrslBnrIufKfRjbmM2uWVHguYbc438r97Tfu6lQeG8zcPxzo8vSOkpnukaSftQtY5wc7YcnBtjYerVZaTiXBrKmIO1MifCTzELy1vqabhvqAU3lnJOC5RB/NMWlzhZz3Eue4c7EnkO4WCjq44xaje/ZkaopOiZqII6pjmTgOa8FrgeRa4WIPcQV59xGgxng5X9LRAuheSGOdfRLGTfo5COTxYesXG2y9DLgraGmxFhjrWNkY7ZzXgFp8oOyxw5enaatPkrGVFIwjjVlfEGA1j3U7+tr2OIv12cwEEeW3kX1ifGnKlC29NI+d3U2ONw9peGj4pXcFcp1hvHHJF3RyOt6g/Vb1L9oeC2U6M3kjkl9JI63sbpB9a0/p+dyfIdnhzniozwKiSaNsbYpGtY0Ek2LbnWes+QBUDgR9PqvRf3gtpoMOpMLYI6CNkbByaxoaPYFCZayDguU5HyYU14dI3S7U9zhbUHbA8twqrLBKaSq6oalTMz4gfrJS+fS/fKf4/fQqf/ABH9qRW7E8hYNi9Wyrq2vM0RYWkPcG3idqbccjuuzmfKeG5ujbHiwcWsdrGlxadWkt6u4lWWaNwfoNS29jrcO/quj9Az4LMuIH6yUvn033y2XCsNp8GhjhowQyJoa0E3OlvK561D4pkLBsXq2VdW15miLC0h7g28TtTbjkd1XHlUZuT72RGVOzP/AMobxaP/ADvhApniPl+oxzBYTRgufTNjl0jmWCLS+3bYO1fwq15pyThOcej/ADu1x6HVp0vLfH06r25+KFM01OykY1kXisaGjyNAA+CLMoxglyrJ1Ul7GVcMuKmEUtJHTY5J0T4BpY9wOh7B4u4HgkDbfY2BvvYXSk4jZcxGojp8PnEskxIGhri0aWOeS5xAbyaeRJXTxvhJlfG3l74jE9xu4wu0gk9ZbYtv5AuXLvC7LuWZWzUbHulZfS+SRxLbgtNgLN5Ejkpm8MrlvYbi9y2oiLlMwiIgCIiAIiIAiIgCIiAIiIAiIgCIiALNM08JqqoqnVeU6n5NM8lzmkuA1u8ZzXNuW6usEEEk8uS0tFeGSUHcSU2uDIpsmcT8RBjrK9gYdiRI4XHX4kQcfarhkDh7SZGjdpf0s0ttchFhZt7NYLmzdz13PsAtqK8s0pLTwvYlzbVBERYlQiIgCIiAIiIAiIgCIiAIiIAiIgCIiAIiIAiIgCIiAIiIAiIgCIiAIiIAiIgCIiAIiIAiIgCIiAIiIAiIgCIiAIiIAiIgCIiAIiIAiIgCIiAIiIAiIgCIiAIiIAiIgCIiAIiIAiIgCIiAIiIAiIgCIiAIiIAiIgCIiAIiIAiIgCIi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1983075" y="3480494"/>
            <a:ext cx="2006600" cy="1015663"/>
          </a:xfrm>
          <a:prstGeom prst="rect">
            <a:avLst/>
          </a:prstGeom>
        </p:spPr>
        <p:txBody>
          <a:bodyPr wrap="square">
            <a:spAutoFit/>
          </a:bodyPr>
          <a:lstStyle/>
          <a:p>
            <a:endParaRPr lang="en-US" sz="1000" dirty="0"/>
          </a:p>
          <a:p>
            <a:pPr marL="174625" indent="-174625">
              <a:buFont typeface="+mj-lt"/>
              <a:buAutoNum type="arabicPeriod" startAt="2"/>
            </a:pPr>
            <a:r>
              <a:rPr lang="en-US" sz="1000" b="1" dirty="0" smtClean="0"/>
              <a:t>AskMayoExpert: </a:t>
            </a:r>
            <a:r>
              <a:rPr lang="en-US" sz="1000" dirty="0"/>
              <a:t>W</a:t>
            </a:r>
            <a:r>
              <a:rPr lang="en-US" sz="1000" dirty="0" smtClean="0"/>
              <a:t>eb-based system allows members to access Mayo perspective on </a:t>
            </a:r>
            <a:r>
              <a:rPr lang="en-US" sz="1000" dirty="0"/>
              <a:t>hundreds of medical </a:t>
            </a:r>
            <a:r>
              <a:rPr lang="en-US" sz="1000" dirty="0" smtClean="0"/>
              <a:t>conditions </a:t>
            </a:r>
            <a:endParaRPr lang="en-US" sz="1000" dirty="0"/>
          </a:p>
        </p:txBody>
      </p:sp>
      <p:grpSp>
        <p:nvGrpSpPr>
          <p:cNvPr id="22" name="Group 197"/>
          <p:cNvGrpSpPr/>
          <p:nvPr/>
        </p:nvGrpSpPr>
        <p:grpSpPr bwMode="gray">
          <a:xfrm>
            <a:off x="861718" y="1695296"/>
            <a:ext cx="2765262" cy="1799041"/>
            <a:chOff x="570714" y="1144588"/>
            <a:chExt cx="5049810" cy="3179762"/>
          </a:xfrm>
          <a:solidFill>
            <a:schemeClr val="accent1"/>
          </a:solidFill>
        </p:grpSpPr>
        <p:sp>
          <p:nvSpPr>
            <p:cNvPr id="24" name="Freeform 20"/>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accent2"/>
              </a:solidFill>
              <a:round/>
              <a:headEnd/>
              <a:tailEnd/>
            </a:ln>
          </p:spPr>
          <p:txBody>
            <a:bodyPr/>
            <a:lstStyle/>
            <a:p>
              <a:endParaRPr lang="en-US">
                <a:latin typeface="+mj-lt"/>
              </a:endParaRPr>
            </a:p>
          </p:txBody>
        </p:sp>
        <p:grpSp>
          <p:nvGrpSpPr>
            <p:cNvPr id="25" name="Group 110"/>
            <p:cNvGrpSpPr/>
            <p:nvPr/>
          </p:nvGrpSpPr>
          <p:grpSpPr bwMode="gray">
            <a:xfrm>
              <a:off x="753918" y="3464849"/>
              <a:ext cx="1112868" cy="802007"/>
              <a:chOff x="753918" y="3464849"/>
              <a:chExt cx="1112868" cy="802007"/>
            </a:xfrm>
            <a:grpFill/>
          </p:grpSpPr>
          <p:sp>
            <p:nvSpPr>
              <p:cNvPr id="98"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accent2"/>
                </a:solidFill>
                <a:round/>
                <a:headEnd/>
                <a:tailEnd/>
              </a:ln>
            </p:spPr>
            <p:txBody>
              <a:bodyPr/>
              <a:lstStyle/>
              <a:p>
                <a:endParaRPr lang="en-US">
                  <a:latin typeface="+mj-lt"/>
                </a:endParaRPr>
              </a:p>
            </p:txBody>
          </p:sp>
          <p:sp>
            <p:nvSpPr>
              <p:cNvPr id="99"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accent2"/>
                </a:solidFill>
                <a:round/>
                <a:headEnd/>
                <a:tailEnd/>
              </a:ln>
            </p:spPr>
            <p:txBody>
              <a:bodyPr/>
              <a:lstStyle/>
              <a:p>
                <a:endParaRPr lang="en-US">
                  <a:latin typeface="+mj-lt"/>
                </a:endParaRPr>
              </a:p>
            </p:txBody>
          </p:sp>
          <p:sp>
            <p:nvSpPr>
              <p:cNvPr id="100"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accent2"/>
                </a:solidFill>
                <a:round/>
                <a:headEnd/>
                <a:tailEnd/>
              </a:ln>
            </p:spPr>
            <p:txBody>
              <a:bodyPr/>
              <a:lstStyle/>
              <a:p>
                <a:endParaRPr lang="en-US">
                  <a:latin typeface="+mj-lt"/>
                </a:endParaRPr>
              </a:p>
            </p:txBody>
          </p:sp>
          <p:sp>
            <p:nvSpPr>
              <p:cNvPr id="101" name="Freeform 24"/>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9525">
                <a:solidFill>
                  <a:schemeClr val="accent2"/>
                </a:solidFill>
                <a:round/>
                <a:headEnd/>
                <a:tailEnd/>
              </a:ln>
            </p:spPr>
            <p:txBody>
              <a:bodyPr/>
              <a:lstStyle/>
              <a:p>
                <a:endParaRPr lang="en-US">
                  <a:latin typeface="+mj-lt"/>
                </a:endParaRPr>
              </a:p>
            </p:txBody>
          </p:sp>
          <p:sp>
            <p:nvSpPr>
              <p:cNvPr id="102"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9525">
                <a:solidFill>
                  <a:schemeClr val="accent2"/>
                </a:solidFill>
                <a:round/>
                <a:headEnd/>
                <a:tailEnd/>
              </a:ln>
            </p:spPr>
            <p:txBody>
              <a:bodyPr/>
              <a:lstStyle/>
              <a:p>
                <a:endParaRPr lang="en-US">
                  <a:latin typeface="+mj-lt"/>
                </a:endParaRPr>
              </a:p>
            </p:txBody>
          </p:sp>
          <p:sp>
            <p:nvSpPr>
              <p:cNvPr id="103"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9525">
                <a:solidFill>
                  <a:schemeClr val="accent2"/>
                </a:solidFill>
                <a:round/>
                <a:headEnd/>
                <a:tailEnd/>
              </a:ln>
            </p:spPr>
            <p:txBody>
              <a:bodyPr/>
              <a:lstStyle/>
              <a:p>
                <a:endParaRPr lang="en-US">
                  <a:latin typeface="+mj-lt"/>
                </a:endParaRPr>
              </a:p>
            </p:txBody>
          </p:sp>
          <p:sp>
            <p:nvSpPr>
              <p:cNvPr id="104"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9525">
                <a:solidFill>
                  <a:schemeClr val="accent2"/>
                </a:solidFill>
                <a:round/>
                <a:headEnd/>
                <a:tailEnd/>
              </a:ln>
            </p:spPr>
            <p:txBody>
              <a:bodyPr/>
              <a:lstStyle/>
              <a:p>
                <a:endParaRPr lang="en-US">
                  <a:latin typeface="+mj-lt"/>
                </a:endParaRPr>
              </a:p>
            </p:txBody>
          </p:sp>
          <p:sp>
            <p:nvSpPr>
              <p:cNvPr id="105"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accent2"/>
                </a:solidFill>
                <a:round/>
                <a:headEnd/>
                <a:tailEnd/>
              </a:ln>
            </p:spPr>
            <p:txBody>
              <a:bodyPr/>
              <a:lstStyle/>
              <a:p>
                <a:endParaRPr lang="en-US">
                  <a:latin typeface="+mj-lt"/>
                </a:endParaRPr>
              </a:p>
            </p:txBody>
          </p:sp>
        </p:grpSp>
        <p:sp>
          <p:nvSpPr>
            <p:cNvPr id="26" name="Freeform 29"/>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accent2"/>
              </a:solidFill>
              <a:round/>
              <a:headEnd/>
              <a:tailEnd/>
            </a:ln>
          </p:spPr>
          <p:txBody>
            <a:bodyPr/>
            <a:lstStyle/>
            <a:p>
              <a:endParaRPr lang="en-US">
                <a:latin typeface="+mj-lt"/>
              </a:endParaRPr>
            </a:p>
          </p:txBody>
        </p:sp>
        <p:sp>
          <p:nvSpPr>
            <p:cNvPr id="27" name="Freeform 30"/>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accent2"/>
              </a:solidFill>
              <a:round/>
              <a:headEnd/>
              <a:tailEnd/>
            </a:ln>
          </p:spPr>
          <p:txBody>
            <a:bodyPr/>
            <a:lstStyle/>
            <a:p>
              <a:endParaRPr lang="en-US">
                <a:latin typeface="+mj-lt"/>
              </a:endParaRPr>
            </a:p>
          </p:txBody>
        </p:sp>
        <p:sp>
          <p:nvSpPr>
            <p:cNvPr id="28" name="Freeform 31"/>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9525">
              <a:solidFill>
                <a:schemeClr val="accent2"/>
              </a:solidFill>
              <a:round/>
              <a:headEnd/>
              <a:tailEnd/>
            </a:ln>
          </p:spPr>
          <p:txBody>
            <a:bodyPr/>
            <a:lstStyle/>
            <a:p>
              <a:endParaRPr lang="en-US">
                <a:latin typeface="+mj-lt"/>
              </a:endParaRPr>
            </a:p>
          </p:txBody>
        </p:sp>
        <p:sp>
          <p:nvSpPr>
            <p:cNvPr id="29" name="Freeform 32"/>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accent2"/>
              </a:solidFill>
              <a:round/>
              <a:headEnd/>
              <a:tailEnd/>
            </a:ln>
          </p:spPr>
          <p:txBody>
            <a:bodyPr/>
            <a:lstStyle/>
            <a:p>
              <a:endParaRPr lang="en-US">
                <a:latin typeface="+mj-lt"/>
              </a:endParaRPr>
            </a:p>
          </p:txBody>
        </p:sp>
        <p:sp>
          <p:nvSpPr>
            <p:cNvPr id="30" name="Freeform 33"/>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accent2"/>
              </a:solidFill>
              <a:round/>
              <a:headEnd/>
              <a:tailEnd/>
            </a:ln>
          </p:spPr>
          <p:txBody>
            <a:bodyPr/>
            <a:lstStyle/>
            <a:p>
              <a:endParaRPr lang="en-US">
                <a:latin typeface="+mj-lt"/>
              </a:endParaRPr>
            </a:p>
          </p:txBody>
        </p:sp>
        <p:sp>
          <p:nvSpPr>
            <p:cNvPr id="31" name="Freeform 34"/>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accent2"/>
              </a:solidFill>
              <a:round/>
              <a:headEnd/>
              <a:tailEnd/>
            </a:ln>
          </p:spPr>
          <p:txBody>
            <a:bodyPr/>
            <a:lstStyle/>
            <a:p>
              <a:endParaRPr lang="en-US">
                <a:latin typeface="+mj-lt"/>
              </a:endParaRPr>
            </a:p>
          </p:txBody>
        </p:sp>
        <p:sp>
          <p:nvSpPr>
            <p:cNvPr id="32" name="Freeform 35"/>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accent2"/>
              </a:solidFill>
              <a:round/>
              <a:headEnd/>
              <a:tailEnd/>
            </a:ln>
          </p:spPr>
          <p:txBody>
            <a:bodyPr/>
            <a:lstStyle/>
            <a:p>
              <a:endParaRPr lang="en-US">
                <a:latin typeface="+mj-lt"/>
              </a:endParaRPr>
            </a:p>
          </p:txBody>
        </p:sp>
        <p:grpSp>
          <p:nvGrpSpPr>
            <p:cNvPr id="33" name="Group 111"/>
            <p:cNvGrpSpPr/>
            <p:nvPr/>
          </p:nvGrpSpPr>
          <p:grpSpPr bwMode="gray">
            <a:xfrm>
              <a:off x="4014563" y="3578865"/>
              <a:ext cx="877041" cy="745485"/>
              <a:chOff x="4014563" y="3578865"/>
              <a:chExt cx="877041" cy="745485"/>
            </a:xfrm>
            <a:grpFill/>
          </p:grpSpPr>
          <p:sp>
            <p:nvSpPr>
              <p:cNvPr id="94"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accent2"/>
                </a:solidFill>
                <a:round/>
                <a:headEnd/>
                <a:tailEnd/>
              </a:ln>
            </p:spPr>
            <p:txBody>
              <a:bodyPr/>
              <a:lstStyle/>
              <a:p>
                <a:endParaRPr lang="en-US">
                  <a:latin typeface="+mj-lt"/>
                </a:endParaRPr>
              </a:p>
            </p:txBody>
          </p:sp>
          <p:sp>
            <p:nvSpPr>
              <p:cNvPr id="95"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accent2"/>
                </a:solidFill>
                <a:round/>
                <a:headEnd/>
                <a:tailEnd/>
              </a:ln>
            </p:spPr>
            <p:txBody>
              <a:bodyPr/>
              <a:lstStyle/>
              <a:p>
                <a:endParaRPr lang="en-US">
                  <a:latin typeface="+mj-lt"/>
                </a:endParaRPr>
              </a:p>
            </p:txBody>
          </p:sp>
          <p:sp>
            <p:nvSpPr>
              <p:cNvPr id="96"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accent2"/>
                </a:solidFill>
                <a:round/>
                <a:headEnd/>
                <a:tailEnd/>
              </a:ln>
            </p:spPr>
            <p:txBody>
              <a:bodyPr/>
              <a:lstStyle/>
              <a:p>
                <a:endParaRPr lang="en-US">
                  <a:latin typeface="+mj-lt"/>
                </a:endParaRPr>
              </a:p>
            </p:txBody>
          </p:sp>
          <p:sp>
            <p:nvSpPr>
              <p:cNvPr id="97"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accent2"/>
                </a:solidFill>
                <a:round/>
                <a:headEnd/>
                <a:tailEnd/>
              </a:ln>
            </p:spPr>
            <p:txBody>
              <a:bodyPr/>
              <a:lstStyle/>
              <a:p>
                <a:endParaRPr lang="en-US">
                  <a:latin typeface="+mj-lt"/>
                </a:endParaRPr>
              </a:p>
            </p:txBody>
          </p:sp>
        </p:grpSp>
        <p:sp>
          <p:nvSpPr>
            <p:cNvPr id="34" name="Freeform 40"/>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1"/>
            </a:solidFill>
            <a:ln w="9525">
              <a:solidFill>
                <a:schemeClr val="accent2"/>
              </a:solidFill>
              <a:round/>
              <a:headEnd/>
              <a:tailEnd/>
            </a:ln>
          </p:spPr>
          <p:txBody>
            <a:bodyPr/>
            <a:lstStyle/>
            <a:p>
              <a:endParaRPr lang="en-US">
                <a:latin typeface="+mj-lt"/>
              </a:endParaRPr>
            </a:p>
          </p:txBody>
        </p:sp>
        <p:grpSp>
          <p:nvGrpSpPr>
            <p:cNvPr id="35" name="Group 109"/>
            <p:cNvGrpSpPr/>
            <p:nvPr/>
          </p:nvGrpSpPr>
          <p:grpSpPr bwMode="gray">
            <a:xfrm>
              <a:off x="1821959" y="3830284"/>
              <a:ext cx="566179" cy="396617"/>
              <a:chOff x="1821959" y="3830284"/>
              <a:chExt cx="566179" cy="396617"/>
            </a:xfrm>
            <a:grpFill/>
          </p:grpSpPr>
          <p:sp>
            <p:nvSpPr>
              <p:cNvPr id="88"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9525">
                <a:solidFill>
                  <a:schemeClr val="accent2"/>
                </a:solidFill>
                <a:round/>
                <a:headEnd/>
                <a:tailEnd/>
              </a:ln>
            </p:spPr>
            <p:txBody>
              <a:bodyPr/>
              <a:lstStyle/>
              <a:p>
                <a:endParaRPr lang="en-US">
                  <a:latin typeface="+mj-lt"/>
                </a:endParaRPr>
              </a:p>
            </p:txBody>
          </p:sp>
          <p:sp>
            <p:nvSpPr>
              <p:cNvPr id="89"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9525">
                <a:solidFill>
                  <a:schemeClr val="accent2"/>
                </a:solidFill>
                <a:round/>
                <a:headEnd/>
                <a:tailEnd/>
              </a:ln>
            </p:spPr>
            <p:txBody>
              <a:bodyPr/>
              <a:lstStyle/>
              <a:p>
                <a:endParaRPr lang="en-US">
                  <a:latin typeface="+mj-lt"/>
                </a:endParaRPr>
              </a:p>
            </p:txBody>
          </p:sp>
          <p:sp>
            <p:nvSpPr>
              <p:cNvPr id="90"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accent2"/>
                </a:solidFill>
                <a:round/>
                <a:headEnd/>
                <a:tailEnd/>
              </a:ln>
            </p:spPr>
            <p:txBody>
              <a:bodyPr/>
              <a:lstStyle/>
              <a:p>
                <a:endParaRPr lang="en-US">
                  <a:latin typeface="+mj-lt"/>
                </a:endParaRPr>
              </a:p>
            </p:txBody>
          </p:sp>
          <p:sp>
            <p:nvSpPr>
              <p:cNvPr id="91"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accent2"/>
                </a:solidFill>
                <a:round/>
                <a:headEnd/>
                <a:tailEnd/>
              </a:ln>
            </p:spPr>
            <p:txBody>
              <a:bodyPr/>
              <a:lstStyle/>
              <a:p>
                <a:endParaRPr lang="en-US">
                  <a:latin typeface="+mj-lt"/>
                </a:endParaRPr>
              </a:p>
            </p:txBody>
          </p:sp>
          <p:sp>
            <p:nvSpPr>
              <p:cNvPr id="92"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9525">
                <a:solidFill>
                  <a:schemeClr val="accent2"/>
                </a:solidFill>
                <a:round/>
                <a:headEnd/>
                <a:tailEnd/>
              </a:ln>
            </p:spPr>
            <p:txBody>
              <a:bodyPr/>
              <a:lstStyle/>
              <a:p>
                <a:endParaRPr lang="en-US">
                  <a:latin typeface="+mj-lt"/>
                </a:endParaRPr>
              </a:p>
            </p:txBody>
          </p:sp>
          <p:sp>
            <p:nvSpPr>
              <p:cNvPr id="93"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9525">
                <a:solidFill>
                  <a:schemeClr val="accent2"/>
                </a:solidFill>
                <a:round/>
                <a:headEnd/>
                <a:tailEnd/>
              </a:ln>
            </p:spPr>
            <p:txBody>
              <a:bodyPr/>
              <a:lstStyle/>
              <a:p>
                <a:endParaRPr lang="en-US">
                  <a:latin typeface="+mj-lt"/>
                </a:endParaRPr>
              </a:p>
            </p:txBody>
          </p:sp>
        </p:grpSp>
        <p:sp>
          <p:nvSpPr>
            <p:cNvPr id="36" name="Freeform 47"/>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accent2"/>
              </a:solidFill>
              <a:round/>
              <a:headEnd/>
              <a:tailEnd/>
            </a:ln>
          </p:spPr>
          <p:txBody>
            <a:bodyPr/>
            <a:lstStyle/>
            <a:p>
              <a:endParaRPr lang="en-US">
                <a:latin typeface="+mj-lt"/>
              </a:endParaRPr>
            </a:p>
          </p:txBody>
        </p:sp>
        <p:sp>
          <p:nvSpPr>
            <p:cNvPr id="37" name="Freeform 48"/>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accent2"/>
              </a:solidFill>
              <a:round/>
              <a:headEnd/>
              <a:tailEnd/>
            </a:ln>
          </p:spPr>
          <p:txBody>
            <a:bodyPr/>
            <a:lstStyle/>
            <a:p>
              <a:endParaRPr lang="en-US">
                <a:latin typeface="+mj-lt"/>
              </a:endParaRPr>
            </a:p>
          </p:txBody>
        </p:sp>
        <p:sp>
          <p:nvSpPr>
            <p:cNvPr id="38" name="Freeform 49"/>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accent2"/>
              </a:solidFill>
              <a:round/>
              <a:headEnd/>
              <a:tailEnd/>
            </a:ln>
          </p:spPr>
          <p:txBody>
            <a:bodyPr/>
            <a:lstStyle/>
            <a:p>
              <a:endParaRPr lang="en-US">
                <a:latin typeface="+mj-lt"/>
              </a:endParaRPr>
            </a:p>
          </p:txBody>
        </p:sp>
        <p:sp>
          <p:nvSpPr>
            <p:cNvPr id="39" name="Freeform 50"/>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accent2"/>
              </a:solidFill>
              <a:round/>
              <a:headEnd/>
              <a:tailEnd/>
            </a:ln>
          </p:spPr>
          <p:txBody>
            <a:bodyPr/>
            <a:lstStyle/>
            <a:p>
              <a:endParaRPr lang="en-US">
                <a:latin typeface="+mj-lt"/>
              </a:endParaRPr>
            </a:p>
          </p:txBody>
        </p:sp>
        <p:sp>
          <p:nvSpPr>
            <p:cNvPr id="40" name="Freeform 51"/>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accent2"/>
              </a:solidFill>
              <a:round/>
              <a:headEnd/>
              <a:tailEnd/>
            </a:ln>
          </p:spPr>
          <p:txBody>
            <a:bodyPr/>
            <a:lstStyle/>
            <a:p>
              <a:endParaRPr lang="en-US">
                <a:latin typeface="+mj-lt"/>
              </a:endParaRPr>
            </a:p>
          </p:txBody>
        </p:sp>
        <p:sp>
          <p:nvSpPr>
            <p:cNvPr id="41" name="Freeform 52"/>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accent2"/>
              </a:solidFill>
              <a:round/>
              <a:headEnd/>
              <a:tailEnd/>
            </a:ln>
          </p:spPr>
          <p:txBody>
            <a:bodyPr/>
            <a:lstStyle/>
            <a:p>
              <a:endParaRPr lang="en-US">
                <a:latin typeface="+mj-lt"/>
              </a:endParaRPr>
            </a:p>
          </p:txBody>
        </p:sp>
        <p:sp>
          <p:nvSpPr>
            <p:cNvPr id="42" name="Freeform 53"/>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accent2"/>
              </a:solidFill>
              <a:round/>
              <a:headEnd/>
              <a:tailEnd/>
            </a:ln>
          </p:spPr>
          <p:txBody>
            <a:bodyPr/>
            <a:lstStyle/>
            <a:p>
              <a:endParaRPr lang="en-US">
                <a:latin typeface="+mj-lt"/>
              </a:endParaRPr>
            </a:p>
          </p:txBody>
        </p:sp>
        <p:sp>
          <p:nvSpPr>
            <p:cNvPr id="43" name="Freeform 54"/>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accent2"/>
              </a:solidFill>
              <a:round/>
              <a:headEnd/>
              <a:tailEnd/>
            </a:ln>
          </p:spPr>
          <p:txBody>
            <a:bodyPr/>
            <a:lstStyle/>
            <a:p>
              <a:endParaRPr lang="en-US">
                <a:latin typeface="+mj-lt"/>
              </a:endParaRPr>
            </a:p>
          </p:txBody>
        </p:sp>
        <p:sp>
          <p:nvSpPr>
            <p:cNvPr id="44" name="Freeform 55"/>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accent2"/>
              </a:solidFill>
              <a:round/>
              <a:headEnd/>
              <a:tailEnd/>
            </a:ln>
          </p:spPr>
          <p:txBody>
            <a:bodyPr/>
            <a:lstStyle/>
            <a:p>
              <a:endParaRPr lang="en-US">
                <a:latin typeface="+mj-lt"/>
              </a:endParaRPr>
            </a:p>
          </p:txBody>
        </p:sp>
        <p:grpSp>
          <p:nvGrpSpPr>
            <p:cNvPr id="45" name="Group 194"/>
            <p:cNvGrpSpPr/>
            <p:nvPr/>
          </p:nvGrpSpPr>
          <p:grpSpPr bwMode="gray">
            <a:xfrm>
              <a:off x="5156666" y="1921257"/>
              <a:ext cx="336199" cy="183204"/>
              <a:chOff x="5156666" y="1921257"/>
              <a:chExt cx="336199" cy="183204"/>
            </a:xfrm>
            <a:grpFill/>
          </p:grpSpPr>
          <p:sp>
            <p:nvSpPr>
              <p:cNvPr id="85"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accent2"/>
                </a:solidFill>
                <a:round/>
                <a:headEnd/>
                <a:tailEnd/>
              </a:ln>
            </p:spPr>
            <p:txBody>
              <a:bodyPr/>
              <a:lstStyle/>
              <a:p>
                <a:endParaRPr lang="en-US">
                  <a:latin typeface="+mj-lt"/>
                </a:endParaRPr>
              </a:p>
            </p:txBody>
          </p:sp>
          <p:sp>
            <p:nvSpPr>
              <p:cNvPr id="86"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accent2"/>
                </a:solidFill>
                <a:round/>
                <a:headEnd/>
                <a:tailEnd/>
              </a:ln>
            </p:spPr>
            <p:txBody>
              <a:bodyPr/>
              <a:lstStyle/>
              <a:p>
                <a:endParaRPr lang="en-US">
                  <a:latin typeface="+mj-lt"/>
                </a:endParaRPr>
              </a:p>
            </p:txBody>
          </p:sp>
          <p:sp>
            <p:nvSpPr>
              <p:cNvPr id="87"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accent2"/>
                </a:solidFill>
                <a:round/>
                <a:headEnd/>
                <a:tailEnd/>
              </a:ln>
            </p:spPr>
            <p:txBody>
              <a:bodyPr/>
              <a:lstStyle/>
              <a:p>
                <a:endParaRPr lang="en-US">
                  <a:latin typeface="+mj-lt"/>
                </a:endParaRPr>
              </a:p>
            </p:txBody>
          </p:sp>
        </p:grpSp>
        <p:grpSp>
          <p:nvGrpSpPr>
            <p:cNvPr id="46" name="Group 193"/>
            <p:cNvGrpSpPr/>
            <p:nvPr/>
          </p:nvGrpSpPr>
          <p:grpSpPr bwMode="gray">
            <a:xfrm>
              <a:off x="3620869" y="1617216"/>
              <a:ext cx="727944" cy="685067"/>
              <a:chOff x="3620869" y="1617216"/>
              <a:chExt cx="727944" cy="685067"/>
            </a:xfrm>
            <a:grpFill/>
          </p:grpSpPr>
          <p:sp>
            <p:nvSpPr>
              <p:cNvPr id="83"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accent2"/>
                </a:solidFill>
                <a:round/>
                <a:headEnd/>
                <a:tailEnd/>
              </a:ln>
            </p:spPr>
            <p:txBody>
              <a:bodyPr/>
              <a:lstStyle/>
              <a:p>
                <a:endParaRPr lang="en-US">
                  <a:latin typeface="+mj-lt"/>
                </a:endParaRPr>
              </a:p>
            </p:txBody>
          </p:sp>
          <p:sp>
            <p:nvSpPr>
              <p:cNvPr id="84"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accent2"/>
                </a:solidFill>
                <a:round/>
                <a:headEnd/>
                <a:tailEnd/>
              </a:ln>
            </p:spPr>
            <p:txBody>
              <a:bodyPr/>
              <a:lstStyle/>
              <a:p>
                <a:endParaRPr lang="en-US">
                  <a:latin typeface="+mj-lt"/>
                </a:endParaRPr>
              </a:p>
            </p:txBody>
          </p:sp>
        </p:grpSp>
        <p:sp>
          <p:nvSpPr>
            <p:cNvPr id="47" name="Freeform 61"/>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accent2"/>
              </a:solidFill>
              <a:round/>
              <a:headEnd/>
              <a:tailEnd/>
            </a:ln>
          </p:spPr>
          <p:txBody>
            <a:bodyPr/>
            <a:lstStyle/>
            <a:p>
              <a:endParaRPr lang="en-US">
                <a:latin typeface="+mj-lt"/>
              </a:endParaRPr>
            </a:p>
          </p:txBody>
        </p:sp>
        <p:sp>
          <p:nvSpPr>
            <p:cNvPr id="48" name="Freeform 62"/>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accent2"/>
              </a:solidFill>
              <a:round/>
              <a:headEnd/>
              <a:tailEnd/>
            </a:ln>
          </p:spPr>
          <p:txBody>
            <a:bodyPr/>
            <a:lstStyle/>
            <a:p>
              <a:endParaRPr lang="en-US">
                <a:latin typeface="+mj-lt"/>
              </a:endParaRPr>
            </a:p>
          </p:txBody>
        </p:sp>
        <p:sp>
          <p:nvSpPr>
            <p:cNvPr id="49" name="Freeform 63"/>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accent2"/>
              </a:solidFill>
              <a:round/>
              <a:headEnd/>
              <a:tailEnd/>
            </a:ln>
          </p:spPr>
          <p:txBody>
            <a:bodyPr/>
            <a:lstStyle/>
            <a:p>
              <a:endParaRPr lang="en-US">
                <a:latin typeface="+mj-lt"/>
              </a:endParaRPr>
            </a:p>
          </p:txBody>
        </p:sp>
        <p:sp>
          <p:nvSpPr>
            <p:cNvPr id="50" name="Freeform 64"/>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accent2"/>
              </a:solidFill>
              <a:round/>
              <a:headEnd/>
              <a:tailEnd/>
            </a:ln>
          </p:spPr>
          <p:txBody>
            <a:bodyPr/>
            <a:lstStyle/>
            <a:p>
              <a:endParaRPr lang="en-US">
                <a:latin typeface="+mj-lt"/>
              </a:endParaRPr>
            </a:p>
          </p:txBody>
        </p:sp>
        <p:sp>
          <p:nvSpPr>
            <p:cNvPr id="51" name="Freeform 65"/>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accent2"/>
              </a:solidFill>
              <a:round/>
              <a:headEnd/>
              <a:tailEnd/>
            </a:ln>
          </p:spPr>
          <p:txBody>
            <a:bodyPr/>
            <a:lstStyle/>
            <a:p>
              <a:endParaRPr lang="en-US">
                <a:latin typeface="+mj-lt"/>
              </a:endParaRPr>
            </a:p>
          </p:txBody>
        </p:sp>
        <p:sp>
          <p:nvSpPr>
            <p:cNvPr id="52" name="Freeform 66"/>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accent2"/>
              </a:solidFill>
              <a:round/>
              <a:headEnd/>
              <a:tailEnd/>
            </a:ln>
          </p:spPr>
          <p:txBody>
            <a:bodyPr/>
            <a:lstStyle/>
            <a:p>
              <a:endParaRPr lang="en-US">
                <a:latin typeface="+mj-lt"/>
              </a:endParaRPr>
            </a:p>
          </p:txBody>
        </p:sp>
        <p:sp>
          <p:nvSpPr>
            <p:cNvPr id="53" name="Freeform 67"/>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accent2"/>
              </a:solidFill>
              <a:round/>
              <a:headEnd/>
              <a:tailEnd/>
            </a:ln>
          </p:spPr>
          <p:txBody>
            <a:bodyPr/>
            <a:lstStyle/>
            <a:p>
              <a:endParaRPr lang="en-US">
                <a:latin typeface="+mj-lt"/>
              </a:endParaRPr>
            </a:p>
          </p:txBody>
        </p:sp>
        <p:sp>
          <p:nvSpPr>
            <p:cNvPr id="54" name="Freeform 68"/>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accent2"/>
              </a:solidFill>
              <a:round/>
              <a:headEnd/>
              <a:tailEnd/>
            </a:ln>
          </p:spPr>
          <p:txBody>
            <a:bodyPr/>
            <a:lstStyle/>
            <a:p>
              <a:endParaRPr lang="en-US">
                <a:latin typeface="+mj-lt"/>
              </a:endParaRPr>
            </a:p>
          </p:txBody>
        </p:sp>
        <p:sp>
          <p:nvSpPr>
            <p:cNvPr id="55" name="Freeform 69"/>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accent2"/>
              </a:solidFill>
              <a:round/>
              <a:headEnd/>
              <a:tailEnd/>
            </a:ln>
          </p:spPr>
          <p:txBody>
            <a:bodyPr/>
            <a:lstStyle/>
            <a:p>
              <a:endParaRPr lang="en-US">
                <a:latin typeface="+mj-lt"/>
              </a:endParaRPr>
            </a:p>
          </p:txBody>
        </p:sp>
        <p:sp>
          <p:nvSpPr>
            <p:cNvPr id="56" name="Freeform 71"/>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accent2"/>
              </a:solidFill>
              <a:round/>
              <a:headEnd/>
              <a:tailEnd/>
            </a:ln>
          </p:spPr>
          <p:txBody>
            <a:bodyPr/>
            <a:lstStyle/>
            <a:p>
              <a:endParaRPr lang="en-US">
                <a:latin typeface="+mj-lt"/>
              </a:endParaRPr>
            </a:p>
          </p:txBody>
        </p:sp>
        <p:grpSp>
          <p:nvGrpSpPr>
            <p:cNvPr id="57" name="Group 195"/>
            <p:cNvGrpSpPr/>
            <p:nvPr/>
          </p:nvGrpSpPr>
          <p:grpSpPr bwMode="gray">
            <a:xfrm>
              <a:off x="4599257" y="1719537"/>
              <a:ext cx="729893" cy="542791"/>
              <a:chOff x="4599257" y="1719537"/>
              <a:chExt cx="729893" cy="542791"/>
            </a:xfrm>
            <a:grpFill/>
          </p:grpSpPr>
          <p:sp>
            <p:nvSpPr>
              <p:cNvPr id="81"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accent2"/>
                </a:solidFill>
                <a:round/>
                <a:headEnd/>
                <a:tailEnd/>
              </a:ln>
            </p:spPr>
            <p:txBody>
              <a:bodyPr/>
              <a:lstStyle/>
              <a:p>
                <a:endParaRPr lang="en-US">
                  <a:latin typeface="+mj-lt"/>
                </a:endParaRPr>
              </a:p>
            </p:txBody>
          </p:sp>
          <p:sp>
            <p:nvSpPr>
              <p:cNvPr id="82"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accent2"/>
                </a:solidFill>
                <a:round/>
                <a:headEnd/>
                <a:tailEnd/>
              </a:ln>
            </p:spPr>
            <p:txBody>
              <a:bodyPr/>
              <a:lstStyle/>
              <a:p>
                <a:endParaRPr lang="en-US">
                  <a:latin typeface="+mj-lt"/>
                </a:endParaRPr>
              </a:p>
            </p:txBody>
          </p:sp>
        </p:grpSp>
        <p:sp>
          <p:nvSpPr>
            <p:cNvPr id="58" name="Freeform 73"/>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accent2"/>
              </a:solidFill>
              <a:round/>
              <a:headEnd/>
              <a:tailEnd/>
            </a:ln>
          </p:spPr>
          <p:txBody>
            <a:bodyPr/>
            <a:lstStyle/>
            <a:p>
              <a:endParaRPr lang="en-US">
                <a:latin typeface="+mj-lt"/>
              </a:endParaRPr>
            </a:p>
          </p:txBody>
        </p:sp>
        <p:sp>
          <p:nvSpPr>
            <p:cNvPr id="59" name="Freeform 74"/>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accent2"/>
              </a:solidFill>
              <a:round/>
              <a:headEnd/>
              <a:tailEnd/>
            </a:ln>
          </p:spPr>
          <p:txBody>
            <a:bodyPr/>
            <a:lstStyle/>
            <a:p>
              <a:endParaRPr lang="en-US">
                <a:latin typeface="+mj-lt"/>
              </a:endParaRPr>
            </a:p>
          </p:txBody>
        </p:sp>
        <p:sp>
          <p:nvSpPr>
            <p:cNvPr id="60" name="Freeform 75"/>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accent2"/>
              </a:solidFill>
              <a:round/>
              <a:headEnd/>
              <a:tailEnd/>
            </a:ln>
          </p:spPr>
          <p:txBody>
            <a:bodyPr/>
            <a:lstStyle/>
            <a:p>
              <a:endParaRPr lang="en-US">
                <a:latin typeface="+mj-lt"/>
              </a:endParaRPr>
            </a:p>
          </p:txBody>
        </p:sp>
        <p:sp>
          <p:nvSpPr>
            <p:cNvPr id="61" name="Freeform 76"/>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accent2"/>
              </a:solidFill>
              <a:round/>
              <a:headEnd/>
              <a:tailEnd/>
            </a:ln>
          </p:spPr>
          <p:txBody>
            <a:bodyPr/>
            <a:lstStyle/>
            <a:p>
              <a:endParaRPr lang="en-US">
                <a:latin typeface="+mj-lt"/>
              </a:endParaRPr>
            </a:p>
          </p:txBody>
        </p:sp>
        <p:sp>
          <p:nvSpPr>
            <p:cNvPr id="62" name="Freeform 77"/>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accent2"/>
              </a:solidFill>
              <a:round/>
              <a:headEnd/>
              <a:tailEnd/>
            </a:ln>
          </p:spPr>
          <p:txBody>
            <a:bodyPr/>
            <a:lstStyle/>
            <a:p>
              <a:endParaRPr lang="en-US">
                <a:latin typeface="+mj-lt"/>
              </a:endParaRPr>
            </a:p>
          </p:txBody>
        </p:sp>
        <p:sp>
          <p:nvSpPr>
            <p:cNvPr id="63" name="Freeform 78"/>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accent2"/>
              </a:solidFill>
              <a:round/>
              <a:headEnd/>
              <a:tailEnd/>
            </a:ln>
          </p:spPr>
          <p:txBody>
            <a:bodyPr/>
            <a:lstStyle/>
            <a:p>
              <a:endParaRPr lang="en-US">
                <a:latin typeface="+mj-lt"/>
              </a:endParaRPr>
            </a:p>
          </p:txBody>
        </p:sp>
        <p:sp>
          <p:nvSpPr>
            <p:cNvPr id="64" name="Freeform 79"/>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accent2"/>
              </a:solidFill>
              <a:round/>
              <a:headEnd/>
              <a:tailEnd/>
            </a:ln>
          </p:spPr>
          <p:txBody>
            <a:bodyPr/>
            <a:lstStyle/>
            <a:p>
              <a:endParaRPr lang="en-US">
                <a:latin typeface="+mj-lt"/>
              </a:endParaRPr>
            </a:p>
          </p:txBody>
        </p:sp>
        <p:sp>
          <p:nvSpPr>
            <p:cNvPr id="65" name="Freeform 80"/>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accent2"/>
              </a:solidFill>
              <a:round/>
              <a:headEnd/>
              <a:tailEnd/>
            </a:ln>
          </p:spPr>
          <p:txBody>
            <a:bodyPr/>
            <a:lstStyle/>
            <a:p>
              <a:endParaRPr lang="en-US">
                <a:latin typeface="+mj-lt"/>
              </a:endParaRPr>
            </a:p>
          </p:txBody>
        </p:sp>
        <p:sp>
          <p:nvSpPr>
            <p:cNvPr id="66" name="Freeform 81"/>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accent2"/>
              </a:solidFill>
              <a:round/>
              <a:headEnd/>
              <a:tailEnd/>
            </a:ln>
          </p:spPr>
          <p:txBody>
            <a:bodyPr/>
            <a:lstStyle/>
            <a:p>
              <a:endParaRPr lang="en-US">
                <a:latin typeface="+mj-lt"/>
              </a:endParaRPr>
            </a:p>
          </p:txBody>
        </p:sp>
        <p:sp>
          <p:nvSpPr>
            <p:cNvPr id="67" name="Freeform 82"/>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accent2"/>
              </a:solidFill>
              <a:round/>
              <a:headEnd/>
              <a:tailEnd/>
            </a:ln>
          </p:spPr>
          <p:txBody>
            <a:bodyPr/>
            <a:lstStyle/>
            <a:p>
              <a:endParaRPr lang="en-US">
                <a:latin typeface="+mj-lt"/>
              </a:endParaRPr>
            </a:p>
          </p:txBody>
        </p:sp>
        <p:sp>
          <p:nvSpPr>
            <p:cNvPr id="68" name="Freeform 83"/>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accent2"/>
              </a:solidFill>
              <a:round/>
              <a:headEnd/>
              <a:tailEnd/>
            </a:ln>
          </p:spPr>
          <p:txBody>
            <a:bodyPr/>
            <a:lstStyle/>
            <a:p>
              <a:endParaRPr lang="en-US">
                <a:latin typeface="+mj-lt"/>
              </a:endParaRPr>
            </a:p>
          </p:txBody>
        </p:sp>
        <p:sp>
          <p:nvSpPr>
            <p:cNvPr id="69" name="Freeform 84"/>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accent2"/>
              </a:solidFill>
              <a:round/>
              <a:headEnd/>
              <a:tailEnd/>
            </a:ln>
          </p:spPr>
          <p:txBody>
            <a:bodyPr/>
            <a:lstStyle/>
            <a:p>
              <a:endParaRPr lang="en-US">
                <a:latin typeface="+mj-lt"/>
              </a:endParaRPr>
            </a:p>
          </p:txBody>
        </p:sp>
        <p:sp>
          <p:nvSpPr>
            <p:cNvPr id="70" name="Freeform 85"/>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accent2"/>
              </a:solidFill>
              <a:round/>
              <a:headEnd/>
              <a:tailEnd/>
            </a:ln>
          </p:spPr>
          <p:txBody>
            <a:bodyPr/>
            <a:lstStyle/>
            <a:p>
              <a:endParaRPr lang="en-US">
                <a:latin typeface="+mj-lt"/>
              </a:endParaRPr>
            </a:p>
          </p:txBody>
        </p:sp>
        <p:grpSp>
          <p:nvGrpSpPr>
            <p:cNvPr id="71" name="Group 196"/>
            <p:cNvGrpSpPr/>
            <p:nvPr/>
          </p:nvGrpSpPr>
          <p:grpSpPr bwMode="gray">
            <a:xfrm>
              <a:off x="4341017" y="2476716"/>
              <a:ext cx="756205" cy="424878"/>
              <a:chOff x="4341017" y="2476716"/>
              <a:chExt cx="756205" cy="424878"/>
            </a:xfrm>
            <a:grpFill/>
          </p:grpSpPr>
          <p:sp>
            <p:nvSpPr>
              <p:cNvPr id="79" name="Freeform 86"/>
              <p:cNvSpPr>
                <a:spLocks/>
              </p:cNvSpPr>
              <p:nvPr/>
            </p:nvSpPr>
            <p:spPr bwMode="gray">
              <a:xfrm>
                <a:off x="4341017" y="2476716"/>
                <a:ext cx="747435" cy="424878"/>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accent2"/>
                </a:solidFill>
                <a:round/>
                <a:headEnd/>
                <a:tailEnd/>
              </a:ln>
            </p:spPr>
            <p:txBody>
              <a:bodyPr/>
              <a:lstStyle/>
              <a:p>
                <a:endParaRPr lang="en-US">
                  <a:latin typeface="+mj-lt"/>
                </a:endParaRPr>
              </a:p>
            </p:txBody>
          </p:sp>
          <p:sp>
            <p:nvSpPr>
              <p:cNvPr id="80"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accent2"/>
                </a:solidFill>
                <a:round/>
                <a:headEnd/>
                <a:tailEnd/>
              </a:ln>
            </p:spPr>
            <p:txBody>
              <a:bodyPr/>
              <a:lstStyle/>
              <a:p>
                <a:endParaRPr lang="en-US">
                  <a:latin typeface="+mj-lt"/>
                </a:endParaRPr>
              </a:p>
            </p:txBody>
          </p:sp>
        </p:grpSp>
        <p:grpSp>
          <p:nvGrpSpPr>
            <p:cNvPr id="72" name="Group 112"/>
            <p:cNvGrpSpPr/>
            <p:nvPr/>
          </p:nvGrpSpPr>
          <p:grpSpPr bwMode="gray">
            <a:xfrm>
              <a:off x="813361" y="1144588"/>
              <a:ext cx="646088" cy="471653"/>
              <a:chOff x="813361" y="1144588"/>
              <a:chExt cx="646088" cy="471653"/>
            </a:xfrm>
            <a:grpFill/>
          </p:grpSpPr>
          <p:sp>
            <p:nvSpPr>
              <p:cNvPr id="76" name="Freeform 88"/>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accent2"/>
                </a:solidFill>
                <a:round/>
                <a:headEnd/>
                <a:tailEnd/>
              </a:ln>
            </p:spPr>
            <p:txBody>
              <a:bodyPr/>
              <a:lstStyle/>
              <a:p>
                <a:endParaRPr lang="en-US">
                  <a:latin typeface="+mj-lt"/>
                </a:endParaRPr>
              </a:p>
            </p:txBody>
          </p:sp>
          <p:sp>
            <p:nvSpPr>
              <p:cNvPr id="77" name="Freeform 89"/>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accent2"/>
                </a:solidFill>
                <a:round/>
                <a:headEnd/>
                <a:tailEnd/>
              </a:ln>
            </p:spPr>
            <p:txBody>
              <a:bodyPr/>
              <a:lstStyle/>
              <a:p>
                <a:endParaRPr lang="en-US">
                  <a:latin typeface="+mj-lt"/>
                </a:endParaRPr>
              </a:p>
            </p:txBody>
          </p:sp>
          <p:sp>
            <p:nvSpPr>
              <p:cNvPr id="78" name="Freeform 90"/>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accent2"/>
                </a:solidFill>
                <a:round/>
                <a:headEnd/>
                <a:tailEnd/>
              </a:ln>
            </p:spPr>
            <p:txBody>
              <a:bodyPr/>
              <a:lstStyle/>
              <a:p>
                <a:endParaRPr lang="en-US">
                  <a:latin typeface="+mj-lt"/>
                </a:endParaRPr>
              </a:p>
            </p:txBody>
          </p:sp>
        </p:grpSp>
        <p:sp>
          <p:nvSpPr>
            <p:cNvPr id="73" name="Freeform 91"/>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accent2"/>
              </a:solidFill>
              <a:round/>
              <a:headEnd/>
              <a:tailEnd/>
            </a:ln>
          </p:spPr>
          <p:txBody>
            <a:bodyPr/>
            <a:lstStyle/>
            <a:p>
              <a:endParaRPr lang="en-US">
                <a:latin typeface="+mj-lt"/>
              </a:endParaRPr>
            </a:p>
          </p:txBody>
        </p:sp>
        <p:sp>
          <p:nvSpPr>
            <p:cNvPr id="74" name="Freeform 92"/>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accent2"/>
              </a:solidFill>
              <a:round/>
              <a:headEnd/>
              <a:tailEnd/>
            </a:ln>
          </p:spPr>
          <p:txBody>
            <a:bodyPr/>
            <a:lstStyle/>
            <a:p>
              <a:endParaRPr lang="en-US">
                <a:latin typeface="+mj-lt"/>
              </a:endParaRPr>
            </a:p>
          </p:txBody>
        </p:sp>
        <p:sp>
          <p:nvSpPr>
            <p:cNvPr id="75" name="Freeform 93"/>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accent1"/>
            </a:solidFill>
            <a:ln w="9525">
              <a:solidFill>
                <a:schemeClr val="accent2"/>
              </a:solidFill>
              <a:round/>
              <a:headEnd/>
              <a:tailEnd/>
            </a:ln>
          </p:spPr>
          <p:txBody>
            <a:bodyPr/>
            <a:lstStyle/>
            <a:p>
              <a:endParaRPr lang="en-US">
                <a:latin typeface="+mj-lt"/>
              </a:endParaRPr>
            </a:p>
          </p:txBody>
        </p:sp>
      </p:gr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91" t="58964" r="44445" b="30172"/>
          <a:stretch/>
        </p:blipFill>
        <p:spPr bwMode="auto">
          <a:xfrm>
            <a:off x="1404037" y="1440033"/>
            <a:ext cx="1663700" cy="43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TextBox 105"/>
          <p:cNvSpPr txBox="1"/>
          <p:nvPr/>
        </p:nvSpPr>
        <p:spPr>
          <a:xfrm>
            <a:off x="307975" y="1093753"/>
            <a:ext cx="5780088" cy="261610"/>
          </a:xfrm>
          <a:prstGeom prst="rect">
            <a:avLst/>
          </a:prstGeom>
          <a:noFill/>
        </p:spPr>
        <p:txBody>
          <a:bodyPr wrap="square" lIns="45720" rIns="45720" rtlCol="0">
            <a:spAutoFit/>
          </a:bodyPr>
          <a:lstStyle/>
          <a:p>
            <a:pPr algn="ctr"/>
            <a:r>
              <a:rPr lang="en-US" sz="1100" b="1" dirty="0" smtClean="0">
                <a:solidFill>
                  <a:srgbClr val="333E48"/>
                </a:solidFill>
              </a:rPr>
              <a:t>Systems and AMCs Also Seeking to Enhance Portfolios </a:t>
            </a:r>
          </a:p>
        </p:txBody>
      </p:sp>
      <p:pic>
        <p:nvPicPr>
          <p:cNvPr id="3076" name="Picture 4" descr="http://www.thedacare.org/News-and-Events/~/media/Images/Logos/THEDAC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530" y="2076624"/>
            <a:ext cx="1453658" cy="1854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ntake.hitchcock.org/NewStudy/Images/DHMC%20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526" y="1847174"/>
            <a:ext cx="1335248" cy="3836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georgiasymphony.org/wp-content/uploads/2014/01/wellstar-logo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2953" y="2804447"/>
            <a:ext cx="969635" cy="34805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1.prweb.com/prfiles/2009/02/18/1096894/NSU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837" y="2435317"/>
            <a:ext cx="1312546" cy="25039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2" descr="data:image/jpeg;base64,/9j/4AAQSkZJRgABAQAAAQABAAD/2wCEAAkGBggGERUUBxIWFBQRFh0XFhcVFxUfFxcVExQVFBYYFB8aGyceFxkkGxYWHy8sJCcqLCwsFx8xODArNScsLikBCQoKDgwOGg8PGjAlHSU1LDAvNSwsLCw0LC4vLCwsLCwpLCksLCkpKSwsLCwsLCwqLCksLCksLSwsLCksLCwpKf/AABEIAKYBMAMBIgACEQEDEQH/xAAcAAEAAwADAQEAAAAAAAAAAAAABQYHAwQIAgH/xABIEAABAwIEAgQJBwoFBQEAAAABAAIDBBEFBhIhBzETQVFhIjJxcnOBkaGxFDM0NUKz0QgVIzZSYoKiwcN0g5KytCRDVGOjFv/EABkBAQADAQEAAAAAAAAAAAAAAAABAgMEBf/EAC0RAAICAQMCBQMDBQAAAAAAAAABAhEDEiExE0EEIlFhgUJxoQUUMiQzNJHR/9oADAMBAAIRAxEAPwDcUREAREQBERAEREAREQBERAEREAREQBERAEREAREQBERAEREAREQBERAEREAREQBERAEREAREQBERAEREAREQBERAEREAREQBERAEREAREQBERAEREAREQBERAEREAREQBERAEREAREQBERAEREAREQEXmOsq6CAvorXaRe4v4J2uPWQqPNmLFZ/Gmd/DYf7QFo9TTsqmOZJyeCD5CLKhfmeGnJEtyWmxv2jbqXb4dxpprc8vxscmpOL2+50BjGIjlNJ/rd+K7MGaMVp+Upd3OAP9L+9c5oKY/ZHvXXlwhp+ZNu4rpuD5RwVljupfkl6XPkrfpcQPew29xv8AFTNJmzC6vm/Qex4t7+XvVFdhtS3qv5CEGG1J6veFnLBifGxtDxeePO/wajHIyUXjIIPWDcL6WXRNr8PN4Nbe9p+NlK0edcQp9qgNkHeLO9o29ywl4V/S7OuH6hHiaaL4igKPOmHVG0+qM94uPaP6gLmrs34PQi5lDz+zGQ4+u2w9ZCweOadNHfjyRyfwdkyiz+s4kVTz/wBFE1rQftkkkeogD3qcwjPWG4hYVJ6F/Y4+CfI7l7bI8Ukro2cJIsiLqzYpSQC7njflbe/sUbPmX/x2et34D8VChJ8IwllhHlk4irUOYapjry2cOy1vYfxUzSYrTVniGx7DsfV2+pTLHKJWGaE+DuIiLM2CIiAIiIAiIgCIiAIiIAiIgCIiAIiIAiIgCIiAKtZgpuik1Dk8X9Y2P9FZVHY7TdPESObPC9XX7vgtMUqkY546oMq6Iq/jubYMMuyls945k+I3y9p7veu5KzzseOWR1FE+5wYLuNgOZPL1qLqs0YVS85NR7GAu94296zPF83PrD/1D3SHsGzB5Or2BQ78fnPiNaPLc/gtlhbPTx/p6+t/6NSlz5St+ZiefKWj4XXQqs7zTfNwxjvdd34LNzjdYesD+EL4di1Y77Z9QH4LRYToXg8K7Fzq8YrK35x1h2MAaPdufWo2Sripd3vDfXv7t1WH1lRJ473H1lcSusZ0xhGCqKoskmbpIfo93edy/FdWTNtfL4+m3YAR/VQqKyxx9CxM0+bsTovobtHml1vWL2Kk6fiZjkf0gtePN0n2tt8FU1e8o8IcbzJZ9YPk0J31SA63D9xmx9brDsuqz6cFcjHLixyXnQh4jwyfSYng/uuDvjZXnL2F4lj7dUUMsLTydONF/NFy4+y3erXljh3gGVLGiiDpB/wB2SzpPUbWZ/CArMvPyeLXEEeXPwOBvypr5IjCMEqcOt01Q9/7u2n+a59hCl0RcUpOTtnRCCgqQREVS4REQBERAEREAREQBERAEREAREQBERAEREAX45oeLO5FfqIDIs+5gGAaoYnWePGcOYafFDf3nDfuHuyGtxGWtO+zepo/r2ladx1wCf5TTzUrS4VA6LS0EkzNI02A5uc0gDzFN5B4NUmGtbNmZolmO4iNjHH5/VI7+Ud/NetDLCGNTfLNcUYYYbGTYHkzHsyb4VTPe39uwaz/U4hp9RVsp+BGZpheV9OzuL3k/yxke9b81jWABgsBsAOQA7F+rnl42b4VEvK+x5+quBWZ4BeJ1PJ3NkcD/ADsA96r1fw6zVhvz9FKe+MB4/wDmXL1EiheNyLmgsrPH9RR1NIbVUb2Hse1zfiFw3HaF7FLQ7muB2HUbt3RMv5rfwWq8f6x/JPW9jyRS0dTXO00bHSOPUxrnH2NBVwwLg/mfGSDNEKdh5umNjbuYLvv5QPKvRrI2RizAAOwL6VJeOk/4qiHmfYpeUeFWB5Vs9w6ecf8AckA8E/8ArbyZ5dz3q6Ii4pTlN3JmTbfIREVSAiIgCIiAIiIAiIgCIiAIiIAiIgCIiAIiIAiIgCLzvhua8/ZhqHw4NUySPbqdpBhFmNeG3u8AdY61IV2Y+J+TwJcW1mO4v0jYXx7nYOMe7b8uYXY/CSutSs16b9TeEVayFnSHO1N0rG6JGHRKy9w11gQW9rSDcesdSic38UWZVroqU07pA8NL3B1iBI4tHRt0nWRbtHYudYpuWmtyml3Rd5aaGctMrQ4xu1NJAOl2lzbt7DZzh5CVyKkcXcbxDAaASYVIYn9Mxuptr6SH3G4PYF3shYpWYphUM1c8vlcx5Lza5IkkA5C3ID2Kem9GvtwNO1lpRZXwVzTjGY31Ixid0ojZGW6tOxcZL2sB2BTOK8UWYZirKD5O5wc+NjpNW4dMGlpa3T4TRqF9+3s3mWCSk4Ldolwd0XtERYlAiIgCIiAIiIAiLP8AiDxXpcpEw4c0TVNvCBP6OK4uNdt3OtvpFtuZG17whKbqJKTeyNARYJT1fFLN46SkM7WO3aWmOFlj+zctLh37+Vcr6nitlgap+nkaNzcRzC3fp1OA9i6P2vbUr+5fp+5uyKo8NM41edKV8lcxjHxSmM6L2NmMdexJLfGta55KqcIc3Y3mGsqGYtO6VjI7tBDBY9IG38Fo6ll0Zea+xXQ9/Y1lFRMx8Uo8v4jHRmnc8PLA5+qxBmIDdDdJ1gXHWOsdSvapKEopN9yGmgiIqEBFTeIfERuROhAgMzp9R8fS0Nj0330m58IK04bXMxOGOWMECVjXgO5gPaHAHv3V3CSipPhk06s7KIioQEREAREQBERAEKIUBgXByohpsWmM7mtHRSi7iAL9NH2rROJmb8EpMPqInTRySTRmNkbXNc7U8WDiATpDfGueztWOZRyeM7V0sBl6Kwkk1aNXiyNba2oft9vUrnV/k+1MTSaCta5w3AfEWgnyh7rewr1MscXUTlKuDoko6rbJbgJg9VR08807S1lQ5gjv9oRB93DuJfb+EqczXnbBcEr4IMQpTLM7QY5dMR6PpZCwWLjqbu2+yrPDriFi9NWfm7NO7w4xseQ0ObIwHwHEbOaQNjz5cwdo3it9e0nm0/8AyZFm8blmevur2K1cty18dPqwenZ8HqR4ZfUsHo5PvZVHcdPqwenZ8HqR4ZfUsHo5PvZVk/8AHX3I+j5KT+T185V+ZF8ZVccTzxgtHi0dLPSl1TdjGz6YvBEwBFnE6wPCN7d6p35PXzlX5kXxlXXzN+tUPpaf/YxbTgpZpX6f8LNXJmm51zxSZIZG+sjfIJXFoDNNwQ3VvqIVZxbjpglC1nyKN8z3sa9zQWtEetodoc7e7xexsCAdrrpflAfR6X0zvu1bOG+BYfhmHU7qWNodPCySR1hqe6RgcdR5kXOw5ALFRxxxqclbKVFRtnFknibhWdCY4Q6KYDV0b7eE0cywjZ1tr8j3WUzmXNeFZTjEmLyaQ7ZrQLveRzDGjc/AXFyFj+K0kWAZniGHgMa+aI6W7AdO0MkAHUDqcfWuxxQZDVY7TMxw2pi2IEk2b0bpHa7nqBdcE9Q8iv0IOarhqy2hWT8nH7Awf0dPUEdp6Ie7WVO5M4oYfnWd0NHFIxzIzIS8stYOYy3guJvd4UfxOwDLVLhkjjFDE5jR0DmNY12u40tZpF3A9Y32ueq45ODks9fhY+VfZc+Jj7eEYha2/XYlzR5o7FWUcbx64r25IajptHUzBxzwfCZXR0ET6jQS1zw5rWEjY6Cblw77Adl1MZK4n4XnR5ip2SRyhpfpeAQWtIBLXNNtrjmAsny7Xz8Ja97MdptYLdGqw1aA7aSAnZwPWLjsJBFlseWY8q468V2X2x9JpLHuYNLvCsS2Vu3hbDci/YbK2bHCEdl8iUUlwSGbcb//ADtFPUDnFGS0HkXnwWA92otWPcHspR5pqJavGf0rYXbB+4knfd5c+/jW526y4di0vitTSVWE1QiFyGtf/DHKx7v5Wk+pVngBWxPpKiIeOyfWR+7JGxrT7Y3KuN6cEpLmxHaDaNTREXGZHFFTQwFxha1pedTiAAXOsBd1uZsALnsCxPgR9PqvRf3gtxKw7gR9PqvRf3guvD/ayfBpH+LL3mDOuB4ZiUNNW0pkqHGNsc2iI6OnfpFnOOpu53spXOec6TJMTJa2N7xI/QBHpuDpc651EbeCsx4gfrJS+fS/fKf4/fQoP8R/akVlii3BepOlbHPinHPAqJjDSRySvkYHFgLQI9Qvpe65GodYaDbrspfJXFDCc5u6OIOhmAuI32OoDmY3DZ1uzY9drAr94XYDh2HYdA+niaHzxh8jyAXOc4X3POw5Acgs6zLRQ5fzLB+bwGCSaBxa0WAMrhHJYDlfwifOKKGKblBLdXuEou0jReImbcFyw2EY7TGoEpcWDRE4NdEG7/pDsfD6u9WmmrI54my+K1zA/wAKws0tDt+oWCyX8obxaP8AzvhApLili82HYLTx05t8pEUbiP2BFrcPXpaD3EqqxKUIVy7I02kcuN8dsEw55Zh0UlRpNi8FrWHzSblw77W7LqSybxZwzN8wgZFJFK4EgO0uYQ0XNnA87doC6nCrImF0VFFUVcTJJqhvSFz2h2lrt2NZceD4Niesknqta2R5RwWCobU08DI5mAgOjGm4e0tIeG2DufWLqJ9FXFJ/cPStiYREXKZhERAEREAQoiA86cNMxYblnEpZcXf0bCyRgOl7vCdKwgWaCeTT7FqVVxnyjTtJimfIRyayKW57hra0e0pJwYylKSXRSXJJP6WTmTftX7FwYyhGbmF7u4zS29zgu7JkwZHqd/g2lKEnbM0ydHW59xz5U1haxkvTyEcmNYLRsJ63HS0d/hHqKlOK317SebT/APJkWx4XhFBgkYjwyJsTB9lgAF+09p7zuorGsh4Lj9Sypr2OMsQaGkPcB+jeXtuAbHclR+4Wu62qkRrV2Vzjp9WD07Pg9SPDL6lg9HJ97Kp/MeW8PzVD0OKtLmag+zXFp1NuBuPKVy4RglHglO2noQREwEAEkmziXHc783FY9RdJQ73ZXV5aMl/J6+cq/Mi+Mq6+Zv1qh9LT/wCxi1LK+R8HyeXnB2OaZQA7U9ztmXta528Yr4q8hYLXVja2djjO1zXAh7gLxgBvg3t1BbPPHqSl2aotrWpspX5QH0el9M77tXvI31bRf4WL7pq+szZQwvNzWMxdrnCNxc3S5zdyLdXPZSWHUEOFxRxUoIZExrGgm5DWANFyeewWMsieNQ7oq5eVIxbOH60U/pab4tU5x5q6KGCBk9PrkkLujluR0WnRqG3jF1xsdtr9QVzr8h4LiNY2sqGOM7CxzSHuAvFbT4INupZdUy4vxbxKalkn6Gmpy9wYBcaYniIHTca5CXA3JsLnyHpxyUnGXaK3LxdtP0O1ljgxhmLtZJUYg2dlgS2ntYX3tqJJH+kHyLW4qaly/TaaBgbHBGdLByswE2vvue03NzdZhV8BBTjVg9a9srfF1tABPV4TCHN8tiubg3m/E8YfNR404zdEzU1zzqcAHiN7HO+2PCFr369yLWrlvInJStL4EvMrslBnrIufKfRjbmM2uWVHguYbc438r97Tfu6lQeG8zcPxzo8vSOkpnukaSftQtY5wc7YcnBtjYerVZaTiXBrKmIO1MifCTzELy1vqabhvqAU3lnJOC5RB/NMWlzhZz3Eue4c7EnkO4WCjq44xaje/ZkaopOiZqII6pjmTgOa8FrgeRa4WIPcQV59xGgxng5X9LRAuheSGOdfRLGTfo5COTxYesXG2y9DLgraGmxFhjrWNkY7ZzXgFp8oOyxw5enaatPkrGVFIwjjVlfEGA1j3U7+tr2OIv12cwEEeW3kX1ifGnKlC29NI+d3U2ONw9peGj4pXcFcp1hvHHJF3RyOt6g/Vb1L9oeC2U6M3kjkl9JI63sbpB9a0/p+dyfIdnhzniozwKiSaNsbYpGtY0Ek2LbnWes+QBUDgR9PqvRf3gtpoMOpMLYI6CNkbByaxoaPYFCZayDguU5HyYU14dI3S7U9zhbUHbA8twqrLBKaSq6oalTMz4gfrJS+fS/fKf4/fQqf/ABH9qRW7E8hYNi9Wyrq2vM0RYWkPcG3idqbccjuuzmfKeG5ujbHiwcWsdrGlxadWkt6u4lWWaNwfoNS29jrcO/quj9Az4LMuIH6yUvn033y2XCsNp8GhjhowQyJoa0E3OlvK561D4pkLBsXq2VdW15miLC0h7g28TtTbjkd1XHlUZuT72RGVOzP/AMobxaP/ADvhApniPl+oxzBYTRgufTNjl0jmWCLS+3bYO1fwq15pyThOcej/ADu1x6HVp0vLfH06r25+KFM01OykY1kXisaGjyNAA+CLMoxglyrJ1Ul7GVcMuKmEUtJHTY5J0T4BpY9wOh7B4u4HgkDbfY2BvvYXSk4jZcxGojp8PnEskxIGhri0aWOeS5xAbyaeRJXTxvhJlfG3l74jE9xu4wu0gk9ZbYtv5AuXLvC7LuWZWzUbHulZfS+SRxLbgtNgLN5Ejkpm8MrlvYbi9y2oiLlMwiIgCIiAIiIAiIgCIiAIiIAiIgCIiALNM08JqqoqnVeU6n5NM8lzmkuA1u8ZzXNuW6usEEEk8uS0tFeGSUHcSU2uDIpsmcT8RBjrK9gYdiRI4XHX4kQcfarhkDh7SZGjdpf0s0ttchFhZt7NYLmzdz13PsAtqK8s0pLTwvYlzbVBERYlQiIgCIiAIiIAiIgCIiAIiIAiIgCIiAIiIAiIgCIiAIiIAiIgCIiAIiIAiIgCIiAIiIAiIgCIiAIiIAiIgCIiAIiIAiIgCIiAIiIAiIgCIiAIiIAiIgCIiAIiIAiIgCIiAIiIAiIgCIiAIiIAiIgCIiAIiIAiIgCIiAIiIAiIgCIiA//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4" descr="data:image/jpeg;base64,/9j/4AAQSkZJRgABAQAAAQABAAD/2wCEAAkGBggGERUUBxIWFBQRFh0XFhcVFxUfFxcVExQVFBYYFB8aGyceFxkkGxYWHy8sJCcqLCwsFx8xODArNScsLikBCQoKDgwOGg8PGjAlHSU1LDAvNSwsLCw0LC4vLCwsLCwpLCksLCkpKSwsLCwsLCwqLCksLCksLSwsLCksLCwpKf/AABEIAKYBMAMBIgACEQEDEQH/xAAcAAEAAwADAQEAAAAAAAAAAAAABQYHAwQIAgH/xABIEAABAwIEAgQJBwoFBQEAAAABAAIDBBEFBhIhBzETQVFhIjJxcnOBkaGxFDM0NUKz0QgVIzZSYoKiwcN0g5KytCRDVGOjFv/EABkBAQADAQEAAAAAAAAAAAAAAAABAgMEBf/EAC0RAAICAQMCBQMDBQAAAAAAAAABAhEDEiExE0EEIlFhgUJxoQUUMiQzNJHR/9oADAMBAAIRAxEAPwDcUREAREQBERAEREAREQBERAEREAREQBERAEREAREQBERAEREAREQBERAEREAREQBERAEREAREQBERAEREAREQBERAEREAREQBERAEREAREQBERAEREAREQBERAEREAREQBERAEREAREQBERAEREAREQEXmOsq6CAvorXaRe4v4J2uPWQqPNmLFZ/Gmd/DYf7QFo9TTsqmOZJyeCD5CLKhfmeGnJEtyWmxv2jbqXb4dxpprc8vxscmpOL2+50BjGIjlNJ/rd+K7MGaMVp+Upd3OAP9L+9c5oKY/ZHvXXlwhp+ZNu4rpuD5RwVljupfkl6XPkrfpcQPew29xv8AFTNJmzC6vm/Qex4t7+XvVFdhtS3qv5CEGG1J6veFnLBifGxtDxeePO/wajHIyUXjIIPWDcL6WXRNr8PN4Nbe9p+NlK0edcQp9qgNkHeLO9o29ywl4V/S7OuH6hHiaaL4igKPOmHVG0+qM94uPaP6gLmrs34PQi5lDz+zGQ4+u2w9ZCweOadNHfjyRyfwdkyiz+s4kVTz/wBFE1rQftkkkeogD3qcwjPWG4hYVJ6F/Y4+CfI7l7bI8Ukro2cJIsiLqzYpSQC7njflbe/sUbPmX/x2et34D8VChJ8IwllhHlk4irUOYapjry2cOy1vYfxUzSYrTVniGx7DsfV2+pTLHKJWGaE+DuIiLM2CIiAIiIAiIgCIiAIiIAiIgCIiAIiIAiIgCIiAKtZgpuik1Dk8X9Y2P9FZVHY7TdPESObPC9XX7vgtMUqkY546oMq6Iq/jubYMMuyls945k+I3y9p7veu5KzzseOWR1FE+5wYLuNgOZPL1qLqs0YVS85NR7GAu94296zPF83PrD/1D3SHsGzB5Or2BQ78fnPiNaPLc/gtlhbPTx/p6+t/6NSlz5St+ZiefKWj4XXQqs7zTfNwxjvdd34LNzjdYesD+EL4di1Y77Z9QH4LRYToXg8K7Fzq8YrK35x1h2MAaPdufWo2Sripd3vDfXv7t1WH1lRJ473H1lcSusZ0xhGCqKoskmbpIfo93edy/FdWTNtfL4+m3YAR/VQqKyxx9CxM0+bsTovobtHml1vWL2Kk6fiZjkf0gtePN0n2tt8FU1e8o8IcbzJZ9YPk0J31SA63D9xmx9brDsuqz6cFcjHLixyXnQh4jwyfSYng/uuDvjZXnL2F4lj7dUUMsLTydONF/NFy4+y3erXljh3gGVLGiiDpB/wB2SzpPUbWZ/CArMvPyeLXEEeXPwOBvypr5IjCMEqcOt01Q9/7u2n+a59hCl0RcUpOTtnRCCgqQREVS4REQBERAEREAREQBERAEREAREQBERAEREAX45oeLO5FfqIDIs+5gGAaoYnWePGcOYafFDf3nDfuHuyGtxGWtO+zepo/r2ladx1wCf5TTzUrS4VA6LS0EkzNI02A5uc0gDzFN5B4NUmGtbNmZolmO4iNjHH5/VI7+Ud/NetDLCGNTfLNcUYYYbGTYHkzHsyb4VTPe39uwaz/U4hp9RVsp+BGZpheV9OzuL3k/yxke9b81jWABgsBsAOQA7F+rnl42b4VEvK+x5+quBWZ4BeJ1PJ3NkcD/ADsA96r1fw6zVhvz9FKe+MB4/wDmXL1EiheNyLmgsrPH9RR1NIbVUb2Hse1zfiFw3HaF7FLQ7muB2HUbt3RMv5rfwWq8f6x/JPW9jyRS0dTXO00bHSOPUxrnH2NBVwwLg/mfGSDNEKdh5umNjbuYLvv5QPKvRrI2RizAAOwL6VJeOk/4qiHmfYpeUeFWB5Vs9w6ecf8AckA8E/8ArbyZ5dz3q6Ii4pTlN3JmTbfIREVSAiIgCIiAIiIAiIgCIiAIiIAiIgCIiAIiIAiIgCLzvhua8/ZhqHw4NUySPbqdpBhFmNeG3u8AdY61IV2Y+J+TwJcW1mO4v0jYXx7nYOMe7b8uYXY/CSutSs16b9TeEVayFnSHO1N0rG6JGHRKy9w11gQW9rSDcesdSic38UWZVroqU07pA8NL3B1iBI4tHRt0nWRbtHYudYpuWmtyml3Rd5aaGctMrQ4xu1NJAOl2lzbt7DZzh5CVyKkcXcbxDAaASYVIYn9Mxuptr6SH3G4PYF3shYpWYphUM1c8vlcx5Lza5IkkA5C3ID2Kem9GvtwNO1lpRZXwVzTjGY31Ixid0ojZGW6tOxcZL2sB2BTOK8UWYZirKD5O5wc+NjpNW4dMGlpa3T4TRqF9+3s3mWCSk4Ldolwd0XtERYlAiIgCIiAIiIAiLP8AiDxXpcpEw4c0TVNvCBP6OK4uNdt3OtvpFtuZG17whKbqJKTeyNARYJT1fFLN46SkM7WO3aWmOFlj+zctLh37+Vcr6nitlgap+nkaNzcRzC3fp1OA9i6P2vbUr+5fp+5uyKo8NM41edKV8lcxjHxSmM6L2NmMdexJLfGta55KqcIc3Y3mGsqGYtO6VjI7tBDBY9IG38Fo6ll0Zea+xXQ9/Y1lFRMx8Uo8v4jHRmnc8PLA5+qxBmIDdDdJ1gXHWOsdSvapKEopN9yGmgiIqEBFTeIfERuROhAgMzp9R8fS0Nj0330m58IK04bXMxOGOWMECVjXgO5gPaHAHv3V3CSipPhk06s7KIioQEREAREQBERAEKIUBgXByohpsWmM7mtHRSi7iAL9NH2rROJmb8EpMPqInTRySTRmNkbXNc7U8WDiATpDfGueztWOZRyeM7V0sBl6Kwkk1aNXiyNba2oft9vUrnV/k+1MTSaCta5w3AfEWgnyh7rewr1MscXUTlKuDoko6rbJbgJg9VR08807S1lQ5gjv9oRB93DuJfb+EqczXnbBcEr4IMQpTLM7QY5dMR6PpZCwWLjqbu2+yrPDriFi9NWfm7NO7w4xseQ0ObIwHwHEbOaQNjz5cwdo3it9e0nm0/8AyZFm8blmevur2K1cty18dPqwenZ8HqR4ZfUsHo5PvZVHcdPqwenZ8HqR4ZfUsHo5PvZVk/8AHX3I+j5KT+T185V+ZF8ZVccTzxgtHi0dLPSl1TdjGz6YvBEwBFnE6wPCN7d6p35PXzlX5kXxlXXzN+tUPpaf/YxbTgpZpX6f8LNXJmm51zxSZIZG+sjfIJXFoDNNwQ3VvqIVZxbjpglC1nyKN8z3sa9zQWtEetodoc7e7xexsCAdrrpflAfR6X0zvu1bOG+BYfhmHU7qWNodPCySR1hqe6RgcdR5kXOw5ALFRxxxqclbKVFRtnFknibhWdCY4Q6KYDV0b7eE0cywjZ1tr8j3WUzmXNeFZTjEmLyaQ7ZrQLveRzDGjc/AXFyFj+K0kWAZniGHgMa+aI6W7AdO0MkAHUDqcfWuxxQZDVY7TMxw2pi2IEk2b0bpHa7nqBdcE9Q8iv0IOarhqy2hWT8nH7Awf0dPUEdp6Ie7WVO5M4oYfnWd0NHFIxzIzIS8stYOYy3guJvd4UfxOwDLVLhkjjFDE5jR0DmNY12u40tZpF3A9Y32ueq45ODks9fhY+VfZc+Jj7eEYha2/XYlzR5o7FWUcbx64r25IajptHUzBxzwfCZXR0ET6jQS1zw5rWEjY6Cblw77Adl1MZK4n4XnR5ip2SRyhpfpeAQWtIBLXNNtrjmAsny7Xz8Ja97MdptYLdGqw1aA7aSAnZwPWLjsJBFlseWY8q468V2X2x9JpLHuYNLvCsS2Vu3hbDci/YbK2bHCEdl8iUUlwSGbcb//ADtFPUDnFGS0HkXnwWA92otWPcHspR5pqJavGf0rYXbB+4knfd5c+/jW526y4di0vitTSVWE1QiFyGtf/DHKx7v5Wk+pVngBWxPpKiIeOyfWR+7JGxrT7Y3KuN6cEpLmxHaDaNTREXGZHFFTQwFxha1pedTiAAXOsBd1uZsALnsCxPgR9PqvRf3gtxKw7gR9PqvRf3guvD/ayfBpH+LL3mDOuB4ZiUNNW0pkqHGNsc2iI6OnfpFnOOpu53spXOec6TJMTJa2N7xI/QBHpuDpc651EbeCsx4gfrJS+fS/fKf4/fQoP8R/akVlii3BepOlbHPinHPAqJjDSRySvkYHFgLQI9Qvpe65GodYaDbrspfJXFDCc5u6OIOhmAuI32OoDmY3DZ1uzY9drAr94XYDh2HYdA+niaHzxh8jyAXOc4X3POw5Acgs6zLRQ5fzLB+bwGCSaBxa0WAMrhHJYDlfwifOKKGKblBLdXuEou0jReImbcFyw2EY7TGoEpcWDRE4NdEG7/pDsfD6u9WmmrI54my+K1zA/wAKws0tDt+oWCyX8obxaP8AzvhApLili82HYLTx05t8pEUbiP2BFrcPXpaD3EqqxKUIVy7I02kcuN8dsEw55Zh0UlRpNi8FrWHzSblw77W7LqSybxZwzN8wgZFJFK4EgO0uYQ0XNnA87doC6nCrImF0VFFUVcTJJqhvSFz2h2lrt2NZceD4Niesknqta2R5RwWCobU08DI5mAgOjGm4e0tIeG2DufWLqJ9FXFJ/cPStiYREXKZhERAEREAQoiA86cNMxYblnEpZcXf0bCyRgOl7vCdKwgWaCeTT7FqVVxnyjTtJimfIRyayKW57hra0e0pJwYylKSXRSXJJP6WTmTftX7FwYyhGbmF7u4zS29zgu7JkwZHqd/g2lKEnbM0ydHW59xz5U1haxkvTyEcmNYLRsJ63HS0d/hHqKlOK317SebT/APJkWx4XhFBgkYjwyJsTB9lgAF+09p7zuorGsh4Lj9Sypr2OMsQaGkPcB+jeXtuAbHclR+4Wu62qkRrV2Vzjp9WD07Pg9SPDL6lg9HJ97Kp/MeW8PzVD0OKtLmag+zXFp1NuBuPKVy4RglHglO2noQREwEAEkmziXHc783FY9RdJQ73ZXV5aMl/J6+cq/Mi+Mq6+Zv1qh9LT/wCxi1LK+R8HyeXnB2OaZQA7U9ztmXta528Yr4q8hYLXVja2djjO1zXAh7gLxgBvg3t1BbPPHqSl2aotrWpspX5QH0el9M77tXvI31bRf4WL7pq+szZQwvNzWMxdrnCNxc3S5zdyLdXPZSWHUEOFxRxUoIZExrGgm5DWANFyeewWMsieNQ7oq5eVIxbOH60U/pab4tU5x5q6KGCBk9PrkkLujluR0WnRqG3jF1xsdtr9QVzr8h4LiNY2sqGOM7CxzSHuAvFbT4INupZdUy4vxbxKalkn6Gmpy9wYBcaYniIHTca5CXA3JsLnyHpxyUnGXaK3LxdtP0O1ljgxhmLtZJUYg2dlgS2ntYX3tqJJH+kHyLW4qaly/TaaBgbHBGdLByswE2vvue03NzdZhV8BBTjVg9a9srfF1tABPV4TCHN8tiubg3m/E8YfNR404zdEzU1zzqcAHiN7HO+2PCFr369yLWrlvInJStL4EvMrslBnrIufKfRjbmM2uWVHguYbc438r97Tfu6lQeG8zcPxzo8vSOkpnukaSftQtY5wc7YcnBtjYerVZaTiXBrKmIO1MifCTzELy1vqabhvqAU3lnJOC5RB/NMWlzhZz3Eue4c7EnkO4WCjq44xaje/ZkaopOiZqII6pjmTgOa8FrgeRa4WIPcQV59xGgxng5X9LRAuheSGOdfRLGTfo5COTxYesXG2y9DLgraGmxFhjrWNkY7ZzXgFp8oOyxw5enaatPkrGVFIwjjVlfEGA1j3U7+tr2OIv12cwEEeW3kX1ifGnKlC29NI+d3U2ONw9peGj4pXcFcp1hvHHJF3RyOt6g/Vb1L9oeC2U6M3kjkl9JI63sbpB9a0/p+dyfIdnhzniozwKiSaNsbYpGtY0Ek2LbnWes+QBUDgR9PqvRf3gtpoMOpMLYI6CNkbByaxoaPYFCZayDguU5HyYU14dI3S7U9zhbUHbA8twqrLBKaSq6oalTMz4gfrJS+fS/fKf4/fQqf/ABH9qRW7E8hYNi9Wyrq2vM0RYWkPcG3idqbccjuuzmfKeG5ujbHiwcWsdrGlxadWkt6u4lWWaNwfoNS29jrcO/quj9Az4LMuIH6yUvn033y2XCsNp8GhjhowQyJoa0E3OlvK561D4pkLBsXq2VdW15miLC0h7g28TtTbjkd1XHlUZuT72RGVOzP/AMobxaP/ADvhApniPl+oxzBYTRgufTNjl0jmWCLS+3bYO1fwq15pyThOcej/ADu1x6HVp0vLfH06r25+KFM01OykY1kXisaGjyNAA+CLMoxglyrJ1Ul7GVcMuKmEUtJHTY5J0T4BpY9wOh7B4u4HgkDbfY2BvvYXSk4jZcxGojp8PnEskxIGhri0aWOeS5xAbyaeRJXTxvhJlfG3l74jE9xu4wu0gk9ZbYtv5AuXLvC7LuWZWzUbHulZfS+SRxLbgtNgLN5Ejkpm8MrlvYbi9y2oiLlMwiIgCIiAIiIAiIgCIiAIiIAiIgCIiALNM08JqqoqnVeU6n5NM8lzmkuA1u8ZzXNuW6usEEEk8uS0tFeGSUHcSU2uDIpsmcT8RBjrK9gYdiRI4XHX4kQcfarhkDh7SZGjdpf0s0ttchFhZt7NYLmzdz13PsAtqK8s0pLTwvYlzbVBERYlQiIgCIiAIiIAiIgCIiAIiIAiIgCIiAIiIAiIgCIiAIiIAiIgCIiAIiIAiIgCIiAIiIAiIgCIiAIiIAiIgCIiAIiIAiIgCIiAIiIAiIgCIiAIiIAiIgCIiAIiIAiIgCIiAIiIAiIgCIiAIiIAiIgCIiAIiIAiIgCIiAIiIAiIgCIi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6" descr="data:image/jpeg;base64,/9j/4AAQSkZJRgABAQAAAQABAAD/2wCEAAkGBggGERUUBxIWFBQRFh0XFhcVFxUfFxcVExQVFBYYFB8aGyceFxkkGxYWHy8sJCcqLCwsFx8xODArNScsLikBCQoKDgwOGg8PGjAlHSU1LDAvNSwsLCw0LC4vLCwsLCwpLCksLCkpKSwsLCwsLCwqLCksLCksLSwsLCksLCwpKf/AABEIAKYBMAMBIgACEQEDEQH/xAAcAAEAAwADAQEAAAAAAAAAAAAABQYHAwQIAgH/xABIEAABAwIEAgQJBwoFBQEAAAABAAIDBBEFBhIhBzETQVFhIjJxcnOBkaGxFDM0NUKz0QgVIzZSYoKiwcN0g5KytCRDVGOjFv/EABkBAQADAQEAAAAAAAAAAAAAAAABAgMEBf/EAC0RAAICAQMCBQMDBQAAAAAAAAABAhEDEiExE0EEIlFhgUJxoQUUMiQzNJHR/9oADAMBAAIRAxEAPwDcUREAREQBERAEREAREQBERAEREAREQBERAEREAREQBERAEREAREQBERAEREAREQBERAEREAREQBERAEREAREQBERAEREAREQBERAEREAREQBERAEREAREQBERAEREAREQBERAEREAREQBERAEREAREQEXmOsq6CAvorXaRe4v4J2uPWQqPNmLFZ/Gmd/DYf7QFo9TTsqmOZJyeCD5CLKhfmeGnJEtyWmxv2jbqXb4dxpprc8vxscmpOL2+50BjGIjlNJ/rd+K7MGaMVp+Upd3OAP9L+9c5oKY/ZHvXXlwhp+ZNu4rpuD5RwVljupfkl6XPkrfpcQPew29xv8AFTNJmzC6vm/Qex4t7+XvVFdhtS3qv5CEGG1J6veFnLBifGxtDxeePO/wajHIyUXjIIPWDcL6WXRNr8PN4Nbe9p+NlK0edcQp9qgNkHeLO9o29ywl4V/S7OuH6hHiaaL4igKPOmHVG0+qM94uPaP6gLmrs34PQi5lDz+zGQ4+u2w9ZCweOadNHfjyRyfwdkyiz+s4kVTz/wBFE1rQftkkkeogD3qcwjPWG4hYVJ6F/Y4+CfI7l7bI8Ukro2cJIsiLqzYpSQC7njflbe/sUbPmX/x2et34D8VChJ8IwllhHlk4irUOYapjry2cOy1vYfxUzSYrTVniGx7DsfV2+pTLHKJWGaE+DuIiLM2CIiAIiIAiIgCIiAIiIAiIgCIiAIiIAiIgCIiAKtZgpuik1Dk8X9Y2P9FZVHY7TdPESObPC9XX7vgtMUqkY546oMq6Iq/jubYMMuyls945k+I3y9p7veu5KzzseOWR1FE+5wYLuNgOZPL1qLqs0YVS85NR7GAu94296zPF83PrD/1D3SHsGzB5Or2BQ78fnPiNaPLc/gtlhbPTx/p6+t/6NSlz5St+ZiefKWj4XXQqs7zTfNwxjvdd34LNzjdYesD+EL4di1Y77Z9QH4LRYToXg8K7Fzq8YrK35x1h2MAaPdufWo2Sripd3vDfXv7t1WH1lRJ473H1lcSusZ0xhGCqKoskmbpIfo93edy/FdWTNtfL4+m3YAR/VQqKyxx9CxM0+bsTovobtHml1vWL2Kk6fiZjkf0gtePN0n2tt8FU1e8o8IcbzJZ9YPk0J31SA63D9xmx9brDsuqz6cFcjHLixyXnQh4jwyfSYng/uuDvjZXnL2F4lj7dUUMsLTydONF/NFy4+y3erXljh3gGVLGiiDpB/wB2SzpPUbWZ/CArMvPyeLXEEeXPwOBvypr5IjCMEqcOt01Q9/7u2n+a59hCl0RcUpOTtnRCCgqQREVS4REQBERAEREAREQBERAEREAREQBERAEREAX45oeLO5FfqIDIs+5gGAaoYnWePGcOYafFDf3nDfuHuyGtxGWtO+zepo/r2ladx1wCf5TTzUrS4VA6LS0EkzNI02A5uc0gDzFN5B4NUmGtbNmZolmO4iNjHH5/VI7+Ud/NetDLCGNTfLNcUYYYbGTYHkzHsyb4VTPe39uwaz/U4hp9RVsp+BGZpheV9OzuL3k/yxke9b81jWABgsBsAOQA7F+rnl42b4VEvK+x5+quBWZ4BeJ1PJ3NkcD/ADsA96r1fw6zVhvz9FKe+MB4/wDmXL1EiheNyLmgsrPH9RR1NIbVUb2Hse1zfiFw3HaF7FLQ7muB2HUbt3RMv5rfwWq8f6x/JPW9jyRS0dTXO00bHSOPUxrnH2NBVwwLg/mfGSDNEKdh5umNjbuYLvv5QPKvRrI2RizAAOwL6VJeOk/4qiHmfYpeUeFWB5Vs9w6ecf8AckA8E/8ArbyZ5dz3q6Ii4pTlN3JmTbfIREVSAiIgCIiAIiIAiIgCIiAIiIAiIgCIiAIiIAiIgCLzvhua8/ZhqHw4NUySPbqdpBhFmNeG3u8AdY61IV2Y+J+TwJcW1mO4v0jYXx7nYOMe7b8uYXY/CSutSs16b9TeEVayFnSHO1N0rG6JGHRKy9w11gQW9rSDcesdSic38UWZVroqU07pA8NL3B1iBI4tHRt0nWRbtHYudYpuWmtyml3Rd5aaGctMrQ4xu1NJAOl2lzbt7DZzh5CVyKkcXcbxDAaASYVIYn9Mxuptr6SH3G4PYF3shYpWYphUM1c8vlcx5Lza5IkkA5C3ID2Kem9GvtwNO1lpRZXwVzTjGY31Ixid0ojZGW6tOxcZL2sB2BTOK8UWYZirKD5O5wc+NjpNW4dMGlpa3T4TRqF9+3s3mWCSk4Ldolwd0XtERYlAiIgCIiAIiIAiLP8AiDxXpcpEw4c0TVNvCBP6OK4uNdt3OtvpFtuZG17whKbqJKTeyNARYJT1fFLN46SkM7WO3aWmOFlj+zctLh37+Vcr6nitlgap+nkaNzcRzC3fp1OA9i6P2vbUr+5fp+5uyKo8NM41edKV8lcxjHxSmM6L2NmMdexJLfGta55KqcIc3Y3mGsqGYtO6VjI7tBDBY9IG38Fo6ll0Zea+xXQ9/Y1lFRMx8Uo8v4jHRmnc8PLA5+qxBmIDdDdJ1gXHWOsdSvapKEopN9yGmgiIqEBFTeIfERuROhAgMzp9R8fS0Nj0330m58IK04bXMxOGOWMECVjXgO5gPaHAHv3V3CSipPhk06s7KIioQEREAREQBERAEKIUBgXByohpsWmM7mtHRSi7iAL9NH2rROJmb8EpMPqInTRySTRmNkbXNc7U8WDiATpDfGueztWOZRyeM7V0sBl6Kwkk1aNXiyNba2oft9vUrnV/k+1MTSaCta5w3AfEWgnyh7rewr1MscXUTlKuDoko6rbJbgJg9VR08807S1lQ5gjv9oRB93DuJfb+EqczXnbBcEr4IMQpTLM7QY5dMR6PpZCwWLjqbu2+yrPDriFi9NWfm7NO7w4xseQ0ObIwHwHEbOaQNjz5cwdo3it9e0nm0/8AyZFm8blmevur2K1cty18dPqwenZ8HqR4ZfUsHo5PvZVHcdPqwenZ8HqR4ZfUsHo5PvZVk/8AHX3I+j5KT+T185V+ZF8ZVccTzxgtHi0dLPSl1TdjGz6YvBEwBFnE6wPCN7d6p35PXzlX5kXxlXXzN+tUPpaf/YxbTgpZpX6f8LNXJmm51zxSZIZG+sjfIJXFoDNNwQ3VvqIVZxbjpglC1nyKN8z3sa9zQWtEetodoc7e7xexsCAdrrpflAfR6X0zvu1bOG+BYfhmHU7qWNodPCySR1hqe6RgcdR5kXOw5ALFRxxxqclbKVFRtnFknibhWdCY4Q6KYDV0b7eE0cywjZ1tr8j3WUzmXNeFZTjEmLyaQ7ZrQLveRzDGjc/AXFyFj+K0kWAZniGHgMa+aI6W7AdO0MkAHUDqcfWuxxQZDVY7TMxw2pi2IEk2b0bpHa7nqBdcE9Q8iv0IOarhqy2hWT8nH7Awf0dPUEdp6Ie7WVO5M4oYfnWd0NHFIxzIzIS8stYOYy3guJvd4UfxOwDLVLhkjjFDE5jR0DmNY12u40tZpF3A9Y32ueq45ODks9fhY+VfZc+Jj7eEYha2/XYlzR5o7FWUcbx64r25IajptHUzBxzwfCZXR0ET6jQS1zw5rWEjY6Cblw77Adl1MZK4n4XnR5ip2SRyhpfpeAQWtIBLXNNtrjmAsny7Xz8Ja97MdptYLdGqw1aA7aSAnZwPWLjsJBFlseWY8q468V2X2x9JpLHuYNLvCsS2Vu3hbDci/YbK2bHCEdl8iUUlwSGbcb//ADtFPUDnFGS0HkXnwWA92otWPcHspR5pqJavGf0rYXbB+4knfd5c+/jW526y4di0vitTSVWE1QiFyGtf/DHKx7v5Wk+pVngBWxPpKiIeOyfWR+7JGxrT7Y3KuN6cEpLmxHaDaNTREXGZHFFTQwFxha1pedTiAAXOsBd1uZsALnsCxPgR9PqvRf3gtxKw7gR9PqvRf3guvD/ayfBpH+LL3mDOuB4ZiUNNW0pkqHGNsc2iI6OnfpFnOOpu53spXOec6TJMTJa2N7xI/QBHpuDpc651EbeCsx4gfrJS+fS/fKf4/fQoP8R/akVlii3BepOlbHPinHPAqJjDSRySvkYHFgLQI9Qvpe65GodYaDbrspfJXFDCc5u6OIOhmAuI32OoDmY3DZ1uzY9drAr94XYDh2HYdA+niaHzxh8jyAXOc4X3POw5Acgs6zLRQ5fzLB+bwGCSaBxa0WAMrhHJYDlfwifOKKGKblBLdXuEou0jReImbcFyw2EY7TGoEpcWDRE4NdEG7/pDsfD6u9WmmrI54my+K1zA/wAKws0tDt+oWCyX8obxaP8AzvhApLili82HYLTx05t8pEUbiP2BFrcPXpaD3EqqxKUIVy7I02kcuN8dsEw55Zh0UlRpNi8FrWHzSblw77W7LqSybxZwzN8wgZFJFK4EgO0uYQ0XNnA87doC6nCrImF0VFFUVcTJJqhvSFz2h2lrt2NZceD4Niesknqta2R5RwWCobU08DI5mAgOjGm4e0tIeG2DufWLqJ9FXFJ/cPStiYREXKZhERAEREAQoiA86cNMxYblnEpZcXf0bCyRgOl7vCdKwgWaCeTT7FqVVxnyjTtJimfIRyayKW57hra0e0pJwYylKSXRSXJJP6WTmTftX7FwYyhGbmF7u4zS29zgu7JkwZHqd/g2lKEnbM0ydHW59xz5U1haxkvTyEcmNYLRsJ63HS0d/hHqKlOK317SebT/APJkWx4XhFBgkYjwyJsTB9lgAF+09p7zuorGsh4Lj9Sypr2OMsQaGkPcB+jeXtuAbHclR+4Wu62qkRrV2Vzjp9WD07Pg9SPDL6lg9HJ97Kp/MeW8PzVD0OKtLmag+zXFp1NuBuPKVy4RglHglO2noQREwEAEkmziXHc783FY9RdJQ73ZXV5aMl/J6+cq/Mi+Mq6+Zv1qh9LT/wCxi1LK+R8HyeXnB2OaZQA7U9ztmXta528Yr4q8hYLXVja2djjO1zXAh7gLxgBvg3t1BbPPHqSl2aotrWpspX5QH0el9M77tXvI31bRf4WL7pq+szZQwvNzWMxdrnCNxc3S5zdyLdXPZSWHUEOFxRxUoIZExrGgm5DWANFyeewWMsieNQ7oq5eVIxbOH60U/pab4tU5x5q6KGCBk9PrkkLujluR0WnRqG3jF1xsdtr9QVzr8h4LiNY2sqGOM7CxzSHuAvFbT4INupZdUy4vxbxKalkn6Gmpy9wYBcaYniIHTca5CXA3JsLnyHpxyUnGXaK3LxdtP0O1ljgxhmLtZJUYg2dlgS2ntYX3tqJJH+kHyLW4qaly/TaaBgbHBGdLByswE2vvue03NzdZhV8BBTjVg9a9srfF1tABPV4TCHN8tiubg3m/E8YfNR404zdEzU1zzqcAHiN7HO+2PCFr369yLWrlvInJStL4EvMrslBnrIufKfRjbmM2uWVHguYbc438r97Tfu6lQeG8zcPxzo8vSOkpnukaSftQtY5wc7YcnBtjYerVZaTiXBrKmIO1MifCTzELy1vqabhvqAU3lnJOC5RB/NMWlzhZz3Eue4c7EnkO4WCjq44xaje/ZkaopOiZqII6pjmTgOa8FrgeRa4WIPcQV59xGgxng5X9LRAuheSGOdfRLGTfo5COTxYesXG2y9DLgraGmxFhjrWNkY7ZzXgFp8oOyxw5enaatPkrGVFIwjjVlfEGA1j3U7+tr2OIv12cwEEeW3kX1ifGnKlC29NI+d3U2ONw9peGj4pXcFcp1hvHHJF3RyOt6g/Vb1L9oeC2U6M3kjkl9JI63sbpB9a0/p+dyfIdnhzniozwKiSaNsbYpGtY0Ek2LbnWes+QBUDgR9PqvRf3gtpoMOpMLYI6CNkbByaxoaPYFCZayDguU5HyYU14dI3S7U9zhbUHbA8twqrLBKaSq6oalTMz4gfrJS+fS/fKf4/fQqf/ABH9qRW7E8hYNi9Wyrq2vM0RYWkPcG3idqbccjuuzmfKeG5ujbHiwcWsdrGlxadWkt6u4lWWaNwfoNS29jrcO/quj9Az4LMuIH6yUvn033y2XCsNp8GhjhowQyJoa0E3OlvK561D4pkLBsXq2VdW15miLC0h7g28TtTbjkd1XHlUZuT72RGVOzP/AMobxaP/ADvhApniPl+oxzBYTRgufTNjl0jmWCLS+3bYO1fwq15pyThOcej/ADu1x6HVp0vLfH06r25+KFM01OykY1kXisaGjyNAA+CLMoxglyrJ1Ul7GVcMuKmEUtJHTY5J0T4BpY9wOh7B4u4HgkDbfY2BvvYXSk4jZcxGojp8PnEskxIGhri0aWOeS5xAbyaeRJXTxvhJlfG3l74jE9xu4wu0gk9ZbYtv5AuXLvC7LuWZWzUbHulZfS+SRxLbgtNgLN5Ejkpm8MrlvYbi9y2oiLlMwiIgCIiAIiIAiIgCIiAIiIAiIgCIiALNM08JqqoqnVeU6n5NM8lzmkuA1u8ZzXNuW6usEEEk8uS0tFeGSUHcSU2uDIpsmcT8RBjrK9gYdiRI4XHX4kQcfarhkDh7SZGjdpf0s0ttchFhZt7NYLmzdz13PsAtqK8s0pLTwvYlzbVBERYlQiIgCIiAIiIAiIgCIiAIiIAiIgCIiAIiIAiIgCIiAIiIAiIgCIiAIiIAiIgCIiAIiIAiIgCIiAIiIAiIgCIiAIiIAiIgCIiAIiIAiIgCIiAIiIAiIgCIiAIiIAiIgCIiAIiIAiIgCIiAIiIAiIgCIiAIiIAiIgCIiAIiIAiIgCIiA//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308268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Arrow Connector 21"/>
          <p:cNvCxnSpPr/>
          <p:nvPr/>
        </p:nvCxnSpPr>
        <p:spPr bwMode="gray">
          <a:xfrm>
            <a:off x="3305175" y="3583787"/>
            <a:ext cx="1562100" cy="1"/>
          </a:xfrm>
          <a:prstGeom prst="straightConnector1">
            <a:avLst/>
          </a:prstGeom>
          <a:ln w="12700">
            <a:solidFill>
              <a:schemeClr val="accent3"/>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21"/>
          </p:nvPr>
        </p:nvSpPr>
        <p:spPr>
          <a:xfrm>
            <a:off x="320040" y="718356"/>
            <a:ext cx="5759450" cy="215444"/>
          </a:xfrm>
        </p:spPr>
        <p:txBody>
          <a:bodyPr/>
          <a:lstStyle/>
          <a:p>
            <a:r>
              <a:rPr lang="en-US" dirty="0" smtClean="0"/>
              <a:t>Conflicting Incentives a Risk When Partnering Regionally </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a:xfrm>
            <a:off x="0" y="4544011"/>
            <a:ext cx="1743559" cy="76944"/>
          </a:xfrm>
        </p:spPr>
        <p:txBody>
          <a:bodyPr/>
          <a:lstStyle/>
          <a:p>
            <a:r>
              <a:rPr lang="en-US" dirty="0" smtClean="0"/>
              <a:t>Pseudonym. </a:t>
            </a:r>
            <a:endParaRPr lang="en-US" dirty="0"/>
          </a:p>
        </p:txBody>
      </p:sp>
      <p:sp>
        <p:nvSpPr>
          <p:cNvPr id="6" name="Text Placeholder 5"/>
          <p:cNvSpPr>
            <a:spLocks noGrp="1"/>
          </p:cNvSpPr>
          <p:nvPr>
            <p:ph type="body" sz="quarter" idx="25"/>
          </p:nvPr>
        </p:nvSpPr>
        <p:spPr>
          <a:xfrm>
            <a:off x="320040" y="317903"/>
            <a:ext cx="6080760" cy="276999"/>
          </a:xfrm>
        </p:spPr>
        <p:txBody>
          <a:bodyPr/>
          <a:lstStyle/>
          <a:p>
            <a:r>
              <a:rPr lang="en-US" dirty="0" smtClean="0"/>
              <a:t>Competitive Dynamics Threaten Local Partnerships</a:t>
            </a:r>
            <a:endParaRPr lang="en-US" dirty="0"/>
          </a:p>
        </p:txBody>
      </p:sp>
      <p:sp>
        <p:nvSpPr>
          <p:cNvPr id="7" name="TextBox 6"/>
          <p:cNvSpPr txBox="1"/>
          <p:nvPr/>
        </p:nvSpPr>
        <p:spPr bwMode="gray">
          <a:xfrm>
            <a:off x="320675" y="1111961"/>
            <a:ext cx="1784350" cy="3240845"/>
          </a:xfrm>
          <a:prstGeom prst="rect">
            <a:avLst/>
          </a:prstGeom>
          <a:solidFill>
            <a:schemeClr val="accent1"/>
          </a:solidFill>
          <a:ln w="6350">
            <a:solidFill>
              <a:schemeClr val="bg1"/>
            </a:solidFill>
          </a:ln>
        </p:spPr>
        <p:txBody>
          <a:bodyPr wrap="square" lIns="182880" tIns="274320" rIns="91440" bIns="0" rtlCol="0">
            <a:noAutofit/>
          </a:bodyPr>
          <a:lstStyle/>
          <a:p>
            <a:r>
              <a:rPr lang="en-US" sz="1100" b="1" dirty="0" smtClean="0"/>
              <a:t>Case in Brief: Nielsen Park Hospital</a:t>
            </a:r>
            <a:r>
              <a:rPr lang="en-US" sz="1100" b="1" baseline="30000" dirty="0" smtClean="0"/>
              <a:t>1</a:t>
            </a:r>
            <a:r>
              <a:rPr lang="en-US" sz="1100" b="1" dirty="0" smtClean="0"/>
              <a:t> </a:t>
            </a:r>
            <a:endParaRPr lang="en-US" sz="1100" b="1" dirty="0"/>
          </a:p>
        </p:txBody>
      </p:sp>
      <p:grpSp>
        <p:nvGrpSpPr>
          <p:cNvPr id="8" name="Group 7"/>
          <p:cNvGrpSpPr/>
          <p:nvPr/>
        </p:nvGrpSpPr>
        <p:grpSpPr bwMode="gray">
          <a:xfrm>
            <a:off x="320675" y="1111961"/>
            <a:ext cx="319390" cy="218673"/>
            <a:chOff x="2833829" y="1401109"/>
            <a:chExt cx="319390" cy="218673"/>
          </a:xfrm>
        </p:grpSpPr>
        <p:sp>
          <p:nvSpPr>
            <p:cNvPr id="9" name="Freeform 8"/>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Plus 9"/>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11" name="Text Placeholder 1"/>
          <p:cNvSpPr txBox="1">
            <a:spLocks/>
          </p:cNvSpPr>
          <p:nvPr/>
        </p:nvSpPr>
        <p:spPr bwMode="gray">
          <a:xfrm>
            <a:off x="332849" y="1704447"/>
            <a:ext cx="1784349" cy="2528897"/>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Small, rural community hospital in the South</a:t>
            </a:r>
          </a:p>
          <a:p>
            <a:r>
              <a:rPr lang="en-US" dirty="0" smtClean="0"/>
              <a:t>Partnered with large tertiary system to enable local access to high-end specialty services such as cardiology, oncology</a:t>
            </a:r>
          </a:p>
          <a:p>
            <a:r>
              <a:rPr lang="en-US" dirty="0" smtClean="0"/>
              <a:t>Despite promising start to partnership, competition for volumes between partners threatening sustainability of affiliation </a:t>
            </a:r>
          </a:p>
        </p:txBody>
      </p:sp>
      <p:sp>
        <p:nvSpPr>
          <p:cNvPr id="12" name="TextBox 11"/>
          <p:cNvSpPr txBox="1"/>
          <p:nvPr/>
        </p:nvSpPr>
        <p:spPr>
          <a:xfrm>
            <a:off x="2212974" y="1126957"/>
            <a:ext cx="3759201" cy="261610"/>
          </a:xfrm>
          <a:prstGeom prst="rect">
            <a:avLst/>
          </a:prstGeom>
          <a:noFill/>
        </p:spPr>
        <p:txBody>
          <a:bodyPr wrap="square" lIns="45720" rIns="45720" rtlCol="0">
            <a:spAutoFit/>
          </a:bodyPr>
          <a:lstStyle/>
          <a:p>
            <a:pPr algn="ctr"/>
            <a:r>
              <a:rPr lang="en-US" sz="1100" b="1" dirty="0" smtClean="0">
                <a:solidFill>
                  <a:srgbClr val="333E48"/>
                </a:solidFill>
              </a:rPr>
              <a:t>Multi-Layered Collaboration Promises Benefit…</a:t>
            </a:r>
          </a:p>
        </p:txBody>
      </p:sp>
      <p:sp>
        <p:nvSpPr>
          <p:cNvPr id="13" name="Text Placeholder 7"/>
          <p:cNvSpPr txBox="1">
            <a:spLocks/>
          </p:cNvSpPr>
          <p:nvPr/>
        </p:nvSpPr>
        <p:spPr>
          <a:xfrm>
            <a:off x="5000624" y="1917294"/>
            <a:ext cx="1228726" cy="464692"/>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i="1" dirty="0" smtClean="0">
                <a:solidFill>
                  <a:srgbClr val="333E48"/>
                </a:solidFill>
              </a:rPr>
              <a:t>Shared Staff</a:t>
            </a:r>
          </a:p>
          <a:p>
            <a:pPr marL="0" indent="0">
              <a:buFont typeface="Arial" pitchFamily="34" charset="0"/>
              <a:buNone/>
            </a:pPr>
            <a:r>
              <a:rPr lang="en-US" sz="900" dirty="0" smtClean="0">
                <a:solidFill>
                  <a:srgbClr val="333E48"/>
                </a:solidFill>
              </a:rPr>
              <a:t>Physicians from tertiary hub travel to community hospital</a:t>
            </a:r>
            <a:endParaRPr lang="en-US" sz="900" i="1" dirty="0">
              <a:solidFill>
                <a:srgbClr val="333E48"/>
              </a:solidFill>
            </a:endParaRPr>
          </a:p>
        </p:txBody>
      </p:sp>
      <p:sp>
        <p:nvSpPr>
          <p:cNvPr id="14" name="Text Placeholder 7"/>
          <p:cNvSpPr txBox="1">
            <a:spLocks/>
          </p:cNvSpPr>
          <p:nvPr/>
        </p:nvSpPr>
        <p:spPr>
          <a:xfrm>
            <a:off x="3438526" y="1917294"/>
            <a:ext cx="1508590" cy="735007"/>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i="1" dirty="0" smtClean="0">
                <a:solidFill>
                  <a:srgbClr val="333E48"/>
                </a:solidFill>
              </a:rPr>
              <a:t>Telemedicine </a:t>
            </a:r>
          </a:p>
          <a:p>
            <a:pPr marL="0" indent="0">
              <a:buFont typeface="Arial" pitchFamily="34" charset="0"/>
              <a:buNone/>
            </a:pPr>
            <a:r>
              <a:rPr lang="en-US" sz="900" dirty="0" smtClean="0">
                <a:solidFill>
                  <a:srgbClr val="333E48"/>
                </a:solidFill>
              </a:rPr>
              <a:t>Allows community physicians to consult with specialists in real-time </a:t>
            </a:r>
            <a:endParaRPr lang="en-US" sz="900" i="1" dirty="0">
              <a:solidFill>
                <a:srgbClr val="333E48"/>
              </a:solidFill>
            </a:endParaRPr>
          </a:p>
        </p:txBody>
      </p:sp>
      <p:sp>
        <p:nvSpPr>
          <p:cNvPr id="15" name="Text Placeholder 7"/>
          <p:cNvSpPr txBox="1">
            <a:spLocks/>
          </p:cNvSpPr>
          <p:nvPr/>
        </p:nvSpPr>
        <p:spPr>
          <a:xfrm>
            <a:off x="2117198" y="1917294"/>
            <a:ext cx="1321327" cy="77513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i="1" dirty="0" smtClean="0">
                <a:solidFill>
                  <a:srgbClr val="333E48"/>
                </a:solidFill>
              </a:rPr>
              <a:t>Co-branding </a:t>
            </a:r>
          </a:p>
          <a:p>
            <a:pPr marL="0" indent="0">
              <a:buFont typeface="Arial" pitchFamily="34" charset="0"/>
              <a:buNone/>
            </a:pPr>
            <a:r>
              <a:rPr lang="en-US" sz="900" dirty="0" smtClean="0">
                <a:solidFill>
                  <a:srgbClr val="333E48"/>
                </a:solidFill>
              </a:rPr>
              <a:t>Community hospital able to brand itself as affiliate of tertiary hub </a:t>
            </a:r>
            <a:endParaRPr lang="en-US" sz="900" i="1" dirty="0">
              <a:solidFill>
                <a:srgbClr val="333E48"/>
              </a:solidFill>
            </a:endParaRPr>
          </a:p>
        </p:txBody>
      </p:sp>
      <p:pic>
        <p:nvPicPr>
          <p:cNvPr id="16" name="Picture 3" descr="L:\public\share\ABC Templates and Resources\ABC Art Icons Logos\ABC Modern Icons\Computer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919" y="1550133"/>
            <a:ext cx="390910" cy="3671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public\share\ABC Templates and Resources\ABC Art Icons Logos\ABC Modern Icons\Group_Docto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822" y="1581253"/>
            <a:ext cx="542181" cy="33603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212974" y="2924133"/>
            <a:ext cx="3759201" cy="261610"/>
          </a:xfrm>
          <a:prstGeom prst="rect">
            <a:avLst/>
          </a:prstGeom>
          <a:noFill/>
        </p:spPr>
        <p:txBody>
          <a:bodyPr wrap="square" lIns="45720" rIns="45720" rtlCol="0">
            <a:spAutoFit/>
          </a:bodyPr>
          <a:lstStyle/>
          <a:p>
            <a:pPr algn="ctr"/>
            <a:r>
              <a:rPr lang="en-US" sz="1100" b="1" dirty="0" smtClean="0">
                <a:solidFill>
                  <a:srgbClr val="333E48"/>
                </a:solidFill>
              </a:rPr>
              <a:t>…Tensions Over Referrals Threatens Affiliation </a:t>
            </a:r>
          </a:p>
        </p:txBody>
      </p:sp>
      <p:sp>
        <p:nvSpPr>
          <p:cNvPr id="19" name="Text Placeholder 7"/>
          <p:cNvSpPr txBox="1">
            <a:spLocks/>
          </p:cNvSpPr>
          <p:nvPr/>
        </p:nvSpPr>
        <p:spPr>
          <a:xfrm>
            <a:off x="2212973" y="3799681"/>
            <a:ext cx="1839659" cy="77513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dirty="0" smtClean="0">
                <a:solidFill>
                  <a:srgbClr val="333E48"/>
                </a:solidFill>
              </a:rPr>
              <a:t>Tertiary hub looking to draw as many referrals as possible from community partner  </a:t>
            </a:r>
            <a:endParaRPr lang="en-US" sz="900" dirty="0">
              <a:solidFill>
                <a:srgbClr val="333E48"/>
              </a:solidFill>
            </a:endParaRPr>
          </a:p>
        </p:txBody>
      </p:sp>
      <p:sp>
        <p:nvSpPr>
          <p:cNvPr id="20" name="Text Placeholder 7"/>
          <p:cNvSpPr txBox="1">
            <a:spLocks/>
          </p:cNvSpPr>
          <p:nvPr/>
        </p:nvSpPr>
        <p:spPr>
          <a:xfrm>
            <a:off x="4219573" y="3799681"/>
            <a:ext cx="2009775" cy="775135"/>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dirty="0" smtClean="0">
                <a:solidFill>
                  <a:srgbClr val="333E48"/>
                </a:solidFill>
              </a:rPr>
              <a:t>Community hospital trying to retain as many volumes as possible within local community </a:t>
            </a:r>
            <a:endParaRPr lang="en-US" sz="900" dirty="0">
              <a:solidFill>
                <a:srgbClr val="333E48"/>
              </a:solidFill>
            </a:endParaRPr>
          </a:p>
        </p:txBody>
      </p:sp>
      <p:pic>
        <p:nvPicPr>
          <p:cNvPr id="1026" name="Picture 2" descr="C:\Users\egany\Download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514" y="3352778"/>
            <a:ext cx="441589" cy="4312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gany\Downloads\a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116" y="3406636"/>
            <a:ext cx="554687" cy="323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gany\Downloads\a (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312" y="3236975"/>
            <a:ext cx="587825" cy="587825"/>
          </a:xfrm>
          <a:prstGeom prst="rect">
            <a:avLst/>
          </a:prstGeom>
          <a:solidFill>
            <a:schemeClr val="bg1"/>
          </a:solidFill>
          <a:ln>
            <a:solidFill>
              <a:schemeClr val="bg1"/>
            </a:solidFill>
          </a:ln>
        </p:spPr>
      </p:pic>
      <p:pic>
        <p:nvPicPr>
          <p:cNvPr id="1029" name="Picture 5" descr="C:\Users\egany\Downloads\a (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9223" y="1550133"/>
            <a:ext cx="561976" cy="36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6428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Ideal Geography a Key Tension in Clinical Affiliation Decisions </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39" y="317903"/>
            <a:ext cx="5894493" cy="276999"/>
          </a:xfrm>
        </p:spPr>
        <p:txBody>
          <a:bodyPr/>
          <a:lstStyle/>
          <a:p>
            <a:r>
              <a:rPr lang="en-US" dirty="0" smtClean="0"/>
              <a:t>Weighing a Local or National Partner</a:t>
            </a:r>
            <a:endParaRPr lang="en-US" dirty="0"/>
          </a:p>
        </p:txBody>
      </p:sp>
      <p:sp>
        <p:nvSpPr>
          <p:cNvPr id="8" name="Text Placeholder 7"/>
          <p:cNvSpPr txBox="1">
            <a:spLocks/>
          </p:cNvSpPr>
          <p:nvPr/>
        </p:nvSpPr>
        <p:spPr>
          <a:xfrm>
            <a:off x="320676" y="1092212"/>
            <a:ext cx="2892423" cy="387567"/>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US" sz="1100" b="1" dirty="0" smtClean="0">
                <a:solidFill>
                  <a:srgbClr val="333E48"/>
                </a:solidFill>
              </a:rPr>
              <a:t>Consider Local Partner if….</a:t>
            </a:r>
            <a:endParaRPr lang="en-US" sz="1100" b="1" dirty="0">
              <a:solidFill>
                <a:srgbClr val="333E48"/>
              </a:solidFill>
            </a:endParaRPr>
          </a:p>
        </p:txBody>
      </p:sp>
      <p:sp>
        <p:nvSpPr>
          <p:cNvPr id="9" name="Text Placeholder 7"/>
          <p:cNvSpPr txBox="1">
            <a:spLocks/>
          </p:cNvSpPr>
          <p:nvPr/>
        </p:nvSpPr>
        <p:spPr>
          <a:xfrm>
            <a:off x="3195640" y="1092212"/>
            <a:ext cx="2892423" cy="387567"/>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US" sz="1100" b="1" dirty="0" smtClean="0">
                <a:solidFill>
                  <a:srgbClr val="333E48"/>
                </a:solidFill>
              </a:rPr>
              <a:t>Consider National Partner if….</a:t>
            </a:r>
            <a:endParaRPr lang="en-US" sz="1100" b="1" dirty="0">
              <a:solidFill>
                <a:srgbClr val="333E48"/>
              </a:solidFill>
            </a:endParaRPr>
          </a:p>
        </p:txBody>
      </p:sp>
      <p:sp>
        <p:nvSpPr>
          <p:cNvPr id="11" name="Rectangle 10"/>
          <p:cNvSpPr/>
          <p:nvPr/>
        </p:nvSpPr>
        <p:spPr>
          <a:xfrm>
            <a:off x="558997" y="2169199"/>
            <a:ext cx="2415780" cy="2400657"/>
          </a:xfrm>
          <a:prstGeom prst="rect">
            <a:avLst/>
          </a:prstGeom>
        </p:spPr>
        <p:txBody>
          <a:bodyPr wrap="square">
            <a:spAutoFit/>
          </a:bodyPr>
          <a:lstStyle/>
          <a:p>
            <a:pPr marL="171450" indent="-171450">
              <a:spcAft>
                <a:spcPts val="600"/>
              </a:spcAft>
              <a:buFont typeface="Wingdings" panose="05000000000000000000" pitchFamily="2" charset="2"/>
              <a:buChar char="q"/>
            </a:pPr>
            <a:r>
              <a:rPr lang="en-US" sz="1000" dirty="0" smtClean="0"/>
              <a:t>Local providers with same service gap are interested in collaboration</a:t>
            </a:r>
          </a:p>
          <a:p>
            <a:pPr marL="171450" indent="-171450">
              <a:spcAft>
                <a:spcPts val="600"/>
              </a:spcAft>
              <a:buFont typeface="Wingdings" panose="05000000000000000000" pitchFamily="2" charset="2"/>
              <a:buChar char="q"/>
            </a:pPr>
            <a:r>
              <a:rPr lang="en-US" sz="1000" dirty="0" smtClean="0"/>
              <a:t>Local providers that currently offer service are interested in partnering for mutual benefit</a:t>
            </a:r>
          </a:p>
          <a:p>
            <a:pPr marL="171450" indent="-171450">
              <a:spcAft>
                <a:spcPts val="600"/>
              </a:spcAft>
              <a:buFont typeface="Wingdings" panose="05000000000000000000" pitchFamily="2" charset="2"/>
              <a:buChar char="q"/>
            </a:pPr>
            <a:r>
              <a:rPr lang="en-US" sz="1000" dirty="0" smtClean="0"/>
              <a:t>Demand for service is low enough that local providers are willing to share staff, equipment </a:t>
            </a:r>
          </a:p>
          <a:p>
            <a:pPr marL="171450" indent="-171450">
              <a:spcAft>
                <a:spcPts val="600"/>
              </a:spcAft>
              <a:buFont typeface="Wingdings" panose="05000000000000000000" pitchFamily="2" charset="2"/>
              <a:buChar char="q"/>
            </a:pPr>
            <a:r>
              <a:rPr lang="en-US" sz="1000" dirty="0" smtClean="0"/>
              <a:t>Patients value brand familiarity over national reputation </a:t>
            </a:r>
          </a:p>
          <a:p>
            <a:pPr marL="171450" indent="-171450">
              <a:spcAft>
                <a:spcPts val="600"/>
              </a:spcAft>
              <a:buFont typeface="Wingdings" panose="05000000000000000000" pitchFamily="2" charset="2"/>
              <a:buChar char="q"/>
            </a:pPr>
            <a:r>
              <a:rPr lang="en-US" sz="1000" dirty="0" smtClean="0"/>
              <a:t>Ultimate aim of partnership is joint contracting or shared population health management</a:t>
            </a:r>
            <a:endParaRPr lang="en-US" sz="1000" dirty="0"/>
          </a:p>
        </p:txBody>
      </p:sp>
      <p:sp>
        <p:nvSpPr>
          <p:cNvPr id="12" name="Rectangle 11"/>
          <p:cNvSpPr/>
          <p:nvPr/>
        </p:nvSpPr>
        <p:spPr>
          <a:xfrm>
            <a:off x="3511747" y="2169199"/>
            <a:ext cx="2415780" cy="2631490"/>
          </a:xfrm>
          <a:prstGeom prst="rect">
            <a:avLst/>
          </a:prstGeom>
        </p:spPr>
        <p:txBody>
          <a:bodyPr wrap="square">
            <a:spAutoFit/>
          </a:bodyPr>
          <a:lstStyle/>
          <a:p>
            <a:pPr marL="171450" indent="-171450">
              <a:spcAft>
                <a:spcPts val="600"/>
              </a:spcAft>
              <a:buFont typeface="Wingdings" panose="05000000000000000000" pitchFamily="2" charset="2"/>
              <a:buChar char="q"/>
            </a:pPr>
            <a:r>
              <a:rPr lang="en-US" sz="1000" dirty="0"/>
              <a:t>Local competition for volumes in targeted service area is high </a:t>
            </a:r>
          </a:p>
          <a:p>
            <a:pPr marL="171450" indent="-171450">
              <a:spcAft>
                <a:spcPts val="600"/>
              </a:spcAft>
              <a:buFont typeface="Wingdings" panose="05000000000000000000" pitchFamily="2" charset="2"/>
              <a:buChar char="q"/>
            </a:pPr>
            <a:r>
              <a:rPr lang="en-US" sz="1000" dirty="0" smtClean="0"/>
              <a:t>Local demand for service is insufficient to justify full-time staff</a:t>
            </a:r>
          </a:p>
          <a:p>
            <a:pPr marL="171450" indent="-171450">
              <a:spcAft>
                <a:spcPts val="600"/>
              </a:spcAft>
              <a:buFont typeface="Wingdings" panose="05000000000000000000" pitchFamily="2" charset="2"/>
              <a:buChar char="q"/>
            </a:pPr>
            <a:r>
              <a:rPr lang="en-US" sz="1000" dirty="0" smtClean="0"/>
              <a:t>Targeted service may easily be provided through telemedicine or virtual physician-to-physician consults </a:t>
            </a:r>
          </a:p>
          <a:p>
            <a:pPr marL="171450" indent="-171450">
              <a:spcAft>
                <a:spcPts val="600"/>
              </a:spcAft>
              <a:buFont typeface="Wingdings" panose="05000000000000000000" pitchFamily="2" charset="2"/>
              <a:buChar char="q"/>
            </a:pPr>
            <a:r>
              <a:rPr lang="en-US" sz="1000" dirty="0" smtClean="0"/>
              <a:t>Patients recognize and value national reputation</a:t>
            </a:r>
          </a:p>
          <a:p>
            <a:pPr marL="171450" indent="-171450">
              <a:spcAft>
                <a:spcPts val="600"/>
              </a:spcAft>
              <a:buFont typeface="Wingdings" panose="05000000000000000000" pitchFamily="2" charset="2"/>
              <a:buChar char="q"/>
            </a:pPr>
            <a:r>
              <a:rPr lang="en-US" sz="1000" dirty="0" smtClean="0"/>
              <a:t>National providers have significant quality advantage over any local partnership options </a:t>
            </a:r>
          </a:p>
          <a:p>
            <a:pPr>
              <a:spcAft>
                <a:spcPts val="600"/>
              </a:spcAft>
            </a:pPr>
            <a:endParaRPr lang="en-US" sz="1000" dirty="0"/>
          </a:p>
        </p:txBody>
      </p:sp>
      <p:pic>
        <p:nvPicPr>
          <p:cNvPr id="1026" name="Picture 2" descr="L:\Public\Share\ABC Templates and Resources\ABC Art Icons Logos\ABC Modern Icons\USA_no_outline.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186238" y="1517650"/>
            <a:ext cx="911225" cy="5635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ABC Art Icons Logos\ABC Modern Icons\Hospital_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685" y="1708658"/>
            <a:ext cx="256618" cy="250826"/>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L:\Public\Share\ABC Templates and Resources\ABC Art Icons Logos\ABC Modern Icons\Hospital_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498" y="1525336"/>
            <a:ext cx="279612" cy="273301"/>
          </a:xfrm>
          <a:prstGeom prst="rect">
            <a:avLst/>
          </a:prstGeom>
          <a:noFill/>
          <a:extLst>
            <a:ext uri="{909E8E84-426E-40DD-AFC4-6F175D3DCCD1}">
              <a14:hiddenFill xmlns:a14="http://schemas.microsoft.com/office/drawing/2010/main">
                <a:solidFill>
                  <a:srgbClr val="FFFFFF"/>
                </a:solidFill>
              </a14:hiddenFill>
            </a:ext>
          </a:extLst>
        </p:spPr>
      </p:pic>
      <p:sp>
        <p:nvSpPr>
          <p:cNvPr id="92" name="Freeform 48"/>
          <p:cNvSpPr>
            <a:spLocks/>
          </p:cNvSpPr>
          <p:nvPr/>
        </p:nvSpPr>
        <p:spPr bwMode="gray">
          <a:xfrm rot="10800000">
            <a:off x="1065686" y="1457904"/>
            <a:ext cx="1247341" cy="617968"/>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 name="connsiteX0" fmla="*/ 0 w 10000"/>
              <a:gd name="connsiteY0" fmla="*/ 4415 h 10000"/>
              <a:gd name="connsiteX1" fmla="*/ 180 w 10000"/>
              <a:gd name="connsiteY1" fmla="*/ 4101 h 10000"/>
              <a:gd name="connsiteX2" fmla="*/ 862 w 10000"/>
              <a:gd name="connsiteY2" fmla="*/ 3488 h 10000"/>
              <a:gd name="connsiteX3" fmla="*/ 1210 w 10000"/>
              <a:gd name="connsiteY3" fmla="*/ 2832 h 10000"/>
              <a:gd name="connsiteX4" fmla="*/ 1996 w 10000"/>
              <a:gd name="connsiteY4" fmla="*/ 2472 h 10000"/>
              <a:gd name="connsiteX5" fmla="*/ 2600 w 10000"/>
              <a:gd name="connsiteY5" fmla="*/ 1612 h 10000"/>
              <a:gd name="connsiteX6" fmla="*/ 2947 w 10000"/>
              <a:gd name="connsiteY6" fmla="*/ 1227 h 10000"/>
              <a:gd name="connsiteX7" fmla="*/ 2947 w 10000"/>
              <a:gd name="connsiteY7" fmla="*/ 1041 h 10000"/>
              <a:gd name="connsiteX8" fmla="*/ 1699 w 10000"/>
              <a:gd name="connsiteY8" fmla="*/ 235 h 10000"/>
              <a:gd name="connsiteX9" fmla="*/ 8404 w 10000"/>
              <a:gd name="connsiteY9" fmla="*/ 0 h 10000"/>
              <a:gd name="connsiteX10" fmla="*/ 8571 w 10000"/>
              <a:gd name="connsiteY10" fmla="*/ 606 h 10000"/>
              <a:gd name="connsiteX11" fmla="*/ 9241 w 10000"/>
              <a:gd name="connsiteY11" fmla="*/ 1334 h 10000"/>
              <a:gd name="connsiteX12" fmla="*/ 9820 w 10000"/>
              <a:gd name="connsiteY12" fmla="*/ 5150 h 10000"/>
              <a:gd name="connsiteX13" fmla="*/ 9704 w 10000"/>
              <a:gd name="connsiteY13" fmla="*/ 5942 h 10000"/>
              <a:gd name="connsiteX14" fmla="*/ 10000 w 10000"/>
              <a:gd name="connsiteY14" fmla="*/ 6405 h 10000"/>
              <a:gd name="connsiteX15" fmla="*/ 9627 w 10000"/>
              <a:gd name="connsiteY15" fmla="*/ 7275 h 10000"/>
              <a:gd name="connsiteX16" fmla="*/ 9099 w 10000"/>
              <a:gd name="connsiteY16" fmla="*/ 7660 h 10000"/>
              <a:gd name="connsiteX17" fmla="*/ 8842 w 10000"/>
              <a:gd name="connsiteY17" fmla="*/ 8274 h 10000"/>
              <a:gd name="connsiteX18" fmla="*/ 9086 w 10000"/>
              <a:gd name="connsiteY18" fmla="*/ 8452 h 10000"/>
              <a:gd name="connsiteX19" fmla="*/ 8880 w 10000"/>
              <a:gd name="connsiteY19" fmla="*/ 8837 h 10000"/>
              <a:gd name="connsiteX20" fmla="*/ 9009 w 10000"/>
              <a:gd name="connsiteY20" fmla="*/ 8973 h 10000"/>
              <a:gd name="connsiteX21" fmla="*/ 8211 w 10000"/>
              <a:gd name="connsiteY21" fmla="*/ 9151 h 10000"/>
              <a:gd name="connsiteX22" fmla="*/ 8044 w 10000"/>
              <a:gd name="connsiteY22" fmla="*/ 9786 h 10000"/>
              <a:gd name="connsiteX23" fmla="*/ 6898 w 10000"/>
              <a:gd name="connsiteY23" fmla="*/ 9558 h 10000"/>
              <a:gd name="connsiteX24" fmla="*/ 6306 w 10000"/>
              <a:gd name="connsiteY24" fmla="*/ 9879 h 10000"/>
              <a:gd name="connsiteX25" fmla="*/ 6332 w 10000"/>
              <a:gd name="connsiteY25" fmla="*/ 10000 h 10000"/>
              <a:gd name="connsiteX26" fmla="*/ 5959 w 10000"/>
              <a:gd name="connsiteY26" fmla="*/ 9986 h 10000"/>
              <a:gd name="connsiteX27" fmla="*/ 5560 w 10000"/>
              <a:gd name="connsiteY27" fmla="*/ 9565 h 10000"/>
              <a:gd name="connsiteX28" fmla="*/ 5354 w 10000"/>
              <a:gd name="connsiteY28" fmla="*/ 8994 h 10000"/>
              <a:gd name="connsiteX29" fmla="*/ 4929 w 10000"/>
              <a:gd name="connsiteY29" fmla="*/ 8602 h 10000"/>
              <a:gd name="connsiteX30" fmla="*/ 4260 w 10000"/>
              <a:gd name="connsiteY30" fmla="*/ 8452 h 10000"/>
              <a:gd name="connsiteX31" fmla="*/ 3398 w 10000"/>
              <a:gd name="connsiteY31" fmla="*/ 8081 h 10000"/>
              <a:gd name="connsiteX32" fmla="*/ 3127 w 10000"/>
              <a:gd name="connsiteY32" fmla="*/ 7575 h 10000"/>
              <a:gd name="connsiteX33" fmla="*/ 3604 w 10000"/>
              <a:gd name="connsiteY33" fmla="*/ 6790 h 10000"/>
              <a:gd name="connsiteX34" fmla="*/ 3205 w 10000"/>
              <a:gd name="connsiteY34" fmla="*/ 6641 h 10000"/>
              <a:gd name="connsiteX35" fmla="*/ 2201 w 10000"/>
              <a:gd name="connsiteY35" fmla="*/ 6648 h 10000"/>
              <a:gd name="connsiteX36" fmla="*/ 2033 w 10000"/>
              <a:gd name="connsiteY36" fmla="*/ 6141 h 10000"/>
              <a:gd name="connsiteX37" fmla="*/ 373 w 10000"/>
              <a:gd name="connsiteY37" fmla="*/ 5207 h 10000"/>
              <a:gd name="connsiteX38" fmla="*/ 0 w 10000"/>
              <a:gd name="connsiteY38" fmla="*/ 4415 h 10000"/>
              <a:gd name="connsiteX0" fmla="*/ 0 w 10000"/>
              <a:gd name="connsiteY0" fmla="*/ 4415 h 10000"/>
              <a:gd name="connsiteX1" fmla="*/ 180 w 10000"/>
              <a:gd name="connsiteY1" fmla="*/ 4101 h 10000"/>
              <a:gd name="connsiteX2" fmla="*/ 862 w 10000"/>
              <a:gd name="connsiteY2" fmla="*/ 3488 h 10000"/>
              <a:gd name="connsiteX3" fmla="*/ 1210 w 10000"/>
              <a:gd name="connsiteY3" fmla="*/ 2832 h 10000"/>
              <a:gd name="connsiteX4" fmla="*/ 1996 w 10000"/>
              <a:gd name="connsiteY4" fmla="*/ 2472 h 10000"/>
              <a:gd name="connsiteX5" fmla="*/ 2600 w 10000"/>
              <a:gd name="connsiteY5" fmla="*/ 1612 h 10000"/>
              <a:gd name="connsiteX6" fmla="*/ 2947 w 10000"/>
              <a:gd name="connsiteY6" fmla="*/ 1227 h 10000"/>
              <a:gd name="connsiteX7" fmla="*/ 2947 w 10000"/>
              <a:gd name="connsiteY7" fmla="*/ 1041 h 10000"/>
              <a:gd name="connsiteX8" fmla="*/ 1699 w 10000"/>
              <a:gd name="connsiteY8" fmla="*/ 235 h 10000"/>
              <a:gd name="connsiteX9" fmla="*/ 8404 w 10000"/>
              <a:gd name="connsiteY9" fmla="*/ 0 h 10000"/>
              <a:gd name="connsiteX10" fmla="*/ 8571 w 10000"/>
              <a:gd name="connsiteY10" fmla="*/ 606 h 10000"/>
              <a:gd name="connsiteX11" fmla="*/ 9241 w 10000"/>
              <a:gd name="connsiteY11" fmla="*/ 1334 h 10000"/>
              <a:gd name="connsiteX12" fmla="*/ 9820 w 10000"/>
              <a:gd name="connsiteY12" fmla="*/ 5150 h 10000"/>
              <a:gd name="connsiteX13" fmla="*/ 9704 w 10000"/>
              <a:gd name="connsiteY13" fmla="*/ 5942 h 10000"/>
              <a:gd name="connsiteX14" fmla="*/ 10000 w 10000"/>
              <a:gd name="connsiteY14" fmla="*/ 6405 h 10000"/>
              <a:gd name="connsiteX15" fmla="*/ 9627 w 10000"/>
              <a:gd name="connsiteY15" fmla="*/ 7275 h 10000"/>
              <a:gd name="connsiteX16" fmla="*/ 9099 w 10000"/>
              <a:gd name="connsiteY16" fmla="*/ 7660 h 10000"/>
              <a:gd name="connsiteX17" fmla="*/ 8842 w 10000"/>
              <a:gd name="connsiteY17" fmla="*/ 8274 h 10000"/>
              <a:gd name="connsiteX18" fmla="*/ 9086 w 10000"/>
              <a:gd name="connsiteY18" fmla="*/ 8452 h 10000"/>
              <a:gd name="connsiteX19" fmla="*/ 8880 w 10000"/>
              <a:gd name="connsiteY19" fmla="*/ 8837 h 10000"/>
              <a:gd name="connsiteX20" fmla="*/ 9009 w 10000"/>
              <a:gd name="connsiteY20" fmla="*/ 8973 h 10000"/>
              <a:gd name="connsiteX21" fmla="*/ 8211 w 10000"/>
              <a:gd name="connsiteY21" fmla="*/ 9151 h 10000"/>
              <a:gd name="connsiteX22" fmla="*/ 8044 w 10000"/>
              <a:gd name="connsiteY22" fmla="*/ 9786 h 10000"/>
              <a:gd name="connsiteX23" fmla="*/ 6898 w 10000"/>
              <a:gd name="connsiteY23" fmla="*/ 9558 h 10000"/>
              <a:gd name="connsiteX24" fmla="*/ 6306 w 10000"/>
              <a:gd name="connsiteY24" fmla="*/ 9879 h 10000"/>
              <a:gd name="connsiteX25" fmla="*/ 6332 w 10000"/>
              <a:gd name="connsiteY25" fmla="*/ 10000 h 10000"/>
              <a:gd name="connsiteX26" fmla="*/ 5959 w 10000"/>
              <a:gd name="connsiteY26" fmla="*/ 9986 h 10000"/>
              <a:gd name="connsiteX27" fmla="*/ 5560 w 10000"/>
              <a:gd name="connsiteY27" fmla="*/ 9565 h 10000"/>
              <a:gd name="connsiteX28" fmla="*/ 5354 w 10000"/>
              <a:gd name="connsiteY28" fmla="*/ 8994 h 10000"/>
              <a:gd name="connsiteX29" fmla="*/ 4929 w 10000"/>
              <a:gd name="connsiteY29" fmla="*/ 8602 h 10000"/>
              <a:gd name="connsiteX30" fmla="*/ 4260 w 10000"/>
              <a:gd name="connsiteY30" fmla="*/ 8452 h 10000"/>
              <a:gd name="connsiteX31" fmla="*/ 3398 w 10000"/>
              <a:gd name="connsiteY31" fmla="*/ 8081 h 10000"/>
              <a:gd name="connsiteX32" fmla="*/ 3127 w 10000"/>
              <a:gd name="connsiteY32" fmla="*/ 7575 h 10000"/>
              <a:gd name="connsiteX33" fmla="*/ 3604 w 10000"/>
              <a:gd name="connsiteY33" fmla="*/ 6790 h 10000"/>
              <a:gd name="connsiteX34" fmla="*/ 3205 w 10000"/>
              <a:gd name="connsiteY34" fmla="*/ 6641 h 10000"/>
              <a:gd name="connsiteX35" fmla="*/ 2201 w 10000"/>
              <a:gd name="connsiteY35" fmla="*/ 6648 h 10000"/>
              <a:gd name="connsiteX36" fmla="*/ 2033 w 10000"/>
              <a:gd name="connsiteY36" fmla="*/ 6141 h 10000"/>
              <a:gd name="connsiteX37" fmla="*/ 2320 w 10000"/>
              <a:gd name="connsiteY37" fmla="*/ 5444 h 10000"/>
              <a:gd name="connsiteX38" fmla="*/ 0 w 10000"/>
              <a:gd name="connsiteY38" fmla="*/ 4415 h 10000"/>
              <a:gd name="connsiteX0" fmla="*/ 823 w 9820"/>
              <a:gd name="connsiteY0" fmla="*/ 4100 h 10000"/>
              <a:gd name="connsiteX1" fmla="*/ 0 w 9820"/>
              <a:gd name="connsiteY1" fmla="*/ 4101 h 10000"/>
              <a:gd name="connsiteX2" fmla="*/ 682 w 9820"/>
              <a:gd name="connsiteY2" fmla="*/ 3488 h 10000"/>
              <a:gd name="connsiteX3" fmla="*/ 1030 w 9820"/>
              <a:gd name="connsiteY3" fmla="*/ 2832 h 10000"/>
              <a:gd name="connsiteX4" fmla="*/ 1816 w 9820"/>
              <a:gd name="connsiteY4" fmla="*/ 2472 h 10000"/>
              <a:gd name="connsiteX5" fmla="*/ 2420 w 9820"/>
              <a:gd name="connsiteY5" fmla="*/ 1612 h 10000"/>
              <a:gd name="connsiteX6" fmla="*/ 2767 w 9820"/>
              <a:gd name="connsiteY6" fmla="*/ 1227 h 10000"/>
              <a:gd name="connsiteX7" fmla="*/ 2767 w 9820"/>
              <a:gd name="connsiteY7" fmla="*/ 1041 h 10000"/>
              <a:gd name="connsiteX8" fmla="*/ 1519 w 9820"/>
              <a:gd name="connsiteY8" fmla="*/ 235 h 10000"/>
              <a:gd name="connsiteX9" fmla="*/ 8224 w 9820"/>
              <a:gd name="connsiteY9" fmla="*/ 0 h 10000"/>
              <a:gd name="connsiteX10" fmla="*/ 8391 w 9820"/>
              <a:gd name="connsiteY10" fmla="*/ 606 h 10000"/>
              <a:gd name="connsiteX11" fmla="*/ 9061 w 9820"/>
              <a:gd name="connsiteY11" fmla="*/ 1334 h 10000"/>
              <a:gd name="connsiteX12" fmla="*/ 9640 w 9820"/>
              <a:gd name="connsiteY12" fmla="*/ 5150 h 10000"/>
              <a:gd name="connsiteX13" fmla="*/ 9524 w 9820"/>
              <a:gd name="connsiteY13" fmla="*/ 5942 h 10000"/>
              <a:gd name="connsiteX14" fmla="*/ 9820 w 9820"/>
              <a:gd name="connsiteY14" fmla="*/ 6405 h 10000"/>
              <a:gd name="connsiteX15" fmla="*/ 9447 w 9820"/>
              <a:gd name="connsiteY15" fmla="*/ 7275 h 10000"/>
              <a:gd name="connsiteX16" fmla="*/ 8919 w 9820"/>
              <a:gd name="connsiteY16" fmla="*/ 7660 h 10000"/>
              <a:gd name="connsiteX17" fmla="*/ 8662 w 9820"/>
              <a:gd name="connsiteY17" fmla="*/ 8274 h 10000"/>
              <a:gd name="connsiteX18" fmla="*/ 8906 w 9820"/>
              <a:gd name="connsiteY18" fmla="*/ 8452 h 10000"/>
              <a:gd name="connsiteX19" fmla="*/ 8700 w 9820"/>
              <a:gd name="connsiteY19" fmla="*/ 8837 h 10000"/>
              <a:gd name="connsiteX20" fmla="*/ 8829 w 9820"/>
              <a:gd name="connsiteY20" fmla="*/ 8973 h 10000"/>
              <a:gd name="connsiteX21" fmla="*/ 8031 w 9820"/>
              <a:gd name="connsiteY21" fmla="*/ 9151 h 10000"/>
              <a:gd name="connsiteX22" fmla="*/ 7864 w 9820"/>
              <a:gd name="connsiteY22" fmla="*/ 9786 h 10000"/>
              <a:gd name="connsiteX23" fmla="*/ 6718 w 9820"/>
              <a:gd name="connsiteY23" fmla="*/ 9558 h 10000"/>
              <a:gd name="connsiteX24" fmla="*/ 6126 w 9820"/>
              <a:gd name="connsiteY24" fmla="*/ 9879 h 10000"/>
              <a:gd name="connsiteX25" fmla="*/ 6152 w 9820"/>
              <a:gd name="connsiteY25" fmla="*/ 10000 h 10000"/>
              <a:gd name="connsiteX26" fmla="*/ 5779 w 9820"/>
              <a:gd name="connsiteY26" fmla="*/ 9986 h 10000"/>
              <a:gd name="connsiteX27" fmla="*/ 5380 w 9820"/>
              <a:gd name="connsiteY27" fmla="*/ 9565 h 10000"/>
              <a:gd name="connsiteX28" fmla="*/ 5174 w 9820"/>
              <a:gd name="connsiteY28" fmla="*/ 8994 h 10000"/>
              <a:gd name="connsiteX29" fmla="*/ 4749 w 9820"/>
              <a:gd name="connsiteY29" fmla="*/ 8602 h 10000"/>
              <a:gd name="connsiteX30" fmla="*/ 4080 w 9820"/>
              <a:gd name="connsiteY30" fmla="*/ 8452 h 10000"/>
              <a:gd name="connsiteX31" fmla="*/ 3218 w 9820"/>
              <a:gd name="connsiteY31" fmla="*/ 8081 h 10000"/>
              <a:gd name="connsiteX32" fmla="*/ 2947 w 9820"/>
              <a:gd name="connsiteY32" fmla="*/ 7575 h 10000"/>
              <a:gd name="connsiteX33" fmla="*/ 3424 w 9820"/>
              <a:gd name="connsiteY33" fmla="*/ 6790 h 10000"/>
              <a:gd name="connsiteX34" fmla="*/ 3025 w 9820"/>
              <a:gd name="connsiteY34" fmla="*/ 6641 h 10000"/>
              <a:gd name="connsiteX35" fmla="*/ 2021 w 9820"/>
              <a:gd name="connsiteY35" fmla="*/ 6648 h 10000"/>
              <a:gd name="connsiteX36" fmla="*/ 1853 w 9820"/>
              <a:gd name="connsiteY36" fmla="*/ 6141 h 10000"/>
              <a:gd name="connsiteX37" fmla="*/ 2140 w 9820"/>
              <a:gd name="connsiteY37" fmla="*/ 5444 h 10000"/>
              <a:gd name="connsiteX38" fmla="*/ 823 w 9820"/>
              <a:gd name="connsiteY38" fmla="*/ 4100 h 10000"/>
              <a:gd name="connsiteX0" fmla="*/ 143 w 9305"/>
              <a:gd name="connsiteY0" fmla="*/ 4100 h 10000"/>
              <a:gd name="connsiteX1" fmla="*/ 86 w 9305"/>
              <a:gd name="connsiteY1" fmla="*/ 3825 h 10000"/>
              <a:gd name="connsiteX2" fmla="*/ 0 w 9305"/>
              <a:gd name="connsiteY2" fmla="*/ 3488 h 10000"/>
              <a:gd name="connsiteX3" fmla="*/ 354 w 9305"/>
              <a:gd name="connsiteY3" fmla="*/ 2832 h 10000"/>
              <a:gd name="connsiteX4" fmla="*/ 1154 w 9305"/>
              <a:gd name="connsiteY4" fmla="*/ 2472 h 10000"/>
              <a:gd name="connsiteX5" fmla="*/ 1769 w 9305"/>
              <a:gd name="connsiteY5" fmla="*/ 1612 h 10000"/>
              <a:gd name="connsiteX6" fmla="*/ 2123 w 9305"/>
              <a:gd name="connsiteY6" fmla="*/ 1227 h 10000"/>
              <a:gd name="connsiteX7" fmla="*/ 2123 w 9305"/>
              <a:gd name="connsiteY7" fmla="*/ 1041 h 10000"/>
              <a:gd name="connsiteX8" fmla="*/ 852 w 9305"/>
              <a:gd name="connsiteY8" fmla="*/ 235 h 10000"/>
              <a:gd name="connsiteX9" fmla="*/ 7680 w 9305"/>
              <a:gd name="connsiteY9" fmla="*/ 0 h 10000"/>
              <a:gd name="connsiteX10" fmla="*/ 7850 w 9305"/>
              <a:gd name="connsiteY10" fmla="*/ 606 h 10000"/>
              <a:gd name="connsiteX11" fmla="*/ 8532 w 9305"/>
              <a:gd name="connsiteY11" fmla="*/ 1334 h 10000"/>
              <a:gd name="connsiteX12" fmla="*/ 9122 w 9305"/>
              <a:gd name="connsiteY12" fmla="*/ 5150 h 10000"/>
              <a:gd name="connsiteX13" fmla="*/ 9004 w 9305"/>
              <a:gd name="connsiteY13" fmla="*/ 5942 h 10000"/>
              <a:gd name="connsiteX14" fmla="*/ 9305 w 9305"/>
              <a:gd name="connsiteY14" fmla="*/ 6405 h 10000"/>
              <a:gd name="connsiteX15" fmla="*/ 8925 w 9305"/>
              <a:gd name="connsiteY15" fmla="*/ 7275 h 10000"/>
              <a:gd name="connsiteX16" fmla="*/ 8387 w 9305"/>
              <a:gd name="connsiteY16" fmla="*/ 7660 h 10000"/>
              <a:gd name="connsiteX17" fmla="*/ 8126 w 9305"/>
              <a:gd name="connsiteY17" fmla="*/ 8274 h 10000"/>
              <a:gd name="connsiteX18" fmla="*/ 8374 w 9305"/>
              <a:gd name="connsiteY18" fmla="*/ 8452 h 10000"/>
              <a:gd name="connsiteX19" fmla="*/ 8164 w 9305"/>
              <a:gd name="connsiteY19" fmla="*/ 8837 h 10000"/>
              <a:gd name="connsiteX20" fmla="*/ 8296 w 9305"/>
              <a:gd name="connsiteY20" fmla="*/ 8973 h 10000"/>
              <a:gd name="connsiteX21" fmla="*/ 7483 w 9305"/>
              <a:gd name="connsiteY21" fmla="*/ 9151 h 10000"/>
              <a:gd name="connsiteX22" fmla="*/ 7313 w 9305"/>
              <a:gd name="connsiteY22" fmla="*/ 9786 h 10000"/>
              <a:gd name="connsiteX23" fmla="*/ 6146 w 9305"/>
              <a:gd name="connsiteY23" fmla="*/ 9558 h 10000"/>
              <a:gd name="connsiteX24" fmla="*/ 5543 w 9305"/>
              <a:gd name="connsiteY24" fmla="*/ 9879 h 10000"/>
              <a:gd name="connsiteX25" fmla="*/ 5570 w 9305"/>
              <a:gd name="connsiteY25" fmla="*/ 10000 h 10000"/>
              <a:gd name="connsiteX26" fmla="*/ 5190 w 9305"/>
              <a:gd name="connsiteY26" fmla="*/ 9986 h 10000"/>
              <a:gd name="connsiteX27" fmla="*/ 4784 w 9305"/>
              <a:gd name="connsiteY27" fmla="*/ 9565 h 10000"/>
              <a:gd name="connsiteX28" fmla="*/ 4574 w 9305"/>
              <a:gd name="connsiteY28" fmla="*/ 8994 h 10000"/>
              <a:gd name="connsiteX29" fmla="*/ 4141 w 9305"/>
              <a:gd name="connsiteY29" fmla="*/ 8602 h 10000"/>
              <a:gd name="connsiteX30" fmla="*/ 3460 w 9305"/>
              <a:gd name="connsiteY30" fmla="*/ 8452 h 10000"/>
              <a:gd name="connsiteX31" fmla="*/ 2582 w 9305"/>
              <a:gd name="connsiteY31" fmla="*/ 8081 h 10000"/>
              <a:gd name="connsiteX32" fmla="*/ 2306 w 9305"/>
              <a:gd name="connsiteY32" fmla="*/ 7575 h 10000"/>
              <a:gd name="connsiteX33" fmla="*/ 2792 w 9305"/>
              <a:gd name="connsiteY33" fmla="*/ 6790 h 10000"/>
              <a:gd name="connsiteX34" fmla="*/ 2385 w 9305"/>
              <a:gd name="connsiteY34" fmla="*/ 6641 h 10000"/>
              <a:gd name="connsiteX35" fmla="*/ 1363 w 9305"/>
              <a:gd name="connsiteY35" fmla="*/ 6648 h 10000"/>
              <a:gd name="connsiteX36" fmla="*/ 1192 w 9305"/>
              <a:gd name="connsiteY36" fmla="*/ 6141 h 10000"/>
              <a:gd name="connsiteX37" fmla="*/ 1484 w 9305"/>
              <a:gd name="connsiteY37" fmla="*/ 5444 h 10000"/>
              <a:gd name="connsiteX38" fmla="*/ 143 w 9305"/>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2337 w 10000"/>
              <a:gd name="connsiteY8" fmla="*/ 235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859 w 10000"/>
              <a:gd name="connsiteY22" fmla="*/ 9786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564 w 10000"/>
              <a:gd name="connsiteY8" fmla="*/ 77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859 w 10000"/>
              <a:gd name="connsiteY22" fmla="*/ 9786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951 w 10000"/>
              <a:gd name="connsiteY8" fmla="*/ 353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859 w 10000"/>
              <a:gd name="connsiteY22" fmla="*/ 9786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951 w 10000"/>
              <a:gd name="connsiteY8" fmla="*/ 353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931 w 10000"/>
              <a:gd name="connsiteY22" fmla="*/ 9339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986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10000"/>
              <a:gd name="connsiteX1" fmla="*/ 92 w 10000"/>
              <a:gd name="connsiteY1" fmla="*/ 3825 h 10000"/>
              <a:gd name="connsiteX2" fmla="*/ 0 w 10000"/>
              <a:gd name="connsiteY2" fmla="*/ 3488 h 10000"/>
              <a:gd name="connsiteX3" fmla="*/ 380 w 10000"/>
              <a:gd name="connsiteY3" fmla="*/ 2832 h 10000"/>
              <a:gd name="connsiteX4" fmla="*/ 1240 w 10000"/>
              <a:gd name="connsiteY4" fmla="*/ 2472 h 10000"/>
              <a:gd name="connsiteX5" fmla="*/ 1901 w 10000"/>
              <a:gd name="connsiteY5" fmla="*/ 1612 h 10000"/>
              <a:gd name="connsiteX6" fmla="*/ 2282 w 10000"/>
              <a:gd name="connsiteY6" fmla="*/ 1227 h 10000"/>
              <a:gd name="connsiteX7" fmla="*/ 2282 w 10000"/>
              <a:gd name="connsiteY7" fmla="*/ 1041 h 10000"/>
              <a:gd name="connsiteX8" fmla="*/ 3951 w 10000"/>
              <a:gd name="connsiteY8" fmla="*/ 353 h 10000"/>
              <a:gd name="connsiteX9" fmla="*/ 8254 w 10000"/>
              <a:gd name="connsiteY9" fmla="*/ 0 h 10000"/>
              <a:gd name="connsiteX10" fmla="*/ 8436 w 10000"/>
              <a:gd name="connsiteY10" fmla="*/ 606 h 10000"/>
              <a:gd name="connsiteX11" fmla="*/ 9169 w 10000"/>
              <a:gd name="connsiteY11" fmla="*/ 1334 h 10000"/>
              <a:gd name="connsiteX12" fmla="*/ 9803 w 10000"/>
              <a:gd name="connsiteY12" fmla="*/ 5150 h 10000"/>
              <a:gd name="connsiteX13" fmla="*/ 9677 w 10000"/>
              <a:gd name="connsiteY13" fmla="*/ 5942 h 10000"/>
              <a:gd name="connsiteX14" fmla="*/ 10000 w 10000"/>
              <a:gd name="connsiteY14" fmla="*/ 6405 h 10000"/>
              <a:gd name="connsiteX15" fmla="*/ 9592 w 10000"/>
              <a:gd name="connsiteY15" fmla="*/ 7275 h 10000"/>
              <a:gd name="connsiteX16" fmla="*/ 9013 w 10000"/>
              <a:gd name="connsiteY16" fmla="*/ 7660 h 10000"/>
              <a:gd name="connsiteX17" fmla="*/ 8733 w 10000"/>
              <a:gd name="connsiteY17" fmla="*/ 8274 h 10000"/>
              <a:gd name="connsiteX18" fmla="*/ 8999 w 10000"/>
              <a:gd name="connsiteY18" fmla="*/ 8452 h 10000"/>
              <a:gd name="connsiteX19" fmla="*/ 8774 w 10000"/>
              <a:gd name="connsiteY19" fmla="*/ 8837 h 10000"/>
              <a:gd name="connsiteX20" fmla="*/ 8916 w 10000"/>
              <a:gd name="connsiteY20" fmla="*/ 8973 h 10000"/>
              <a:gd name="connsiteX21" fmla="*/ 8042 w 10000"/>
              <a:gd name="connsiteY21" fmla="*/ 9151 h 10000"/>
              <a:gd name="connsiteX22" fmla="*/ 7931 w 10000"/>
              <a:gd name="connsiteY22" fmla="*/ 9339 h 10000"/>
              <a:gd name="connsiteX23" fmla="*/ 6605 w 10000"/>
              <a:gd name="connsiteY23" fmla="*/ 9558 h 10000"/>
              <a:gd name="connsiteX24" fmla="*/ 5957 w 10000"/>
              <a:gd name="connsiteY24" fmla="*/ 9879 h 10000"/>
              <a:gd name="connsiteX25" fmla="*/ 5986 w 10000"/>
              <a:gd name="connsiteY25" fmla="*/ 10000 h 10000"/>
              <a:gd name="connsiteX26" fmla="*/ 5578 w 10000"/>
              <a:gd name="connsiteY26" fmla="*/ 9333 h 10000"/>
              <a:gd name="connsiteX27" fmla="*/ 5141 w 10000"/>
              <a:gd name="connsiteY27" fmla="*/ 9565 h 10000"/>
              <a:gd name="connsiteX28" fmla="*/ 4916 w 10000"/>
              <a:gd name="connsiteY28" fmla="*/ 8994 h 10000"/>
              <a:gd name="connsiteX29" fmla="*/ 4450 w 10000"/>
              <a:gd name="connsiteY29" fmla="*/ 8602 h 10000"/>
              <a:gd name="connsiteX30" fmla="*/ 3718 w 10000"/>
              <a:gd name="connsiteY30" fmla="*/ 8452 h 10000"/>
              <a:gd name="connsiteX31" fmla="*/ 2775 w 10000"/>
              <a:gd name="connsiteY31" fmla="*/ 8081 h 10000"/>
              <a:gd name="connsiteX32" fmla="*/ 2478 w 10000"/>
              <a:gd name="connsiteY32" fmla="*/ 7575 h 10000"/>
              <a:gd name="connsiteX33" fmla="*/ 3001 w 10000"/>
              <a:gd name="connsiteY33" fmla="*/ 6790 h 10000"/>
              <a:gd name="connsiteX34" fmla="*/ 2563 w 10000"/>
              <a:gd name="connsiteY34" fmla="*/ 6641 h 10000"/>
              <a:gd name="connsiteX35" fmla="*/ 1465 w 10000"/>
              <a:gd name="connsiteY35" fmla="*/ 6648 h 10000"/>
              <a:gd name="connsiteX36" fmla="*/ 1281 w 10000"/>
              <a:gd name="connsiteY36" fmla="*/ 6141 h 10000"/>
              <a:gd name="connsiteX37" fmla="*/ 1595 w 10000"/>
              <a:gd name="connsiteY37" fmla="*/ 5444 h 10000"/>
              <a:gd name="connsiteX38" fmla="*/ 154 w 10000"/>
              <a:gd name="connsiteY38" fmla="*/ 4100 h 10000"/>
              <a:gd name="connsiteX0" fmla="*/ 154 w 10000"/>
              <a:gd name="connsiteY0" fmla="*/ 4100 h 9880"/>
              <a:gd name="connsiteX1" fmla="*/ 92 w 10000"/>
              <a:gd name="connsiteY1" fmla="*/ 3825 h 9880"/>
              <a:gd name="connsiteX2" fmla="*/ 0 w 10000"/>
              <a:gd name="connsiteY2" fmla="*/ 3488 h 9880"/>
              <a:gd name="connsiteX3" fmla="*/ 380 w 10000"/>
              <a:gd name="connsiteY3" fmla="*/ 2832 h 9880"/>
              <a:gd name="connsiteX4" fmla="*/ 1240 w 10000"/>
              <a:gd name="connsiteY4" fmla="*/ 2472 h 9880"/>
              <a:gd name="connsiteX5" fmla="*/ 1901 w 10000"/>
              <a:gd name="connsiteY5" fmla="*/ 1612 h 9880"/>
              <a:gd name="connsiteX6" fmla="*/ 2282 w 10000"/>
              <a:gd name="connsiteY6" fmla="*/ 1227 h 9880"/>
              <a:gd name="connsiteX7" fmla="*/ 2282 w 10000"/>
              <a:gd name="connsiteY7" fmla="*/ 1041 h 9880"/>
              <a:gd name="connsiteX8" fmla="*/ 3951 w 10000"/>
              <a:gd name="connsiteY8" fmla="*/ 353 h 9880"/>
              <a:gd name="connsiteX9" fmla="*/ 8254 w 10000"/>
              <a:gd name="connsiteY9" fmla="*/ 0 h 9880"/>
              <a:gd name="connsiteX10" fmla="*/ 8436 w 10000"/>
              <a:gd name="connsiteY10" fmla="*/ 606 h 9880"/>
              <a:gd name="connsiteX11" fmla="*/ 9169 w 10000"/>
              <a:gd name="connsiteY11" fmla="*/ 1334 h 9880"/>
              <a:gd name="connsiteX12" fmla="*/ 9803 w 10000"/>
              <a:gd name="connsiteY12" fmla="*/ 5150 h 9880"/>
              <a:gd name="connsiteX13" fmla="*/ 9677 w 10000"/>
              <a:gd name="connsiteY13" fmla="*/ 5942 h 9880"/>
              <a:gd name="connsiteX14" fmla="*/ 10000 w 10000"/>
              <a:gd name="connsiteY14" fmla="*/ 6405 h 9880"/>
              <a:gd name="connsiteX15" fmla="*/ 9592 w 10000"/>
              <a:gd name="connsiteY15" fmla="*/ 7275 h 9880"/>
              <a:gd name="connsiteX16" fmla="*/ 9013 w 10000"/>
              <a:gd name="connsiteY16" fmla="*/ 7660 h 9880"/>
              <a:gd name="connsiteX17" fmla="*/ 8733 w 10000"/>
              <a:gd name="connsiteY17" fmla="*/ 8274 h 9880"/>
              <a:gd name="connsiteX18" fmla="*/ 8999 w 10000"/>
              <a:gd name="connsiteY18" fmla="*/ 8452 h 9880"/>
              <a:gd name="connsiteX19" fmla="*/ 8774 w 10000"/>
              <a:gd name="connsiteY19" fmla="*/ 8837 h 9880"/>
              <a:gd name="connsiteX20" fmla="*/ 8916 w 10000"/>
              <a:gd name="connsiteY20" fmla="*/ 8973 h 9880"/>
              <a:gd name="connsiteX21" fmla="*/ 8042 w 10000"/>
              <a:gd name="connsiteY21" fmla="*/ 9151 h 9880"/>
              <a:gd name="connsiteX22" fmla="*/ 7931 w 10000"/>
              <a:gd name="connsiteY22" fmla="*/ 9339 h 9880"/>
              <a:gd name="connsiteX23" fmla="*/ 6605 w 10000"/>
              <a:gd name="connsiteY23" fmla="*/ 9558 h 9880"/>
              <a:gd name="connsiteX24" fmla="*/ 5957 w 10000"/>
              <a:gd name="connsiteY24" fmla="*/ 9879 h 9880"/>
              <a:gd name="connsiteX25" fmla="*/ 6348 w 10000"/>
              <a:gd name="connsiteY25" fmla="*/ 9209 h 9880"/>
              <a:gd name="connsiteX26" fmla="*/ 5578 w 10000"/>
              <a:gd name="connsiteY26" fmla="*/ 9333 h 9880"/>
              <a:gd name="connsiteX27" fmla="*/ 5141 w 10000"/>
              <a:gd name="connsiteY27" fmla="*/ 9565 h 9880"/>
              <a:gd name="connsiteX28" fmla="*/ 4916 w 10000"/>
              <a:gd name="connsiteY28" fmla="*/ 8994 h 9880"/>
              <a:gd name="connsiteX29" fmla="*/ 4450 w 10000"/>
              <a:gd name="connsiteY29" fmla="*/ 8602 h 9880"/>
              <a:gd name="connsiteX30" fmla="*/ 3718 w 10000"/>
              <a:gd name="connsiteY30" fmla="*/ 8452 h 9880"/>
              <a:gd name="connsiteX31" fmla="*/ 2775 w 10000"/>
              <a:gd name="connsiteY31" fmla="*/ 8081 h 9880"/>
              <a:gd name="connsiteX32" fmla="*/ 2478 w 10000"/>
              <a:gd name="connsiteY32" fmla="*/ 7575 h 9880"/>
              <a:gd name="connsiteX33" fmla="*/ 3001 w 10000"/>
              <a:gd name="connsiteY33" fmla="*/ 6790 h 9880"/>
              <a:gd name="connsiteX34" fmla="*/ 2563 w 10000"/>
              <a:gd name="connsiteY34" fmla="*/ 6641 h 9880"/>
              <a:gd name="connsiteX35" fmla="*/ 1465 w 10000"/>
              <a:gd name="connsiteY35" fmla="*/ 6648 h 9880"/>
              <a:gd name="connsiteX36" fmla="*/ 1281 w 10000"/>
              <a:gd name="connsiteY36" fmla="*/ 6141 h 9880"/>
              <a:gd name="connsiteX37" fmla="*/ 1595 w 10000"/>
              <a:gd name="connsiteY37" fmla="*/ 5444 h 9880"/>
              <a:gd name="connsiteX38" fmla="*/ 154 w 10000"/>
              <a:gd name="connsiteY38" fmla="*/ 4100 h 9880"/>
              <a:gd name="connsiteX0" fmla="*/ 154 w 10000"/>
              <a:gd name="connsiteY0" fmla="*/ 4150 h 10002"/>
              <a:gd name="connsiteX1" fmla="*/ 92 w 10000"/>
              <a:gd name="connsiteY1" fmla="*/ 3871 h 10002"/>
              <a:gd name="connsiteX2" fmla="*/ 0 w 10000"/>
              <a:gd name="connsiteY2" fmla="*/ 3530 h 10002"/>
              <a:gd name="connsiteX3" fmla="*/ 380 w 10000"/>
              <a:gd name="connsiteY3" fmla="*/ 2866 h 10002"/>
              <a:gd name="connsiteX4" fmla="*/ 1240 w 10000"/>
              <a:gd name="connsiteY4" fmla="*/ 2502 h 10002"/>
              <a:gd name="connsiteX5" fmla="*/ 1901 w 10000"/>
              <a:gd name="connsiteY5" fmla="*/ 1632 h 10002"/>
              <a:gd name="connsiteX6" fmla="*/ 2282 w 10000"/>
              <a:gd name="connsiteY6" fmla="*/ 1242 h 10002"/>
              <a:gd name="connsiteX7" fmla="*/ 2282 w 10000"/>
              <a:gd name="connsiteY7" fmla="*/ 1054 h 10002"/>
              <a:gd name="connsiteX8" fmla="*/ 3951 w 10000"/>
              <a:gd name="connsiteY8" fmla="*/ 357 h 10002"/>
              <a:gd name="connsiteX9" fmla="*/ 8254 w 10000"/>
              <a:gd name="connsiteY9" fmla="*/ 0 h 10002"/>
              <a:gd name="connsiteX10" fmla="*/ 8436 w 10000"/>
              <a:gd name="connsiteY10" fmla="*/ 613 h 10002"/>
              <a:gd name="connsiteX11" fmla="*/ 9169 w 10000"/>
              <a:gd name="connsiteY11" fmla="*/ 1350 h 10002"/>
              <a:gd name="connsiteX12" fmla="*/ 9803 w 10000"/>
              <a:gd name="connsiteY12" fmla="*/ 5213 h 10002"/>
              <a:gd name="connsiteX13" fmla="*/ 9677 w 10000"/>
              <a:gd name="connsiteY13" fmla="*/ 6014 h 10002"/>
              <a:gd name="connsiteX14" fmla="*/ 10000 w 10000"/>
              <a:gd name="connsiteY14" fmla="*/ 6483 h 10002"/>
              <a:gd name="connsiteX15" fmla="*/ 9592 w 10000"/>
              <a:gd name="connsiteY15" fmla="*/ 7363 h 10002"/>
              <a:gd name="connsiteX16" fmla="*/ 9013 w 10000"/>
              <a:gd name="connsiteY16" fmla="*/ 7753 h 10002"/>
              <a:gd name="connsiteX17" fmla="*/ 8733 w 10000"/>
              <a:gd name="connsiteY17" fmla="*/ 8374 h 10002"/>
              <a:gd name="connsiteX18" fmla="*/ 8999 w 10000"/>
              <a:gd name="connsiteY18" fmla="*/ 8555 h 10002"/>
              <a:gd name="connsiteX19" fmla="*/ 8774 w 10000"/>
              <a:gd name="connsiteY19" fmla="*/ 8944 h 10002"/>
              <a:gd name="connsiteX20" fmla="*/ 8916 w 10000"/>
              <a:gd name="connsiteY20" fmla="*/ 9082 h 10002"/>
              <a:gd name="connsiteX21" fmla="*/ 8042 w 10000"/>
              <a:gd name="connsiteY21" fmla="*/ 9262 h 10002"/>
              <a:gd name="connsiteX22" fmla="*/ 7931 w 10000"/>
              <a:gd name="connsiteY22" fmla="*/ 9452 h 10002"/>
              <a:gd name="connsiteX23" fmla="*/ 6605 w 10000"/>
              <a:gd name="connsiteY23" fmla="*/ 9674 h 10002"/>
              <a:gd name="connsiteX24" fmla="*/ 5957 w 10000"/>
              <a:gd name="connsiteY24" fmla="*/ 9999 h 10002"/>
              <a:gd name="connsiteX25" fmla="*/ 6476 w 10000"/>
              <a:gd name="connsiteY25" fmla="*/ 9505 h 10002"/>
              <a:gd name="connsiteX26" fmla="*/ 6348 w 10000"/>
              <a:gd name="connsiteY26" fmla="*/ 9321 h 10002"/>
              <a:gd name="connsiteX27" fmla="*/ 5578 w 10000"/>
              <a:gd name="connsiteY27" fmla="*/ 9446 h 10002"/>
              <a:gd name="connsiteX28" fmla="*/ 5141 w 10000"/>
              <a:gd name="connsiteY28" fmla="*/ 9681 h 10002"/>
              <a:gd name="connsiteX29" fmla="*/ 4916 w 10000"/>
              <a:gd name="connsiteY29" fmla="*/ 9103 h 10002"/>
              <a:gd name="connsiteX30" fmla="*/ 4450 w 10000"/>
              <a:gd name="connsiteY30" fmla="*/ 8706 h 10002"/>
              <a:gd name="connsiteX31" fmla="*/ 3718 w 10000"/>
              <a:gd name="connsiteY31" fmla="*/ 8555 h 10002"/>
              <a:gd name="connsiteX32" fmla="*/ 2775 w 10000"/>
              <a:gd name="connsiteY32" fmla="*/ 8179 h 10002"/>
              <a:gd name="connsiteX33" fmla="*/ 2478 w 10000"/>
              <a:gd name="connsiteY33" fmla="*/ 7667 h 10002"/>
              <a:gd name="connsiteX34" fmla="*/ 3001 w 10000"/>
              <a:gd name="connsiteY34" fmla="*/ 6872 h 10002"/>
              <a:gd name="connsiteX35" fmla="*/ 2563 w 10000"/>
              <a:gd name="connsiteY35" fmla="*/ 6722 h 10002"/>
              <a:gd name="connsiteX36" fmla="*/ 1465 w 10000"/>
              <a:gd name="connsiteY36" fmla="*/ 6729 h 10002"/>
              <a:gd name="connsiteX37" fmla="*/ 1281 w 10000"/>
              <a:gd name="connsiteY37" fmla="*/ 6216 h 10002"/>
              <a:gd name="connsiteX38" fmla="*/ 1595 w 10000"/>
              <a:gd name="connsiteY38" fmla="*/ 5510 h 10002"/>
              <a:gd name="connsiteX39" fmla="*/ 154 w 10000"/>
              <a:gd name="connsiteY39" fmla="*/ 4150 h 10002"/>
              <a:gd name="connsiteX0" fmla="*/ 154 w 10000"/>
              <a:gd name="connsiteY0" fmla="*/ 4150 h 9681"/>
              <a:gd name="connsiteX1" fmla="*/ 92 w 10000"/>
              <a:gd name="connsiteY1" fmla="*/ 3871 h 9681"/>
              <a:gd name="connsiteX2" fmla="*/ 0 w 10000"/>
              <a:gd name="connsiteY2" fmla="*/ 3530 h 9681"/>
              <a:gd name="connsiteX3" fmla="*/ 380 w 10000"/>
              <a:gd name="connsiteY3" fmla="*/ 2866 h 9681"/>
              <a:gd name="connsiteX4" fmla="*/ 1240 w 10000"/>
              <a:gd name="connsiteY4" fmla="*/ 2502 h 9681"/>
              <a:gd name="connsiteX5" fmla="*/ 1901 w 10000"/>
              <a:gd name="connsiteY5" fmla="*/ 1632 h 9681"/>
              <a:gd name="connsiteX6" fmla="*/ 2282 w 10000"/>
              <a:gd name="connsiteY6" fmla="*/ 1242 h 9681"/>
              <a:gd name="connsiteX7" fmla="*/ 2282 w 10000"/>
              <a:gd name="connsiteY7" fmla="*/ 1054 h 9681"/>
              <a:gd name="connsiteX8" fmla="*/ 3951 w 10000"/>
              <a:gd name="connsiteY8" fmla="*/ 357 h 9681"/>
              <a:gd name="connsiteX9" fmla="*/ 8254 w 10000"/>
              <a:gd name="connsiteY9" fmla="*/ 0 h 9681"/>
              <a:gd name="connsiteX10" fmla="*/ 8436 w 10000"/>
              <a:gd name="connsiteY10" fmla="*/ 613 h 9681"/>
              <a:gd name="connsiteX11" fmla="*/ 9169 w 10000"/>
              <a:gd name="connsiteY11" fmla="*/ 1350 h 9681"/>
              <a:gd name="connsiteX12" fmla="*/ 9803 w 10000"/>
              <a:gd name="connsiteY12" fmla="*/ 5213 h 9681"/>
              <a:gd name="connsiteX13" fmla="*/ 9677 w 10000"/>
              <a:gd name="connsiteY13" fmla="*/ 6014 h 9681"/>
              <a:gd name="connsiteX14" fmla="*/ 10000 w 10000"/>
              <a:gd name="connsiteY14" fmla="*/ 6483 h 9681"/>
              <a:gd name="connsiteX15" fmla="*/ 9592 w 10000"/>
              <a:gd name="connsiteY15" fmla="*/ 7363 h 9681"/>
              <a:gd name="connsiteX16" fmla="*/ 9013 w 10000"/>
              <a:gd name="connsiteY16" fmla="*/ 7753 h 9681"/>
              <a:gd name="connsiteX17" fmla="*/ 8733 w 10000"/>
              <a:gd name="connsiteY17" fmla="*/ 8374 h 9681"/>
              <a:gd name="connsiteX18" fmla="*/ 8999 w 10000"/>
              <a:gd name="connsiteY18" fmla="*/ 8555 h 9681"/>
              <a:gd name="connsiteX19" fmla="*/ 8774 w 10000"/>
              <a:gd name="connsiteY19" fmla="*/ 8944 h 9681"/>
              <a:gd name="connsiteX20" fmla="*/ 8916 w 10000"/>
              <a:gd name="connsiteY20" fmla="*/ 9082 h 9681"/>
              <a:gd name="connsiteX21" fmla="*/ 8042 w 10000"/>
              <a:gd name="connsiteY21" fmla="*/ 9262 h 9681"/>
              <a:gd name="connsiteX22" fmla="*/ 7931 w 10000"/>
              <a:gd name="connsiteY22" fmla="*/ 9452 h 9681"/>
              <a:gd name="connsiteX23" fmla="*/ 6605 w 10000"/>
              <a:gd name="connsiteY23" fmla="*/ 9674 h 9681"/>
              <a:gd name="connsiteX24" fmla="*/ 6675 w 10000"/>
              <a:gd name="connsiteY24" fmla="*/ 9553 h 9681"/>
              <a:gd name="connsiteX25" fmla="*/ 6476 w 10000"/>
              <a:gd name="connsiteY25" fmla="*/ 9505 h 9681"/>
              <a:gd name="connsiteX26" fmla="*/ 6348 w 10000"/>
              <a:gd name="connsiteY26" fmla="*/ 9321 h 9681"/>
              <a:gd name="connsiteX27" fmla="*/ 5578 w 10000"/>
              <a:gd name="connsiteY27" fmla="*/ 9446 h 9681"/>
              <a:gd name="connsiteX28" fmla="*/ 5141 w 10000"/>
              <a:gd name="connsiteY28" fmla="*/ 9681 h 9681"/>
              <a:gd name="connsiteX29" fmla="*/ 4916 w 10000"/>
              <a:gd name="connsiteY29" fmla="*/ 9103 h 9681"/>
              <a:gd name="connsiteX30" fmla="*/ 4450 w 10000"/>
              <a:gd name="connsiteY30" fmla="*/ 8706 h 9681"/>
              <a:gd name="connsiteX31" fmla="*/ 3718 w 10000"/>
              <a:gd name="connsiteY31" fmla="*/ 8555 h 9681"/>
              <a:gd name="connsiteX32" fmla="*/ 2775 w 10000"/>
              <a:gd name="connsiteY32" fmla="*/ 8179 h 9681"/>
              <a:gd name="connsiteX33" fmla="*/ 2478 w 10000"/>
              <a:gd name="connsiteY33" fmla="*/ 7667 h 9681"/>
              <a:gd name="connsiteX34" fmla="*/ 3001 w 10000"/>
              <a:gd name="connsiteY34" fmla="*/ 6872 h 9681"/>
              <a:gd name="connsiteX35" fmla="*/ 2563 w 10000"/>
              <a:gd name="connsiteY35" fmla="*/ 6722 h 9681"/>
              <a:gd name="connsiteX36" fmla="*/ 1465 w 10000"/>
              <a:gd name="connsiteY36" fmla="*/ 6729 h 9681"/>
              <a:gd name="connsiteX37" fmla="*/ 1281 w 10000"/>
              <a:gd name="connsiteY37" fmla="*/ 6216 h 9681"/>
              <a:gd name="connsiteX38" fmla="*/ 1595 w 10000"/>
              <a:gd name="connsiteY38" fmla="*/ 5510 h 9681"/>
              <a:gd name="connsiteX39" fmla="*/ 154 w 10000"/>
              <a:gd name="connsiteY39" fmla="*/ 4150 h 9681"/>
              <a:gd name="connsiteX0" fmla="*/ 154 w 10000"/>
              <a:gd name="connsiteY0" fmla="*/ 4287 h 9993"/>
              <a:gd name="connsiteX1" fmla="*/ 92 w 10000"/>
              <a:gd name="connsiteY1" fmla="*/ 3999 h 9993"/>
              <a:gd name="connsiteX2" fmla="*/ 0 w 10000"/>
              <a:gd name="connsiteY2" fmla="*/ 3646 h 9993"/>
              <a:gd name="connsiteX3" fmla="*/ 380 w 10000"/>
              <a:gd name="connsiteY3" fmla="*/ 2960 h 9993"/>
              <a:gd name="connsiteX4" fmla="*/ 1240 w 10000"/>
              <a:gd name="connsiteY4" fmla="*/ 2584 h 9993"/>
              <a:gd name="connsiteX5" fmla="*/ 1901 w 10000"/>
              <a:gd name="connsiteY5" fmla="*/ 1686 h 9993"/>
              <a:gd name="connsiteX6" fmla="*/ 2282 w 10000"/>
              <a:gd name="connsiteY6" fmla="*/ 1283 h 9993"/>
              <a:gd name="connsiteX7" fmla="*/ 2282 w 10000"/>
              <a:gd name="connsiteY7" fmla="*/ 1089 h 9993"/>
              <a:gd name="connsiteX8" fmla="*/ 3951 w 10000"/>
              <a:gd name="connsiteY8" fmla="*/ 369 h 9993"/>
              <a:gd name="connsiteX9" fmla="*/ 8254 w 10000"/>
              <a:gd name="connsiteY9" fmla="*/ 0 h 9993"/>
              <a:gd name="connsiteX10" fmla="*/ 8436 w 10000"/>
              <a:gd name="connsiteY10" fmla="*/ 633 h 9993"/>
              <a:gd name="connsiteX11" fmla="*/ 9169 w 10000"/>
              <a:gd name="connsiteY11" fmla="*/ 1394 h 9993"/>
              <a:gd name="connsiteX12" fmla="*/ 9803 w 10000"/>
              <a:gd name="connsiteY12" fmla="*/ 5385 h 9993"/>
              <a:gd name="connsiteX13" fmla="*/ 9677 w 10000"/>
              <a:gd name="connsiteY13" fmla="*/ 6212 h 9993"/>
              <a:gd name="connsiteX14" fmla="*/ 10000 w 10000"/>
              <a:gd name="connsiteY14" fmla="*/ 6697 h 9993"/>
              <a:gd name="connsiteX15" fmla="*/ 9592 w 10000"/>
              <a:gd name="connsiteY15" fmla="*/ 7606 h 9993"/>
              <a:gd name="connsiteX16" fmla="*/ 9013 w 10000"/>
              <a:gd name="connsiteY16" fmla="*/ 8008 h 9993"/>
              <a:gd name="connsiteX17" fmla="*/ 8733 w 10000"/>
              <a:gd name="connsiteY17" fmla="*/ 8650 h 9993"/>
              <a:gd name="connsiteX18" fmla="*/ 8999 w 10000"/>
              <a:gd name="connsiteY18" fmla="*/ 8837 h 9993"/>
              <a:gd name="connsiteX19" fmla="*/ 8774 w 10000"/>
              <a:gd name="connsiteY19" fmla="*/ 9239 h 9993"/>
              <a:gd name="connsiteX20" fmla="*/ 8916 w 10000"/>
              <a:gd name="connsiteY20" fmla="*/ 9381 h 9993"/>
              <a:gd name="connsiteX21" fmla="*/ 8042 w 10000"/>
              <a:gd name="connsiteY21" fmla="*/ 9567 h 9993"/>
              <a:gd name="connsiteX22" fmla="*/ 7931 w 10000"/>
              <a:gd name="connsiteY22" fmla="*/ 9763 h 9993"/>
              <a:gd name="connsiteX23" fmla="*/ 6605 w 10000"/>
              <a:gd name="connsiteY23" fmla="*/ 9993 h 9993"/>
              <a:gd name="connsiteX24" fmla="*/ 6675 w 10000"/>
              <a:gd name="connsiteY24" fmla="*/ 9868 h 9993"/>
              <a:gd name="connsiteX25" fmla="*/ 6476 w 10000"/>
              <a:gd name="connsiteY25" fmla="*/ 9818 h 9993"/>
              <a:gd name="connsiteX26" fmla="*/ 6348 w 10000"/>
              <a:gd name="connsiteY26" fmla="*/ 9628 h 9993"/>
              <a:gd name="connsiteX27" fmla="*/ 5578 w 10000"/>
              <a:gd name="connsiteY27" fmla="*/ 9757 h 9993"/>
              <a:gd name="connsiteX28" fmla="*/ 5162 w 10000"/>
              <a:gd name="connsiteY28" fmla="*/ 9811 h 9993"/>
              <a:gd name="connsiteX29" fmla="*/ 4916 w 10000"/>
              <a:gd name="connsiteY29" fmla="*/ 9403 h 9993"/>
              <a:gd name="connsiteX30" fmla="*/ 4450 w 10000"/>
              <a:gd name="connsiteY30" fmla="*/ 8993 h 9993"/>
              <a:gd name="connsiteX31" fmla="*/ 3718 w 10000"/>
              <a:gd name="connsiteY31" fmla="*/ 8837 h 9993"/>
              <a:gd name="connsiteX32" fmla="*/ 2775 w 10000"/>
              <a:gd name="connsiteY32" fmla="*/ 8449 h 9993"/>
              <a:gd name="connsiteX33" fmla="*/ 2478 w 10000"/>
              <a:gd name="connsiteY33" fmla="*/ 7920 h 9993"/>
              <a:gd name="connsiteX34" fmla="*/ 3001 w 10000"/>
              <a:gd name="connsiteY34" fmla="*/ 7098 h 9993"/>
              <a:gd name="connsiteX35" fmla="*/ 2563 w 10000"/>
              <a:gd name="connsiteY35" fmla="*/ 6943 h 9993"/>
              <a:gd name="connsiteX36" fmla="*/ 1465 w 10000"/>
              <a:gd name="connsiteY36" fmla="*/ 6951 h 9993"/>
              <a:gd name="connsiteX37" fmla="*/ 1281 w 10000"/>
              <a:gd name="connsiteY37" fmla="*/ 6421 h 9993"/>
              <a:gd name="connsiteX38" fmla="*/ 1595 w 10000"/>
              <a:gd name="connsiteY38" fmla="*/ 5692 h 9993"/>
              <a:gd name="connsiteX39" fmla="*/ 154 w 10000"/>
              <a:gd name="connsiteY39" fmla="*/ 4287 h 9993"/>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916 w 10000"/>
              <a:gd name="connsiteY29" fmla="*/ 9410 h 10000"/>
              <a:gd name="connsiteX30" fmla="*/ 4450 w 10000"/>
              <a:gd name="connsiteY30" fmla="*/ 8999 h 10000"/>
              <a:gd name="connsiteX31" fmla="*/ 3718 w 10000"/>
              <a:gd name="connsiteY31" fmla="*/ 8843 h 10000"/>
              <a:gd name="connsiteX32" fmla="*/ 2775 w 10000"/>
              <a:gd name="connsiteY32" fmla="*/ 8455 h 10000"/>
              <a:gd name="connsiteX33" fmla="*/ 2478 w 10000"/>
              <a:gd name="connsiteY33" fmla="*/ 7926 h 10000"/>
              <a:gd name="connsiteX34" fmla="*/ 3001 w 10000"/>
              <a:gd name="connsiteY34" fmla="*/ 7103 h 10000"/>
              <a:gd name="connsiteX35" fmla="*/ 2563 w 10000"/>
              <a:gd name="connsiteY35" fmla="*/ 6948 h 10000"/>
              <a:gd name="connsiteX36" fmla="*/ 1465 w 10000"/>
              <a:gd name="connsiteY36" fmla="*/ 6956 h 10000"/>
              <a:gd name="connsiteX37" fmla="*/ 1281 w 10000"/>
              <a:gd name="connsiteY37" fmla="*/ 6425 h 10000"/>
              <a:gd name="connsiteX38" fmla="*/ 1595 w 10000"/>
              <a:gd name="connsiteY38" fmla="*/ 5696 h 10000"/>
              <a:gd name="connsiteX39" fmla="*/ 154 w 10000"/>
              <a:gd name="connsiteY39"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705 w 10000"/>
              <a:gd name="connsiteY29" fmla="*/ 9400 h 10000"/>
              <a:gd name="connsiteX30" fmla="*/ 4450 w 10000"/>
              <a:gd name="connsiteY30" fmla="*/ 8999 h 10000"/>
              <a:gd name="connsiteX31" fmla="*/ 3718 w 10000"/>
              <a:gd name="connsiteY31" fmla="*/ 8843 h 10000"/>
              <a:gd name="connsiteX32" fmla="*/ 2775 w 10000"/>
              <a:gd name="connsiteY32" fmla="*/ 8455 h 10000"/>
              <a:gd name="connsiteX33" fmla="*/ 2478 w 10000"/>
              <a:gd name="connsiteY33" fmla="*/ 7926 h 10000"/>
              <a:gd name="connsiteX34" fmla="*/ 3001 w 10000"/>
              <a:gd name="connsiteY34" fmla="*/ 7103 h 10000"/>
              <a:gd name="connsiteX35" fmla="*/ 2563 w 10000"/>
              <a:gd name="connsiteY35" fmla="*/ 6948 h 10000"/>
              <a:gd name="connsiteX36" fmla="*/ 1465 w 10000"/>
              <a:gd name="connsiteY36" fmla="*/ 6956 h 10000"/>
              <a:gd name="connsiteX37" fmla="*/ 1281 w 10000"/>
              <a:gd name="connsiteY37" fmla="*/ 6425 h 10000"/>
              <a:gd name="connsiteX38" fmla="*/ 1595 w 10000"/>
              <a:gd name="connsiteY38" fmla="*/ 5696 h 10000"/>
              <a:gd name="connsiteX39" fmla="*/ 154 w 10000"/>
              <a:gd name="connsiteY39"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705 w 10000"/>
              <a:gd name="connsiteY29" fmla="*/ 9400 h 10000"/>
              <a:gd name="connsiteX30" fmla="*/ 4112 w 10000"/>
              <a:gd name="connsiteY30" fmla="*/ 9104 h 10000"/>
              <a:gd name="connsiteX31" fmla="*/ 3718 w 10000"/>
              <a:gd name="connsiteY31" fmla="*/ 8843 h 10000"/>
              <a:gd name="connsiteX32" fmla="*/ 2775 w 10000"/>
              <a:gd name="connsiteY32" fmla="*/ 8455 h 10000"/>
              <a:gd name="connsiteX33" fmla="*/ 2478 w 10000"/>
              <a:gd name="connsiteY33" fmla="*/ 7926 h 10000"/>
              <a:gd name="connsiteX34" fmla="*/ 3001 w 10000"/>
              <a:gd name="connsiteY34" fmla="*/ 7103 h 10000"/>
              <a:gd name="connsiteX35" fmla="*/ 2563 w 10000"/>
              <a:gd name="connsiteY35" fmla="*/ 6948 h 10000"/>
              <a:gd name="connsiteX36" fmla="*/ 1465 w 10000"/>
              <a:gd name="connsiteY36" fmla="*/ 6956 h 10000"/>
              <a:gd name="connsiteX37" fmla="*/ 1281 w 10000"/>
              <a:gd name="connsiteY37" fmla="*/ 6425 h 10000"/>
              <a:gd name="connsiteX38" fmla="*/ 1595 w 10000"/>
              <a:gd name="connsiteY38" fmla="*/ 5696 h 10000"/>
              <a:gd name="connsiteX39" fmla="*/ 154 w 10000"/>
              <a:gd name="connsiteY39"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12 w 10000"/>
              <a:gd name="connsiteY31" fmla="*/ 9104 h 10000"/>
              <a:gd name="connsiteX32" fmla="*/ 3718 w 10000"/>
              <a:gd name="connsiteY32" fmla="*/ 8843 h 10000"/>
              <a:gd name="connsiteX33" fmla="*/ 2775 w 10000"/>
              <a:gd name="connsiteY33" fmla="*/ 8455 h 10000"/>
              <a:gd name="connsiteX34" fmla="*/ 2478 w 10000"/>
              <a:gd name="connsiteY34" fmla="*/ 7926 h 10000"/>
              <a:gd name="connsiteX35" fmla="*/ 3001 w 10000"/>
              <a:gd name="connsiteY35" fmla="*/ 7103 h 10000"/>
              <a:gd name="connsiteX36" fmla="*/ 2563 w 10000"/>
              <a:gd name="connsiteY36" fmla="*/ 6948 h 10000"/>
              <a:gd name="connsiteX37" fmla="*/ 1465 w 10000"/>
              <a:gd name="connsiteY37" fmla="*/ 6956 h 10000"/>
              <a:gd name="connsiteX38" fmla="*/ 1281 w 10000"/>
              <a:gd name="connsiteY38" fmla="*/ 6425 h 10000"/>
              <a:gd name="connsiteX39" fmla="*/ 1595 w 10000"/>
              <a:gd name="connsiteY39" fmla="*/ 5696 h 10000"/>
              <a:gd name="connsiteX40" fmla="*/ 154 w 10000"/>
              <a:gd name="connsiteY40"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3648 w 10000"/>
              <a:gd name="connsiteY31" fmla="*/ 9300 h 10000"/>
              <a:gd name="connsiteX32" fmla="*/ 4112 w 10000"/>
              <a:gd name="connsiteY32" fmla="*/ 9104 h 10000"/>
              <a:gd name="connsiteX33" fmla="*/ 3718 w 10000"/>
              <a:gd name="connsiteY33" fmla="*/ 8843 h 10000"/>
              <a:gd name="connsiteX34" fmla="*/ 2775 w 10000"/>
              <a:gd name="connsiteY34" fmla="*/ 8455 h 10000"/>
              <a:gd name="connsiteX35" fmla="*/ 2478 w 10000"/>
              <a:gd name="connsiteY35" fmla="*/ 7926 h 10000"/>
              <a:gd name="connsiteX36" fmla="*/ 3001 w 10000"/>
              <a:gd name="connsiteY36" fmla="*/ 7103 h 10000"/>
              <a:gd name="connsiteX37" fmla="*/ 2563 w 10000"/>
              <a:gd name="connsiteY37" fmla="*/ 6948 h 10000"/>
              <a:gd name="connsiteX38" fmla="*/ 1465 w 10000"/>
              <a:gd name="connsiteY38" fmla="*/ 6956 h 10000"/>
              <a:gd name="connsiteX39" fmla="*/ 1281 w 10000"/>
              <a:gd name="connsiteY39" fmla="*/ 6425 h 10000"/>
              <a:gd name="connsiteX40" fmla="*/ 1595 w 10000"/>
              <a:gd name="connsiteY40" fmla="*/ 5696 h 10000"/>
              <a:gd name="connsiteX41" fmla="*/ 154 w 10000"/>
              <a:gd name="connsiteY41"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4112 w 10000"/>
              <a:gd name="connsiteY33" fmla="*/ 9104 h 10000"/>
              <a:gd name="connsiteX34" fmla="*/ 3718 w 10000"/>
              <a:gd name="connsiteY34" fmla="*/ 8843 h 10000"/>
              <a:gd name="connsiteX35" fmla="*/ 2775 w 10000"/>
              <a:gd name="connsiteY35" fmla="*/ 8455 h 10000"/>
              <a:gd name="connsiteX36" fmla="*/ 2478 w 10000"/>
              <a:gd name="connsiteY36" fmla="*/ 7926 h 10000"/>
              <a:gd name="connsiteX37" fmla="*/ 3001 w 10000"/>
              <a:gd name="connsiteY37" fmla="*/ 7103 h 10000"/>
              <a:gd name="connsiteX38" fmla="*/ 2563 w 10000"/>
              <a:gd name="connsiteY38" fmla="*/ 6948 h 10000"/>
              <a:gd name="connsiteX39" fmla="*/ 1465 w 10000"/>
              <a:gd name="connsiteY39" fmla="*/ 6956 h 10000"/>
              <a:gd name="connsiteX40" fmla="*/ 1281 w 10000"/>
              <a:gd name="connsiteY40" fmla="*/ 6425 h 10000"/>
              <a:gd name="connsiteX41" fmla="*/ 1595 w 10000"/>
              <a:gd name="connsiteY41" fmla="*/ 5696 h 10000"/>
              <a:gd name="connsiteX42" fmla="*/ 154 w 10000"/>
              <a:gd name="connsiteY42"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4112 w 10000"/>
              <a:gd name="connsiteY33" fmla="*/ 9104 h 10000"/>
              <a:gd name="connsiteX34" fmla="*/ 3718 w 10000"/>
              <a:gd name="connsiteY34" fmla="*/ 8843 h 10000"/>
              <a:gd name="connsiteX35" fmla="*/ 2775 w 10000"/>
              <a:gd name="connsiteY35" fmla="*/ 8455 h 10000"/>
              <a:gd name="connsiteX36" fmla="*/ 2478 w 10000"/>
              <a:gd name="connsiteY36" fmla="*/ 7926 h 10000"/>
              <a:gd name="connsiteX37" fmla="*/ 3001 w 10000"/>
              <a:gd name="connsiteY37" fmla="*/ 7103 h 10000"/>
              <a:gd name="connsiteX38" fmla="*/ 2563 w 10000"/>
              <a:gd name="connsiteY38" fmla="*/ 6948 h 10000"/>
              <a:gd name="connsiteX39" fmla="*/ 1465 w 10000"/>
              <a:gd name="connsiteY39" fmla="*/ 6956 h 10000"/>
              <a:gd name="connsiteX40" fmla="*/ 1281 w 10000"/>
              <a:gd name="connsiteY40" fmla="*/ 6425 h 10000"/>
              <a:gd name="connsiteX41" fmla="*/ 1595 w 10000"/>
              <a:gd name="connsiteY41" fmla="*/ 5696 h 10000"/>
              <a:gd name="connsiteX42" fmla="*/ 154 w 10000"/>
              <a:gd name="connsiteY42"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930 w 10000"/>
              <a:gd name="connsiteY33" fmla="*/ 8768 h 10000"/>
              <a:gd name="connsiteX34" fmla="*/ 3718 w 10000"/>
              <a:gd name="connsiteY34" fmla="*/ 8843 h 10000"/>
              <a:gd name="connsiteX35" fmla="*/ 2775 w 10000"/>
              <a:gd name="connsiteY35" fmla="*/ 8455 h 10000"/>
              <a:gd name="connsiteX36" fmla="*/ 2478 w 10000"/>
              <a:gd name="connsiteY36" fmla="*/ 7926 h 10000"/>
              <a:gd name="connsiteX37" fmla="*/ 3001 w 10000"/>
              <a:gd name="connsiteY37" fmla="*/ 7103 h 10000"/>
              <a:gd name="connsiteX38" fmla="*/ 2563 w 10000"/>
              <a:gd name="connsiteY38" fmla="*/ 6948 h 10000"/>
              <a:gd name="connsiteX39" fmla="*/ 1465 w 10000"/>
              <a:gd name="connsiteY39" fmla="*/ 6956 h 10000"/>
              <a:gd name="connsiteX40" fmla="*/ 1281 w 10000"/>
              <a:gd name="connsiteY40" fmla="*/ 6425 h 10000"/>
              <a:gd name="connsiteX41" fmla="*/ 1595 w 10000"/>
              <a:gd name="connsiteY41" fmla="*/ 5696 h 10000"/>
              <a:gd name="connsiteX42" fmla="*/ 154 w 10000"/>
              <a:gd name="connsiteY42"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930 w 10000"/>
              <a:gd name="connsiteY33" fmla="*/ 8768 h 10000"/>
              <a:gd name="connsiteX34" fmla="*/ 3718 w 10000"/>
              <a:gd name="connsiteY34" fmla="*/ 8843 h 10000"/>
              <a:gd name="connsiteX35" fmla="*/ 2276 w 10000"/>
              <a:gd name="connsiteY35" fmla="*/ 8524 h 10000"/>
              <a:gd name="connsiteX36" fmla="*/ 2775 w 10000"/>
              <a:gd name="connsiteY36" fmla="*/ 8455 h 10000"/>
              <a:gd name="connsiteX37" fmla="*/ 2478 w 10000"/>
              <a:gd name="connsiteY37" fmla="*/ 7926 h 10000"/>
              <a:gd name="connsiteX38" fmla="*/ 3001 w 10000"/>
              <a:gd name="connsiteY38" fmla="*/ 7103 h 10000"/>
              <a:gd name="connsiteX39" fmla="*/ 2563 w 10000"/>
              <a:gd name="connsiteY39" fmla="*/ 6948 h 10000"/>
              <a:gd name="connsiteX40" fmla="*/ 1465 w 10000"/>
              <a:gd name="connsiteY40" fmla="*/ 6956 h 10000"/>
              <a:gd name="connsiteX41" fmla="*/ 1281 w 10000"/>
              <a:gd name="connsiteY41" fmla="*/ 6425 h 10000"/>
              <a:gd name="connsiteX42" fmla="*/ 1595 w 10000"/>
              <a:gd name="connsiteY42" fmla="*/ 5696 h 10000"/>
              <a:gd name="connsiteX43" fmla="*/ 154 w 10000"/>
              <a:gd name="connsiteY43"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930 w 10000"/>
              <a:gd name="connsiteY33" fmla="*/ 8768 h 10000"/>
              <a:gd name="connsiteX34" fmla="*/ 3718 w 10000"/>
              <a:gd name="connsiteY34" fmla="*/ 8843 h 10000"/>
              <a:gd name="connsiteX35" fmla="*/ 2212 w 10000"/>
              <a:gd name="connsiteY35" fmla="*/ 8734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3718 w 10000"/>
              <a:gd name="connsiteY34" fmla="*/ 8843 h 10000"/>
              <a:gd name="connsiteX35" fmla="*/ 2212 w 10000"/>
              <a:gd name="connsiteY35" fmla="*/ 8734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212 w 10000"/>
              <a:gd name="connsiteY35" fmla="*/ 8734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75 w 10000"/>
              <a:gd name="connsiteY37" fmla="*/ 8455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733 w 10000"/>
              <a:gd name="connsiteY37" fmla="*/ 8361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3001 w 10000"/>
              <a:gd name="connsiteY39" fmla="*/ 7103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769 w 10000"/>
              <a:gd name="connsiteY39" fmla="*/ 7155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563 w 10000"/>
              <a:gd name="connsiteY40" fmla="*/ 6948 h 10000"/>
              <a:gd name="connsiteX41" fmla="*/ 1465 w 10000"/>
              <a:gd name="connsiteY41" fmla="*/ 6956 h 10000"/>
              <a:gd name="connsiteX42" fmla="*/ 1281 w 10000"/>
              <a:gd name="connsiteY42" fmla="*/ 6425 h 10000"/>
              <a:gd name="connsiteX43" fmla="*/ 1595 w 10000"/>
              <a:gd name="connsiteY43" fmla="*/ 5696 h 10000"/>
              <a:gd name="connsiteX44" fmla="*/ 154 w 10000"/>
              <a:gd name="connsiteY44"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086 w 10000"/>
              <a:gd name="connsiteY40" fmla="*/ 7087 h 10000"/>
              <a:gd name="connsiteX41" fmla="*/ 2563 w 10000"/>
              <a:gd name="connsiteY41" fmla="*/ 6948 h 10000"/>
              <a:gd name="connsiteX42" fmla="*/ 1465 w 10000"/>
              <a:gd name="connsiteY42" fmla="*/ 6956 h 10000"/>
              <a:gd name="connsiteX43" fmla="*/ 1281 w 10000"/>
              <a:gd name="connsiteY43" fmla="*/ 6425 h 10000"/>
              <a:gd name="connsiteX44" fmla="*/ 1595 w 10000"/>
              <a:gd name="connsiteY44" fmla="*/ 5696 h 10000"/>
              <a:gd name="connsiteX45" fmla="*/ 154 w 10000"/>
              <a:gd name="connsiteY45"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086 w 10000"/>
              <a:gd name="connsiteY40" fmla="*/ 7087 h 10000"/>
              <a:gd name="connsiteX41" fmla="*/ 2563 w 10000"/>
              <a:gd name="connsiteY41" fmla="*/ 6948 h 10000"/>
              <a:gd name="connsiteX42" fmla="*/ 1465 w 10000"/>
              <a:gd name="connsiteY42" fmla="*/ 6956 h 10000"/>
              <a:gd name="connsiteX43" fmla="*/ 1281 w 10000"/>
              <a:gd name="connsiteY43" fmla="*/ 6425 h 10000"/>
              <a:gd name="connsiteX44" fmla="*/ 1595 w 10000"/>
              <a:gd name="connsiteY44" fmla="*/ 5696 h 10000"/>
              <a:gd name="connsiteX45" fmla="*/ 154 w 10000"/>
              <a:gd name="connsiteY45" fmla="*/ 4290 h 10000"/>
              <a:gd name="connsiteX0" fmla="*/ 154 w 10000"/>
              <a:gd name="connsiteY0" fmla="*/ 4290 h 10000"/>
              <a:gd name="connsiteX1" fmla="*/ 92 w 10000"/>
              <a:gd name="connsiteY1" fmla="*/ 4002 h 10000"/>
              <a:gd name="connsiteX2" fmla="*/ 0 w 10000"/>
              <a:gd name="connsiteY2" fmla="*/ 3649 h 10000"/>
              <a:gd name="connsiteX3" fmla="*/ 380 w 10000"/>
              <a:gd name="connsiteY3" fmla="*/ 2962 h 10000"/>
              <a:gd name="connsiteX4" fmla="*/ 1240 w 10000"/>
              <a:gd name="connsiteY4" fmla="*/ 2586 h 10000"/>
              <a:gd name="connsiteX5" fmla="*/ 1901 w 10000"/>
              <a:gd name="connsiteY5" fmla="*/ 1687 h 10000"/>
              <a:gd name="connsiteX6" fmla="*/ 2282 w 10000"/>
              <a:gd name="connsiteY6" fmla="*/ 1284 h 10000"/>
              <a:gd name="connsiteX7" fmla="*/ 2282 w 10000"/>
              <a:gd name="connsiteY7" fmla="*/ 1090 h 10000"/>
              <a:gd name="connsiteX8" fmla="*/ 3951 w 10000"/>
              <a:gd name="connsiteY8" fmla="*/ 369 h 10000"/>
              <a:gd name="connsiteX9" fmla="*/ 8254 w 10000"/>
              <a:gd name="connsiteY9" fmla="*/ 0 h 10000"/>
              <a:gd name="connsiteX10" fmla="*/ 8436 w 10000"/>
              <a:gd name="connsiteY10" fmla="*/ 633 h 10000"/>
              <a:gd name="connsiteX11" fmla="*/ 9169 w 10000"/>
              <a:gd name="connsiteY11" fmla="*/ 1395 h 10000"/>
              <a:gd name="connsiteX12" fmla="*/ 9803 w 10000"/>
              <a:gd name="connsiteY12" fmla="*/ 5389 h 10000"/>
              <a:gd name="connsiteX13" fmla="*/ 9677 w 10000"/>
              <a:gd name="connsiteY13" fmla="*/ 6216 h 10000"/>
              <a:gd name="connsiteX14" fmla="*/ 10000 w 10000"/>
              <a:gd name="connsiteY14" fmla="*/ 6702 h 10000"/>
              <a:gd name="connsiteX15" fmla="*/ 9592 w 10000"/>
              <a:gd name="connsiteY15" fmla="*/ 7611 h 10000"/>
              <a:gd name="connsiteX16" fmla="*/ 9013 w 10000"/>
              <a:gd name="connsiteY16" fmla="*/ 8014 h 10000"/>
              <a:gd name="connsiteX17" fmla="*/ 8733 w 10000"/>
              <a:gd name="connsiteY17" fmla="*/ 8656 h 10000"/>
              <a:gd name="connsiteX18" fmla="*/ 8999 w 10000"/>
              <a:gd name="connsiteY18" fmla="*/ 8843 h 10000"/>
              <a:gd name="connsiteX19" fmla="*/ 8774 w 10000"/>
              <a:gd name="connsiteY19" fmla="*/ 9245 h 10000"/>
              <a:gd name="connsiteX20" fmla="*/ 8916 w 10000"/>
              <a:gd name="connsiteY20" fmla="*/ 9388 h 10000"/>
              <a:gd name="connsiteX21" fmla="*/ 8042 w 10000"/>
              <a:gd name="connsiteY21" fmla="*/ 9574 h 10000"/>
              <a:gd name="connsiteX22" fmla="*/ 7931 w 10000"/>
              <a:gd name="connsiteY22" fmla="*/ 9770 h 10000"/>
              <a:gd name="connsiteX23" fmla="*/ 6605 w 10000"/>
              <a:gd name="connsiteY23" fmla="*/ 10000 h 10000"/>
              <a:gd name="connsiteX24" fmla="*/ 6675 w 10000"/>
              <a:gd name="connsiteY24" fmla="*/ 9875 h 10000"/>
              <a:gd name="connsiteX25" fmla="*/ 6476 w 10000"/>
              <a:gd name="connsiteY25" fmla="*/ 9825 h 10000"/>
              <a:gd name="connsiteX26" fmla="*/ 6348 w 10000"/>
              <a:gd name="connsiteY26" fmla="*/ 9635 h 10000"/>
              <a:gd name="connsiteX27" fmla="*/ 5578 w 10000"/>
              <a:gd name="connsiteY27" fmla="*/ 9764 h 10000"/>
              <a:gd name="connsiteX28" fmla="*/ 5162 w 10000"/>
              <a:gd name="connsiteY28" fmla="*/ 9818 h 10000"/>
              <a:gd name="connsiteX29" fmla="*/ 4408 w 10000"/>
              <a:gd name="connsiteY29" fmla="*/ 9468 h 10000"/>
              <a:gd name="connsiteX30" fmla="*/ 4705 w 10000"/>
              <a:gd name="connsiteY30" fmla="*/ 9400 h 10000"/>
              <a:gd name="connsiteX31" fmla="*/ 4133 w 10000"/>
              <a:gd name="connsiteY31" fmla="*/ 9405 h 10000"/>
              <a:gd name="connsiteX32" fmla="*/ 3648 w 10000"/>
              <a:gd name="connsiteY32" fmla="*/ 9300 h 10000"/>
              <a:gd name="connsiteX33" fmla="*/ 2592 w 10000"/>
              <a:gd name="connsiteY33" fmla="*/ 9009 h 10000"/>
              <a:gd name="connsiteX34" fmla="*/ 2072 w 10000"/>
              <a:gd name="connsiteY34" fmla="*/ 8927 h 10000"/>
              <a:gd name="connsiteX35" fmla="*/ 2064 w 10000"/>
              <a:gd name="connsiteY35" fmla="*/ 8608 h 10000"/>
              <a:gd name="connsiteX36" fmla="*/ 2276 w 10000"/>
              <a:gd name="connsiteY36" fmla="*/ 8524 h 10000"/>
              <a:gd name="connsiteX37" fmla="*/ 2353 w 10000"/>
              <a:gd name="connsiteY37" fmla="*/ 8267 h 10000"/>
              <a:gd name="connsiteX38" fmla="*/ 2478 w 10000"/>
              <a:gd name="connsiteY38" fmla="*/ 7926 h 10000"/>
              <a:gd name="connsiteX39" fmla="*/ 2389 w 10000"/>
              <a:gd name="connsiteY39" fmla="*/ 7260 h 10000"/>
              <a:gd name="connsiteX40" fmla="*/ 2086 w 10000"/>
              <a:gd name="connsiteY40" fmla="*/ 7087 h 10000"/>
              <a:gd name="connsiteX41" fmla="*/ 1592 w 10000"/>
              <a:gd name="connsiteY41" fmla="*/ 7053 h 10000"/>
              <a:gd name="connsiteX42" fmla="*/ 1465 w 10000"/>
              <a:gd name="connsiteY42" fmla="*/ 6956 h 10000"/>
              <a:gd name="connsiteX43" fmla="*/ 1281 w 10000"/>
              <a:gd name="connsiteY43" fmla="*/ 6425 h 10000"/>
              <a:gd name="connsiteX44" fmla="*/ 1595 w 10000"/>
              <a:gd name="connsiteY44" fmla="*/ 5696 h 10000"/>
              <a:gd name="connsiteX45" fmla="*/ 154 w 10000"/>
              <a:gd name="connsiteY45" fmla="*/ 42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000">
                <a:moveTo>
                  <a:pt x="154" y="4290"/>
                </a:moveTo>
                <a:cubicBezTo>
                  <a:pt x="133" y="4194"/>
                  <a:pt x="113" y="4099"/>
                  <a:pt x="92" y="4002"/>
                </a:cubicBezTo>
                <a:cubicBezTo>
                  <a:pt x="61" y="3885"/>
                  <a:pt x="31" y="3767"/>
                  <a:pt x="0" y="3649"/>
                </a:cubicBezTo>
                <a:lnTo>
                  <a:pt x="380" y="2962"/>
                </a:lnTo>
                <a:lnTo>
                  <a:pt x="1240" y="2586"/>
                </a:lnTo>
                <a:lnTo>
                  <a:pt x="1901" y="1687"/>
                </a:lnTo>
                <a:lnTo>
                  <a:pt x="2282" y="1284"/>
                </a:lnTo>
                <a:lnTo>
                  <a:pt x="2282" y="1090"/>
                </a:lnTo>
                <a:cubicBezTo>
                  <a:pt x="2300" y="808"/>
                  <a:pt x="3933" y="651"/>
                  <a:pt x="3951" y="369"/>
                </a:cubicBezTo>
                <a:lnTo>
                  <a:pt x="8254" y="0"/>
                </a:lnTo>
                <a:cubicBezTo>
                  <a:pt x="8315" y="211"/>
                  <a:pt x="8375" y="422"/>
                  <a:pt x="8436" y="633"/>
                </a:cubicBezTo>
                <a:lnTo>
                  <a:pt x="9169" y="1395"/>
                </a:lnTo>
                <a:cubicBezTo>
                  <a:pt x="9381" y="2727"/>
                  <a:pt x="9592" y="4057"/>
                  <a:pt x="9803" y="5389"/>
                </a:cubicBezTo>
                <a:cubicBezTo>
                  <a:pt x="9760" y="5665"/>
                  <a:pt x="9718" y="5940"/>
                  <a:pt x="9677" y="6216"/>
                </a:cubicBezTo>
                <a:lnTo>
                  <a:pt x="10000" y="6702"/>
                </a:lnTo>
                <a:lnTo>
                  <a:pt x="9592" y="7611"/>
                </a:lnTo>
                <a:lnTo>
                  <a:pt x="9013" y="8014"/>
                </a:lnTo>
                <a:cubicBezTo>
                  <a:pt x="8920" y="8229"/>
                  <a:pt x="8826" y="8442"/>
                  <a:pt x="8733" y="8656"/>
                </a:cubicBezTo>
                <a:lnTo>
                  <a:pt x="8999" y="8843"/>
                </a:lnTo>
                <a:cubicBezTo>
                  <a:pt x="8924" y="8976"/>
                  <a:pt x="8850" y="9111"/>
                  <a:pt x="8774" y="9245"/>
                </a:cubicBezTo>
                <a:cubicBezTo>
                  <a:pt x="8821" y="9293"/>
                  <a:pt x="8869" y="9340"/>
                  <a:pt x="8916" y="9388"/>
                </a:cubicBezTo>
                <a:lnTo>
                  <a:pt x="8042" y="9574"/>
                </a:lnTo>
                <a:lnTo>
                  <a:pt x="7931" y="9770"/>
                </a:lnTo>
                <a:lnTo>
                  <a:pt x="6605" y="10000"/>
                </a:lnTo>
                <a:cubicBezTo>
                  <a:pt x="6628" y="9958"/>
                  <a:pt x="6652" y="9916"/>
                  <a:pt x="6675" y="9875"/>
                </a:cubicBezTo>
                <a:cubicBezTo>
                  <a:pt x="6566" y="9922"/>
                  <a:pt x="6411" y="9942"/>
                  <a:pt x="6476" y="9825"/>
                </a:cubicBezTo>
                <a:cubicBezTo>
                  <a:pt x="6541" y="9708"/>
                  <a:pt x="6410" y="9722"/>
                  <a:pt x="6348" y="9635"/>
                </a:cubicBezTo>
                <a:lnTo>
                  <a:pt x="5578" y="9764"/>
                </a:lnTo>
                <a:lnTo>
                  <a:pt x="5162" y="9818"/>
                </a:lnTo>
                <a:cubicBezTo>
                  <a:pt x="5013" y="9767"/>
                  <a:pt x="4484" y="9538"/>
                  <a:pt x="4408" y="9468"/>
                </a:cubicBezTo>
                <a:cubicBezTo>
                  <a:pt x="4332" y="9398"/>
                  <a:pt x="4670" y="9414"/>
                  <a:pt x="4705" y="9400"/>
                </a:cubicBezTo>
                <a:cubicBezTo>
                  <a:pt x="4740" y="9386"/>
                  <a:pt x="4309" y="9422"/>
                  <a:pt x="4133" y="9405"/>
                </a:cubicBezTo>
                <a:cubicBezTo>
                  <a:pt x="3957" y="9388"/>
                  <a:pt x="3732" y="9347"/>
                  <a:pt x="3648" y="9300"/>
                </a:cubicBezTo>
                <a:cubicBezTo>
                  <a:pt x="3254" y="8973"/>
                  <a:pt x="2437" y="9074"/>
                  <a:pt x="2592" y="9009"/>
                </a:cubicBezTo>
                <a:lnTo>
                  <a:pt x="2072" y="8927"/>
                </a:lnTo>
                <a:cubicBezTo>
                  <a:pt x="2184" y="8933"/>
                  <a:pt x="1819" y="8724"/>
                  <a:pt x="2064" y="8608"/>
                </a:cubicBezTo>
                <a:cubicBezTo>
                  <a:pt x="2415" y="8408"/>
                  <a:pt x="2414" y="8583"/>
                  <a:pt x="2276" y="8524"/>
                </a:cubicBezTo>
                <a:cubicBezTo>
                  <a:pt x="2302" y="8438"/>
                  <a:pt x="2327" y="8353"/>
                  <a:pt x="2353" y="8267"/>
                </a:cubicBezTo>
                <a:cubicBezTo>
                  <a:pt x="2395" y="8153"/>
                  <a:pt x="2436" y="8040"/>
                  <a:pt x="2478" y="7926"/>
                </a:cubicBezTo>
                <a:cubicBezTo>
                  <a:pt x="2448" y="7704"/>
                  <a:pt x="2419" y="7482"/>
                  <a:pt x="2389" y="7260"/>
                </a:cubicBezTo>
                <a:cubicBezTo>
                  <a:pt x="2450" y="7174"/>
                  <a:pt x="2025" y="7173"/>
                  <a:pt x="2086" y="7087"/>
                </a:cubicBezTo>
                <a:cubicBezTo>
                  <a:pt x="1781" y="7041"/>
                  <a:pt x="1433" y="7099"/>
                  <a:pt x="1592" y="7053"/>
                </a:cubicBezTo>
                <a:lnTo>
                  <a:pt x="1465" y="6956"/>
                </a:lnTo>
                <a:cubicBezTo>
                  <a:pt x="1404" y="6779"/>
                  <a:pt x="1342" y="6602"/>
                  <a:pt x="1281" y="6425"/>
                </a:cubicBezTo>
                <a:lnTo>
                  <a:pt x="1595" y="5696"/>
                </a:lnTo>
                <a:lnTo>
                  <a:pt x="154" y="4290"/>
                </a:lnTo>
                <a:close/>
              </a:path>
            </a:pathLst>
          </a:custGeom>
          <a:solidFill>
            <a:schemeClr val="accent2">
              <a:lumMod val="20000"/>
              <a:lumOff val="80000"/>
            </a:schemeClr>
          </a:solidFill>
          <a:ln w="9525">
            <a:solidFill>
              <a:schemeClr val="accent2"/>
            </a:solidFill>
            <a:round/>
            <a:headEnd/>
            <a:tailEnd/>
          </a:ln>
        </p:spPr>
        <p:txBody>
          <a:bodyPr/>
          <a:lstStyle/>
          <a:p>
            <a:endParaRPr lang="en-US" dirty="0">
              <a:latin typeface="+mj-lt"/>
            </a:endParaRPr>
          </a:p>
        </p:txBody>
      </p:sp>
      <p:pic>
        <p:nvPicPr>
          <p:cNvPr id="93" name="Picture 3" descr="L:\Public\Share\ABC Templates and Resources\ABC Art Icons Logos\ABC Modern Icons\Hospital_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013" y="1616903"/>
            <a:ext cx="306896" cy="29997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descr="L:\Public\Share\ABC Templates and Resources\ABC Art Icons Logos\ABC Modern Icons\Hospital_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356" y="1612994"/>
            <a:ext cx="310896" cy="30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3832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a:xfrm>
            <a:off x="320040" y="718356"/>
            <a:ext cx="5759450" cy="215444"/>
          </a:xfrm>
        </p:spPr>
        <p:txBody>
          <a:bodyPr/>
          <a:lstStyle/>
          <a:p>
            <a:r>
              <a:rPr lang="en-US" dirty="0"/>
              <a:t>Winning Preference Through  </a:t>
            </a:r>
            <a:r>
              <a:rPr lang="en-US" dirty="0" smtClean="0"/>
              <a:t>Clinical </a:t>
            </a:r>
            <a:r>
              <a:rPr lang="en-US" dirty="0"/>
              <a:t>Scope and Geographic Reach</a:t>
            </a:r>
          </a:p>
        </p:txBody>
      </p:sp>
      <p:sp>
        <p:nvSpPr>
          <p:cNvPr id="18" name="Text Placeholder 17"/>
          <p:cNvSpPr>
            <a:spLocks noGrp="1"/>
          </p:cNvSpPr>
          <p:nvPr>
            <p:ph type="body" sz="quarter" idx="22"/>
          </p:nvPr>
        </p:nvSpPr>
        <p:spPr/>
        <p:txBody>
          <a:bodyPr/>
          <a:lstStyle/>
          <a:p>
            <a:endParaRPr lang="en-US"/>
          </a:p>
        </p:txBody>
      </p:sp>
      <p:sp>
        <p:nvSpPr>
          <p:cNvPr id="19" name="Text Placeholder 18"/>
          <p:cNvSpPr>
            <a:spLocks noGrp="1"/>
          </p:cNvSpPr>
          <p:nvPr>
            <p:ph type="body" sz="quarter" idx="23"/>
          </p:nvPr>
        </p:nvSpPr>
        <p:spPr>
          <a:xfrm>
            <a:off x="4412710" y="4695956"/>
            <a:ext cx="1988089" cy="104644"/>
          </a:xfrm>
        </p:spPr>
        <p:txBody>
          <a:bodyPr/>
          <a:lstStyle/>
          <a:p>
            <a:r>
              <a:rPr lang="en-US" dirty="0" smtClean="0"/>
              <a:t>Source: Health Care Advisory Board interviews and analysis</a:t>
            </a:r>
            <a:endParaRPr lang="en-US" dirty="0"/>
          </a:p>
        </p:txBody>
      </p:sp>
      <p:sp>
        <p:nvSpPr>
          <p:cNvPr id="20" name="Text Placeholder 19"/>
          <p:cNvSpPr>
            <a:spLocks noGrp="1"/>
          </p:cNvSpPr>
          <p:nvPr>
            <p:ph type="body" sz="quarter" idx="24"/>
          </p:nvPr>
        </p:nvSpPr>
        <p:spPr/>
        <p:txBody>
          <a:bodyPr/>
          <a:lstStyle/>
          <a:p>
            <a:endParaRPr lang="en-US"/>
          </a:p>
        </p:txBody>
      </p:sp>
      <p:sp>
        <p:nvSpPr>
          <p:cNvPr id="21" name="Text Placeholder 20"/>
          <p:cNvSpPr>
            <a:spLocks noGrp="1"/>
          </p:cNvSpPr>
          <p:nvPr>
            <p:ph type="body" sz="quarter" idx="25"/>
          </p:nvPr>
        </p:nvSpPr>
        <p:spPr/>
        <p:txBody>
          <a:bodyPr/>
          <a:lstStyle/>
          <a:p>
            <a:r>
              <a:rPr lang="en-US" dirty="0" smtClean="0"/>
              <a:t>Key Takeaways</a:t>
            </a:r>
            <a:endParaRPr lang="en-US" dirty="0"/>
          </a:p>
        </p:txBody>
      </p:sp>
      <p:sp>
        <p:nvSpPr>
          <p:cNvPr id="6" name="Freeform 5"/>
          <p:cNvSpPr/>
          <p:nvPr/>
        </p:nvSpPr>
        <p:spPr bwMode="gray">
          <a:xfrm>
            <a:off x="3190847" y="2753413"/>
            <a:ext cx="2834640" cy="14630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7" name="Freeform 6"/>
          <p:cNvSpPr/>
          <p:nvPr/>
        </p:nvSpPr>
        <p:spPr bwMode="gray">
          <a:xfrm rot="10800000">
            <a:off x="350321" y="1094630"/>
            <a:ext cx="2834640" cy="14630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8" name="TextBox 7"/>
          <p:cNvSpPr txBox="1"/>
          <p:nvPr/>
        </p:nvSpPr>
        <p:spPr bwMode="gray">
          <a:xfrm>
            <a:off x="873369" y="1187228"/>
            <a:ext cx="2090811" cy="1295226"/>
          </a:xfrm>
          <a:prstGeom prst="rect">
            <a:avLst/>
          </a:prstGeom>
          <a:noFill/>
        </p:spPr>
        <p:txBody>
          <a:bodyPr wrap="square" lIns="0" tIns="0" rIns="0" bIns="0" rtlCol="0">
            <a:spAutoFit/>
          </a:bodyPr>
          <a:lstStyle/>
          <a:p>
            <a:pPr>
              <a:spcBef>
                <a:spcPts val="500"/>
              </a:spcBef>
            </a:pPr>
            <a:r>
              <a:rPr lang="en-US" sz="1000" b="1" dirty="0" smtClean="0">
                <a:latin typeface="+mj-lt"/>
              </a:rPr>
              <a:t>Shared vision and strategy key </a:t>
            </a:r>
            <a:br>
              <a:rPr lang="en-US" sz="1000" b="1" dirty="0" smtClean="0">
                <a:latin typeface="+mj-lt"/>
              </a:rPr>
            </a:br>
            <a:r>
              <a:rPr lang="en-US" sz="1000" b="1" dirty="0" smtClean="0">
                <a:latin typeface="+mj-lt"/>
              </a:rPr>
              <a:t>to partnership around network product  </a:t>
            </a:r>
            <a:endParaRPr lang="en-US" sz="1000" dirty="0">
              <a:latin typeface="+mj-lt"/>
            </a:endParaRPr>
          </a:p>
          <a:p>
            <a:pPr>
              <a:spcBef>
                <a:spcPts val="500"/>
              </a:spcBef>
            </a:pPr>
            <a:r>
              <a:rPr lang="en-US" sz="1000" dirty="0" smtClean="0">
                <a:latin typeface="+mj-lt"/>
              </a:rPr>
              <a:t>It is difficult to make the necessary investments to ensure network growth without a shared vision and  a significant amount of trust among network partners.</a:t>
            </a:r>
            <a:endParaRPr lang="en-US" sz="1000" dirty="0">
              <a:latin typeface="+mj-lt"/>
            </a:endParaRPr>
          </a:p>
        </p:txBody>
      </p:sp>
      <p:sp>
        <p:nvSpPr>
          <p:cNvPr id="9" name="TextBox 8"/>
          <p:cNvSpPr txBox="1"/>
          <p:nvPr/>
        </p:nvSpPr>
        <p:spPr bwMode="gray">
          <a:xfrm>
            <a:off x="3431572" y="1187228"/>
            <a:ext cx="2141968" cy="1295226"/>
          </a:xfrm>
          <a:prstGeom prst="rect">
            <a:avLst/>
          </a:prstGeom>
          <a:noFill/>
        </p:spPr>
        <p:txBody>
          <a:bodyPr wrap="square" lIns="0" tIns="0" rIns="0" bIns="0" rtlCol="0">
            <a:spAutoFit/>
          </a:bodyPr>
          <a:lstStyle/>
          <a:p>
            <a:pPr>
              <a:spcBef>
                <a:spcPts val="500"/>
              </a:spcBef>
            </a:pPr>
            <a:r>
              <a:rPr lang="en-US" sz="1000" b="1" dirty="0" smtClean="0">
                <a:latin typeface="+mj-lt"/>
              </a:rPr>
              <a:t>Creation of a health plan may be a component of network strategy, but should not be the sole strategy</a:t>
            </a:r>
            <a:endParaRPr lang="en-US" sz="1000" b="1" dirty="0">
              <a:latin typeface="+mj-lt"/>
            </a:endParaRPr>
          </a:p>
          <a:p>
            <a:pPr>
              <a:spcBef>
                <a:spcPts val="500"/>
              </a:spcBef>
            </a:pPr>
            <a:r>
              <a:rPr lang="en-US" sz="1000" dirty="0" smtClean="0">
                <a:latin typeface="+mj-lt"/>
              </a:rPr>
              <a:t>The most successful networks ensure flexibility in contracting options; achieving this means leading with a provider network that can also contract with commercial payers.</a:t>
            </a:r>
            <a:endParaRPr lang="en-US" sz="1000" dirty="0">
              <a:latin typeface="+mj-lt"/>
            </a:endParaRPr>
          </a:p>
        </p:txBody>
      </p:sp>
      <p:sp>
        <p:nvSpPr>
          <p:cNvPr id="10" name="TextBox 9"/>
          <p:cNvSpPr txBox="1"/>
          <p:nvPr/>
        </p:nvSpPr>
        <p:spPr bwMode="gray">
          <a:xfrm>
            <a:off x="873369" y="2907098"/>
            <a:ext cx="2203939" cy="1295226"/>
          </a:xfrm>
          <a:prstGeom prst="rect">
            <a:avLst/>
          </a:prstGeom>
          <a:noFill/>
        </p:spPr>
        <p:txBody>
          <a:bodyPr wrap="square" lIns="0" tIns="0" rIns="0" bIns="0" rtlCol="0">
            <a:spAutoFit/>
          </a:bodyPr>
          <a:lstStyle/>
          <a:p>
            <a:pPr>
              <a:spcBef>
                <a:spcPts val="500"/>
              </a:spcBef>
            </a:pPr>
            <a:r>
              <a:rPr lang="en-US" sz="1000" b="1" dirty="0" smtClean="0">
                <a:latin typeface="+mj-lt"/>
              </a:rPr>
              <a:t>Certain models faster at bringing a network together but may restrict contracting ability </a:t>
            </a:r>
            <a:endParaRPr lang="en-US" sz="1000" b="1" dirty="0">
              <a:latin typeface="+mj-lt"/>
            </a:endParaRPr>
          </a:p>
          <a:p>
            <a:pPr>
              <a:spcBef>
                <a:spcPts val="500"/>
              </a:spcBef>
            </a:pPr>
            <a:r>
              <a:rPr lang="en-US" sz="1000" dirty="0" smtClean="0">
                <a:latin typeface="+mj-lt"/>
              </a:rPr>
              <a:t>M&amp;A and CI joint contracting arrangements are slower to market, but allow for tighter network integration than faster models such as regional alliances and clinical affiliations.</a:t>
            </a:r>
            <a:endParaRPr lang="en-US" sz="1000" dirty="0">
              <a:latin typeface="+mj-lt"/>
            </a:endParaRPr>
          </a:p>
        </p:txBody>
      </p:sp>
      <p:sp>
        <p:nvSpPr>
          <p:cNvPr id="11" name="TextBox 10"/>
          <p:cNvSpPr txBox="1"/>
          <p:nvPr/>
        </p:nvSpPr>
        <p:spPr bwMode="gray">
          <a:xfrm>
            <a:off x="3431572" y="2914264"/>
            <a:ext cx="2164138" cy="1295226"/>
          </a:xfrm>
          <a:prstGeom prst="rect">
            <a:avLst/>
          </a:prstGeom>
          <a:noFill/>
        </p:spPr>
        <p:txBody>
          <a:bodyPr wrap="square" lIns="0" tIns="0" rIns="0" bIns="0" rtlCol="0">
            <a:spAutoFit/>
          </a:bodyPr>
          <a:lstStyle/>
          <a:p>
            <a:pPr>
              <a:spcBef>
                <a:spcPts val="500"/>
              </a:spcBef>
            </a:pPr>
            <a:r>
              <a:rPr lang="en-US" sz="1000" b="1" dirty="0" smtClean="0">
                <a:latin typeface="+mj-lt"/>
              </a:rPr>
              <a:t>Competitive tendencies can threaten the success of regional clinical affiliations </a:t>
            </a:r>
          </a:p>
          <a:p>
            <a:pPr>
              <a:spcBef>
                <a:spcPts val="500"/>
              </a:spcBef>
            </a:pPr>
            <a:r>
              <a:rPr lang="en-US" sz="1000" dirty="0">
                <a:latin typeface="+mj-lt"/>
              </a:rPr>
              <a:t>C</a:t>
            </a:r>
            <a:r>
              <a:rPr lang="en-US" sz="1000" dirty="0" smtClean="0">
                <a:latin typeface="+mj-lt"/>
              </a:rPr>
              <a:t>ompetition for volumes can undermine regional affiliations; clear referral protocols are necessary to ensure each partner retains appropriate volumes. </a:t>
            </a:r>
            <a:endParaRPr lang="en-US" sz="1000" dirty="0">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50320" y="1187228"/>
            <a:ext cx="449920" cy="35568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45153" y="2907098"/>
            <a:ext cx="401820" cy="407559"/>
          </a:xfrm>
          <a:prstGeom prst="rect">
            <a:avLst/>
          </a:prstGeom>
        </p:spPr>
      </p:pic>
      <p:pic>
        <p:nvPicPr>
          <p:cNvPr id="1026" name="Picture 2" descr="L:\Public\Share\ABC Templates and Resources\ABC Art Icons Logos\ABC Modern Icons\Insurance_c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866" y="1187228"/>
            <a:ext cx="441761" cy="2676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ABC Art Icons Logos\ABC Modern Icons\Cla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710" y="2914264"/>
            <a:ext cx="482233" cy="48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33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Four Years Post-Reform, New Paradigm Finally Becoming Clear</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The Retail Revolution</a:t>
            </a:r>
            <a:endParaRPr lang="en-US" dirty="0"/>
          </a:p>
        </p:txBody>
      </p:sp>
      <p:sp>
        <p:nvSpPr>
          <p:cNvPr id="7" name="TextBox 6"/>
          <p:cNvSpPr txBox="1"/>
          <p:nvPr/>
        </p:nvSpPr>
        <p:spPr bwMode="gray">
          <a:xfrm>
            <a:off x="2721779" y="1701931"/>
            <a:ext cx="1465074" cy="307777"/>
          </a:xfrm>
          <a:prstGeom prst="rect">
            <a:avLst/>
          </a:prstGeom>
          <a:noFill/>
        </p:spPr>
        <p:txBody>
          <a:bodyPr wrap="square" lIns="0" tIns="0" rIns="0" bIns="0" rtlCol="0">
            <a:spAutoFit/>
          </a:bodyPr>
          <a:lstStyle/>
          <a:p>
            <a:pPr>
              <a:spcBef>
                <a:spcPts val="500"/>
              </a:spcBef>
            </a:pPr>
            <a:r>
              <a:rPr lang="en-US" sz="1000" b="1" dirty="0" smtClean="0"/>
              <a:t>Medicare Reforms and the Transition to Risk</a:t>
            </a:r>
            <a:endParaRPr lang="en-US" sz="1000" dirty="0" smtClean="0"/>
          </a:p>
        </p:txBody>
      </p:sp>
      <p:sp>
        <p:nvSpPr>
          <p:cNvPr id="8" name="TextBox 7"/>
          <p:cNvSpPr txBox="1"/>
          <p:nvPr/>
        </p:nvSpPr>
        <p:spPr bwMode="gray">
          <a:xfrm>
            <a:off x="2721779" y="2533014"/>
            <a:ext cx="2112962" cy="307777"/>
          </a:xfrm>
          <a:prstGeom prst="rect">
            <a:avLst/>
          </a:prstGeom>
          <a:noFill/>
        </p:spPr>
        <p:txBody>
          <a:bodyPr wrap="square" lIns="0" tIns="0" rIns="0" bIns="0" rtlCol="0">
            <a:spAutoFit/>
          </a:bodyPr>
          <a:lstStyle/>
          <a:p>
            <a:pPr>
              <a:spcBef>
                <a:spcPts val="500"/>
              </a:spcBef>
            </a:pPr>
            <a:r>
              <a:rPr lang="en-US" sz="1000" b="1" dirty="0" smtClean="0"/>
              <a:t>Coverage Expansion and the Rise of Individual Insurance</a:t>
            </a:r>
          </a:p>
        </p:txBody>
      </p:sp>
      <p:sp>
        <p:nvSpPr>
          <p:cNvPr id="9" name="TextBox 8"/>
          <p:cNvSpPr txBox="1"/>
          <p:nvPr/>
        </p:nvSpPr>
        <p:spPr bwMode="gray">
          <a:xfrm>
            <a:off x="2721779" y="3375570"/>
            <a:ext cx="1465074" cy="307777"/>
          </a:xfrm>
          <a:prstGeom prst="rect">
            <a:avLst/>
          </a:prstGeom>
          <a:noFill/>
        </p:spPr>
        <p:txBody>
          <a:bodyPr wrap="square" lIns="0" tIns="0" rIns="0" bIns="0" rtlCol="0">
            <a:spAutoFit/>
          </a:bodyPr>
          <a:lstStyle/>
          <a:p>
            <a:pPr>
              <a:spcBef>
                <a:spcPts val="500"/>
              </a:spcBef>
            </a:pPr>
            <a:r>
              <a:rPr lang="en-US" sz="1000" b="1" dirty="0" smtClean="0"/>
              <a:t>Activist Employers and the Primacy of Value</a:t>
            </a:r>
            <a:endParaRPr lang="en-US" sz="1000" dirty="0" smtClean="0"/>
          </a:p>
        </p:txBody>
      </p:sp>
      <p:sp>
        <p:nvSpPr>
          <p:cNvPr id="10" name="Oval 9"/>
          <p:cNvSpPr/>
          <p:nvPr/>
        </p:nvSpPr>
        <p:spPr bwMode="gray">
          <a:xfrm>
            <a:off x="1757169" y="1747472"/>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1</a:t>
            </a:r>
          </a:p>
        </p:txBody>
      </p:sp>
      <p:sp>
        <p:nvSpPr>
          <p:cNvPr id="11" name="Oval 10"/>
          <p:cNvSpPr/>
          <p:nvPr/>
        </p:nvSpPr>
        <p:spPr bwMode="gray">
          <a:xfrm>
            <a:off x="1757169" y="2535924"/>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2</a:t>
            </a:r>
          </a:p>
        </p:txBody>
      </p:sp>
      <p:sp>
        <p:nvSpPr>
          <p:cNvPr id="12" name="Oval 11"/>
          <p:cNvSpPr/>
          <p:nvPr/>
        </p:nvSpPr>
        <p:spPr bwMode="gray">
          <a:xfrm>
            <a:off x="1757169" y="3375570"/>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3</a:t>
            </a:r>
          </a:p>
        </p:txBody>
      </p:sp>
      <p:pic>
        <p:nvPicPr>
          <p:cNvPr id="16" name="Picture 5" descr="L:\public\share\ABC Templates and Resources\ABC Art Icons Logos\ABC Modern Icons\Exchan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319" y="241567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liuto\Desktop\ABC Modern Icons\Capit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879" y="1552508"/>
            <a:ext cx="396081" cy="457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73555" y="3226147"/>
            <a:ext cx="458729" cy="4572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65981" y="1113206"/>
            <a:ext cx="4530724" cy="261610"/>
          </a:xfrm>
          <a:prstGeom prst="rect">
            <a:avLst/>
          </a:prstGeom>
        </p:spPr>
        <p:txBody>
          <a:bodyPr wrap="square">
            <a:spAutoFit/>
          </a:bodyPr>
          <a:lstStyle/>
          <a:p>
            <a:pPr>
              <a:defRPr sz="1080" b="1" i="0" u="none" strike="noStrike" kern="1200" baseline="0">
                <a:solidFill>
                  <a:srgbClr val="38454E"/>
                </a:solidFill>
                <a:latin typeface="+mn-lt"/>
                <a:ea typeface="+mn-ea"/>
                <a:cs typeface="+mn-cs"/>
              </a:defRPr>
            </a:pPr>
            <a:r>
              <a:rPr lang="en-US" sz="1100" dirty="0" smtClean="0"/>
              <a:t>Major Themes Reshaping Provider Strategy</a:t>
            </a:r>
            <a:endParaRPr lang="en-US" sz="1100" dirty="0"/>
          </a:p>
        </p:txBody>
      </p:sp>
    </p:spTree>
    <p:extLst>
      <p:ext uri="{BB962C8B-B14F-4D97-AF65-F5344CB8AC3E}">
        <p14:creationId xmlns:p14="http://schemas.microsoft.com/office/powerpoint/2010/main" val="32537017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5" name="Text Placeholder 4"/>
          <p:cNvSpPr>
            <a:spLocks noGrp="1"/>
          </p:cNvSpPr>
          <p:nvPr>
            <p:ph type="body" sz="quarter" idx="24"/>
          </p:nvPr>
        </p:nvSpPr>
        <p:spPr>
          <a:xfrm>
            <a:off x="0" y="4274493"/>
            <a:ext cx="1743559" cy="230832"/>
          </a:xfrm>
        </p:spPr>
        <p:txBody>
          <a:bodyPr/>
          <a:lstStyle/>
          <a:p>
            <a:endParaRPr lang="en-US" dirty="0"/>
          </a:p>
        </p:txBody>
      </p:sp>
      <p:sp>
        <p:nvSpPr>
          <p:cNvPr id="6" name="Text Placeholder 5"/>
          <p:cNvSpPr>
            <a:spLocks noGrp="1"/>
          </p:cNvSpPr>
          <p:nvPr>
            <p:ph type="body" sz="quarter" idx="25"/>
          </p:nvPr>
        </p:nvSpPr>
        <p:spPr>
          <a:xfrm>
            <a:off x="320040" y="317903"/>
            <a:ext cx="5759450" cy="276999"/>
          </a:xfrm>
        </p:spPr>
        <p:txBody>
          <a:bodyPr/>
          <a:lstStyle/>
          <a:p>
            <a:r>
              <a:rPr lang="en-US" dirty="0" smtClean="0"/>
              <a:t>Weighing the Models</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3756541011"/>
              </p:ext>
            </p:extLst>
          </p:nvPr>
        </p:nvGraphicFramePr>
        <p:xfrm>
          <a:off x="320675" y="988494"/>
          <a:ext cx="5767387" cy="3247102"/>
        </p:xfrm>
        <a:graphic>
          <a:graphicData uri="http://schemas.openxmlformats.org/drawingml/2006/table">
            <a:tbl>
              <a:tblPr firstRow="1" bandRow="1">
                <a:tableStyleId>{F5AB1C69-6EDB-4FF4-983F-18BD219EF322}</a:tableStyleId>
              </a:tblPr>
              <a:tblGrid>
                <a:gridCol w="902814"/>
                <a:gridCol w="1208838"/>
                <a:gridCol w="1248485"/>
                <a:gridCol w="2407250"/>
              </a:tblGrid>
              <a:tr h="351502">
                <a:tc>
                  <a:txBody>
                    <a:bodyPr/>
                    <a:lstStyle/>
                    <a:p>
                      <a:pPr algn="ctr"/>
                      <a:r>
                        <a:rPr lang="en-US" sz="800" dirty="0" smtClean="0"/>
                        <a:t>Model</a:t>
                      </a:r>
                      <a:endParaRPr lang="en-US" sz="800" dirty="0"/>
                    </a:p>
                  </a:txBody>
                  <a:tcPr anchor="ctr"/>
                </a:tc>
                <a:tc>
                  <a:txBody>
                    <a:bodyPr/>
                    <a:lstStyle/>
                    <a:p>
                      <a:pPr marL="0" indent="0" algn="ctr">
                        <a:buFont typeface="+mj-lt"/>
                        <a:buNone/>
                        <a:defRPr/>
                      </a:pPr>
                      <a:r>
                        <a:rPr lang="en-US" sz="800" b="1" dirty="0" smtClean="0">
                          <a:solidFill>
                            <a:schemeClr val="bg1"/>
                          </a:solidFill>
                        </a:rPr>
                        <a:t>Comprehensive</a:t>
                      </a:r>
                      <a:r>
                        <a:rPr lang="en-US" sz="800" b="1" baseline="0" dirty="0" smtClean="0">
                          <a:solidFill>
                            <a:schemeClr val="bg1"/>
                          </a:solidFill>
                        </a:rPr>
                        <a:t> Network Product</a:t>
                      </a:r>
                      <a:endParaRPr lang="en-US" sz="800" b="1" dirty="0">
                        <a:solidFill>
                          <a:schemeClr val="bg1"/>
                        </a:solidFill>
                      </a:endParaRPr>
                    </a:p>
                  </a:txBody>
                  <a:tcPr anchor="ctr"/>
                </a:tc>
                <a:tc>
                  <a:txBody>
                    <a:bodyPr/>
                    <a:lstStyle/>
                    <a:p>
                      <a:pPr marL="0" indent="0" algn="ctr">
                        <a:buFont typeface="+mj-lt"/>
                        <a:buNone/>
                        <a:defRPr/>
                      </a:pPr>
                      <a:r>
                        <a:rPr lang="en-US" sz="800" b="1" dirty="0" smtClean="0">
                          <a:solidFill>
                            <a:schemeClr val="bg1"/>
                          </a:solidFill>
                        </a:rPr>
                        <a:t>Portfolio-Enhancing Clinical Partnerships</a:t>
                      </a:r>
                    </a:p>
                  </a:txBody>
                  <a:tcPr anchor="ctr"/>
                </a:tc>
                <a:tc>
                  <a:txBody>
                    <a:bodyPr/>
                    <a:lstStyle/>
                    <a:p>
                      <a:pPr marL="0" marR="0" indent="0" algn="ctr" defTabSz="640080" rtl="0" eaLnBrk="1" fontAlgn="auto" latinLnBrk="0" hangingPunct="1">
                        <a:lnSpc>
                          <a:spcPct val="100000"/>
                        </a:lnSpc>
                        <a:spcBef>
                          <a:spcPts val="0"/>
                        </a:spcBef>
                        <a:spcAft>
                          <a:spcPts val="0"/>
                        </a:spcAft>
                        <a:buClrTx/>
                        <a:buSzTx/>
                        <a:buFont typeface="+mj-lt"/>
                        <a:buNone/>
                        <a:tabLst/>
                        <a:defRPr/>
                      </a:pPr>
                      <a:r>
                        <a:rPr lang="en-US" sz="800" b="1" dirty="0" smtClean="0">
                          <a:solidFill>
                            <a:schemeClr val="bg1"/>
                          </a:solidFill>
                        </a:rPr>
                        <a:t>Comments</a:t>
                      </a:r>
                    </a:p>
                  </a:txBody>
                  <a:tcPr anchor="ctr"/>
                </a:tc>
              </a:tr>
              <a:tr h="579120">
                <a:tc>
                  <a:txBody>
                    <a:bodyPr/>
                    <a:lstStyle/>
                    <a:p>
                      <a:r>
                        <a:rPr lang="en-US" sz="800" b="1" dirty="0" smtClean="0"/>
                        <a:t>Merger or Acquisition</a:t>
                      </a:r>
                      <a:endParaRPr lang="en-US" sz="800" b="1" dirty="0"/>
                    </a:p>
                  </a:txBody>
                  <a:tcPr anchor="ctr"/>
                </a:tc>
                <a:tc>
                  <a:txBody>
                    <a:bodyPr/>
                    <a:lstStyle/>
                    <a:p>
                      <a:endParaRPr lang="en-US" sz="800" dirty="0"/>
                    </a:p>
                  </a:txBody>
                  <a:tcPr/>
                </a:tc>
                <a:tc>
                  <a:txBody>
                    <a:bodyPr/>
                    <a:lstStyle/>
                    <a:p>
                      <a:endParaRPr lang="en-US" sz="800" dirty="0"/>
                    </a:p>
                  </a:txBody>
                  <a:tcPr/>
                </a:tc>
                <a:tc>
                  <a:txBody>
                    <a:bodyPr/>
                    <a:lstStyle/>
                    <a:p>
                      <a:pPr marL="0" indent="0">
                        <a:buFont typeface="Arial" panose="020B0604020202020204" pitchFamily="34" charset="0"/>
                        <a:buNone/>
                      </a:pPr>
                      <a:r>
                        <a:rPr lang="en-US" sz="800" dirty="0" smtClean="0"/>
                        <a:t>M&amp;A clearly </a:t>
                      </a:r>
                      <a:r>
                        <a:rPr lang="en-US" sz="800" baseline="0" dirty="0" smtClean="0"/>
                        <a:t>expands geographic reach and clinical scope; however, it is a much slower and more capital-intensive approach than other models.</a:t>
                      </a:r>
                    </a:p>
                  </a:txBody>
                  <a:tcPr anchor="ctr"/>
                </a:tc>
              </a:tr>
              <a:tr h="579120">
                <a:tc>
                  <a:txBody>
                    <a:bodyPr/>
                    <a:lstStyle/>
                    <a:p>
                      <a:r>
                        <a:rPr lang="en-US" sz="800" b="1" dirty="0" smtClean="0"/>
                        <a:t>Clinically-Integrated </a:t>
                      </a:r>
                      <a:r>
                        <a:rPr lang="en-US" sz="800" b="1" smtClean="0"/>
                        <a:t>Hospital Network </a:t>
                      </a:r>
                      <a:endParaRPr lang="en-US" sz="800" b="1" dirty="0"/>
                    </a:p>
                  </a:txBody>
                  <a:tcPr anchor="ctr"/>
                </a:tc>
                <a:tc>
                  <a:txBody>
                    <a:bodyPr/>
                    <a:lstStyle/>
                    <a:p>
                      <a:endParaRPr lang="en-US" sz="800" dirty="0"/>
                    </a:p>
                  </a:txBody>
                  <a:tcPr/>
                </a:tc>
                <a:tc>
                  <a:txBody>
                    <a:bodyPr/>
                    <a:lstStyle/>
                    <a:p>
                      <a:endParaRPr lang="en-US" sz="800" dirty="0"/>
                    </a:p>
                  </a:txBody>
                  <a:tcPr/>
                </a:tc>
                <a:tc>
                  <a:txBody>
                    <a:bodyPr/>
                    <a:lstStyle/>
                    <a:p>
                      <a:pPr marL="0" indent="0">
                        <a:buFont typeface="Arial" panose="020B0604020202020204" pitchFamily="34" charset="0"/>
                        <a:buNone/>
                      </a:pPr>
                      <a:r>
                        <a:rPr lang="en-US" sz="800" dirty="0" smtClean="0"/>
                        <a:t>CI is probably the most common means of pursuing joint contracting; this model will be essential for those organizations looking to partner around a narrow network offering. </a:t>
                      </a:r>
                    </a:p>
                  </a:txBody>
                  <a:tcPr anchor="ctr"/>
                </a:tc>
              </a:tr>
              <a:tr h="579120">
                <a:tc>
                  <a:txBody>
                    <a:bodyPr/>
                    <a:lstStyle/>
                    <a:p>
                      <a:r>
                        <a:rPr lang="en-US" sz="800" b="1" dirty="0" smtClean="0"/>
                        <a:t>Accountable Care Organization</a:t>
                      </a:r>
                      <a:endParaRPr lang="en-US" sz="800" b="1" dirty="0"/>
                    </a:p>
                  </a:txBody>
                  <a:tcPr anchor="ctr"/>
                </a:tc>
                <a:tc>
                  <a:txBody>
                    <a:bodyPr/>
                    <a:lstStyle/>
                    <a:p>
                      <a:endParaRPr lang="en-US" sz="800" dirty="0"/>
                    </a:p>
                  </a:txBody>
                  <a:tcPr/>
                </a:tc>
                <a:tc>
                  <a:txBody>
                    <a:bodyPr/>
                    <a:lstStyle/>
                    <a:p>
                      <a:endParaRPr lang="en-US" sz="800" dirty="0"/>
                    </a:p>
                  </a:txBody>
                  <a:tcPr/>
                </a:tc>
                <a:tc>
                  <a:txBody>
                    <a:bodyPr/>
                    <a:lstStyle/>
                    <a:p>
                      <a:pPr marL="0" indent="0">
                        <a:buFont typeface="Arial" panose="020B0604020202020204" pitchFamily="34" charset="0"/>
                        <a:buNone/>
                      </a:pPr>
                      <a:r>
                        <a:rPr lang="en-US" sz="800" dirty="0" smtClean="0"/>
                        <a:t>Sharing</a:t>
                      </a:r>
                      <a:r>
                        <a:rPr lang="en-US" sz="800" baseline="0" dirty="0" smtClean="0"/>
                        <a:t> risk is probably the quickest way to enable joint contracting; however, starting an ACO involves costs and cultural shift. </a:t>
                      </a:r>
                      <a:endParaRPr lang="en-US" sz="800" dirty="0" smtClean="0"/>
                    </a:p>
                  </a:txBody>
                  <a:tcPr anchor="ctr"/>
                </a:tc>
              </a:tr>
              <a:tr h="579120">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b="1" dirty="0" smtClean="0"/>
                        <a:t>Regional Collaborative</a:t>
                      </a:r>
                      <a:r>
                        <a:rPr lang="en-US" sz="800" b="1" baseline="0" dirty="0" smtClean="0"/>
                        <a:t> </a:t>
                      </a:r>
                      <a:endParaRPr lang="en-US" sz="800" b="1" dirty="0" smtClean="0"/>
                    </a:p>
                  </a:txBody>
                  <a:tcPr anchor="ctr"/>
                </a:tc>
                <a:tc>
                  <a:txBody>
                    <a:bodyPr/>
                    <a:lstStyle/>
                    <a:p>
                      <a:pPr marL="171450" indent="-171450">
                        <a:buFont typeface="Arial" panose="020B0604020202020204" pitchFamily="34" charset="0"/>
                        <a:buChar char="•"/>
                      </a:pPr>
                      <a:endParaRPr lang="en-US" sz="800" dirty="0"/>
                    </a:p>
                  </a:txBody>
                  <a:tcPr/>
                </a:tc>
                <a:tc>
                  <a:txBody>
                    <a:bodyPr/>
                    <a:lstStyle/>
                    <a:p>
                      <a:pPr marL="114300" indent="-114300">
                        <a:buFont typeface="Arial" panose="020B0604020202020204" pitchFamily="34" charset="0"/>
                        <a:buChar char="•"/>
                      </a:pPr>
                      <a:endParaRPr lang="en-US" sz="800" dirty="0"/>
                    </a:p>
                  </a:txBody>
                  <a:tcPr/>
                </a:tc>
                <a:tc>
                  <a:txBody>
                    <a:bodyPr/>
                    <a:lstStyle/>
                    <a:p>
                      <a:pPr marL="0" indent="0">
                        <a:buFont typeface="Arial" panose="020B0604020202020204" pitchFamily="34" charset="0"/>
                        <a:buNone/>
                      </a:pPr>
                      <a:r>
                        <a:rPr lang="en-US" sz="800" baseline="0" dirty="0" err="1" smtClean="0"/>
                        <a:t>Collaboratives</a:t>
                      </a:r>
                      <a:r>
                        <a:rPr lang="en-US" sz="800" baseline="0" dirty="0" smtClean="0"/>
                        <a:t> often involve more members so there is greater potential to expand reach and scope; however, attempts to contract jointly will likely invite significant regulatory scrutiny. </a:t>
                      </a:r>
                      <a:endParaRPr lang="en-US" sz="800" dirty="0" smtClean="0"/>
                    </a:p>
                  </a:txBody>
                  <a:tcPr anchor="ctr"/>
                </a:tc>
              </a:tr>
              <a:tr h="579120">
                <a:tc>
                  <a:txBody>
                    <a:bodyPr/>
                    <a:lstStyle/>
                    <a:p>
                      <a:pPr marL="0" marR="0" indent="0" algn="l" defTabSz="640080" rtl="0" eaLnBrk="1" fontAlgn="auto" latinLnBrk="0" hangingPunct="1">
                        <a:lnSpc>
                          <a:spcPct val="100000"/>
                        </a:lnSpc>
                        <a:spcBef>
                          <a:spcPts val="0"/>
                        </a:spcBef>
                        <a:spcAft>
                          <a:spcPts val="0"/>
                        </a:spcAft>
                        <a:buClrTx/>
                        <a:buSzTx/>
                        <a:buFontTx/>
                        <a:buNone/>
                        <a:tabLst/>
                        <a:defRPr/>
                      </a:pPr>
                      <a:r>
                        <a:rPr lang="en-US" sz="800" b="1" dirty="0" smtClean="0"/>
                        <a:t>Clinical Affiliation Agreement</a:t>
                      </a:r>
                    </a:p>
                  </a:txBody>
                  <a:tcPr anchor="ctr"/>
                </a:tc>
                <a:tc>
                  <a:txBody>
                    <a:bodyPr/>
                    <a:lstStyle/>
                    <a:p>
                      <a:pPr marL="171450" indent="-171450">
                        <a:buFont typeface="Arial" panose="020B0604020202020204" pitchFamily="34" charset="0"/>
                        <a:buChar char="•"/>
                      </a:pPr>
                      <a:endParaRPr lang="en-US" sz="800" dirty="0"/>
                    </a:p>
                  </a:txBody>
                  <a:tcPr/>
                </a:tc>
                <a:tc>
                  <a:txBody>
                    <a:bodyPr/>
                    <a:lstStyle/>
                    <a:p>
                      <a:pPr marL="114300" indent="-114300">
                        <a:buFont typeface="Arial" panose="020B0604020202020204" pitchFamily="34" charset="0"/>
                        <a:buChar char="•"/>
                      </a:pPr>
                      <a:endParaRPr lang="en-US" sz="800" dirty="0"/>
                    </a:p>
                  </a:txBody>
                  <a:tcPr/>
                </a:tc>
                <a:tc>
                  <a:txBody>
                    <a:bodyPr/>
                    <a:lstStyle/>
                    <a:p>
                      <a:pPr marL="0" indent="0">
                        <a:buFont typeface="Arial" panose="020B0604020202020204" pitchFamily="34" charset="0"/>
                        <a:buNone/>
                      </a:pPr>
                      <a:r>
                        <a:rPr lang="en-US" sz="800" dirty="0" smtClean="0"/>
                        <a:t>These,</a:t>
                      </a:r>
                      <a:r>
                        <a:rPr lang="en-US" sz="800" baseline="0" dirty="0" smtClean="0"/>
                        <a:t> </a:t>
                      </a:r>
                      <a:r>
                        <a:rPr lang="en-US" sz="800" dirty="0" smtClean="0"/>
                        <a:t>typically </a:t>
                      </a:r>
                      <a:r>
                        <a:rPr lang="en-US" sz="800" baseline="0" dirty="0" smtClean="0"/>
                        <a:t>bi-lateral agreements, are well-suited to filling a specific clinical gap; however, they often span large geographies and thus tend to limit opportunities to contract jointly. </a:t>
                      </a:r>
                      <a:endParaRPr lang="en-US" sz="800" dirty="0" smtClean="0"/>
                    </a:p>
                  </a:txBody>
                  <a:tcPr anchor="ctr"/>
                </a:tc>
              </a:tr>
            </a:tbl>
          </a:graphicData>
        </a:graphic>
      </p:graphicFrame>
      <p:sp>
        <p:nvSpPr>
          <p:cNvPr id="54" name="Oval 53"/>
          <p:cNvSpPr/>
          <p:nvPr/>
        </p:nvSpPr>
        <p:spPr bwMode="gray">
          <a:xfrm>
            <a:off x="1635639" y="1471227"/>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5" name="Oval 54"/>
          <p:cNvSpPr/>
          <p:nvPr/>
        </p:nvSpPr>
        <p:spPr bwMode="gray">
          <a:xfrm>
            <a:off x="1635639" y="2063555"/>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3" name="Group 12"/>
          <p:cNvGrpSpPr/>
          <p:nvPr/>
        </p:nvGrpSpPr>
        <p:grpSpPr>
          <a:xfrm>
            <a:off x="1635639" y="2642024"/>
            <a:ext cx="297594" cy="297595"/>
            <a:chOff x="1635788" y="2633059"/>
            <a:chExt cx="297594" cy="297595"/>
          </a:xfrm>
        </p:grpSpPr>
        <p:sp>
          <p:nvSpPr>
            <p:cNvPr id="59" name="Oval 58"/>
            <p:cNvSpPr/>
            <p:nvPr/>
          </p:nvSpPr>
          <p:spPr bwMode="gray">
            <a:xfrm rot="16200000">
              <a:off x="1635788" y="2633060"/>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0" name="Oval 59"/>
            <p:cNvSpPr/>
            <p:nvPr/>
          </p:nvSpPr>
          <p:spPr bwMode="gray">
            <a:xfrm rot="16200000">
              <a:off x="1635788" y="2633059"/>
              <a:ext cx="148797" cy="148797"/>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11" name="Group 10"/>
          <p:cNvGrpSpPr/>
          <p:nvPr/>
        </p:nvGrpSpPr>
        <p:grpSpPr>
          <a:xfrm>
            <a:off x="1635639" y="3822943"/>
            <a:ext cx="297595" cy="297595"/>
            <a:chOff x="1635787" y="3553993"/>
            <a:chExt cx="297595" cy="297595"/>
          </a:xfrm>
        </p:grpSpPr>
        <p:sp>
          <p:nvSpPr>
            <p:cNvPr id="63" name="Oval 62"/>
            <p:cNvSpPr/>
            <p:nvPr/>
          </p:nvSpPr>
          <p:spPr bwMode="gray">
            <a:xfrm>
              <a:off x="1635787" y="3553993"/>
              <a:ext cx="297594" cy="297594"/>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4" name="Oval 59"/>
            <p:cNvSpPr/>
            <p:nvPr/>
          </p:nvSpPr>
          <p:spPr bwMode="gray">
            <a:xfrm>
              <a:off x="1784504" y="3553993"/>
              <a:ext cx="148878" cy="297595"/>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7" name="Group 6"/>
          <p:cNvGrpSpPr/>
          <p:nvPr/>
        </p:nvGrpSpPr>
        <p:grpSpPr>
          <a:xfrm>
            <a:off x="2918116" y="1478911"/>
            <a:ext cx="297594" cy="297594"/>
            <a:chOff x="2915176" y="1783721"/>
            <a:chExt cx="297594" cy="297594"/>
          </a:xfrm>
        </p:grpSpPr>
        <p:sp>
          <p:nvSpPr>
            <p:cNvPr id="69" name="Oval 68"/>
            <p:cNvSpPr/>
            <p:nvPr/>
          </p:nvSpPr>
          <p:spPr bwMode="gray">
            <a:xfrm rot="16200000">
              <a:off x="2915176" y="1783721"/>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0" name="Oval 59"/>
            <p:cNvSpPr/>
            <p:nvPr/>
          </p:nvSpPr>
          <p:spPr bwMode="gray">
            <a:xfrm rot="16200000">
              <a:off x="2915176" y="1783721"/>
              <a:ext cx="148797" cy="148797"/>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8" name="Group 7"/>
          <p:cNvGrpSpPr/>
          <p:nvPr/>
        </p:nvGrpSpPr>
        <p:grpSpPr>
          <a:xfrm>
            <a:off x="2918116" y="2063555"/>
            <a:ext cx="297595" cy="297594"/>
            <a:chOff x="2812983" y="2189065"/>
            <a:chExt cx="297595" cy="297594"/>
          </a:xfrm>
        </p:grpSpPr>
        <p:sp>
          <p:nvSpPr>
            <p:cNvPr id="72" name="Oval 71"/>
            <p:cNvSpPr/>
            <p:nvPr/>
          </p:nvSpPr>
          <p:spPr bwMode="gray">
            <a:xfrm>
              <a:off x="2812983" y="2189065"/>
              <a:ext cx="297594" cy="297594"/>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3" name="Oval 59"/>
            <p:cNvSpPr/>
            <p:nvPr/>
          </p:nvSpPr>
          <p:spPr bwMode="gray">
            <a:xfrm>
              <a:off x="2961781" y="2189065"/>
              <a:ext cx="148797" cy="148797"/>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9" name="Group 8"/>
          <p:cNvGrpSpPr/>
          <p:nvPr/>
        </p:nvGrpSpPr>
        <p:grpSpPr>
          <a:xfrm>
            <a:off x="2918116" y="2642024"/>
            <a:ext cx="297595" cy="297595"/>
            <a:chOff x="2819200" y="2633059"/>
            <a:chExt cx="297595" cy="297595"/>
          </a:xfrm>
        </p:grpSpPr>
        <p:sp>
          <p:nvSpPr>
            <p:cNvPr id="74" name="Oval 73"/>
            <p:cNvSpPr/>
            <p:nvPr/>
          </p:nvSpPr>
          <p:spPr bwMode="gray">
            <a:xfrm>
              <a:off x="2819200" y="2633059"/>
              <a:ext cx="297594" cy="297594"/>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5" name="Oval 59"/>
            <p:cNvSpPr/>
            <p:nvPr/>
          </p:nvSpPr>
          <p:spPr bwMode="gray">
            <a:xfrm>
              <a:off x="2967917" y="2633059"/>
              <a:ext cx="148878" cy="297595"/>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sp>
        <p:nvSpPr>
          <p:cNvPr id="77" name="Oval 76"/>
          <p:cNvSpPr/>
          <p:nvPr/>
        </p:nvSpPr>
        <p:spPr bwMode="gray">
          <a:xfrm>
            <a:off x="2918116" y="3822944"/>
            <a:ext cx="297594" cy="297594"/>
          </a:xfrm>
          <a:prstGeom prst="ellipse">
            <a:avLst/>
          </a:pr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2" name="Group 11"/>
          <p:cNvGrpSpPr/>
          <p:nvPr/>
        </p:nvGrpSpPr>
        <p:grpSpPr>
          <a:xfrm>
            <a:off x="1635639" y="3225864"/>
            <a:ext cx="297595" cy="297594"/>
            <a:chOff x="1635490" y="3100354"/>
            <a:chExt cx="297595" cy="297594"/>
          </a:xfrm>
        </p:grpSpPr>
        <p:sp>
          <p:nvSpPr>
            <p:cNvPr id="78" name="Oval 77"/>
            <p:cNvSpPr/>
            <p:nvPr/>
          </p:nvSpPr>
          <p:spPr bwMode="gray">
            <a:xfrm>
              <a:off x="1635490" y="3100354"/>
              <a:ext cx="297594" cy="297594"/>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9" name="Oval 59"/>
            <p:cNvSpPr/>
            <p:nvPr/>
          </p:nvSpPr>
          <p:spPr bwMode="gray">
            <a:xfrm>
              <a:off x="1784288" y="3100354"/>
              <a:ext cx="148797" cy="148797"/>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pSp>
        <p:nvGrpSpPr>
          <p:cNvPr id="10" name="Group 9"/>
          <p:cNvGrpSpPr/>
          <p:nvPr/>
        </p:nvGrpSpPr>
        <p:grpSpPr>
          <a:xfrm>
            <a:off x="2918116" y="3213532"/>
            <a:ext cx="297595" cy="297595"/>
            <a:chOff x="2831407" y="3088022"/>
            <a:chExt cx="297595" cy="297595"/>
          </a:xfrm>
        </p:grpSpPr>
        <p:sp>
          <p:nvSpPr>
            <p:cNvPr id="82" name="Oval 81"/>
            <p:cNvSpPr/>
            <p:nvPr/>
          </p:nvSpPr>
          <p:spPr bwMode="gray">
            <a:xfrm>
              <a:off x="2831407" y="3088022"/>
              <a:ext cx="297594" cy="297594"/>
            </a:xfrm>
            <a:prstGeom prst="ellipse">
              <a:avLst/>
            </a:prstGeom>
            <a:solidFill>
              <a:schemeClr val="accent1"/>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83" name="Oval 59"/>
            <p:cNvSpPr/>
            <p:nvPr/>
          </p:nvSpPr>
          <p:spPr bwMode="gray">
            <a:xfrm>
              <a:off x="2980124" y="3088022"/>
              <a:ext cx="148878" cy="297595"/>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3"/>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spTree>
    <p:extLst>
      <p:ext uri="{BB962C8B-B14F-4D97-AF65-F5344CB8AC3E}">
        <p14:creationId xmlns:p14="http://schemas.microsoft.com/office/powerpoint/2010/main" val="5113053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public\share\ABC Templates and Resources\ABC Art Icons Logos\ABC Modern Icons\Industry_knowledge.png"/>
          <p:cNvPicPr>
            <a:picLocks noChangeAspect="1" noChangeArrowheads="1"/>
          </p:cNvPicPr>
          <p:nvPr/>
        </p:nvPicPr>
        <p:blipFill rotWithShape="1">
          <a:blip r:embed="rId2">
            <a:extLst>
              <a:ext uri="{28A0092B-C50C-407E-A947-70E740481C1C}">
                <a14:useLocalDpi xmlns:a14="http://schemas.microsoft.com/office/drawing/2010/main" val="0"/>
              </a:ext>
            </a:extLst>
          </a:blip>
          <a:srcRect l="23160"/>
          <a:stretch/>
        </p:blipFill>
        <p:spPr bwMode="auto">
          <a:xfrm>
            <a:off x="245441" y="3700300"/>
            <a:ext cx="284746" cy="33003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21"/>
          </p:nvPr>
        </p:nvSpPr>
        <p:spPr/>
        <p:txBody>
          <a:bodyPr/>
          <a:lstStyle/>
          <a:p>
            <a:endParaRPr lang="en-US"/>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smtClean="0"/>
              <a:t>Source: Health Care Advisory Board interviews and analysis. </a:t>
            </a:r>
            <a:endParaRPr lang="en-US" dirty="0"/>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Ideal Partners</a:t>
            </a:r>
            <a:endParaRPr lang="en-US" dirty="0"/>
          </a:p>
        </p:txBody>
      </p:sp>
      <p:sp>
        <p:nvSpPr>
          <p:cNvPr id="8" name="TextBox 7"/>
          <p:cNvSpPr txBox="1"/>
          <p:nvPr/>
        </p:nvSpPr>
        <p:spPr>
          <a:xfrm>
            <a:off x="256218" y="1622082"/>
            <a:ext cx="1147280" cy="307777"/>
          </a:xfrm>
          <a:prstGeom prst="rect">
            <a:avLst/>
          </a:prstGeom>
          <a:noFill/>
        </p:spPr>
        <p:txBody>
          <a:bodyPr wrap="square" lIns="91440" tIns="0" rIns="0" bIns="0" rtlCol="0">
            <a:spAutoFit/>
          </a:bodyPr>
          <a:lstStyle/>
          <a:p>
            <a:r>
              <a:rPr lang="en-US" sz="1000" b="1" dirty="0"/>
              <a:t>Complementary Clinical Assets</a:t>
            </a:r>
          </a:p>
        </p:txBody>
      </p:sp>
      <p:sp>
        <p:nvSpPr>
          <p:cNvPr id="9" name="TextBox 8"/>
          <p:cNvSpPr txBox="1"/>
          <p:nvPr/>
        </p:nvSpPr>
        <p:spPr>
          <a:xfrm>
            <a:off x="1456966" y="1622082"/>
            <a:ext cx="1109027" cy="307777"/>
          </a:xfrm>
          <a:prstGeom prst="rect">
            <a:avLst/>
          </a:prstGeom>
          <a:noFill/>
        </p:spPr>
        <p:txBody>
          <a:bodyPr wrap="square" lIns="91440" tIns="0" rIns="0" bIns="0" rtlCol="0">
            <a:spAutoFit/>
          </a:bodyPr>
          <a:lstStyle/>
          <a:p>
            <a:r>
              <a:rPr lang="en-US" sz="1000" b="1" dirty="0"/>
              <a:t>Complementary Geography</a:t>
            </a:r>
          </a:p>
        </p:txBody>
      </p:sp>
      <p:sp>
        <p:nvSpPr>
          <p:cNvPr id="10" name="TextBox 9"/>
          <p:cNvSpPr txBox="1"/>
          <p:nvPr/>
        </p:nvSpPr>
        <p:spPr>
          <a:xfrm>
            <a:off x="2662595" y="1622082"/>
            <a:ext cx="1041436" cy="307777"/>
          </a:xfrm>
          <a:prstGeom prst="rect">
            <a:avLst/>
          </a:prstGeom>
          <a:noFill/>
        </p:spPr>
        <p:txBody>
          <a:bodyPr wrap="square" lIns="91440" tIns="0" rIns="0" bIns="0" rtlCol="0">
            <a:spAutoFit/>
          </a:bodyPr>
          <a:lstStyle/>
          <a:p>
            <a:r>
              <a:rPr lang="en-US" sz="1000" b="1" dirty="0" smtClean="0"/>
              <a:t>Strong </a:t>
            </a:r>
            <a:br>
              <a:rPr lang="en-US" sz="1000" b="1" dirty="0" smtClean="0"/>
            </a:br>
            <a:r>
              <a:rPr lang="en-US" sz="1000" b="1" dirty="0" smtClean="0"/>
              <a:t>Brand Name  </a:t>
            </a:r>
            <a:endParaRPr lang="en-US" sz="1000" b="1" dirty="0"/>
          </a:p>
        </p:txBody>
      </p:sp>
      <p:sp>
        <p:nvSpPr>
          <p:cNvPr id="11" name="TextBox 10"/>
          <p:cNvSpPr txBox="1"/>
          <p:nvPr/>
        </p:nvSpPr>
        <p:spPr>
          <a:xfrm>
            <a:off x="3867723" y="1622082"/>
            <a:ext cx="1201070" cy="307777"/>
          </a:xfrm>
          <a:prstGeom prst="rect">
            <a:avLst/>
          </a:prstGeom>
          <a:noFill/>
        </p:spPr>
        <p:txBody>
          <a:bodyPr wrap="square" lIns="91440" tIns="0" rIns="0" bIns="0" rtlCol="0">
            <a:spAutoFit/>
          </a:bodyPr>
          <a:lstStyle/>
          <a:p>
            <a:r>
              <a:rPr lang="en-US" sz="1000" b="1" dirty="0" smtClean="0"/>
              <a:t>Shared Strategic Vision </a:t>
            </a:r>
            <a:endParaRPr lang="en-US" sz="1000" b="1" dirty="0"/>
          </a:p>
        </p:txBody>
      </p:sp>
      <p:sp>
        <p:nvSpPr>
          <p:cNvPr id="12" name="TextBox 11"/>
          <p:cNvSpPr txBox="1"/>
          <p:nvPr/>
        </p:nvSpPr>
        <p:spPr>
          <a:xfrm>
            <a:off x="5075881" y="1622082"/>
            <a:ext cx="1027210" cy="307777"/>
          </a:xfrm>
          <a:prstGeom prst="rect">
            <a:avLst/>
          </a:prstGeom>
          <a:noFill/>
        </p:spPr>
        <p:txBody>
          <a:bodyPr wrap="square" lIns="91440" tIns="0" rIns="0" bIns="0" rtlCol="0">
            <a:spAutoFit/>
          </a:bodyPr>
          <a:lstStyle/>
          <a:p>
            <a:r>
              <a:rPr lang="en-US" sz="1000" b="1" dirty="0" smtClean="0"/>
              <a:t>Willingness to Share Referrals</a:t>
            </a:r>
            <a:endParaRPr lang="en-US" sz="1000" b="1" dirty="0"/>
          </a:p>
        </p:txBody>
      </p:sp>
      <p:grpSp>
        <p:nvGrpSpPr>
          <p:cNvPr id="13" name="Group 12"/>
          <p:cNvGrpSpPr/>
          <p:nvPr/>
        </p:nvGrpSpPr>
        <p:grpSpPr>
          <a:xfrm>
            <a:off x="2657117" y="1650379"/>
            <a:ext cx="435006" cy="2470447"/>
            <a:chOff x="2680009" y="1650379"/>
            <a:chExt cx="435006" cy="2470447"/>
          </a:xfrm>
        </p:grpSpPr>
        <p:sp>
          <p:nvSpPr>
            <p:cNvPr id="14"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5" name="Oval 14"/>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245441" y="1650379"/>
            <a:ext cx="435006" cy="2470447"/>
            <a:chOff x="2680009" y="1650379"/>
            <a:chExt cx="435006" cy="2470447"/>
          </a:xfrm>
        </p:grpSpPr>
        <p:sp>
          <p:nvSpPr>
            <p:cNvPr id="17"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Oval 17"/>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1451279" y="1650379"/>
            <a:ext cx="435006" cy="2470447"/>
            <a:chOff x="2680009" y="1650379"/>
            <a:chExt cx="435006" cy="2470447"/>
          </a:xfrm>
        </p:grpSpPr>
        <p:sp>
          <p:nvSpPr>
            <p:cNvPr id="20"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1" name="Oval 20"/>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3862955" y="1650379"/>
            <a:ext cx="435006" cy="2470447"/>
            <a:chOff x="2680009" y="1650379"/>
            <a:chExt cx="435006" cy="2470447"/>
          </a:xfrm>
        </p:grpSpPr>
        <p:sp>
          <p:nvSpPr>
            <p:cNvPr id="23"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4" name="Oval 23"/>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5068793" y="1650379"/>
            <a:ext cx="435006" cy="2470447"/>
            <a:chOff x="2680009" y="1650379"/>
            <a:chExt cx="435006" cy="2470447"/>
          </a:xfrm>
        </p:grpSpPr>
        <p:sp>
          <p:nvSpPr>
            <p:cNvPr id="26" name="Rectangle 2"/>
            <p:cNvSpPr/>
            <p:nvPr/>
          </p:nvSpPr>
          <p:spPr bwMode="gray">
            <a:xfrm>
              <a:off x="2680009" y="1650379"/>
              <a:ext cx="363229" cy="2426507"/>
            </a:xfrm>
            <a:custGeom>
              <a:avLst/>
              <a:gdLst>
                <a:gd name="connsiteX0" fmla="*/ 0 w 344045"/>
                <a:gd name="connsiteY0" fmla="*/ 0 h 2426507"/>
                <a:gd name="connsiteX1" fmla="*/ 344045 w 344045"/>
                <a:gd name="connsiteY1" fmla="*/ 0 h 2426507"/>
                <a:gd name="connsiteX2" fmla="*/ 344045 w 344045"/>
                <a:gd name="connsiteY2" fmla="*/ 2426507 h 2426507"/>
                <a:gd name="connsiteX3" fmla="*/ 0 w 344045"/>
                <a:gd name="connsiteY3" fmla="*/ 2426507 h 2426507"/>
                <a:gd name="connsiteX4" fmla="*/ 0 w 344045"/>
                <a:gd name="connsiteY4" fmla="*/ 0 h 2426507"/>
                <a:gd name="connsiteX0" fmla="*/ 344045 w 435485"/>
                <a:gd name="connsiteY0" fmla="*/ 0 h 2426507"/>
                <a:gd name="connsiteX1" fmla="*/ 344045 w 435485"/>
                <a:gd name="connsiteY1" fmla="*/ 2426507 h 2426507"/>
                <a:gd name="connsiteX2" fmla="*/ 0 w 435485"/>
                <a:gd name="connsiteY2" fmla="*/ 2426507 h 2426507"/>
                <a:gd name="connsiteX3" fmla="*/ 0 w 435485"/>
                <a:gd name="connsiteY3" fmla="*/ 0 h 2426507"/>
                <a:gd name="connsiteX4" fmla="*/ 435485 w 435485"/>
                <a:gd name="connsiteY4" fmla="*/ 91440 h 2426507"/>
                <a:gd name="connsiteX0" fmla="*/ 344045 w 344045"/>
                <a:gd name="connsiteY0" fmla="*/ 0 h 2426507"/>
                <a:gd name="connsiteX1" fmla="*/ 344045 w 344045"/>
                <a:gd name="connsiteY1" fmla="*/ 2426507 h 2426507"/>
                <a:gd name="connsiteX2" fmla="*/ 0 w 344045"/>
                <a:gd name="connsiteY2" fmla="*/ 2426507 h 2426507"/>
                <a:gd name="connsiteX3" fmla="*/ 0 w 344045"/>
                <a:gd name="connsiteY3" fmla="*/ 0 h 2426507"/>
                <a:gd name="connsiteX0" fmla="*/ 344045 w 344045"/>
                <a:gd name="connsiteY0" fmla="*/ 2426507 h 2426507"/>
                <a:gd name="connsiteX1" fmla="*/ 0 w 344045"/>
                <a:gd name="connsiteY1" fmla="*/ 2426507 h 2426507"/>
                <a:gd name="connsiteX2" fmla="*/ 0 w 344045"/>
                <a:gd name="connsiteY2" fmla="*/ 0 h 2426507"/>
              </a:gdLst>
              <a:ahLst/>
              <a:cxnLst>
                <a:cxn ang="0">
                  <a:pos x="connsiteX0" y="connsiteY0"/>
                </a:cxn>
                <a:cxn ang="0">
                  <a:pos x="connsiteX1" y="connsiteY1"/>
                </a:cxn>
                <a:cxn ang="0">
                  <a:pos x="connsiteX2" y="connsiteY2"/>
                </a:cxn>
              </a:cxnLst>
              <a:rect l="l" t="t" r="r" b="b"/>
              <a:pathLst>
                <a:path w="344045" h="2426507">
                  <a:moveTo>
                    <a:pt x="344045" y="2426507"/>
                  </a:moveTo>
                  <a:lnTo>
                    <a:pt x="0" y="2426507"/>
                  </a:lnTo>
                  <a:lnTo>
                    <a:pt x="0" y="0"/>
                  </a:lnTo>
                </a:path>
              </a:pathLst>
            </a:custGeom>
            <a:noFill/>
            <a:ln w="63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7" name="Oval 26"/>
            <p:cNvSpPr/>
            <p:nvPr/>
          </p:nvSpPr>
          <p:spPr>
            <a:xfrm>
              <a:off x="3024527" y="4030338"/>
              <a:ext cx="90488" cy="9048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bwMode="gray">
          <a:xfrm>
            <a:off x="1644990" y="1178408"/>
            <a:ext cx="2940050" cy="169277"/>
          </a:xfrm>
          <a:prstGeom prst="rect">
            <a:avLst/>
          </a:prstGeom>
          <a:noFill/>
        </p:spPr>
        <p:txBody>
          <a:bodyPr wrap="square" lIns="0" tIns="0" rIns="0" bIns="0" rtlCol="0">
            <a:spAutoFit/>
          </a:bodyPr>
          <a:lstStyle/>
          <a:p>
            <a:pPr algn="ctr">
              <a:spcBef>
                <a:spcPts val="500"/>
              </a:spcBef>
            </a:pPr>
            <a:r>
              <a:rPr lang="en-US" sz="1100" b="1" dirty="0" smtClean="0"/>
              <a:t>Five Characteristics of the Ideal Partner</a:t>
            </a:r>
          </a:p>
        </p:txBody>
      </p:sp>
      <p:sp>
        <p:nvSpPr>
          <p:cNvPr id="33" name="Rectangle 32"/>
          <p:cNvSpPr/>
          <p:nvPr/>
        </p:nvSpPr>
        <p:spPr>
          <a:xfrm>
            <a:off x="256217" y="1945975"/>
            <a:ext cx="1200749" cy="1061829"/>
          </a:xfrm>
          <a:prstGeom prst="rect">
            <a:avLst/>
          </a:prstGeom>
        </p:spPr>
        <p:txBody>
          <a:bodyPr wrap="square" lIns="91440">
            <a:spAutoFit/>
          </a:bodyPr>
          <a:lstStyle/>
          <a:p>
            <a:r>
              <a:rPr lang="en-US" sz="900" dirty="0" smtClean="0"/>
              <a:t>Partners that span a different part of the care continuum are ideal for bringing new capabilities to the network</a:t>
            </a:r>
            <a:endParaRPr lang="en-US" sz="900" dirty="0"/>
          </a:p>
        </p:txBody>
      </p:sp>
      <p:sp>
        <p:nvSpPr>
          <p:cNvPr id="34" name="Rectangle 33"/>
          <p:cNvSpPr/>
          <p:nvPr/>
        </p:nvSpPr>
        <p:spPr>
          <a:xfrm>
            <a:off x="1456967" y="1945975"/>
            <a:ext cx="1198246" cy="1477328"/>
          </a:xfrm>
          <a:prstGeom prst="rect">
            <a:avLst/>
          </a:prstGeom>
        </p:spPr>
        <p:txBody>
          <a:bodyPr wrap="square" lIns="91440">
            <a:spAutoFit/>
          </a:bodyPr>
          <a:lstStyle/>
          <a:p>
            <a:r>
              <a:rPr lang="en-US" sz="900" dirty="0" smtClean="0"/>
              <a:t>For the purposes of expanding reach or sharing referrals, partners with contiguous geography are ideal; national partners ideal for telemedicine partnerships </a:t>
            </a:r>
            <a:endParaRPr lang="en-US" sz="900" dirty="0"/>
          </a:p>
        </p:txBody>
      </p:sp>
      <p:sp>
        <p:nvSpPr>
          <p:cNvPr id="35" name="Rectangle 34"/>
          <p:cNvSpPr/>
          <p:nvPr/>
        </p:nvSpPr>
        <p:spPr>
          <a:xfrm>
            <a:off x="2662595" y="1945975"/>
            <a:ext cx="1198246" cy="1477328"/>
          </a:xfrm>
          <a:prstGeom prst="rect">
            <a:avLst/>
          </a:prstGeom>
        </p:spPr>
        <p:txBody>
          <a:bodyPr wrap="square">
            <a:spAutoFit/>
          </a:bodyPr>
          <a:lstStyle/>
          <a:p>
            <a:r>
              <a:rPr lang="en-US" sz="900" dirty="0" smtClean="0"/>
              <a:t>Consider whether patients value national brands or prefer a local partner (i.e. the “best hospital in town” or the hospital that they have been to before) </a:t>
            </a:r>
            <a:endParaRPr lang="en-US" sz="900" dirty="0"/>
          </a:p>
        </p:txBody>
      </p:sp>
      <p:sp>
        <p:nvSpPr>
          <p:cNvPr id="36" name="Rectangle 35"/>
          <p:cNvSpPr/>
          <p:nvPr/>
        </p:nvSpPr>
        <p:spPr>
          <a:xfrm>
            <a:off x="3867723" y="1945975"/>
            <a:ext cx="1201070" cy="1477328"/>
          </a:xfrm>
          <a:prstGeom prst="rect">
            <a:avLst/>
          </a:prstGeom>
        </p:spPr>
        <p:txBody>
          <a:bodyPr wrap="square" lIns="91440">
            <a:spAutoFit/>
          </a:bodyPr>
          <a:lstStyle/>
          <a:p>
            <a:r>
              <a:rPr lang="en-US" sz="900" dirty="0"/>
              <a:t>P</a:t>
            </a:r>
            <a:r>
              <a:rPr lang="en-US" sz="900" dirty="0" smtClean="0"/>
              <a:t>articularly important for those organizations looking to jointly own and sell a market-facing network; affiliations of this nature require long-term commitment </a:t>
            </a:r>
            <a:endParaRPr lang="en-US" sz="900" dirty="0"/>
          </a:p>
        </p:txBody>
      </p:sp>
      <p:sp>
        <p:nvSpPr>
          <p:cNvPr id="37" name="Rectangle 36"/>
          <p:cNvSpPr/>
          <p:nvPr/>
        </p:nvSpPr>
        <p:spPr>
          <a:xfrm>
            <a:off x="5075881" y="1945975"/>
            <a:ext cx="1197864" cy="1477328"/>
          </a:xfrm>
          <a:prstGeom prst="rect">
            <a:avLst/>
          </a:prstGeom>
        </p:spPr>
        <p:txBody>
          <a:bodyPr wrap="square">
            <a:spAutoFit/>
          </a:bodyPr>
          <a:lstStyle/>
          <a:p>
            <a:r>
              <a:rPr lang="en-US" sz="900" dirty="0" smtClean="0"/>
              <a:t>Clinical affiliations in particular require clarity around referral protocols and where volumes will be retained to ensure competitive tensions do not undermine partnership </a:t>
            </a:r>
            <a:endParaRPr lang="en-US" sz="900" dirty="0"/>
          </a:p>
        </p:txBody>
      </p:sp>
      <p:pic>
        <p:nvPicPr>
          <p:cNvPr id="1027" name="Picture 3" descr="L:\public\share\ABC Templates and Resources\ABC Art Icons Logos\ABC Modern Icons\USA_no_outline.png"/>
          <p:cNvPicPr>
            <a:picLocks noChangeAspect="1" noChangeArrowheads="1"/>
          </p:cNvPicPr>
          <p:nvPr/>
        </p:nvPicPr>
        <p:blipFill rotWithShape="1">
          <a:blip r:embed="rId3">
            <a:extLst>
              <a:ext uri="{28A0092B-C50C-407E-A947-70E740481C1C}">
                <a14:useLocalDpi xmlns:a14="http://schemas.microsoft.com/office/drawing/2010/main" val="0"/>
              </a:ext>
            </a:extLst>
          </a:blip>
          <a:srcRect l="19577"/>
          <a:stretch/>
        </p:blipFill>
        <p:spPr bwMode="auto">
          <a:xfrm>
            <a:off x="1451279" y="3677384"/>
            <a:ext cx="435006" cy="334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ABC Art Icons Logos\ABC Modern Icons\Combined_Icons_Person_and_arrow.png"/>
          <p:cNvPicPr>
            <a:picLocks noChangeAspect="1" noChangeArrowheads="1"/>
          </p:cNvPicPr>
          <p:nvPr/>
        </p:nvPicPr>
        <p:blipFill rotWithShape="1">
          <a:blip r:embed="rId4">
            <a:extLst>
              <a:ext uri="{28A0092B-C50C-407E-A947-70E740481C1C}">
                <a14:useLocalDpi xmlns:a14="http://schemas.microsoft.com/office/drawing/2010/main" val="0"/>
              </a:ext>
            </a:extLst>
          </a:blip>
          <a:srcRect l="19178"/>
          <a:stretch/>
        </p:blipFill>
        <p:spPr bwMode="auto">
          <a:xfrm>
            <a:off x="5068793" y="3664849"/>
            <a:ext cx="442653" cy="347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public\share\ABC Templates and Resources\ABC Art Icons Logos\ABC Modern Icons\Thumbs_up_agree.png"/>
          <p:cNvPicPr>
            <a:picLocks noChangeAspect="1" noChangeArrowheads="1"/>
          </p:cNvPicPr>
          <p:nvPr/>
        </p:nvPicPr>
        <p:blipFill rotWithShape="1">
          <a:blip r:embed="rId5">
            <a:extLst>
              <a:ext uri="{28A0092B-C50C-407E-A947-70E740481C1C}">
                <a14:useLocalDpi xmlns:a14="http://schemas.microsoft.com/office/drawing/2010/main" val="0"/>
              </a:ext>
            </a:extLst>
          </a:blip>
          <a:srcRect l="14256"/>
          <a:stretch/>
        </p:blipFill>
        <p:spPr bwMode="auto">
          <a:xfrm>
            <a:off x="2655213" y="3580612"/>
            <a:ext cx="346422" cy="41115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public\share\ABC Templates and Resources\ABC Art Icons Logos\ABC Modern Icons\Handshake.png"/>
          <p:cNvPicPr>
            <a:picLocks noChangeAspect="1" noChangeArrowheads="1"/>
          </p:cNvPicPr>
          <p:nvPr/>
        </p:nvPicPr>
        <p:blipFill rotWithShape="1">
          <a:blip r:embed="rId6">
            <a:extLst>
              <a:ext uri="{28A0092B-C50C-407E-A947-70E740481C1C}">
                <a14:useLocalDpi xmlns:a14="http://schemas.microsoft.com/office/drawing/2010/main" val="0"/>
              </a:ext>
            </a:extLst>
          </a:blip>
          <a:srcRect l="16771"/>
          <a:stretch/>
        </p:blipFill>
        <p:spPr bwMode="auto">
          <a:xfrm>
            <a:off x="3867723" y="3705714"/>
            <a:ext cx="430238" cy="30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555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0"/>
          </p:nvPr>
        </p:nvSpPr>
        <p:spPr>
          <a:xfrm>
            <a:off x="1172943" y="1976680"/>
            <a:ext cx="4424668" cy="615553"/>
          </a:xfrm>
        </p:spPr>
        <p:txBody>
          <a:bodyPr/>
          <a:lstStyle/>
          <a:p>
            <a:r>
              <a:rPr lang="en-US" dirty="0" smtClean="0"/>
              <a:t>Lowering Unit Costs Through Operational Scale</a:t>
            </a:r>
            <a:endParaRPr lang="en-US" dirty="0"/>
          </a:p>
        </p:txBody>
      </p:sp>
      <p:sp>
        <p:nvSpPr>
          <p:cNvPr id="8" name="Text Placeholder 7"/>
          <p:cNvSpPr>
            <a:spLocks noGrp="1"/>
          </p:cNvSpPr>
          <p:nvPr>
            <p:ph type="body" sz="quarter" idx="41"/>
          </p:nvPr>
        </p:nvSpPr>
        <p:spPr/>
        <p:txBody>
          <a:bodyPr/>
          <a:lstStyle/>
          <a:p>
            <a:endParaRPr lang="en-US"/>
          </a:p>
        </p:txBody>
      </p:sp>
      <p:sp>
        <p:nvSpPr>
          <p:cNvPr id="10" name="Text Placeholder 9"/>
          <p:cNvSpPr>
            <a:spLocks noGrp="1"/>
          </p:cNvSpPr>
          <p:nvPr>
            <p:ph type="body" sz="quarter" idx="46"/>
          </p:nvPr>
        </p:nvSpPr>
        <p:spPr/>
        <p:txBody>
          <a:bodyPr/>
          <a:lstStyle/>
          <a:p>
            <a:endParaRPr lang="en-US"/>
          </a:p>
        </p:txBody>
      </p:sp>
      <p:sp>
        <p:nvSpPr>
          <p:cNvPr id="9" name="Text Placeholder 8"/>
          <p:cNvSpPr>
            <a:spLocks noGrp="1"/>
          </p:cNvSpPr>
          <p:nvPr>
            <p:ph type="body" sz="quarter" idx="43"/>
          </p:nvPr>
        </p:nvSpPr>
        <p:spPr>
          <a:xfrm>
            <a:off x="1381117" y="3078496"/>
            <a:ext cx="2733683" cy="2115964"/>
          </a:xfrm>
        </p:spPr>
        <p:txBody>
          <a:bodyPr/>
          <a:lstStyle/>
          <a:p>
            <a:pPr marL="0" indent="0">
              <a:buNone/>
            </a:pPr>
            <a:r>
              <a:rPr lang="en-US" i="1" dirty="0"/>
              <a:t>Leveraging Low-Price </a:t>
            </a:r>
            <a:r>
              <a:rPr lang="en-US" i="1" dirty="0" smtClean="0"/>
              <a:t>Care Sites</a:t>
            </a:r>
          </a:p>
          <a:p>
            <a:pPr marL="174625" indent="-174625">
              <a:buFont typeface="+mj-lt"/>
              <a:buAutoNum type="arabicPeriod" startAt="3"/>
            </a:pPr>
            <a:r>
              <a:rPr lang="en-US" dirty="0" smtClean="0"/>
              <a:t>Top-of-Site </a:t>
            </a:r>
            <a:r>
              <a:rPr lang="en-US" dirty="0"/>
              <a:t>R</a:t>
            </a:r>
            <a:r>
              <a:rPr lang="en-US" dirty="0" smtClean="0"/>
              <a:t>eferral </a:t>
            </a:r>
            <a:r>
              <a:rPr lang="en-US" dirty="0"/>
              <a:t>P</a:t>
            </a:r>
            <a:r>
              <a:rPr lang="en-US" dirty="0" smtClean="0"/>
              <a:t>artnerships</a:t>
            </a:r>
          </a:p>
          <a:p>
            <a:pPr marL="0" indent="0">
              <a:buNone/>
            </a:pPr>
            <a:r>
              <a:rPr lang="en-US" i="1" dirty="0"/>
              <a:t>Slimming Underlying Cost </a:t>
            </a:r>
            <a:r>
              <a:rPr lang="en-US" i="1" dirty="0" smtClean="0"/>
              <a:t>Structures</a:t>
            </a:r>
          </a:p>
          <a:p>
            <a:pPr marL="174625" indent="-174625">
              <a:buFont typeface="+mj-lt"/>
              <a:buAutoNum type="arabicPeriod" startAt="4"/>
            </a:pPr>
            <a:r>
              <a:rPr lang="en-US" dirty="0" smtClean="0"/>
              <a:t>Clinical </a:t>
            </a:r>
            <a:r>
              <a:rPr lang="en-US" dirty="0"/>
              <a:t>F</a:t>
            </a:r>
            <a:r>
              <a:rPr lang="en-US" dirty="0" smtClean="0"/>
              <a:t>ootprint </a:t>
            </a:r>
            <a:r>
              <a:rPr lang="en-US" dirty="0"/>
              <a:t>R</a:t>
            </a:r>
            <a:r>
              <a:rPr lang="en-US" dirty="0" smtClean="0"/>
              <a:t>ationalization</a:t>
            </a:r>
          </a:p>
          <a:p>
            <a:pPr marL="174625" indent="-174625">
              <a:buFont typeface="+mj-lt"/>
              <a:buAutoNum type="arabicPeriod" startAt="4"/>
            </a:pPr>
            <a:r>
              <a:rPr lang="en-US" dirty="0" smtClean="0"/>
              <a:t>Next-Generation </a:t>
            </a:r>
            <a:r>
              <a:rPr lang="en-US" dirty="0"/>
              <a:t>S</a:t>
            </a:r>
            <a:r>
              <a:rPr lang="en-US" dirty="0" smtClean="0"/>
              <a:t>hared </a:t>
            </a:r>
            <a:r>
              <a:rPr lang="en-US" dirty="0"/>
              <a:t>S</a:t>
            </a:r>
            <a:r>
              <a:rPr lang="en-US" dirty="0" smtClean="0"/>
              <a:t>ervices </a:t>
            </a:r>
            <a:endParaRPr lang="en-US" dirty="0"/>
          </a:p>
          <a:p>
            <a:endParaRPr lang="en-US" dirty="0"/>
          </a:p>
          <a:p>
            <a:pPr marL="0" indent="0">
              <a:buNone/>
            </a:pPr>
            <a:endParaRPr lang="en-US" i="1" dirty="0"/>
          </a:p>
          <a:p>
            <a:endParaRPr lang="en-US" dirty="0"/>
          </a:p>
          <a:p>
            <a:pPr marL="0" indent="0">
              <a:buNone/>
            </a:pPr>
            <a:endParaRPr lang="en-US" i="1" dirty="0"/>
          </a:p>
          <a:p>
            <a:endParaRPr lang="en-US" dirty="0"/>
          </a:p>
        </p:txBody>
      </p:sp>
    </p:spTree>
    <p:extLst>
      <p:ext uri="{BB962C8B-B14F-4D97-AF65-F5344CB8AC3E}">
        <p14:creationId xmlns:p14="http://schemas.microsoft.com/office/powerpoint/2010/main" val="19540045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1"/>
          </p:nvPr>
        </p:nvSpPr>
        <p:spPr/>
        <p:txBody>
          <a:bodyPr/>
          <a:lstStyle/>
          <a:p>
            <a:r>
              <a:rPr lang="en-US" dirty="0" smtClean="0"/>
              <a:t>Limited Ability to Compete Against Low-Cost Providers</a:t>
            </a:r>
            <a:endParaRPr lang="en-US" dirty="0"/>
          </a:p>
        </p:txBody>
      </p:sp>
      <p:sp>
        <p:nvSpPr>
          <p:cNvPr id="7" name="Text Placeholder 6"/>
          <p:cNvSpPr>
            <a:spLocks noGrp="1"/>
          </p:cNvSpPr>
          <p:nvPr>
            <p:ph type="body" sz="quarter" idx="22"/>
          </p:nvPr>
        </p:nvSpPr>
        <p:spPr/>
        <p:txBody>
          <a:bodyPr/>
          <a:lstStyle/>
          <a:p>
            <a:endParaRPr lang="en-US"/>
          </a:p>
        </p:txBody>
      </p:sp>
      <p:sp>
        <p:nvSpPr>
          <p:cNvPr id="8" name="Text Placeholder 7"/>
          <p:cNvSpPr>
            <a:spLocks noGrp="1"/>
          </p:cNvSpPr>
          <p:nvPr>
            <p:ph type="body" sz="quarter" idx="23"/>
          </p:nvPr>
        </p:nvSpPr>
        <p:spPr>
          <a:xfrm>
            <a:off x="4124486" y="4542068"/>
            <a:ext cx="2276313" cy="258532"/>
          </a:xfrm>
        </p:spPr>
        <p:txBody>
          <a:bodyPr/>
          <a:lstStyle/>
          <a:p>
            <a:r>
              <a:rPr lang="en-US" dirty="0"/>
              <a:t>Source: Regents Health Resources, “Imaging Market File,” Radiology Business Journal , April 2011; Health Care Advisory Board interviews and analysis. </a:t>
            </a:r>
          </a:p>
        </p:txBody>
      </p:sp>
      <p:sp>
        <p:nvSpPr>
          <p:cNvPr id="9" name="Text Placeholder 8"/>
          <p:cNvSpPr>
            <a:spLocks noGrp="1"/>
          </p:cNvSpPr>
          <p:nvPr>
            <p:ph type="body" sz="quarter" idx="24"/>
          </p:nvPr>
        </p:nvSpPr>
        <p:spPr>
          <a:xfrm>
            <a:off x="0" y="4390123"/>
            <a:ext cx="1743559" cy="230832"/>
          </a:xfrm>
        </p:spPr>
        <p:txBody>
          <a:bodyPr/>
          <a:lstStyle/>
          <a:p>
            <a:r>
              <a:rPr lang="en-US" dirty="0" smtClean="0"/>
              <a:t>MRI, CT, Radiography, Nuclear Medicine, Ultrasound, Mammography, and PET. </a:t>
            </a:r>
          </a:p>
          <a:p>
            <a:r>
              <a:rPr lang="en-US" dirty="0" smtClean="0"/>
              <a:t>Hospital Outpatient Department.</a:t>
            </a:r>
            <a:endParaRPr lang="en-US" dirty="0"/>
          </a:p>
        </p:txBody>
      </p:sp>
      <p:sp>
        <p:nvSpPr>
          <p:cNvPr id="10" name="Text Placeholder 9"/>
          <p:cNvSpPr>
            <a:spLocks noGrp="1"/>
          </p:cNvSpPr>
          <p:nvPr>
            <p:ph type="body" sz="quarter" idx="25"/>
          </p:nvPr>
        </p:nvSpPr>
        <p:spPr/>
        <p:txBody>
          <a:bodyPr/>
          <a:lstStyle/>
          <a:p>
            <a:r>
              <a:rPr lang="en-US" dirty="0" smtClean="0"/>
              <a:t>High Cost Driving Price Rigidity</a:t>
            </a:r>
            <a:endParaRPr lang="en-US" dirty="0"/>
          </a:p>
        </p:txBody>
      </p:sp>
      <p:sp>
        <p:nvSpPr>
          <p:cNvPr id="28" name="TextBox 27"/>
          <p:cNvSpPr txBox="1"/>
          <p:nvPr/>
        </p:nvSpPr>
        <p:spPr bwMode="gray">
          <a:xfrm>
            <a:off x="3608129" y="1218070"/>
            <a:ext cx="2087032" cy="153888"/>
          </a:xfrm>
          <a:prstGeom prst="rect">
            <a:avLst/>
          </a:prstGeom>
          <a:noFill/>
        </p:spPr>
        <p:txBody>
          <a:bodyPr wrap="square" lIns="0" tIns="0" rIns="0" bIns="0" rtlCol="0">
            <a:spAutoFit/>
          </a:bodyPr>
          <a:lstStyle/>
          <a:p>
            <a:pPr algn="ctr">
              <a:spcBef>
                <a:spcPts val="500"/>
              </a:spcBef>
            </a:pPr>
            <a:r>
              <a:rPr lang="en-US" sz="1000" b="1" dirty="0" smtClean="0"/>
              <a:t>High Fixed Cost Production Model</a:t>
            </a:r>
          </a:p>
        </p:txBody>
      </p:sp>
      <p:sp>
        <p:nvSpPr>
          <p:cNvPr id="32" name="TextBox 31"/>
          <p:cNvSpPr txBox="1"/>
          <p:nvPr/>
        </p:nvSpPr>
        <p:spPr bwMode="gray">
          <a:xfrm>
            <a:off x="3100083" y="2919108"/>
            <a:ext cx="2967341" cy="153888"/>
          </a:xfrm>
          <a:prstGeom prst="rect">
            <a:avLst/>
          </a:prstGeom>
          <a:noFill/>
        </p:spPr>
        <p:txBody>
          <a:bodyPr wrap="square" lIns="0" tIns="0" rIns="0" bIns="0" rtlCol="0">
            <a:spAutoFit/>
          </a:bodyPr>
          <a:lstStyle/>
          <a:p>
            <a:pPr algn="ctr">
              <a:spcBef>
                <a:spcPts val="500"/>
              </a:spcBef>
            </a:pPr>
            <a:r>
              <a:rPr lang="en-US" sz="1000" b="1" dirty="0" smtClean="0"/>
              <a:t>Low-Cost Narrow-Focus Care Sites</a:t>
            </a:r>
          </a:p>
        </p:txBody>
      </p:sp>
      <p:graphicFrame>
        <p:nvGraphicFramePr>
          <p:cNvPr id="40" name="Chart 39"/>
          <p:cNvGraphicFramePr/>
          <p:nvPr>
            <p:extLst>
              <p:ext uri="{D42A27DB-BD31-4B8C-83A1-F6EECF244321}">
                <p14:modId xmlns:p14="http://schemas.microsoft.com/office/powerpoint/2010/main" val="250284222"/>
              </p:ext>
            </p:extLst>
          </p:nvPr>
        </p:nvGraphicFramePr>
        <p:xfrm>
          <a:off x="513749" y="2254957"/>
          <a:ext cx="2245468" cy="1129142"/>
        </p:xfrm>
        <a:graphic>
          <a:graphicData uri="http://schemas.openxmlformats.org/drawingml/2006/chart">
            <c:chart xmlns:c="http://schemas.openxmlformats.org/drawingml/2006/chart" xmlns:r="http://schemas.openxmlformats.org/officeDocument/2006/relationships" r:id="rId2"/>
          </a:graphicData>
        </a:graphic>
      </p:graphicFrame>
      <p:cxnSp>
        <p:nvCxnSpPr>
          <p:cNvPr id="41" name="Straight Connector 40"/>
          <p:cNvCxnSpPr/>
          <p:nvPr/>
        </p:nvCxnSpPr>
        <p:spPr bwMode="gray">
          <a:xfrm>
            <a:off x="1460500" y="2572701"/>
            <a:ext cx="356754" cy="246827"/>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bwMode="gray">
          <a:xfrm>
            <a:off x="228600" y="1642192"/>
            <a:ext cx="2962275" cy="446276"/>
          </a:xfrm>
          <a:prstGeom prst="rect">
            <a:avLst/>
          </a:prstGeom>
          <a:noFill/>
        </p:spPr>
        <p:txBody>
          <a:bodyPr wrap="square" lIns="0" tIns="0" rIns="0" bIns="0" rtlCol="0">
            <a:spAutoFit/>
          </a:bodyPr>
          <a:lstStyle/>
          <a:p>
            <a:pPr algn="ctr">
              <a:spcBef>
                <a:spcPts val="1200"/>
              </a:spcBef>
            </a:pPr>
            <a:r>
              <a:rPr lang="en-US" sz="1000" b="1" dirty="0" smtClean="0"/>
              <a:t>Difference in Average Price for </a:t>
            </a:r>
            <a:br>
              <a:rPr lang="en-US" sz="1000" b="1" dirty="0" smtClean="0"/>
            </a:br>
            <a:r>
              <a:rPr lang="en-US" sz="1000" b="1" dirty="0" smtClean="0"/>
              <a:t>Common Imaging Procedures</a:t>
            </a:r>
            <a:r>
              <a:rPr lang="en-US" sz="1000" b="1" baseline="30000" dirty="0" smtClean="0"/>
              <a:t>1</a:t>
            </a:r>
            <a:r>
              <a:rPr lang="en-US" sz="1000" b="1" dirty="0" smtClean="0"/>
              <a:t> </a:t>
            </a:r>
            <a:br>
              <a:rPr lang="en-US" sz="1000" b="1" dirty="0" smtClean="0"/>
            </a:br>
            <a:r>
              <a:rPr lang="en-US" sz="900" i="1" dirty="0" smtClean="0"/>
              <a:t>HOPD</a:t>
            </a:r>
            <a:r>
              <a:rPr lang="en-US" sz="900" i="1" baseline="30000" dirty="0"/>
              <a:t>2</a:t>
            </a:r>
            <a:r>
              <a:rPr lang="en-US" sz="900" i="1" dirty="0" smtClean="0"/>
              <a:t> vs. Freestanding Imaging Facilities, 2011</a:t>
            </a:r>
          </a:p>
        </p:txBody>
      </p:sp>
      <p:sp>
        <p:nvSpPr>
          <p:cNvPr id="43" name="Line Callout 1 42"/>
          <p:cNvSpPr/>
          <p:nvPr/>
        </p:nvSpPr>
        <p:spPr bwMode="gray">
          <a:xfrm>
            <a:off x="1694461" y="2195830"/>
            <a:ext cx="809597" cy="215444"/>
          </a:xfrm>
          <a:prstGeom prst="borderCallout1">
            <a:avLst>
              <a:gd name="adj1" fmla="val 97040"/>
              <a:gd name="adj2" fmla="val 13661"/>
              <a:gd name="adj3" fmla="val 184110"/>
              <a:gd name="adj4" fmla="val -7763"/>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b="1" dirty="0" smtClean="0">
                <a:solidFill>
                  <a:schemeClr val="bg1"/>
                </a:solidFill>
              </a:rPr>
              <a:t>57% lower</a:t>
            </a:r>
            <a:endParaRPr lang="en-US" sz="800" b="1" dirty="0">
              <a:solidFill>
                <a:schemeClr val="bg1"/>
              </a:solidFill>
            </a:endParaRPr>
          </a:p>
        </p:txBody>
      </p:sp>
      <p:sp>
        <p:nvSpPr>
          <p:cNvPr id="3" name="Rectangle 2"/>
          <p:cNvSpPr/>
          <p:nvPr/>
        </p:nvSpPr>
        <p:spPr>
          <a:xfrm>
            <a:off x="4333064" y="1448543"/>
            <a:ext cx="1265731" cy="507831"/>
          </a:xfrm>
          <a:prstGeom prst="rect">
            <a:avLst/>
          </a:prstGeom>
        </p:spPr>
        <p:txBody>
          <a:bodyPr wrap="square">
            <a:spAutoFit/>
          </a:bodyPr>
          <a:lstStyle/>
          <a:p>
            <a:pPr lvl="0">
              <a:spcBef>
                <a:spcPts val="500"/>
              </a:spcBef>
            </a:pPr>
            <a:r>
              <a:rPr lang="en-US" sz="900" dirty="0">
                <a:solidFill>
                  <a:srgbClr val="333E48"/>
                </a:solidFill>
              </a:rPr>
              <a:t>Struggling to offset </a:t>
            </a:r>
            <a:r>
              <a:rPr lang="en-US" sz="900" dirty="0" smtClean="0">
                <a:solidFill>
                  <a:srgbClr val="333E48"/>
                </a:solidFill>
              </a:rPr>
              <a:t>expensive fixed </a:t>
            </a:r>
            <a:r>
              <a:rPr lang="en-US" sz="900" dirty="0">
                <a:solidFill>
                  <a:srgbClr val="333E48"/>
                </a:solidFill>
              </a:rPr>
              <a:t>cost base</a:t>
            </a:r>
          </a:p>
        </p:txBody>
      </p:sp>
      <p:pic>
        <p:nvPicPr>
          <p:cNvPr id="1028" name="Picture 4" descr="C:\Users\Nicholas\Desktop\Icons\Toolk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637" y="2071820"/>
            <a:ext cx="343099" cy="3442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33064" y="2061470"/>
            <a:ext cx="1177399" cy="369332"/>
          </a:xfrm>
          <a:prstGeom prst="rect">
            <a:avLst/>
          </a:prstGeom>
        </p:spPr>
        <p:txBody>
          <a:bodyPr wrap="square">
            <a:spAutoFit/>
          </a:bodyPr>
          <a:lstStyle/>
          <a:p>
            <a:pPr lvl="0">
              <a:spcBef>
                <a:spcPts val="500"/>
              </a:spcBef>
            </a:pPr>
            <a:r>
              <a:rPr lang="en-US" sz="900" dirty="0">
                <a:solidFill>
                  <a:srgbClr val="333E48"/>
                </a:solidFill>
              </a:rPr>
              <a:t>Lack of back-office efficiency</a:t>
            </a:r>
          </a:p>
        </p:txBody>
      </p:sp>
      <p:sp>
        <p:nvSpPr>
          <p:cNvPr id="11" name="Rectangle 10"/>
          <p:cNvSpPr/>
          <p:nvPr/>
        </p:nvSpPr>
        <p:spPr>
          <a:xfrm>
            <a:off x="4333064" y="3137908"/>
            <a:ext cx="1177399" cy="400110"/>
          </a:xfrm>
          <a:prstGeom prst="rect">
            <a:avLst/>
          </a:prstGeom>
        </p:spPr>
        <p:txBody>
          <a:bodyPr wrap="square">
            <a:spAutoFit/>
          </a:bodyPr>
          <a:lstStyle/>
          <a:p>
            <a:pPr>
              <a:spcBef>
                <a:spcPts val="500"/>
              </a:spcBef>
            </a:pPr>
            <a:r>
              <a:rPr lang="en-US" sz="1000" dirty="0" smtClean="0"/>
              <a:t>Facilities with low-fixed costs</a:t>
            </a:r>
            <a:endParaRPr lang="en-US" sz="1000" dirty="0"/>
          </a:p>
        </p:txBody>
      </p:sp>
      <p:sp>
        <p:nvSpPr>
          <p:cNvPr id="12" name="Rectangle 11"/>
          <p:cNvSpPr/>
          <p:nvPr/>
        </p:nvSpPr>
        <p:spPr bwMode="gray">
          <a:xfrm>
            <a:off x="3429000" y="2773280"/>
            <a:ext cx="2403947" cy="1377616"/>
          </a:xfrm>
          <a:prstGeom prst="rect">
            <a:avLst/>
          </a:prstGeom>
          <a:noFill/>
          <a:ln w="63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0" name="Rectangle 59"/>
          <p:cNvSpPr/>
          <p:nvPr/>
        </p:nvSpPr>
        <p:spPr>
          <a:xfrm>
            <a:off x="4333064" y="3643090"/>
            <a:ext cx="1499883" cy="400110"/>
          </a:xfrm>
          <a:prstGeom prst="rect">
            <a:avLst/>
          </a:prstGeom>
        </p:spPr>
        <p:txBody>
          <a:bodyPr wrap="square">
            <a:spAutoFit/>
          </a:bodyPr>
          <a:lstStyle/>
          <a:p>
            <a:pPr>
              <a:spcBef>
                <a:spcPts val="500"/>
              </a:spcBef>
            </a:pPr>
            <a:r>
              <a:rPr lang="en-US" sz="1000" dirty="0" smtClean="0"/>
              <a:t>Streamlined focus on narrow set of services</a:t>
            </a:r>
            <a:endParaRPr lang="en-US" sz="1000" dirty="0"/>
          </a:p>
        </p:txBody>
      </p:sp>
      <p:pic>
        <p:nvPicPr>
          <p:cNvPr id="1030" name="Picture 6" descr="C:\Users\Nicholas\Desktop\Icons\Pharmacy_Buil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752" y="3214853"/>
            <a:ext cx="444587" cy="24622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Nicholas\Desktop\Icons\Hospital_build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637" y="1552517"/>
            <a:ext cx="306805" cy="2998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Nicholas\Desktop\Icons\Syrin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7603" y="3643090"/>
            <a:ext cx="356883" cy="3568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bwMode="gray">
          <a:xfrm>
            <a:off x="4433637" y="2515407"/>
            <a:ext cx="944479" cy="184666"/>
          </a:xfrm>
          <a:prstGeom prst="rect">
            <a:avLst/>
          </a:prstGeom>
          <a:noFill/>
        </p:spPr>
        <p:txBody>
          <a:bodyPr wrap="square" lIns="0" tIns="0" rIns="0" bIns="0" rtlCol="0">
            <a:spAutoFit/>
          </a:bodyPr>
          <a:lstStyle/>
          <a:p>
            <a:pPr>
              <a:spcBef>
                <a:spcPts val="500"/>
              </a:spcBef>
            </a:pPr>
            <a:r>
              <a:rPr lang="en-US" sz="1200" b="1" dirty="0">
                <a:solidFill>
                  <a:schemeClr val="accent6"/>
                </a:solidFill>
              </a:rPr>
              <a:t>v</a:t>
            </a:r>
            <a:r>
              <a:rPr lang="en-US" sz="1200" b="1" dirty="0" smtClean="0">
                <a:solidFill>
                  <a:schemeClr val="accent6"/>
                </a:solidFill>
              </a:rPr>
              <a:t>s.</a:t>
            </a:r>
          </a:p>
        </p:txBody>
      </p:sp>
    </p:spTree>
    <p:extLst>
      <p:ext uri="{BB962C8B-B14F-4D97-AF65-F5344CB8AC3E}">
        <p14:creationId xmlns:p14="http://schemas.microsoft.com/office/powerpoint/2010/main" val="24084842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5759450" cy="215444"/>
          </a:xfrm>
        </p:spPr>
        <p:txBody>
          <a:bodyPr/>
          <a:lstStyle/>
          <a:p>
            <a:r>
              <a:rPr lang="en-US" dirty="0" smtClean="0"/>
              <a:t>Three Tactics for Increasing Price Flexibility</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6080760" cy="276999"/>
          </a:xfrm>
        </p:spPr>
        <p:txBody>
          <a:bodyPr/>
          <a:lstStyle/>
          <a:p>
            <a:r>
              <a:rPr lang="en-US" dirty="0" smtClean="0"/>
              <a:t>Use Networks to Build Operational Scale</a:t>
            </a:r>
            <a:endParaRPr lang="en-US" dirty="0"/>
          </a:p>
        </p:txBody>
      </p:sp>
      <p:sp>
        <p:nvSpPr>
          <p:cNvPr id="13" name="TextBox 12"/>
          <p:cNvSpPr txBox="1"/>
          <p:nvPr/>
        </p:nvSpPr>
        <p:spPr bwMode="gray">
          <a:xfrm>
            <a:off x="3391656" y="1672927"/>
            <a:ext cx="1828800" cy="338554"/>
          </a:xfrm>
          <a:prstGeom prst="rect">
            <a:avLst/>
          </a:prstGeom>
          <a:noFill/>
        </p:spPr>
        <p:txBody>
          <a:bodyPr wrap="square" lIns="0" tIns="0" rIns="0" bIns="0" rtlCol="0">
            <a:spAutoFit/>
          </a:bodyPr>
          <a:lstStyle/>
          <a:p>
            <a:pPr algn="ctr">
              <a:defRPr/>
            </a:pPr>
            <a:r>
              <a:rPr lang="en-US" sz="1100" b="1" dirty="0"/>
              <a:t>Slimming Underlying Cost Structures</a:t>
            </a:r>
          </a:p>
        </p:txBody>
      </p:sp>
      <p:sp>
        <p:nvSpPr>
          <p:cNvPr id="34" name="Rectangle 33"/>
          <p:cNvSpPr/>
          <p:nvPr/>
        </p:nvSpPr>
        <p:spPr bwMode="gray">
          <a:xfrm>
            <a:off x="2777034" y="3133849"/>
            <a:ext cx="1195577" cy="627681"/>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5" name="Oval 34"/>
          <p:cNvSpPr/>
          <p:nvPr/>
        </p:nvSpPr>
        <p:spPr bwMode="gray">
          <a:xfrm>
            <a:off x="3235820" y="3008706"/>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rPr>
              <a:t>4</a:t>
            </a:r>
            <a:endParaRPr lang="en-US" sz="1000" b="1" dirty="0" smtClean="0">
              <a:solidFill>
                <a:schemeClr val="bg1"/>
              </a:solidFill>
            </a:endParaRPr>
          </a:p>
        </p:txBody>
      </p:sp>
      <p:sp>
        <p:nvSpPr>
          <p:cNvPr id="36" name="Text Placeholder 31"/>
          <p:cNvSpPr txBox="1">
            <a:spLocks/>
          </p:cNvSpPr>
          <p:nvPr/>
        </p:nvSpPr>
        <p:spPr bwMode="gray">
          <a:xfrm>
            <a:off x="4722992" y="3295783"/>
            <a:ext cx="976983" cy="30777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tabLst>
                <a:tab pos="0" algn="l"/>
              </a:tabLst>
              <a:defRPr/>
            </a:pPr>
            <a:r>
              <a:rPr lang="en-US" dirty="0" smtClean="0"/>
              <a:t>Next-Generation </a:t>
            </a:r>
            <a:r>
              <a:rPr lang="en-US" dirty="0"/>
              <a:t>S</a:t>
            </a:r>
            <a:r>
              <a:rPr lang="en-US" dirty="0" smtClean="0"/>
              <a:t>hared </a:t>
            </a:r>
            <a:r>
              <a:rPr lang="en-US" dirty="0"/>
              <a:t>S</a:t>
            </a:r>
            <a:r>
              <a:rPr lang="en-US" dirty="0" smtClean="0"/>
              <a:t>ervices </a:t>
            </a:r>
            <a:endParaRPr lang="en-US" dirty="0"/>
          </a:p>
        </p:txBody>
      </p:sp>
      <p:sp>
        <p:nvSpPr>
          <p:cNvPr id="22" name="TextBox 21"/>
          <p:cNvSpPr txBox="1"/>
          <p:nvPr/>
        </p:nvSpPr>
        <p:spPr bwMode="gray">
          <a:xfrm>
            <a:off x="495480" y="1672927"/>
            <a:ext cx="1819672" cy="338554"/>
          </a:xfrm>
          <a:prstGeom prst="rect">
            <a:avLst/>
          </a:prstGeom>
          <a:noFill/>
        </p:spPr>
        <p:txBody>
          <a:bodyPr wrap="square" lIns="0" tIns="0" rIns="0" bIns="0" rtlCol="0">
            <a:spAutoFit/>
          </a:bodyPr>
          <a:lstStyle/>
          <a:p>
            <a:pPr algn="ctr">
              <a:defRPr/>
            </a:pPr>
            <a:r>
              <a:rPr lang="en-US" sz="1100" b="1" dirty="0"/>
              <a:t>Leveraging Low-Price </a:t>
            </a:r>
            <a:r>
              <a:rPr lang="en-US" sz="1100" b="1" dirty="0" smtClean="0"/>
              <a:t/>
            </a:r>
            <a:br>
              <a:rPr lang="en-US" sz="1100" b="1" dirty="0" smtClean="0"/>
            </a:br>
            <a:r>
              <a:rPr lang="en-US" sz="1100" b="1" dirty="0" smtClean="0"/>
              <a:t>Care </a:t>
            </a:r>
            <a:r>
              <a:rPr lang="en-US" sz="1100" b="1" dirty="0"/>
              <a:t>Sites</a:t>
            </a:r>
          </a:p>
        </p:txBody>
      </p:sp>
      <p:sp>
        <p:nvSpPr>
          <p:cNvPr id="23" name="TextBox 22"/>
          <p:cNvSpPr txBox="1"/>
          <p:nvPr/>
        </p:nvSpPr>
        <p:spPr bwMode="gray">
          <a:xfrm>
            <a:off x="848944" y="3295784"/>
            <a:ext cx="1112745" cy="307777"/>
          </a:xfrm>
          <a:prstGeom prst="rect">
            <a:avLst/>
          </a:prstGeom>
          <a:noFill/>
        </p:spPr>
        <p:txBody>
          <a:bodyPr wrap="square" lIns="0" tIns="0" rIns="0" bIns="0" rtlCol="0">
            <a:spAutoFit/>
          </a:bodyPr>
          <a:lstStyle/>
          <a:p>
            <a:pPr>
              <a:spcBef>
                <a:spcPts val="500"/>
              </a:spcBef>
            </a:pPr>
            <a:r>
              <a:rPr lang="en-US" sz="1000" dirty="0" smtClean="0"/>
              <a:t>Top-of-Site Referral </a:t>
            </a:r>
            <a:r>
              <a:rPr lang="en-US" sz="1000" dirty="0"/>
              <a:t>P</a:t>
            </a:r>
            <a:r>
              <a:rPr lang="en-US" sz="1000" dirty="0" smtClean="0"/>
              <a:t>artnerships</a:t>
            </a:r>
            <a:endParaRPr lang="en-US" sz="1000" dirty="0"/>
          </a:p>
        </p:txBody>
      </p:sp>
      <p:sp>
        <p:nvSpPr>
          <p:cNvPr id="25" name="Rectangle 24"/>
          <p:cNvSpPr/>
          <p:nvPr/>
        </p:nvSpPr>
        <p:spPr bwMode="gray">
          <a:xfrm>
            <a:off x="762378" y="3133849"/>
            <a:ext cx="1285876" cy="627681"/>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7" name="Oval 26"/>
          <p:cNvSpPr/>
          <p:nvPr/>
        </p:nvSpPr>
        <p:spPr bwMode="gray">
          <a:xfrm>
            <a:off x="1292709" y="3008706"/>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rPr>
              <a:t>3</a:t>
            </a:r>
            <a:endParaRPr lang="en-US" sz="1000" b="1" dirty="0" smtClean="0">
              <a:solidFill>
                <a:schemeClr val="bg1"/>
              </a:solidFill>
            </a:endParaRPr>
          </a:p>
        </p:txBody>
      </p:sp>
      <p:grpSp>
        <p:nvGrpSpPr>
          <p:cNvPr id="29" name="Group 28"/>
          <p:cNvGrpSpPr/>
          <p:nvPr/>
        </p:nvGrpSpPr>
        <p:grpSpPr>
          <a:xfrm>
            <a:off x="882377" y="2149514"/>
            <a:ext cx="1037358" cy="340980"/>
            <a:chOff x="1411117" y="1855503"/>
            <a:chExt cx="1037358" cy="340980"/>
          </a:xfrm>
        </p:grpSpPr>
        <p:pic>
          <p:nvPicPr>
            <p:cNvPr id="30" name="Picture 2" descr="L:\public\share\ABC Templates and Resources\ABC Art Icons Logos\ABC Modern Icons\Hospital_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117" y="1855503"/>
              <a:ext cx="348853" cy="3409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L:\public\share\ABC Templates and Resources\ABC Art Icons Logos\ABC Modern Icons\Hospital_clin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738" y="1984886"/>
              <a:ext cx="362737" cy="211597"/>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p:cNvCxnSpPr/>
            <p:nvPr/>
          </p:nvCxnSpPr>
          <p:spPr bwMode="gray">
            <a:xfrm>
              <a:off x="1773922" y="2052900"/>
              <a:ext cx="304529" cy="0"/>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gray">
            <a:xfrm flipH="1">
              <a:off x="1773922" y="2157347"/>
              <a:ext cx="304529" cy="0"/>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bwMode="gray">
          <a:xfrm>
            <a:off x="4629528" y="3133849"/>
            <a:ext cx="1162050" cy="627681"/>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8" name="Oval 27"/>
          <p:cNvSpPr/>
          <p:nvPr/>
        </p:nvSpPr>
        <p:spPr bwMode="gray">
          <a:xfrm>
            <a:off x="5092544" y="3008706"/>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rPr>
              <a:t>5</a:t>
            </a:r>
          </a:p>
        </p:txBody>
      </p:sp>
      <p:sp>
        <p:nvSpPr>
          <p:cNvPr id="38" name="Text Placeholder 31"/>
          <p:cNvSpPr txBox="1">
            <a:spLocks/>
          </p:cNvSpPr>
          <p:nvPr/>
        </p:nvSpPr>
        <p:spPr bwMode="gray">
          <a:xfrm>
            <a:off x="2896762" y="3295783"/>
            <a:ext cx="972854" cy="30777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tabLst>
                <a:tab pos="0" algn="l"/>
              </a:tabLst>
              <a:defRPr/>
            </a:pPr>
            <a:r>
              <a:rPr lang="en-US" dirty="0"/>
              <a:t>C</a:t>
            </a:r>
            <a:r>
              <a:rPr lang="en-US" dirty="0" smtClean="0"/>
              <a:t>linical </a:t>
            </a:r>
            <a:r>
              <a:rPr lang="en-US" dirty="0"/>
              <a:t>F</a:t>
            </a:r>
            <a:r>
              <a:rPr lang="en-US" dirty="0" smtClean="0"/>
              <a:t>ootprint </a:t>
            </a:r>
            <a:r>
              <a:rPr lang="en-US" dirty="0"/>
              <a:t>R</a:t>
            </a:r>
            <a:r>
              <a:rPr lang="en-US" dirty="0" smtClean="0"/>
              <a:t>ationalization</a:t>
            </a:r>
            <a:endParaRPr lang="en-US" dirty="0"/>
          </a:p>
        </p:txBody>
      </p:sp>
      <p:pic>
        <p:nvPicPr>
          <p:cNvPr id="7" name="Picture 2" descr="L:\public\share\ABC Templates and Resources\ABC Art Icons Logos\ABC Modern Icons\Scalp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684" y="2085720"/>
            <a:ext cx="390016" cy="40477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Elbow Connector 8"/>
          <p:cNvCxnSpPr>
            <a:stCxn id="7" idx="2"/>
            <a:endCxn id="35" idx="0"/>
          </p:cNvCxnSpPr>
          <p:nvPr/>
        </p:nvCxnSpPr>
        <p:spPr bwMode="gray">
          <a:xfrm rot="5400000">
            <a:off x="3544324" y="2290338"/>
            <a:ext cx="518212" cy="918525"/>
          </a:xfrm>
          <a:prstGeom prst="bentConnector3">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7" idx="2"/>
            <a:endCxn id="28" idx="0"/>
          </p:cNvCxnSpPr>
          <p:nvPr/>
        </p:nvCxnSpPr>
        <p:spPr bwMode="gray">
          <a:xfrm rot="16200000" flipH="1">
            <a:off x="4472685" y="2280500"/>
            <a:ext cx="518212" cy="938199"/>
          </a:xfrm>
          <a:prstGeom prst="bentConnector3">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7" idx="0"/>
          </p:cNvCxnSpPr>
          <p:nvPr/>
        </p:nvCxnSpPr>
        <p:spPr bwMode="gray">
          <a:xfrm>
            <a:off x="1401056" y="2490494"/>
            <a:ext cx="0" cy="518212"/>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1152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Sending Patients to the Right Site, at the Right Cost</a:t>
            </a:r>
            <a:endParaRPr lang="en-US" dirty="0"/>
          </a:p>
        </p:txBody>
      </p:sp>
      <p:sp>
        <p:nvSpPr>
          <p:cNvPr id="3" name="Text Placeholder 2"/>
          <p:cNvSpPr>
            <a:spLocks noGrp="1"/>
          </p:cNvSpPr>
          <p:nvPr>
            <p:ph type="body" sz="quarter" idx="22"/>
          </p:nvPr>
        </p:nvSpPr>
        <p:spPr>
          <a:xfrm>
            <a:off x="320040" y="45947"/>
            <a:ext cx="2926080" cy="276999"/>
          </a:xfrm>
        </p:spPr>
        <p:txBody>
          <a:bodyPr/>
          <a:lstStyle/>
          <a:p>
            <a:r>
              <a:rPr lang="en-US" dirty="0"/>
              <a:t>Tactic #3:Top-of-Site Referral Partnerships</a:t>
            </a:r>
          </a:p>
          <a:p>
            <a:endParaRPr lang="en-US" dirty="0"/>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p:txBody>
          <a:bodyPr/>
          <a:lstStyle/>
          <a:p>
            <a:r>
              <a:rPr lang="en-US" dirty="0" smtClean="0"/>
              <a:t>Re-envisioning Top-of-Site Care</a:t>
            </a:r>
            <a:endParaRPr lang="en-US" dirty="0"/>
          </a:p>
        </p:txBody>
      </p:sp>
      <p:pic>
        <p:nvPicPr>
          <p:cNvPr id="2050" name="Picture 2" descr="C:\Users\Nicholas\Desktop\Icons\Hospital_build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836" y="1824479"/>
            <a:ext cx="450197" cy="4400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icholas\Desktop\Icons\Hospital_clin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454" y="1974915"/>
            <a:ext cx="473978" cy="2764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Nicholas\Desktop\Icons\Pharmacy_Buil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441" y="3421569"/>
            <a:ext cx="447498" cy="2478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Nicholas\Desktop\Icons\Hospital_small_clin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455" y="2714027"/>
            <a:ext cx="436969" cy="2457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gray">
          <a:xfrm>
            <a:off x="5231703" y="1882325"/>
            <a:ext cx="800100" cy="615553"/>
          </a:xfrm>
          <a:prstGeom prst="rect">
            <a:avLst/>
          </a:prstGeom>
          <a:noFill/>
        </p:spPr>
        <p:txBody>
          <a:bodyPr wrap="square" lIns="0" tIns="0" rIns="0" bIns="0" rtlCol="0">
            <a:spAutoFit/>
          </a:bodyPr>
          <a:lstStyle/>
          <a:p>
            <a:pPr>
              <a:spcBef>
                <a:spcPts val="500"/>
              </a:spcBef>
            </a:pPr>
            <a:r>
              <a:rPr lang="en-US" sz="1000" dirty="0" smtClean="0"/>
              <a:t>Tertiary Hospital to Community Hospital</a:t>
            </a:r>
          </a:p>
        </p:txBody>
      </p:sp>
      <p:sp>
        <p:nvSpPr>
          <p:cNvPr id="12" name="TextBox 11"/>
          <p:cNvSpPr txBox="1"/>
          <p:nvPr/>
        </p:nvSpPr>
        <p:spPr bwMode="gray">
          <a:xfrm>
            <a:off x="5231702" y="2556362"/>
            <a:ext cx="1150564" cy="615553"/>
          </a:xfrm>
          <a:prstGeom prst="rect">
            <a:avLst/>
          </a:prstGeom>
          <a:noFill/>
        </p:spPr>
        <p:txBody>
          <a:bodyPr wrap="square" lIns="0" tIns="0" rIns="0" bIns="0" rtlCol="0">
            <a:spAutoFit/>
          </a:bodyPr>
          <a:lstStyle/>
          <a:p>
            <a:pPr>
              <a:spcBef>
                <a:spcPts val="500"/>
              </a:spcBef>
            </a:pPr>
            <a:r>
              <a:rPr lang="en-US" sz="1000" dirty="0" smtClean="0"/>
              <a:t>Emergency Department to Urgent Care Provider</a:t>
            </a:r>
          </a:p>
        </p:txBody>
      </p:sp>
      <p:sp>
        <p:nvSpPr>
          <p:cNvPr id="13" name="TextBox 12"/>
          <p:cNvSpPr txBox="1"/>
          <p:nvPr/>
        </p:nvSpPr>
        <p:spPr bwMode="gray">
          <a:xfrm>
            <a:off x="5244689" y="3361626"/>
            <a:ext cx="787114" cy="461665"/>
          </a:xfrm>
          <a:prstGeom prst="rect">
            <a:avLst/>
          </a:prstGeom>
          <a:noFill/>
        </p:spPr>
        <p:txBody>
          <a:bodyPr wrap="square" lIns="0" tIns="0" rIns="0" bIns="0" rtlCol="0">
            <a:spAutoFit/>
          </a:bodyPr>
          <a:lstStyle/>
          <a:p>
            <a:pPr>
              <a:spcBef>
                <a:spcPts val="500"/>
              </a:spcBef>
            </a:pPr>
            <a:r>
              <a:rPr lang="en-US" sz="1000" dirty="0" smtClean="0"/>
              <a:t>Primary Care Office to Retail Clinic</a:t>
            </a:r>
          </a:p>
        </p:txBody>
      </p:sp>
      <p:pic>
        <p:nvPicPr>
          <p:cNvPr id="15" name="Picture 2" descr="L:\public\share\ABC Templates and Resources\ABC Art Icons Logos\ABC Modern Icons\Hospital.png"/>
          <p:cNvPicPr>
            <a:picLocks noChangeAspect="1" noChangeArrowheads="1"/>
          </p:cNvPicPr>
          <p:nvPr/>
        </p:nvPicPr>
        <p:blipFill>
          <a:blip r:embed="rId6" cstate="print"/>
          <a:srcRect/>
          <a:stretch>
            <a:fillRect/>
          </a:stretch>
        </p:blipFill>
        <p:spPr bwMode="auto">
          <a:xfrm>
            <a:off x="1586272" y="2625479"/>
            <a:ext cx="290413" cy="254510"/>
          </a:xfrm>
          <a:prstGeom prst="rect">
            <a:avLst/>
          </a:prstGeom>
          <a:noFill/>
        </p:spPr>
      </p:pic>
      <p:grpSp>
        <p:nvGrpSpPr>
          <p:cNvPr id="16" name="Group 15"/>
          <p:cNvGrpSpPr/>
          <p:nvPr/>
        </p:nvGrpSpPr>
        <p:grpSpPr>
          <a:xfrm>
            <a:off x="1751571" y="3556427"/>
            <a:ext cx="429176" cy="507765"/>
            <a:chOff x="4941373" y="5155584"/>
            <a:chExt cx="675655" cy="786950"/>
          </a:xfrm>
        </p:grpSpPr>
        <p:sp>
          <p:nvSpPr>
            <p:cNvPr id="62" name="TextBox 61"/>
            <p:cNvSpPr txBox="1"/>
            <p:nvPr/>
          </p:nvSpPr>
          <p:spPr>
            <a:xfrm>
              <a:off x="4941373" y="5529365"/>
              <a:ext cx="675655" cy="413169"/>
            </a:xfrm>
            <a:prstGeom prst="rect">
              <a:avLst/>
            </a:prstGeom>
            <a:noFill/>
          </p:spPr>
          <p:txBody>
            <a:bodyPr wrap="square" lIns="45720" rIns="45720" rtlCol="0">
              <a:spAutoFit/>
            </a:bodyPr>
            <a:lstStyle/>
            <a:p>
              <a:pPr algn="ctr"/>
              <a:r>
                <a:rPr lang="en-US" sz="700" b="1" dirty="0" smtClean="0"/>
                <a:t>School Clinic</a:t>
              </a:r>
            </a:p>
          </p:txBody>
        </p:sp>
        <p:pic>
          <p:nvPicPr>
            <p:cNvPr id="63" name="Picture 62" descr="School.png"/>
            <p:cNvPicPr preferRelativeResize="0">
              <a:picLocks noChangeAspect="1"/>
            </p:cNvPicPr>
            <p:nvPr/>
          </p:nvPicPr>
          <p:blipFill>
            <a:blip r:embed="rId7" cstate="print"/>
            <a:stretch>
              <a:fillRect/>
            </a:stretch>
          </p:blipFill>
          <p:spPr>
            <a:xfrm>
              <a:off x="5134725" y="5155584"/>
              <a:ext cx="288951" cy="365760"/>
            </a:xfrm>
            <a:prstGeom prst="rect">
              <a:avLst/>
            </a:prstGeom>
          </p:spPr>
        </p:pic>
      </p:grpSp>
      <p:grpSp>
        <p:nvGrpSpPr>
          <p:cNvPr id="17" name="Group 16"/>
          <p:cNvGrpSpPr/>
          <p:nvPr/>
        </p:nvGrpSpPr>
        <p:grpSpPr>
          <a:xfrm>
            <a:off x="1273070" y="1515176"/>
            <a:ext cx="452520" cy="458320"/>
            <a:chOff x="4037723" y="1991989"/>
            <a:chExt cx="712407" cy="710319"/>
          </a:xfrm>
        </p:grpSpPr>
        <p:sp>
          <p:nvSpPr>
            <p:cNvPr id="60" name="TextBox 59"/>
            <p:cNvSpPr txBox="1"/>
            <p:nvPr/>
          </p:nvSpPr>
          <p:spPr>
            <a:xfrm>
              <a:off x="4037723" y="2289139"/>
              <a:ext cx="712407" cy="413169"/>
            </a:xfrm>
            <a:prstGeom prst="rect">
              <a:avLst/>
            </a:prstGeom>
            <a:noFill/>
          </p:spPr>
          <p:txBody>
            <a:bodyPr wrap="square" lIns="45720" rIns="45720" rtlCol="0">
              <a:spAutoFit/>
            </a:bodyPr>
            <a:lstStyle/>
            <a:p>
              <a:pPr algn="ctr"/>
              <a:r>
                <a:rPr lang="en-US" sz="700" b="1" dirty="0" smtClean="0"/>
                <a:t>Urgent Care</a:t>
              </a:r>
            </a:p>
          </p:txBody>
        </p:sp>
        <p:pic>
          <p:nvPicPr>
            <p:cNvPr id="61" name="Picture 60" descr="Building.png"/>
            <p:cNvPicPr>
              <a:picLocks noChangeAspect="1"/>
            </p:cNvPicPr>
            <p:nvPr/>
          </p:nvPicPr>
          <p:blipFill>
            <a:blip r:embed="rId8" cstate="print"/>
            <a:stretch>
              <a:fillRect/>
            </a:stretch>
          </p:blipFill>
          <p:spPr>
            <a:xfrm>
              <a:off x="4225576" y="1991989"/>
              <a:ext cx="336701" cy="283737"/>
            </a:xfrm>
            <a:prstGeom prst="rect">
              <a:avLst/>
            </a:prstGeom>
          </p:spPr>
        </p:pic>
      </p:grpSp>
      <p:grpSp>
        <p:nvGrpSpPr>
          <p:cNvPr id="18" name="Group 17"/>
          <p:cNvGrpSpPr/>
          <p:nvPr/>
        </p:nvGrpSpPr>
        <p:grpSpPr>
          <a:xfrm>
            <a:off x="710922" y="1681001"/>
            <a:ext cx="478787" cy="558892"/>
            <a:chOff x="4913679" y="5029614"/>
            <a:chExt cx="753759" cy="866188"/>
          </a:xfrm>
        </p:grpSpPr>
        <p:pic>
          <p:nvPicPr>
            <p:cNvPr id="58" name="Picture 57" descr="Medical_Home.png"/>
            <p:cNvPicPr>
              <a:picLocks noChangeAspect="1"/>
            </p:cNvPicPr>
            <p:nvPr/>
          </p:nvPicPr>
          <p:blipFill>
            <a:blip r:embed="rId9" cstate="print"/>
            <a:stretch>
              <a:fillRect/>
            </a:stretch>
          </p:blipFill>
          <p:spPr>
            <a:xfrm>
              <a:off x="5154330" y="5029614"/>
              <a:ext cx="272456" cy="274320"/>
            </a:xfrm>
            <a:prstGeom prst="rect">
              <a:avLst/>
            </a:prstGeom>
          </p:spPr>
        </p:pic>
        <p:sp>
          <p:nvSpPr>
            <p:cNvPr id="59" name="TextBox 58"/>
            <p:cNvSpPr txBox="1"/>
            <p:nvPr/>
          </p:nvSpPr>
          <p:spPr>
            <a:xfrm>
              <a:off x="4913679" y="5340922"/>
              <a:ext cx="753759" cy="554880"/>
            </a:xfrm>
            <a:prstGeom prst="rect">
              <a:avLst/>
            </a:prstGeom>
            <a:noFill/>
          </p:spPr>
          <p:txBody>
            <a:bodyPr wrap="square" lIns="45720" rIns="45720" rtlCol="0">
              <a:spAutoFit/>
            </a:bodyPr>
            <a:lstStyle/>
            <a:p>
              <a:pPr algn="ctr"/>
              <a:r>
                <a:rPr lang="en-US" sz="700" b="1" dirty="0" smtClean="0"/>
                <a:t>Pediatric After Hours</a:t>
              </a:r>
            </a:p>
          </p:txBody>
        </p:sp>
      </p:grpSp>
      <p:grpSp>
        <p:nvGrpSpPr>
          <p:cNvPr id="19" name="Group 18"/>
          <p:cNvGrpSpPr/>
          <p:nvPr/>
        </p:nvGrpSpPr>
        <p:grpSpPr>
          <a:xfrm>
            <a:off x="2189160" y="1891777"/>
            <a:ext cx="588980" cy="447179"/>
            <a:chOff x="5509189" y="2470656"/>
            <a:chExt cx="927237" cy="693052"/>
          </a:xfrm>
        </p:grpSpPr>
        <p:sp>
          <p:nvSpPr>
            <p:cNvPr id="56" name="TextBox 55"/>
            <p:cNvSpPr txBox="1"/>
            <p:nvPr/>
          </p:nvSpPr>
          <p:spPr>
            <a:xfrm>
              <a:off x="5509189" y="2750539"/>
              <a:ext cx="927237" cy="413169"/>
            </a:xfrm>
            <a:prstGeom prst="rect">
              <a:avLst/>
            </a:prstGeom>
            <a:noFill/>
          </p:spPr>
          <p:txBody>
            <a:bodyPr wrap="square" lIns="45720" rIns="45720" rtlCol="0">
              <a:spAutoFit/>
            </a:bodyPr>
            <a:lstStyle/>
            <a:p>
              <a:pPr algn="ctr"/>
              <a:r>
                <a:rPr lang="en-US" sz="700" b="1" dirty="0" smtClean="0"/>
                <a:t>Women’s Clinic</a:t>
              </a:r>
            </a:p>
          </p:txBody>
        </p:sp>
        <p:pic>
          <p:nvPicPr>
            <p:cNvPr id="57" name="Picture 56" descr="Building.png"/>
            <p:cNvPicPr>
              <a:picLocks noChangeAspect="1"/>
            </p:cNvPicPr>
            <p:nvPr/>
          </p:nvPicPr>
          <p:blipFill>
            <a:blip r:embed="rId8" cstate="print"/>
            <a:stretch>
              <a:fillRect/>
            </a:stretch>
          </p:blipFill>
          <p:spPr>
            <a:xfrm>
              <a:off x="5804457" y="2470656"/>
              <a:ext cx="336701" cy="283737"/>
            </a:xfrm>
            <a:prstGeom prst="rect">
              <a:avLst/>
            </a:prstGeom>
          </p:spPr>
        </p:pic>
      </p:grpSp>
      <p:grpSp>
        <p:nvGrpSpPr>
          <p:cNvPr id="20" name="Group 19"/>
          <p:cNvGrpSpPr/>
          <p:nvPr/>
        </p:nvGrpSpPr>
        <p:grpSpPr>
          <a:xfrm>
            <a:off x="1723634" y="1524262"/>
            <a:ext cx="485049" cy="540671"/>
            <a:chOff x="3396335" y="4909723"/>
            <a:chExt cx="763617" cy="837949"/>
          </a:xfrm>
        </p:grpSpPr>
        <p:sp>
          <p:nvSpPr>
            <p:cNvPr id="54" name="TextBox 53"/>
            <p:cNvSpPr txBox="1"/>
            <p:nvPr/>
          </p:nvSpPr>
          <p:spPr>
            <a:xfrm>
              <a:off x="3396335" y="5192792"/>
              <a:ext cx="763617" cy="554880"/>
            </a:xfrm>
            <a:prstGeom prst="rect">
              <a:avLst/>
            </a:prstGeom>
            <a:noFill/>
          </p:spPr>
          <p:txBody>
            <a:bodyPr wrap="square" lIns="45720" rIns="45720" rtlCol="0">
              <a:spAutoFit/>
            </a:bodyPr>
            <a:lstStyle/>
            <a:p>
              <a:pPr algn="ctr"/>
              <a:r>
                <a:rPr lang="en-US" sz="700" b="1" dirty="0" smtClean="0"/>
                <a:t>Pediatric Urgent Care</a:t>
              </a:r>
            </a:p>
          </p:txBody>
        </p:sp>
        <p:pic>
          <p:nvPicPr>
            <p:cNvPr id="55" name="Picture 54" descr="Building.png"/>
            <p:cNvPicPr preferRelativeResize="0">
              <a:picLocks noChangeAspect="1"/>
            </p:cNvPicPr>
            <p:nvPr/>
          </p:nvPicPr>
          <p:blipFill>
            <a:blip r:embed="rId10" cstate="print"/>
            <a:stretch>
              <a:fillRect/>
            </a:stretch>
          </p:blipFill>
          <p:spPr>
            <a:xfrm>
              <a:off x="3620514" y="4909723"/>
              <a:ext cx="315258" cy="256015"/>
            </a:xfrm>
            <a:prstGeom prst="rect">
              <a:avLst/>
            </a:prstGeom>
          </p:spPr>
        </p:pic>
      </p:grpSp>
      <p:grpSp>
        <p:nvGrpSpPr>
          <p:cNvPr id="21" name="Group 20"/>
          <p:cNvGrpSpPr/>
          <p:nvPr/>
        </p:nvGrpSpPr>
        <p:grpSpPr>
          <a:xfrm>
            <a:off x="334731" y="2842553"/>
            <a:ext cx="478787" cy="448454"/>
            <a:chOff x="2638514" y="4099839"/>
            <a:chExt cx="753759" cy="695028"/>
          </a:xfrm>
        </p:grpSpPr>
        <p:sp>
          <p:nvSpPr>
            <p:cNvPr id="52" name="TextBox 51"/>
            <p:cNvSpPr txBox="1"/>
            <p:nvPr/>
          </p:nvSpPr>
          <p:spPr>
            <a:xfrm>
              <a:off x="2638514" y="4381698"/>
              <a:ext cx="753759" cy="413169"/>
            </a:xfrm>
            <a:prstGeom prst="rect">
              <a:avLst/>
            </a:prstGeom>
            <a:noFill/>
          </p:spPr>
          <p:txBody>
            <a:bodyPr wrap="square" lIns="45720" rIns="45720" rtlCol="0">
              <a:spAutoFit/>
            </a:bodyPr>
            <a:lstStyle/>
            <a:p>
              <a:pPr algn="ctr"/>
              <a:r>
                <a:rPr lang="en-US" sz="700" b="1" dirty="0" smtClean="0"/>
                <a:t>Medical Home</a:t>
              </a:r>
            </a:p>
          </p:txBody>
        </p:sp>
        <p:pic>
          <p:nvPicPr>
            <p:cNvPr id="53" name="Picture 52" descr="Medical_Home.png"/>
            <p:cNvPicPr>
              <a:picLocks noChangeAspect="1"/>
            </p:cNvPicPr>
            <p:nvPr/>
          </p:nvPicPr>
          <p:blipFill>
            <a:blip r:embed="rId9" cstate="print"/>
            <a:stretch>
              <a:fillRect/>
            </a:stretch>
          </p:blipFill>
          <p:spPr>
            <a:xfrm>
              <a:off x="2879165" y="4099839"/>
              <a:ext cx="272456" cy="274320"/>
            </a:xfrm>
            <a:prstGeom prst="rect">
              <a:avLst/>
            </a:prstGeom>
          </p:spPr>
        </p:pic>
      </p:grpSp>
      <p:grpSp>
        <p:nvGrpSpPr>
          <p:cNvPr id="22" name="Group 21"/>
          <p:cNvGrpSpPr/>
          <p:nvPr/>
        </p:nvGrpSpPr>
        <p:grpSpPr>
          <a:xfrm>
            <a:off x="2274428" y="3312789"/>
            <a:ext cx="478787" cy="344278"/>
            <a:chOff x="2635765" y="3289956"/>
            <a:chExt cx="753759" cy="533573"/>
          </a:xfrm>
        </p:grpSpPr>
        <p:sp>
          <p:nvSpPr>
            <p:cNvPr id="50" name="TextBox 49"/>
            <p:cNvSpPr txBox="1"/>
            <p:nvPr/>
          </p:nvSpPr>
          <p:spPr>
            <a:xfrm>
              <a:off x="2635765" y="3554969"/>
              <a:ext cx="753759" cy="268560"/>
            </a:xfrm>
            <a:prstGeom prst="rect">
              <a:avLst/>
            </a:prstGeom>
            <a:noFill/>
          </p:spPr>
          <p:txBody>
            <a:bodyPr wrap="square" lIns="45720" rIns="45720" rtlCol="0">
              <a:spAutoFit/>
            </a:bodyPr>
            <a:lstStyle/>
            <a:p>
              <a:pPr algn="ctr"/>
              <a:r>
                <a:rPr lang="en-US" sz="700" b="1" dirty="0" smtClean="0"/>
                <a:t>E-Visits</a:t>
              </a:r>
            </a:p>
          </p:txBody>
        </p:sp>
        <p:pic>
          <p:nvPicPr>
            <p:cNvPr id="51" name="Picture 50" descr="Computer_laptop.png"/>
            <p:cNvPicPr>
              <a:picLocks noChangeAspect="1"/>
            </p:cNvPicPr>
            <p:nvPr/>
          </p:nvPicPr>
          <p:blipFill>
            <a:blip r:embed="rId11" cstate="print"/>
            <a:stretch>
              <a:fillRect/>
            </a:stretch>
          </p:blipFill>
          <p:spPr>
            <a:xfrm flipH="1">
              <a:off x="2868770" y="3289956"/>
              <a:ext cx="287748" cy="274320"/>
            </a:xfrm>
            <a:prstGeom prst="rect">
              <a:avLst/>
            </a:prstGeom>
          </p:spPr>
        </p:pic>
      </p:grpSp>
      <p:grpSp>
        <p:nvGrpSpPr>
          <p:cNvPr id="23" name="Group 22"/>
          <p:cNvGrpSpPr/>
          <p:nvPr/>
        </p:nvGrpSpPr>
        <p:grpSpPr>
          <a:xfrm>
            <a:off x="2630386" y="2275069"/>
            <a:ext cx="541579" cy="520142"/>
            <a:chOff x="6419725" y="3286817"/>
            <a:chExt cx="852613" cy="806132"/>
          </a:xfrm>
        </p:grpSpPr>
        <p:sp>
          <p:nvSpPr>
            <p:cNvPr id="48" name="TextBox 47"/>
            <p:cNvSpPr txBox="1"/>
            <p:nvPr/>
          </p:nvSpPr>
          <p:spPr>
            <a:xfrm>
              <a:off x="6419725" y="3538068"/>
              <a:ext cx="852613" cy="554881"/>
            </a:xfrm>
            <a:prstGeom prst="rect">
              <a:avLst/>
            </a:prstGeom>
            <a:noFill/>
          </p:spPr>
          <p:txBody>
            <a:bodyPr wrap="square" lIns="45720" rIns="45720" rtlCol="0">
              <a:spAutoFit/>
            </a:bodyPr>
            <a:lstStyle/>
            <a:p>
              <a:pPr algn="ctr"/>
              <a:r>
                <a:rPr lang="en-US" sz="700" b="1" dirty="0" smtClean="0"/>
                <a:t>Full Worksite Clinic</a:t>
              </a:r>
            </a:p>
          </p:txBody>
        </p:sp>
        <p:pic>
          <p:nvPicPr>
            <p:cNvPr id="49" name="Picture 48" descr="Hospital_Clinic.PNG"/>
            <p:cNvPicPr preferRelativeResize="0">
              <a:picLocks noChangeAspect="1"/>
            </p:cNvPicPr>
            <p:nvPr/>
          </p:nvPicPr>
          <p:blipFill>
            <a:blip r:embed="rId12" cstate="print"/>
            <a:stretch>
              <a:fillRect/>
            </a:stretch>
          </p:blipFill>
          <p:spPr>
            <a:xfrm>
              <a:off x="6671034" y="3286817"/>
              <a:ext cx="349994" cy="274320"/>
            </a:xfrm>
            <a:prstGeom prst="rect">
              <a:avLst/>
            </a:prstGeom>
          </p:spPr>
        </p:pic>
      </p:grpSp>
      <p:grpSp>
        <p:nvGrpSpPr>
          <p:cNvPr id="24" name="Group 23"/>
          <p:cNvGrpSpPr/>
          <p:nvPr/>
        </p:nvGrpSpPr>
        <p:grpSpPr>
          <a:xfrm>
            <a:off x="2613060" y="2855265"/>
            <a:ext cx="576230" cy="514467"/>
            <a:chOff x="6365174" y="4093561"/>
            <a:chExt cx="907164" cy="797338"/>
          </a:xfrm>
        </p:grpSpPr>
        <p:sp>
          <p:nvSpPr>
            <p:cNvPr id="46" name="TextBox 45"/>
            <p:cNvSpPr txBox="1"/>
            <p:nvPr/>
          </p:nvSpPr>
          <p:spPr>
            <a:xfrm>
              <a:off x="6365174" y="4336018"/>
              <a:ext cx="907164" cy="554881"/>
            </a:xfrm>
            <a:prstGeom prst="rect">
              <a:avLst/>
            </a:prstGeom>
            <a:noFill/>
          </p:spPr>
          <p:txBody>
            <a:bodyPr wrap="square" lIns="45720" rIns="45720" rtlCol="0">
              <a:spAutoFit/>
            </a:bodyPr>
            <a:lstStyle/>
            <a:p>
              <a:pPr algn="ctr"/>
              <a:r>
                <a:rPr lang="en-US" sz="700" b="1" dirty="0" smtClean="0"/>
                <a:t>Mental Health Urgent Care</a:t>
              </a:r>
            </a:p>
          </p:txBody>
        </p:sp>
        <p:pic>
          <p:nvPicPr>
            <p:cNvPr id="47" name="Picture 46" descr="Building.png"/>
            <p:cNvPicPr preferRelativeResize="0">
              <a:picLocks noChangeAspect="1"/>
            </p:cNvPicPr>
            <p:nvPr/>
          </p:nvPicPr>
          <p:blipFill>
            <a:blip r:embed="rId10" cstate="print"/>
            <a:stretch>
              <a:fillRect/>
            </a:stretch>
          </p:blipFill>
          <p:spPr>
            <a:xfrm>
              <a:off x="6661127" y="4093561"/>
              <a:ext cx="315258" cy="256015"/>
            </a:xfrm>
            <a:prstGeom prst="rect">
              <a:avLst/>
            </a:prstGeom>
          </p:spPr>
        </p:pic>
      </p:grpSp>
      <p:grpSp>
        <p:nvGrpSpPr>
          <p:cNvPr id="25" name="Group 24"/>
          <p:cNvGrpSpPr/>
          <p:nvPr/>
        </p:nvGrpSpPr>
        <p:grpSpPr>
          <a:xfrm>
            <a:off x="1205690" y="3621761"/>
            <a:ext cx="533034" cy="591339"/>
            <a:chOff x="4097564" y="5180740"/>
            <a:chExt cx="839161" cy="916476"/>
          </a:xfrm>
        </p:grpSpPr>
        <p:sp>
          <p:nvSpPr>
            <p:cNvPr id="44" name="TextBox 43"/>
            <p:cNvSpPr txBox="1"/>
            <p:nvPr/>
          </p:nvSpPr>
          <p:spPr>
            <a:xfrm>
              <a:off x="4097564" y="5453264"/>
              <a:ext cx="839161" cy="643952"/>
            </a:xfrm>
            <a:prstGeom prst="rect">
              <a:avLst/>
            </a:prstGeom>
            <a:noFill/>
          </p:spPr>
          <p:txBody>
            <a:bodyPr wrap="square" lIns="45720" rIns="45720" rtlCol="0">
              <a:spAutoFit/>
            </a:bodyPr>
            <a:lstStyle/>
            <a:p>
              <a:pPr algn="ctr"/>
              <a:r>
                <a:rPr lang="en-US" sz="700" b="1" dirty="0" smtClean="0"/>
                <a:t>Advanced Care Center</a:t>
              </a:r>
            </a:p>
          </p:txBody>
        </p:sp>
        <p:pic>
          <p:nvPicPr>
            <p:cNvPr id="45" name="Picture 44" descr="Building.png"/>
            <p:cNvPicPr>
              <a:picLocks noChangeAspect="1"/>
            </p:cNvPicPr>
            <p:nvPr/>
          </p:nvPicPr>
          <p:blipFill>
            <a:blip r:embed="rId8" cstate="print"/>
            <a:stretch>
              <a:fillRect/>
            </a:stretch>
          </p:blipFill>
          <p:spPr>
            <a:xfrm>
              <a:off x="4391493" y="5180740"/>
              <a:ext cx="336701" cy="283737"/>
            </a:xfrm>
            <a:prstGeom prst="rect">
              <a:avLst/>
            </a:prstGeom>
          </p:spPr>
        </p:pic>
      </p:grpSp>
      <p:grpSp>
        <p:nvGrpSpPr>
          <p:cNvPr id="26" name="Group 25"/>
          <p:cNvGrpSpPr/>
          <p:nvPr/>
        </p:nvGrpSpPr>
        <p:grpSpPr>
          <a:xfrm>
            <a:off x="772082" y="3312789"/>
            <a:ext cx="433899" cy="440433"/>
            <a:chOff x="3188265" y="5024169"/>
            <a:chExt cx="683091" cy="682597"/>
          </a:xfrm>
        </p:grpSpPr>
        <p:sp>
          <p:nvSpPr>
            <p:cNvPr id="42" name="TextBox 41"/>
            <p:cNvSpPr txBox="1"/>
            <p:nvPr/>
          </p:nvSpPr>
          <p:spPr>
            <a:xfrm>
              <a:off x="3188265" y="5293597"/>
              <a:ext cx="683091" cy="413169"/>
            </a:xfrm>
            <a:prstGeom prst="rect">
              <a:avLst/>
            </a:prstGeom>
            <a:noFill/>
          </p:spPr>
          <p:txBody>
            <a:bodyPr wrap="square" lIns="45720" rIns="45720" rtlCol="0">
              <a:spAutoFit/>
            </a:bodyPr>
            <a:lstStyle/>
            <a:p>
              <a:pPr algn="ctr"/>
              <a:r>
                <a:rPr lang="en-US" sz="700" b="1" dirty="0" smtClean="0"/>
                <a:t>Retail Clinic</a:t>
              </a:r>
            </a:p>
          </p:txBody>
        </p:sp>
        <p:pic>
          <p:nvPicPr>
            <p:cNvPr id="43" name="Picture 42" descr="Building.png"/>
            <p:cNvPicPr preferRelativeResize="0">
              <a:picLocks noChangeAspect="1"/>
            </p:cNvPicPr>
            <p:nvPr/>
          </p:nvPicPr>
          <p:blipFill>
            <a:blip r:embed="rId10" cstate="print"/>
            <a:stretch>
              <a:fillRect/>
            </a:stretch>
          </p:blipFill>
          <p:spPr>
            <a:xfrm>
              <a:off x="3372181" y="5024169"/>
              <a:ext cx="315258" cy="256015"/>
            </a:xfrm>
            <a:prstGeom prst="rect">
              <a:avLst/>
            </a:prstGeom>
          </p:spPr>
        </p:pic>
      </p:grpSp>
      <p:grpSp>
        <p:nvGrpSpPr>
          <p:cNvPr id="27" name="Group 26"/>
          <p:cNvGrpSpPr/>
          <p:nvPr/>
        </p:nvGrpSpPr>
        <p:grpSpPr>
          <a:xfrm>
            <a:off x="293686" y="2267608"/>
            <a:ext cx="560878" cy="535063"/>
            <a:chOff x="2501473" y="3158132"/>
            <a:chExt cx="882995" cy="829257"/>
          </a:xfrm>
        </p:grpSpPr>
        <p:sp>
          <p:nvSpPr>
            <p:cNvPr id="40" name="TextBox 39"/>
            <p:cNvSpPr txBox="1"/>
            <p:nvPr/>
          </p:nvSpPr>
          <p:spPr>
            <a:xfrm>
              <a:off x="2501473" y="3432508"/>
              <a:ext cx="882995" cy="554881"/>
            </a:xfrm>
            <a:prstGeom prst="rect">
              <a:avLst/>
            </a:prstGeom>
            <a:noFill/>
          </p:spPr>
          <p:txBody>
            <a:bodyPr wrap="square" lIns="45720" rIns="45720" rtlCol="0">
              <a:spAutoFit/>
            </a:bodyPr>
            <a:lstStyle/>
            <a:p>
              <a:pPr algn="ctr"/>
              <a:r>
                <a:rPr lang="en-US" sz="700" b="1" dirty="0" smtClean="0"/>
                <a:t>Chronic Disease Clinic</a:t>
              </a:r>
            </a:p>
          </p:txBody>
        </p:sp>
        <p:pic>
          <p:nvPicPr>
            <p:cNvPr id="41" name="Picture 40" descr="Building.png"/>
            <p:cNvPicPr>
              <a:picLocks noChangeAspect="1"/>
            </p:cNvPicPr>
            <p:nvPr/>
          </p:nvPicPr>
          <p:blipFill>
            <a:blip r:embed="rId8" cstate="print"/>
            <a:stretch>
              <a:fillRect/>
            </a:stretch>
          </p:blipFill>
          <p:spPr>
            <a:xfrm>
              <a:off x="2774620" y="3158132"/>
              <a:ext cx="336701" cy="283737"/>
            </a:xfrm>
            <a:prstGeom prst="rect">
              <a:avLst/>
            </a:prstGeom>
          </p:spPr>
        </p:pic>
      </p:grpSp>
      <p:cxnSp>
        <p:nvCxnSpPr>
          <p:cNvPr id="28" name="Straight Connector 27"/>
          <p:cNvCxnSpPr/>
          <p:nvPr/>
        </p:nvCxnSpPr>
        <p:spPr>
          <a:xfrm>
            <a:off x="1089157" y="2216086"/>
            <a:ext cx="468823" cy="380180"/>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41923" y="2007543"/>
            <a:ext cx="105605" cy="536363"/>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4" idx="2"/>
          </p:cNvCxnSpPr>
          <p:nvPr/>
        </p:nvCxnSpPr>
        <p:spPr>
          <a:xfrm flipH="1">
            <a:off x="1818507" y="2064932"/>
            <a:ext cx="147652" cy="478974"/>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934169" y="2574556"/>
            <a:ext cx="648715" cy="145585"/>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34169" y="2849123"/>
            <a:ext cx="648715" cy="145585"/>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19778" y="2945380"/>
            <a:ext cx="375208" cy="320541"/>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18507" y="2962300"/>
            <a:ext cx="105605" cy="536363"/>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541923" y="2962300"/>
            <a:ext cx="105605" cy="536363"/>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81332" y="2849123"/>
            <a:ext cx="648715" cy="145585"/>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161402" y="2945380"/>
            <a:ext cx="375208" cy="320541"/>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81332" y="2574556"/>
            <a:ext cx="648715" cy="145585"/>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922007" y="2343409"/>
            <a:ext cx="298519" cy="252857"/>
          </a:xfrm>
          <a:prstGeom prst="line">
            <a:avLst/>
          </a:prstGeom>
          <a:ln w="19050">
            <a:solidFill>
              <a:schemeClr val="accent3"/>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gray">
          <a:xfrm>
            <a:off x="4288676" y="2113158"/>
            <a:ext cx="263887"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bwMode="gray">
          <a:xfrm>
            <a:off x="4288677" y="2834739"/>
            <a:ext cx="263887"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bwMode="gray">
          <a:xfrm>
            <a:off x="4301663" y="3515514"/>
            <a:ext cx="263887" cy="0"/>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gray">
          <a:xfrm>
            <a:off x="584440" y="1036530"/>
            <a:ext cx="2340774" cy="338554"/>
          </a:xfrm>
          <a:prstGeom prst="rect">
            <a:avLst/>
          </a:prstGeom>
          <a:noFill/>
        </p:spPr>
        <p:txBody>
          <a:bodyPr wrap="square" lIns="0" tIns="0" rIns="0" bIns="0" rtlCol="0">
            <a:spAutoFit/>
          </a:bodyPr>
          <a:lstStyle/>
          <a:p>
            <a:pPr algn="ctr">
              <a:spcBef>
                <a:spcPts val="500"/>
              </a:spcBef>
            </a:pPr>
            <a:r>
              <a:rPr lang="en-US" sz="1100" b="1" dirty="0" smtClean="0"/>
              <a:t>An Expanding Network of Low-Acuity Partners</a:t>
            </a:r>
          </a:p>
        </p:txBody>
      </p:sp>
      <p:sp>
        <p:nvSpPr>
          <p:cNvPr id="71" name="TextBox 70"/>
          <p:cNvSpPr txBox="1"/>
          <p:nvPr/>
        </p:nvSpPr>
        <p:spPr bwMode="gray">
          <a:xfrm>
            <a:off x="3542738" y="1036530"/>
            <a:ext cx="2161406" cy="338554"/>
          </a:xfrm>
          <a:prstGeom prst="rect">
            <a:avLst/>
          </a:prstGeom>
          <a:noFill/>
        </p:spPr>
        <p:txBody>
          <a:bodyPr wrap="square" lIns="0" tIns="0" rIns="0" bIns="0" rtlCol="0">
            <a:spAutoFit/>
          </a:bodyPr>
          <a:lstStyle/>
          <a:p>
            <a:pPr algn="ctr">
              <a:spcBef>
                <a:spcPts val="500"/>
              </a:spcBef>
            </a:pPr>
            <a:r>
              <a:rPr lang="en-US" sz="1100" b="1" dirty="0" smtClean="0"/>
              <a:t>Three Main No-Regrets Focus Areas for Volume Shifts</a:t>
            </a:r>
          </a:p>
        </p:txBody>
      </p:sp>
      <p:pic>
        <p:nvPicPr>
          <p:cNvPr id="2054" name="Picture 6" descr="C:\Users\Nicholas\Desktop\Icons\Unit_door.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6159" y="2638746"/>
            <a:ext cx="398876" cy="33932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Nicholas\Desktop\Icons\Medical_hom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83634" y="3320725"/>
            <a:ext cx="467494" cy="38957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bwMode="gray">
          <a:xfrm>
            <a:off x="3545530" y="2000642"/>
            <a:ext cx="99386" cy="215444"/>
          </a:xfrm>
          <a:prstGeom prst="rect">
            <a:avLst/>
          </a:prstGeom>
          <a:noFill/>
        </p:spPr>
        <p:txBody>
          <a:bodyPr wrap="none" lIns="0" tIns="0" rIns="0" bIns="0" rtlCol="0">
            <a:spAutoFit/>
          </a:bodyPr>
          <a:lstStyle/>
          <a:p>
            <a:r>
              <a:rPr lang="en-US" sz="1400" b="1" dirty="0" smtClean="0">
                <a:solidFill>
                  <a:schemeClr val="accent6"/>
                </a:solidFill>
              </a:rPr>
              <a:t>1</a:t>
            </a:r>
          </a:p>
        </p:txBody>
      </p:sp>
      <p:sp>
        <p:nvSpPr>
          <p:cNvPr id="78" name="TextBox 77"/>
          <p:cNvSpPr txBox="1"/>
          <p:nvPr/>
        </p:nvSpPr>
        <p:spPr bwMode="gray">
          <a:xfrm>
            <a:off x="3549486" y="2734831"/>
            <a:ext cx="99386" cy="215444"/>
          </a:xfrm>
          <a:prstGeom prst="rect">
            <a:avLst/>
          </a:prstGeom>
          <a:noFill/>
        </p:spPr>
        <p:txBody>
          <a:bodyPr wrap="none" lIns="0" tIns="0" rIns="0" bIns="0" rtlCol="0">
            <a:spAutoFit/>
          </a:bodyPr>
          <a:lstStyle/>
          <a:p>
            <a:r>
              <a:rPr lang="en-US" sz="1400" b="1" dirty="0" smtClean="0">
                <a:solidFill>
                  <a:schemeClr val="accent6"/>
                </a:solidFill>
              </a:rPr>
              <a:t>2</a:t>
            </a:r>
          </a:p>
        </p:txBody>
      </p:sp>
      <p:sp>
        <p:nvSpPr>
          <p:cNvPr id="79" name="TextBox 78"/>
          <p:cNvSpPr txBox="1"/>
          <p:nvPr/>
        </p:nvSpPr>
        <p:spPr bwMode="gray">
          <a:xfrm>
            <a:off x="3582876" y="3404483"/>
            <a:ext cx="99386" cy="215444"/>
          </a:xfrm>
          <a:prstGeom prst="rect">
            <a:avLst/>
          </a:prstGeom>
          <a:noFill/>
        </p:spPr>
        <p:txBody>
          <a:bodyPr wrap="none" lIns="0" tIns="0" rIns="0" bIns="0" rtlCol="0">
            <a:spAutoFit/>
          </a:bodyPr>
          <a:lstStyle/>
          <a:p>
            <a:r>
              <a:rPr lang="en-US" sz="1400" b="1" dirty="0" smtClean="0">
                <a:solidFill>
                  <a:schemeClr val="accent6"/>
                </a:solidFill>
              </a:rPr>
              <a:t>3</a:t>
            </a:r>
          </a:p>
        </p:txBody>
      </p:sp>
    </p:spTree>
    <p:extLst>
      <p:ext uri="{BB962C8B-B14F-4D97-AF65-F5344CB8AC3E}">
        <p14:creationId xmlns:p14="http://schemas.microsoft.com/office/powerpoint/2010/main" val="14257135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Faulkner’s Stubbornly Low Prices Show Benefit of Strategy</a:t>
            </a:r>
            <a:endParaRPr lang="en-US" dirty="0"/>
          </a:p>
        </p:txBody>
      </p:sp>
      <p:sp>
        <p:nvSpPr>
          <p:cNvPr id="3" name="Text Placeholder 2"/>
          <p:cNvSpPr>
            <a:spLocks noGrp="1"/>
          </p:cNvSpPr>
          <p:nvPr>
            <p:ph type="body" sz="quarter" idx="22"/>
          </p:nvPr>
        </p:nvSpPr>
        <p:spPr/>
        <p:txBody>
          <a:bodyPr/>
          <a:lstStyle/>
          <a:p>
            <a:endParaRPr lang="en-US"/>
          </a:p>
        </p:txBody>
      </p:sp>
      <p:sp>
        <p:nvSpPr>
          <p:cNvPr id="4" name="Text Placeholder 3"/>
          <p:cNvSpPr>
            <a:spLocks noGrp="1"/>
          </p:cNvSpPr>
          <p:nvPr>
            <p:ph type="body" sz="quarter" idx="23"/>
          </p:nvPr>
        </p:nvSpPr>
        <p:spPr>
          <a:xfrm>
            <a:off x="3957632" y="4465124"/>
            <a:ext cx="2443168" cy="335476"/>
          </a:xfrm>
        </p:spPr>
        <p:txBody>
          <a:bodyPr/>
          <a:lstStyle/>
          <a:p>
            <a:r>
              <a:rPr lang="en-US" dirty="0"/>
              <a:t>Source: Sussman et al, “Integration of an Academic Medical Center and a Community Hospital: The Brigham and Women’s/Faulkner Hospital Experience,” Journal of Academic Medicine, 2005; Health Care Advisory Board interviews and analysis. </a:t>
            </a:r>
          </a:p>
        </p:txBody>
      </p:sp>
      <p:sp>
        <p:nvSpPr>
          <p:cNvPr id="5" name="Text Placeholder 4"/>
          <p:cNvSpPr>
            <a:spLocks noGrp="1"/>
          </p:cNvSpPr>
          <p:nvPr>
            <p:ph type="body" sz="quarter" idx="24"/>
          </p:nvPr>
        </p:nvSpPr>
        <p:spPr>
          <a:xfrm>
            <a:off x="0" y="4544011"/>
            <a:ext cx="1743559" cy="76944"/>
          </a:xfrm>
        </p:spPr>
        <p:txBody>
          <a:bodyPr/>
          <a:lstStyle/>
          <a:p>
            <a:r>
              <a:rPr lang="en-US" dirty="0" smtClean="0"/>
              <a:t>Came together under common corporate parent</a:t>
            </a:r>
            <a:endParaRPr lang="en-US" dirty="0"/>
          </a:p>
        </p:txBody>
      </p:sp>
      <p:sp>
        <p:nvSpPr>
          <p:cNvPr id="6" name="Text Placeholder 5"/>
          <p:cNvSpPr>
            <a:spLocks noGrp="1"/>
          </p:cNvSpPr>
          <p:nvPr>
            <p:ph type="body" sz="quarter" idx="25"/>
          </p:nvPr>
        </p:nvSpPr>
        <p:spPr/>
        <p:txBody>
          <a:bodyPr/>
          <a:lstStyle/>
          <a:p>
            <a:r>
              <a:rPr lang="en-US" dirty="0" smtClean="0"/>
              <a:t>More Than Just Theoretical</a:t>
            </a:r>
            <a:endParaRPr lang="en-US" dirty="0"/>
          </a:p>
        </p:txBody>
      </p:sp>
      <p:sp>
        <p:nvSpPr>
          <p:cNvPr id="7" name="TextBox 6"/>
          <p:cNvSpPr txBox="1"/>
          <p:nvPr/>
        </p:nvSpPr>
        <p:spPr bwMode="gray">
          <a:xfrm>
            <a:off x="824637" y="1337816"/>
            <a:ext cx="1042286" cy="307777"/>
          </a:xfrm>
          <a:prstGeom prst="rect">
            <a:avLst/>
          </a:prstGeom>
          <a:noFill/>
        </p:spPr>
        <p:txBody>
          <a:bodyPr wrap="square" lIns="0" tIns="0" rIns="0" bIns="0" rtlCol="0">
            <a:spAutoFit/>
          </a:bodyPr>
          <a:lstStyle/>
          <a:p>
            <a:pPr algn="ctr">
              <a:spcBef>
                <a:spcPts val="500"/>
              </a:spcBef>
            </a:pPr>
            <a:r>
              <a:rPr lang="en-US" sz="1000" b="1" dirty="0" smtClean="0"/>
              <a:t>Brigham </a:t>
            </a:r>
            <a:br>
              <a:rPr lang="en-US" sz="1000" b="1" dirty="0" smtClean="0"/>
            </a:br>
            <a:r>
              <a:rPr lang="en-US" sz="1000" b="1" dirty="0" smtClean="0"/>
              <a:t>and Women’s</a:t>
            </a:r>
          </a:p>
        </p:txBody>
      </p:sp>
      <p:pic>
        <p:nvPicPr>
          <p:cNvPr id="11" name="Picture 3"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723" y="1956180"/>
            <a:ext cx="4572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public\share\ABC Templates and Resources\ABC Art Icons Logos\ABC Modern Icons\Hospital_buil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 y="1775998"/>
            <a:ext cx="457201" cy="44688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9"/>
          <p:cNvSpPr>
            <a:spLocks noGrp="1"/>
          </p:cNvSpPr>
          <p:nvPr/>
        </p:nvSpPr>
        <p:spPr bwMode="gray">
          <a:xfrm>
            <a:off x="3373706" y="1187255"/>
            <a:ext cx="2639926" cy="1692712"/>
          </a:xfrm>
          <a:prstGeom prst="rect">
            <a:avLst/>
          </a:prstGeom>
          <a:solidFill>
            <a:schemeClr val="accent1"/>
          </a:solidFill>
          <a:ln w="6350">
            <a:solidFill>
              <a:schemeClr val="bg1"/>
            </a:solidFill>
          </a:ln>
        </p:spPr>
        <p:txBody>
          <a:bodyPr vert="horz" wrap="square" lIns="182880" tIns="274320" rIns="261231" bIns="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t>Proving the Point</a:t>
            </a:r>
            <a:endParaRPr lang="en-US" sz="1100" dirty="0"/>
          </a:p>
          <a:p>
            <a:endParaRPr lang="en-US" dirty="0" smtClean="0"/>
          </a:p>
        </p:txBody>
      </p:sp>
      <p:sp>
        <p:nvSpPr>
          <p:cNvPr id="18" name="TextBox 17"/>
          <p:cNvSpPr txBox="1"/>
          <p:nvPr/>
        </p:nvSpPr>
        <p:spPr bwMode="gray">
          <a:xfrm>
            <a:off x="4556699" y="2285914"/>
            <a:ext cx="1305512" cy="461665"/>
          </a:xfrm>
          <a:prstGeom prst="rect">
            <a:avLst/>
          </a:prstGeom>
          <a:noFill/>
        </p:spPr>
        <p:txBody>
          <a:bodyPr wrap="square" lIns="0" tIns="0" rIns="0" bIns="0" rtlCol="0">
            <a:spAutoFit/>
          </a:bodyPr>
          <a:lstStyle/>
          <a:p>
            <a:pPr>
              <a:spcBef>
                <a:spcPts val="500"/>
              </a:spcBef>
            </a:pPr>
            <a:r>
              <a:rPr lang="en-US" sz="1000" dirty="0" smtClean="0"/>
              <a:t>Lower commercial prices at Faulkner vs. BWH, as of 2012</a:t>
            </a:r>
          </a:p>
        </p:txBody>
      </p:sp>
      <p:sp>
        <p:nvSpPr>
          <p:cNvPr id="19" name="TextBox 18"/>
          <p:cNvSpPr txBox="1"/>
          <p:nvPr/>
        </p:nvSpPr>
        <p:spPr bwMode="gray">
          <a:xfrm>
            <a:off x="4556699" y="1754521"/>
            <a:ext cx="1179052" cy="461665"/>
          </a:xfrm>
          <a:prstGeom prst="rect">
            <a:avLst/>
          </a:prstGeom>
          <a:noFill/>
        </p:spPr>
        <p:txBody>
          <a:bodyPr wrap="square" lIns="0" tIns="0" rIns="0" bIns="0" rtlCol="0">
            <a:spAutoFit/>
          </a:bodyPr>
          <a:lstStyle/>
          <a:p>
            <a:pPr>
              <a:spcBef>
                <a:spcPts val="500"/>
              </a:spcBef>
            </a:pPr>
            <a:r>
              <a:rPr lang="en-US" sz="1000" dirty="0" smtClean="0"/>
              <a:t>General admissions shifted from BWH to Faulkner since 2005</a:t>
            </a:r>
          </a:p>
        </p:txBody>
      </p:sp>
      <p:sp>
        <p:nvSpPr>
          <p:cNvPr id="20" name="Rectangle 19"/>
          <p:cNvSpPr/>
          <p:nvPr/>
        </p:nvSpPr>
        <p:spPr>
          <a:xfrm>
            <a:off x="3744706" y="2285914"/>
            <a:ext cx="748923" cy="430887"/>
          </a:xfrm>
          <a:prstGeom prst="rect">
            <a:avLst/>
          </a:prstGeom>
        </p:spPr>
        <p:txBody>
          <a:bodyPr wrap="none">
            <a:spAutoFit/>
          </a:bodyPr>
          <a:lstStyle/>
          <a:p>
            <a:pPr algn="r"/>
            <a:r>
              <a:rPr lang="en-US" sz="2200" dirty="0" smtClean="0">
                <a:solidFill>
                  <a:schemeClr val="accent6"/>
                </a:solidFill>
              </a:rPr>
              <a:t>19%</a:t>
            </a:r>
            <a:endParaRPr lang="en-US" sz="2200" dirty="0">
              <a:solidFill>
                <a:schemeClr val="accent6"/>
              </a:solidFill>
            </a:endParaRPr>
          </a:p>
        </p:txBody>
      </p:sp>
      <p:sp>
        <p:nvSpPr>
          <p:cNvPr id="21" name="Rectangle 20"/>
          <p:cNvSpPr/>
          <p:nvPr/>
        </p:nvSpPr>
        <p:spPr>
          <a:xfrm>
            <a:off x="3180599" y="1769911"/>
            <a:ext cx="1313030" cy="430887"/>
          </a:xfrm>
          <a:prstGeom prst="rect">
            <a:avLst/>
          </a:prstGeom>
        </p:spPr>
        <p:txBody>
          <a:bodyPr wrap="square">
            <a:spAutoFit/>
          </a:bodyPr>
          <a:lstStyle/>
          <a:p>
            <a:pPr algn="r"/>
            <a:r>
              <a:rPr lang="en-US" sz="2200" dirty="0" smtClean="0">
                <a:solidFill>
                  <a:schemeClr val="accent6"/>
                </a:solidFill>
              </a:rPr>
              <a:t>13.7%</a:t>
            </a:r>
            <a:endParaRPr lang="en-US" sz="2200" dirty="0">
              <a:solidFill>
                <a:schemeClr val="accent6"/>
              </a:solidFill>
            </a:endParaRPr>
          </a:p>
        </p:txBody>
      </p:sp>
      <p:grpSp>
        <p:nvGrpSpPr>
          <p:cNvPr id="22" name="Group 21"/>
          <p:cNvGrpSpPr/>
          <p:nvPr/>
        </p:nvGrpSpPr>
        <p:grpSpPr bwMode="gray">
          <a:xfrm>
            <a:off x="3372922" y="1187255"/>
            <a:ext cx="319390" cy="218673"/>
            <a:chOff x="4454248" y="2003891"/>
            <a:chExt cx="319390" cy="218673"/>
          </a:xfrm>
        </p:grpSpPr>
        <p:sp>
          <p:nvSpPr>
            <p:cNvPr id="23" name="Freeform 22"/>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Freeform 23"/>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26" name="TextBox 25"/>
          <p:cNvSpPr txBox="1"/>
          <p:nvPr/>
        </p:nvSpPr>
        <p:spPr bwMode="gray">
          <a:xfrm>
            <a:off x="351338" y="2358790"/>
            <a:ext cx="765842" cy="276999"/>
          </a:xfrm>
          <a:prstGeom prst="rect">
            <a:avLst/>
          </a:prstGeom>
          <a:noFill/>
        </p:spPr>
        <p:txBody>
          <a:bodyPr wrap="square" lIns="0" tIns="0" rIns="0" bIns="0" rtlCol="0">
            <a:spAutoFit/>
          </a:bodyPr>
          <a:lstStyle/>
          <a:p>
            <a:pPr algn="r">
              <a:spcBef>
                <a:spcPts val="500"/>
              </a:spcBef>
            </a:pPr>
            <a:r>
              <a:rPr lang="en-US" sz="900" i="1" dirty="0" smtClean="0"/>
              <a:t>2013 Case </a:t>
            </a:r>
            <a:br>
              <a:rPr lang="en-US" sz="900" i="1" dirty="0" smtClean="0"/>
            </a:br>
            <a:r>
              <a:rPr lang="en-US" sz="900" i="1" dirty="0" smtClean="0"/>
              <a:t>Mix Index</a:t>
            </a:r>
          </a:p>
        </p:txBody>
      </p:sp>
      <p:sp>
        <p:nvSpPr>
          <p:cNvPr id="27" name="TextBox 26"/>
          <p:cNvSpPr txBox="1"/>
          <p:nvPr/>
        </p:nvSpPr>
        <p:spPr bwMode="gray">
          <a:xfrm>
            <a:off x="2370321" y="2424883"/>
            <a:ext cx="319670" cy="138499"/>
          </a:xfrm>
          <a:prstGeom prst="rect">
            <a:avLst/>
          </a:prstGeom>
          <a:solidFill>
            <a:schemeClr val="bg2"/>
          </a:solidFill>
        </p:spPr>
        <p:txBody>
          <a:bodyPr wrap="square" lIns="0" tIns="0" rIns="0" bIns="0" rtlCol="0">
            <a:spAutoFit/>
          </a:bodyPr>
          <a:lstStyle/>
          <a:p>
            <a:pPr algn="ctr">
              <a:spcBef>
                <a:spcPts val="500"/>
              </a:spcBef>
            </a:pPr>
            <a:r>
              <a:rPr lang="en-US" sz="900" b="1" dirty="0" smtClean="0"/>
              <a:t>0.80</a:t>
            </a:r>
          </a:p>
        </p:txBody>
      </p:sp>
      <p:sp>
        <p:nvSpPr>
          <p:cNvPr id="28" name="TextBox 27"/>
          <p:cNvSpPr txBox="1"/>
          <p:nvPr/>
        </p:nvSpPr>
        <p:spPr bwMode="gray">
          <a:xfrm>
            <a:off x="1254711" y="2432107"/>
            <a:ext cx="319670" cy="138499"/>
          </a:xfrm>
          <a:prstGeom prst="rect">
            <a:avLst/>
          </a:prstGeom>
          <a:solidFill>
            <a:schemeClr val="bg2"/>
          </a:solidFill>
        </p:spPr>
        <p:txBody>
          <a:bodyPr wrap="square" lIns="0" tIns="0" rIns="0" bIns="0" rtlCol="0">
            <a:spAutoFit/>
          </a:bodyPr>
          <a:lstStyle/>
          <a:p>
            <a:pPr algn="ctr">
              <a:spcBef>
                <a:spcPts val="500"/>
              </a:spcBef>
            </a:pPr>
            <a:r>
              <a:rPr lang="en-US" sz="900" b="1" dirty="0" smtClean="0"/>
              <a:t>1.38</a:t>
            </a:r>
          </a:p>
        </p:txBody>
      </p:sp>
      <p:sp>
        <p:nvSpPr>
          <p:cNvPr id="29" name="TextBox 28"/>
          <p:cNvSpPr txBox="1"/>
          <p:nvPr/>
        </p:nvSpPr>
        <p:spPr bwMode="gray">
          <a:xfrm>
            <a:off x="2141701" y="1316011"/>
            <a:ext cx="776910" cy="307777"/>
          </a:xfrm>
          <a:prstGeom prst="rect">
            <a:avLst/>
          </a:prstGeom>
          <a:noFill/>
        </p:spPr>
        <p:txBody>
          <a:bodyPr wrap="square" lIns="0" tIns="0" rIns="0" bIns="0" rtlCol="0">
            <a:spAutoFit/>
          </a:bodyPr>
          <a:lstStyle/>
          <a:p>
            <a:pPr algn="ctr">
              <a:spcBef>
                <a:spcPts val="500"/>
              </a:spcBef>
            </a:pPr>
            <a:r>
              <a:rPr lang="en-US" sz="1000" b="1" dirty="0" smtClean="0"/>
              <a:t>Faulkner Hospital</a:t>
            </a:r>
          </a:p>
        </p:txBody>
      </p:sp>
      <p:sp>
        <p:nvSpPr>
          <p:cNvPr id="30" name="Text Placeholder 7"/>
          <p:cNvSpPr txBox="1">
            <a:spLocks/>
          </p:cNvSpPr>
          <p:nvPr/>
        </p:nvSpPr>
        <p:spPr>
          <a:xfrm>
            <a:off x="766665" y="3461748"/>
            <a:ext cx="1763491" cy="477598"/>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sz="900" dirty="0" smtClean="0">
                <a:solidFill>
                  <a:srgbClr val="333E48"/>
                </a:solidFill>
              </a:rPr>
              <a:t>BWH contracts with local multispecialty group (Harvard Vanguard Medical Group) came up for renegotiation </a:t>
            </a:r>
            <a:endParaRPr lang="en-US" sz="900" dirty="0">
              <a:solidFill>
                <a:srgbClr val="333E48"/>
              </a:solidFill>
            </a:endParaRPr>
          </a:p>
        </p:txBody>
      </p:sp>
      <p:sp>
        <p:nvSpPr>
          <p:cNvPr id="39" name="Text Placeholder 7"/>
          <p:cNvSpPr txBox="1">
            <a:spLocks/>
          </p:cNvSpPr>
          <p:nvPr/>
        </p:nvSpPr>
        <p:spPr>
          <a:xfrm>
            <a:off x="2530156" y="3452020"/>
            <a:ext cx="1427476" cy="477598"/>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sz="900" dirty="0" smtClean="0">
                <a:solidFill>
                  <a:srgbClr val="333E48"/>
                </a:solidFill>
              </a:rPr>
              <a:t>HVMG received attractive terms from another local hospital</a:t>
            </a:r>
            <a:endParaRPr lang="en-US" sz="900" dirty="0">
              <a:solidFill>
                <a:srgbClr val="333E48"/>
              </a:solidFill>
            </a:endParaRPr>
          </a:p>
        </p:txBody>
      </p:sp>
      <p:sp>
        <p:nvSpPr>
          <p:cNvPr id="40" name="Text Placeholder 7"/>
          <p:cNvSpPr txBox="1">
            <a:spLocks/>
          </p:cNvSpPr>
          <p:nvPr/>
        </p:nvSpPr>
        <p:spPr>
          <a:xfrm>
            <a:off x="3881728" y="3452020"/>
            <a:ext cx="1696111" cy="477598"/>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dirty="0">
                <a:solidFill>
                  <a:srgbClr val="333E48"/>
                </a:solidFill>
              </a:rPr>
              <a:t>BWH able to retain contract by offering to shift </a:t>
            </a:r>
            <a:r>
              <a:rPr lang="en-US" sz="900" dirty="0" smtClean="0">
                <a:solidFill>
                  <a:srgbClr val="333E48"/>
                </a:solidFill>
              </a:rPr>
              <a:t>more lower-acuity </a:t>
            </a:r>
            <a:r>
              <a:rPr lang="en-US" sz="900" dirty="0">
                <a:solidFill>
                  <a:srgbClr val="333E48"/>
                </a:solidFill>
              </a:rPr>
              <a:t>volumes to Faulkner </a:t>
            </a:r>
            <a:r>
              <a:rPr lang="en-US" sz="900" dirty="0" smtClean="0">
                <a:solidFill>
                  <a:srgbClr val="333E48"/>
                </a:solidFill>
              </a:rPr>
              <a:t>at lower unit price</a:t>
            </a:r>
            <a:endParaRPr lang="en-US" sz="900" dirty="0">
              <a:solidFill>
                <a:srgbClr val="333E48"/>
              </a:solidFill>
            </a:endParaRPr>
          </a:p>
        </p:txBody>
      </p:sp>
      <p:sp>
        <p:nvSpPr>
          <p:cNvPr id="42" name="TextBox 41"/>
          <p:cNvSpPr txBox="1"/>
          <p:nvPr/>
        </p:nvSpPr>
        <p:spPr bwMode="gray">
          <a:xfrm>
            <a:off x="1574381" y="3128377"/>
            <a:ext cx="3206360" cy="153888"/>
          </a:xfrm>
          <a:prstGeom prst="rect">
            <a:avLst/>
          </a:prstGeom>
          <a:noFill/>
        </p:spPr>
        <p:txBody>
          <a:bodyPr wrap="square" lIns="0" tIns="0" rIns="0" bIns="0" rtlCol="0">
            <a:spAutoFit/>
          </a:bodyPr>
          <a:lstStyle/>
          <a:p>
            <a:pPr algn="ctr">
              <a:spcBef>
                <a:spcPts val="500"/>
              </a:spcBef>
            </a:pPr>
            <a:r>
              <a:rPr lang="en-US" sz="1000" b="1" dirty="0" smtClean="0"/>
              <a:t>Attractive Strategy In Negotiations with Purchasers </a:t>
            </a:r>
          </a:p>
        </p:txBody>
      </p:sp>
      <p:sp>
        <p:nvSpPr>
          <p:cNvPr id="43" name="Right Arrow 42"/>
          <p:cNvSpPr/>
          <p:nvPr/>
        </p:nvSpPr>
        <p:spPr bwMode="gray">
          <a:xfrm>
            <a:off x="536981" y="3296378"/>
            <a:ext cx="5198770" cy="175098"/>
          </a:xfrm>
          <a:prstGeom prst="rightArrow">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45" name="Straight Connector 44"/>
          <p:cNvCxnSpPr/>
          <p:nvPr/>
        </p:nvCxnSpPr>
        <p:spPr bwMode="gray">
          <a:xfrm>
            <a:off x="766665" y="3383927"/>
            <a:ext cx="0" cy="680936"/>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gray">
          <a:xfrm>
            <a:off x="2557323" y="3383927"/>
            <a:ext cx="0" cy="680936"/>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gray">
          <a:xfrm>
            <a:off x="3870950" y="3383927"/>
            <a:ext cx="0" cy="680936"/>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bwMode="gray">
          <a:xfrm>
            <a:off x="1648410" y="2108641"/>
            <a:ext cx="608407" cy="0"/>
          </a:xfrm>
          <a:prstGeom prst="straightConnector1">
            <a:avLst/>
          </a:prstGeom>
          <a:ln w="12700">
            <a:solidFill>
              <a:schemeClr val="accent3"/>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bwMode="gray">
          <a:xfrm>
            <a:off x="1648410" y="1822819"/>
            <a:ext cx="608407" cy="246221"/>
          </a:xfrm>
          <a:prstGeom prst="rect">
            <a:avLst/>
          </a:prstGeom>
          <a:noFill/>
        </p:spPr>
        <p:txBody>
          <a:bodyPr wrap="square" lIns="0" tIns="0" rIns="0" bIns="0" rtlCol="0">
            <a:spAutoFit/>
          </a:bodyPr>
          <a:lstStyle/>
          <a:p>
            <a:pPr algn="ctr">
              <a:spcBef>
                <a:spcPts val="500"/>
              </a:spcBef>
            </a:pPr>
            <a:r>
              <a:rPr lang="en-US" sz="800" dirty="0" smtClean="0"/>
              <a:t>Merged</a:t>
            </a:r>
            <a:r>
              <a:rPr lang="en-US" sz="800" baseline="30000" dirty="0" smtClean="0"/>
              <a:t>1</a:t>
            </a:r>
            <a:r>
              <a:rPr lang="en-US" sz="800" dirty="0" smtClean="0"/>
              <a:t> </a:t>
            </a:r>
            <a:br>
              <a:rPr lang="en-US" sz="800" dirty="0" smtClean="0"/>
            </a:br>
            <a:r>
              <a:rPr lang="en-US" sz="800" dirty="0" smtClean="0"/>
              <a:t>1997</a:t>
            </a:r>
          </a:p>
        </p:txBody>
      </p:sp>
    </p:spTree>
    <p:extLst>
      <p:ext uri="{BB962C8B-B14F-4D97-AF65-F5344CB8AC3E}">
        <p14:creationId xmlns:p14="http://schemas.microsoft.com/office/powerpoint/2010/main" val="12286419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3"/>
          </p:nvPr>
        </p:nvSpPr>
        <p:spPr>
          <a:xfrm>
            <a:off x="4412710" y="4695956"/>
            <a:ext cx="1988089" cy="104644"/>
          </a:xfrm>
        </p:spPr>
        <p:txBody>
          <a:bodyPr/>
          <a:lstStyle/>
          <a:p>
            <a:r>
              <a:rPr lang="en-US" dirty="0"/>
              <a:t>Source: Health Care Advisory Board interviews and analysis. </a:t>
            </a:r>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a:xfrm>
            <a:off x="320040" y="317903"/>
            <a:ext cx="5759450" cy="276999"/>
          </a:xfrm>
        </p:spPr>
        <p:txBody>
          <a:bodyPr/>
          <a:lstStyle/>
          <a:p>
            <a:r>
              <a:rPr lang="en-US" dirty="0"/>
              <a:t>More Than Just </a:t>
            </a:r>
            <a:r>
              <a:rPr lang="en-US" dirty="0" smtClean="0"/>
              <a:t>Theoretical</a:t>
            </a:r>
            <a:r>
              <a:rPr lang="en-US" dirty="0"/>
              <a:t> </a:t>
            </a:r>
            <a:r>
              <a:rPr lang="en-US" dirty="0" smtClean="0"/>
              <a:t>(cont.) </a:t>
            </a:r>
            <a:endParaRPr lang="en-US" dirty="0"/>
          </a:p>
        </p:txBody>
      </p:sp>
      <p:sp>
        <p:nvSpPr>
          <p:cNvPr id="11" name="Text Placeholder 9"/>
          <p:cNvSpPr>
            <a:spLocks noGrp="1"/>
          </p:cNvSpPr>
          <p:nvPr/>
        </p:nvSpPr>
        <p:spPr bwMode="gray">
          <a:xfrm>
            <a:off x="1056196" y="1497057"/>
            <a:ext cx="4280508" cy="2450103"/>
          </a:xfrm>
          <a:prstGeom prst="rect">
            <a:avLst/>
          </a:prstGeom>
          <a:solidFill>
            <a:schemeClr val="accent1"/>
          </a:solidFill>
          <a:ln w="6350">
            <a:solidFill>
              <a:schemeClr val="bg1"/>
            </a:solidFill>
          </a:ln>
        </p:spPr>
        <p:txBody>
          <a:bodyPr vert="horz" wrap="square" lIns="182880" tIns="274320" rIns="182880" bIns="45720" rtlCol="0">
            <a:no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2pPr>
            <a:lvl3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3pPr>
            <a:lvl4pPr marL="0" indent="0" algn="l" defTabSz="640080" rtl="0" eaLnBrk="1" latinLnBrk="0" hangingPunct="1">
              <a:spcBef>
                <a:spcPts val="300"/>
              </a:spcBef>
              <a:buFont typeface="Arial" pitchFamily="34" charset="0"/>
              <a:buNone/>
              <a:defRPr sz="900" kern="1200">
                <a:solidFill>
                  <a:schemeClr val="tx1"/>
                </a:solidFill>
                <a:latin typeface="+mn-lt"/>
                <a:ea typeface="+mn-ea"/>
                <a:cs typeface="+mn-cs"/>
              </a:defRPr>
            </a:lvl4pPr>
            <a:lvl5pPr marL="0" indent="0" algn="l" defTabSz="640080" rtl="0" eaLnBrk="1" latinLnBrk="0" hangingPunct="1">
              <a:spcBef>
                <a:spcPts val="300"/>
              </a:spcBef>
              <a:buFont typeface="Arial" pitchFamily="34" charset="0"/>
              <a:buNone/>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100" dirty="0" smtClean="0"/>
              <a:t>Case in Brief: Brigham and Women’s/Faulkner Hospital</a:t>
            </a:r>
            <a:endParaRPr lang="en-US" sz="1100" dirty="0"/>
          </a:p>
        </p:txBody>
      </p:sp>
      <p:grpSp>
        <p:nvGrpSpPr>
          <p:cNvPr id="12" name="Group 40"/>
          <p:cNvGrpSpPr/>
          <p:nvPr/>
        </p:nvGrpSpPr>
        <p:grpSpPr bwMode="gray">
          <a:xfrm>
            <a:off x="1056196" y="1497057"/>
            <a:ext cx="319390" cy="218673"/>
            <a:chOff x="4843216" y="1292947"/>
            <a:chExt cx="319390" cy="218673"/>
          </a:xfrm>
        </p:grpSpPr>
        <p:sp>
          <p:nvSpPr>
            <p:cNvPr id="13" name="Freeform 12"/>
            <p:cNvSpPr/>
            <p:nvPr/>
          </p:nvSpPr>
          <p:spPr bwMode="gray">
            <a:xfrm flipH="1">
              <a:off x="4843216" y="1292947"/>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Plus 13"/>
            <p:cNvSpPr/>
            <p:nvPr/>
          </p:nvSpPr>
          <p:spPr bwMode="gray">
            <a:xfrm>
              <a:off x="4866536" y="1310843"/>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15" name="Text Placeholder 9"/>
          <p:cNvSpPr>
            <a:spLocks noGrp="1"/>
          </p:cNvSpPr>
          <p:nvPr/>
        </p:nvSpPr>
        <p:spPr bwMode="gray">
          <a:xfrm>
            <a:off x="1030795" y="2134478"/>
            <a:ext cx="4280508" cy="1050027"/>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pPr>
            <a:endParaRPr lang="en-US" sz="1000" dirty="0" smtClean="0"/>
          </a:p>
          <a:p>
            <a:pPr marL="0" indent="0">
              <a:spcBef>
                <a:spcPts val="500"/>
              </a:spcBef>
              <a:buNone/>
            </a:pPr>
            <a:endParaRPr lang="en-US" sz="1000" dirty="0" smtClean="0"/>
          </a:p>
        </p:txBody>
      </p:sp>
      <p:sp>
        <p:nvSpPr>
          <p:cNvPr id="17" name="Text Placeholder 9"/>
          <p:cNvSpPr>
            <a:spLocks noGrp="1"/>
          </p:cNvSpPr>
          <p:nvPr/>
        </p:nvSpPr>
        <p:spPr bwMode="gray">
          <a:xfrm>
            <a:off x="1107306" y="2023876"/>
            <a:ext cx="4127485" cy="1050027"/>
          </a:xfrm>
          <a:prstGeom prst="rect">
            <a:avLst/>
          </a:prstGeom>
        </p:spPr>
        <p:txBody>
          <a:bodyPr vert="horz" wrap="square" lIns="182880" tIns="45720" rIns="182880" bIns="4572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000" dirty="0" smtClean="0">
                <a:solidFill>
                  <a:srgbClr val="333E48"/>
                </a:solidFill>
              </a:rPr>
              <a:t>Common parent entity for the comprehensive affiliation agreement between Brigham and Women’s Hospital and Faulkner; subsidiary of Partners Healthcare, the largest integrated delivery network in MA</a:t>
            </a:r>
            <a:endParaRPr lang="en-US" sz="1000" dirty="0">
              <a:solidFill>
                <a:srgbClr val="333E48"/>
              </a:solidFill>
            </a:endParaRPr>
          </a:p>
          <a:p>
            <a:r>
              <a:rPr lang="en-US" sz="1000" dirty="0">
                <a:solidFill>
                  <a:srgbClr val="333E48"/>
                </a:solidFill>
              </a:rPr>
              <a:t>Initiated “Faulkner 500” efficiency effort to shift 500 General Medical </a:t>
            </a:r>
            <a:r>
              <a:rPr lang="en-US" sz="1000" dirty="0" smtClean="0">
                <a:solidFill>
                  <a:srgbClr val="333E48"/>
                </a:solidFill>
              </a:rPr>
              <a:t>admissions </a:t>
            </a:r>
            <a:r>
              <a:rPr lang="en-US" sz="1000" dirty="0">
                <a:solidFill>
                  <a:srgbClr val="333E48"/>
                </a:solidFill>
              </a:rPr>
              <a:t>per year from Brigham and Women’s Hospital to Faulkner Hospital to optimize capacity at both </a:t>
            </a:r>
            <a:r>
              <a:rPr lang="en-US" sz="1000" dirty="0" smtClean="0">
                <a:solidFill>
                  <a:srgbClr val="333E48"/>
                </a:solidFill>
              </a:rPr>
              <a:t>sites</a:t>
            </a:r>
          </a:p>
          <a:p>
            <a:r>
              <a:rPr lang="en-US" sz="1000" dirty="0" smtClean="0">
                <a:solidFill>
                  <a:srgbClr val="333E48"/>
                </a:solidFill>
              </a:rPr>
              <a:t>Signed agreement with Harvard Vanguard Medical Group to treat community-hospital-level admissions at Faulkner with reduced rates, and reserve high-intensity cases for BWH</a:t>
            </a:r>
            <a:endParaRPr lang="en-US" sz="1000" dirty="0">
              <a:solidFill>
                <a:srgbClr val="333E48"/>
              </a:solidFill>
            </a:endParaRPr>
          </a:p>
          <a:p>
            <a:endParaRPr lang="en-US" sz="1000" dirty="0">
              <a:solidFill>
                <a:srgbClr val="333E48"/>
              </a:solidFill>
            </a:endParaRPr>
          </a:p>
          <a:p>
            <a:pPr marL="0" indent="0">
              <a:spcBef>
                <a:spcPts val="500"/>
              </a:spcBef>
              <a:buNone/>
            </a:pPr>
            <a:endParaRPr lang="en-US" sz="1000" dirty="0" smtClean="0"/>
          </a:p>
        </p:txBody>
      </p:sp>
    </p:spTree>
    <p:extLst>
      <p:ext uri="{BB962C8B-B14F-4D97-AF65-F5344CB8AC3E}">
        <p14:creationId xmlns:p14="http://schemas.microsoft.com/office/powerpoint/2010/main" val="3733661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US" dirty="0" smtClean="0"/>
              <a:t>Integration of Clinical Programs Needed to Encourage Top-of-Site Care</a:t>
            </a:r>
            <a:endParaRPr lang="en-US" dirty="0"/>
          </a:p>
        </p:txBody>
      </p:sp>
      <p:sp>
        <p:nvSpPr>
          <p:cNvPr id="3" name="Text Placeholder 2"/>
          <p:cNvSpPr>
            <a:spLocks noGrp="1"/>
          </p:cNvSpPr>
          <p:nvPr>
            <p:ph type="body" sz="quarter" idx="22"/>
          </p:nvPr>
        </p:nvSpPr>
        <p:spPr/>
        <p:txBody>
          <a:bodyPr/>
          <a:lstStyle/>
          <a:p>
            <a:endParaRPr lang="en-US" dirty="0"/>
          </a:p>
        </p:txBody>
      </p:sp>
      <p:sp>
        <p:nvSpPr>
          <p:cNvPr id="4" name="Text Placeholder 3"/>
          <p:cNvSpPr>
            <a:spLocks noGrp="1"/>
          </p:cNvSpPr>
          <p:nvPr>
            <p:ph type="body" sz="quarter" idx="23"/>
          </p:nvPr>
        </p:nvSpPr>
        <p:spPr>
          <a:xfrm>
            <a:off x="3773478" y="4465124"/>
            <a:ext cx="2627322" cy="335476"/>
          </a:xfrm>
        </p:spPr>
        <p:txBody>
          <a:bodyPr/>
          <a:lstStyle/>
          <a:p>
            <a:r>
              <a:rPr lang="en-US" dirty="0"/>
              <a:t>Source: Sussman et al, “Integration of an Academic Medical Center and a Community Hospital: The Brigham and Women’s/Faulkner Hospital Experience,” Journal of Academic Medicine, 2005; Health Care Advisory Board interviews and analysis. </a:t>
            </a:r>
          </a:p>
        </p:txBody>
      </p:sp>
      <p:sp>
        <p:nvSpPr>
          <p:cNvPr id="5" name="Text Placeholder 4"/>
          <p:cNvSpPr>
            <a:spLocks noGrp="1"/>
          </p:cNvSpPr>
          <p:nvPr>
            <p:ph type="body" sz="quarter" idx="24"/>
          </p:nvPr>
        </p:nvSpPr>
        <p:spPr/>
        <p:txBody>
          <a:bodyPr/>
          <a:lstStyle/>
          <a:p>
            <a:endParaRPr lang="en-US"/>
          </a:p>
        </p:txBody>
      </p:sp>
      <p:sp>
        <p:nvSpPr>
          <p:cNvPr id="6" name="Text Placeholder 5"/>
          <p:cNvSpPr>
            <a:spLocks noGrp="1"/>
          </p:cNvSpPr>
          <p:nvPr>
            <p:ph type="body" sz="quarter" idx="25"/>
          </p:nvPr>
        </p:nvSpPr>
        <p:spPr>
          <a:xfrm>
            <a:off x="320040" y="317903"/>
            <a:ext cx="6080760" cy="276999"/>
          </a:xfrm>
        </p:spPr>
        <p:txBody>
          <a:bodyPr/>
          <a:lstStyle/>
          <a:p>
            <a:r>
              <a:rPr lang="en-US" dirty="0" smtClean="0"/>
              <a:t>Removing Obstacles to Volume Reallocation</a:t>
            </a:r>
            <a:endParaRPr lang="en-US" dirty="0"/>
          </a:p>
        </p:txBody>
      </p:sp>
      <p:sp>
        <p:nvSpPr>
          <p:cNvPr id="20" name="Text Placeholder 1"/>
          <p:cNvSpPr txBox="1">
            <a:spLocks/>
          </p:cNvSpPr>
          <p:nvPr/>
        </p:nvSpPr>
        <p:spPr bwMode="gray">
          <a:xfrm>
            <a:off x="3494710" y="1430053"/>
            <a:ext cx="1932627" cy="933845"/>
          </a:xfrm>
          <a:prstGeom prst="rect">
            <a:avLst/>
          </a:prstGeom>
        </p:spPr>
        <p:txBody>
          <a:bodyPr vert="horz" wrap="square" lIns="91440" tIns="9144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smtClean="0"/>
              <a:t>Joint Clinical Programs </a:t>
            </a:r>
          </a:p>
          <a:p>
            <a:pPr marL="0" indent="0">
              <a:buNone/>
            </a:pPr>
            <a:r>
              <a:rPr lang="en-US" sz="900" dirty="0" smtClean="0"/>
              <a:t>Due to limited operating room availability at Brigham, unfilled rooms at Faulkner made available to BWH surgeons </a:t>
            </a:r>
          </a:p>
        </p:txBody>
      </p:sp>
      <p:sp>
        <p:nvSpPr>
          <p:cNvPr id="21" name="Text Placeholder 7"/>
          <p:cNvSpPr txBox="1">
            <a:spLocks/>
          </p:cNvSpPr>
          <p:nvPr/>
        </p:nvSpPr>
        <p:spPr>
          <a:xfrm>
            <a:off x="406450" y="1074891"/>
            <a:ext cx="5602849" cy="287184"/>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en-US" sz="1100" b="1" dirty="0" smtClean="0">
                <a:solidFill>
                  <a:srgbClr val="333E48"/>
                </a:solidFill>
              </a:rPr>
              <a:t>Key Elements of the Brigham and Women’s-Faulkner Volume Reallocation Effort</a:t>
            </a:r>
            <a:endParaRPr lang="en-US" sz="1100" b="1" dirty="0">
              <a:solidFill>
                <a:srgbClr val="333E48"/>
              </a:solidFill>
            </a:endParaRPr>
          </a:p>
        </p:txBody>
      </p:sp>
      <p:pic>
        <p:nvPicPr>
          <p:cNvPr id="22" name="Picture 5" descr="L:\Public\Share\ABC Templates and Resources\ABC Art Icons Logos\ABC Modern Icons\Le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54" y="1645720"/>
            <a:ext cx="434031" cy="434031"/>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1"/>
          <p:cNvSpPr txBox="1">
            <a:spLocks/>
          </p:cNvSpPr>
          <p:nvPr/>
        </p:nvSpPr>
        <p:spPr bwMode="gray">
          <a:xfrm>
            <a:off x="1064182" y="1436977"/>
            <a:ext cx="1820708" cy="710451"/>
          </a:xfrm>
          <a:prstGeom prst="rect">
            <a:avLst/>
          </a:prstGeom>
        </p:spPr>
        <p:txBody>
          <a:bodyPr vert="horz" wrap="square" lIns="91440" tIns="9144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smtClean="0"/>
              <a:t>Integrated Teaching Programs </a:t>
            </a:r>
          </a:p>
          <a:p>
            <a:pPr marL="0" indent="0">
              <a:buNone/>
            </a:pPr>
            <a:r>
              <a:rPr lang="en-US" sz="900" dirty="0" smtClean="0"/>
              <a:t>Brigham surgery and medicine residents </a:t>
            </a:r>
            <a:r>
              <a:rPr lang="en-US" sz="900" dirty="0"/>
              <a:t>perform a portion of </a:t>
            </a:r>
            <a:r>
              <a:rPr lang="en-US" sz="900" dirty="0" smtClean="0"/>
              <a:t>training </a:t>
            </a:r>
            <a:r>
              <a:rPr lang="en-US" sz="900" dirty="0"/>
              <a:t>at </a:t>
            </a:r>
            <a:r>
              <a:rPr lang="en-US" sz="900" dirty="0" smtClean="0"/>
              <a:t>Faulkner</a:t>
            </a:r>
          </a:p>
        </p:txBody>
      </p:sp>
      <p:pic>
        <p:nvPicPr>
          <p:cNvPr id="24" name="Picture 6" descr="L:\Public\Share\ABC Templates and Resources\ABC Art Icons Logos\ABC Modern Icons\Person_Doc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301" y="1615130"/>
            <a:ext cx="314533" cy="394708"/>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bwMode="gray">
          <a:xfrm>
            <a:off x="2752596" y="2265751"/>
            <a:ext cx="894805" cy="984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2" descr="L:\Public\Share\ABC Templates and Resources\ABC Art Icons Logos\ABC Modern Icons\Handshak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447" y="2629601"/>
            <a:ext cx="480404" cy="28456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bwMode="gray">
          <a:xfrm>
            <a:off x="3559905" y="2914804"/>
            <a:ext cx="2209800" cy="186205"/>
          </a:xfrm>
          <a:prstGeom prst="rect">
            <a:avLst/>
          </a:prstGeom>
          <a:noFill/>
        </p:spPr>
        <p:txBody>
          <a:bodyPr wrap="square" lIns="0" tIns="0" rIns="0" bIns="0" rtlCol="0">
            <a:spAutoFit/>
          </a:bodyPr>
          <a:lstStyle/>
          <a:p>
            <a:pPr algn="ctr"/>
            <a:r>
              <a:rPr lang="en-US" sz="1100" b="1" dirty="0" smtClean="0">
                <a:solidFill>
                  <a:schemeClr val="bg1"/>
                </a:solidFill>
              </a:rPr>
              <a:t>Co-branding Opportunity</a:t>
            </a:r>
          </a:p>
        </p:txBody>
      </p:sp>
      <p:sp>
        <p:nvSpPr>
          <p:cNvPr id="42" name="Text Placeholder 1"/>
          <p:cNvSpPr txBox="1">
            <a:spLocks/>
          </p:cNvSpPr>
          <p:nvPr/>
        </p:nvSpPr>
        <p:spPr bwMode="gray">
          <a:xfrm>
            <a:off x="1064182" y="3169774"/>
            <a:ext cx="1820708" cy="781496"/>
          </a:xfrm>
          <a:prstGeom prst="rect">
            <a:avLst/>
          </a:prstGeom>
        </p:spPr>
        <p:txBody>
          <a:bodyPr vert="horz" wrap="square" lIns="91440" tIns="9144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smtClean="0"/>
              <a:t>Patient Convenience</a:t>
            </a:r>
          </a:p>
          <a:p>
            <a:pPr marL="0" indent="0">
              <a:buNone/>
            </a:pPr>
            <a:r>
              <a:rPr lang="en-US" sz="900" dirty="0" smtClean="0"/>
              <a:t>Less travel, availability of private rooms, better parking all seen as improving the patient experience </a:t>
            </a:r>
          </a:p>
        </p:txBody>
      </p:sp>
      <p:sp>
        <p:nvSpPr>
          <p:cNvPr id="43" name="Text Placeholder 1"/>
          <p:cNvSpPr txBox="1">
            <a:spLocks/>
          </p:cNvSpPr>
          <p:nvPr/>
        </p:nvSpPr>
        <p:spPr bwMode="gray">
          <a:xfrm>
            <a:off x="3494711" y="3162850"/>
            <a:ext cx="1932626" cy="933845"/>
          </a:xfrm>
          <a:prstGeom prst="rect">
            <a:avLst/>
          </a:prstGeom>
        </p:spPr>
        <p:txBody>
          <a:bodyPr vert="horz" wrap="square" lIns="91440" tIns="9144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smtClean="0"/>
              <a:t>Cross-Branding Opportunity</a:t>
            </a:r>
          </a:p>
          <a:p>
            <a:pPr marL="0" indent="0">
              <a:buNone/>
            </a:pPr>
            <a:r>
              <a:rPr lang="en-US" sz="900" dirty="0" smtClean="0"/>
              <a:t>Combining the two organization’s name resonated with patient focus groups and held pushback at bay from both entities</a:t>
            </a:r>
          </a:p>
        </p:txBody>
      </p:sp>
      <p:sp>
        <p:nvSpPr>
          <p:cNvPr id="44" name="Freeform 43"/>
          <p:cNvSpPr/>
          <p:nvPr/>
        </p:nvSpPr>
        <p:spPr bwMode="gray">
          <a:xfrm>
            <a:off x="3485441" y="2952660"/>
            <a:ext cx="274320" cy="301752"/>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45" name="Freeform 44"/>
          <p:cNvSpPr/>
          <p:nvPr/>
        </p:nvSpPr>
        <p:spPr bwMode="gray">
          <a:xfrm rot="10800000">
            <a:off x="2632340" y="2170160"/>
            <a:ext cx="274320" cy="301752"/>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46" name="Freeform 45"/>
          <p:cNvSpPr/>
          <p:nvPr/>
        </p:nvSpPr>
        <p:spPr bwMode="gray">
          <a:xfrm rot="16200000">
            <a:off x="3485442" y="2170160"/>
            <a:ext cx="274320" cy="301752"/>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47" name="Freeform 46"/>
          <p:cNvSpPr/>
          <p:nvPr/>
        </p:nvSpPr>
        <p:spPr bwMode="gray">
          <a:xfrm rot="5400000">
            <a:off x="2632340" y="2952659"/>
            <a:ext cx="274320" cy="301752"/>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5400" cap="flat" cmpd="sng" algn="ctr">
            <a:solidFill>
              <a:schemeClr val="accent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pic>
        <p:nvPicPr>
          <p:cNvPr id="2050" name="Picture 2" descr="L:\public\share\ABC Templates and Resources\ABC Art Icons Logos\ABC Modern Icons\Combind_Icons_Continuum_of_Ca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93" y="3389237"/>
            <a:ext cx="451952" cy="4386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public\share\ABC Templates and Resources\ABC Art Icons Logos\ABC Modern Icons\Contrac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5636" y="3389237"/>
            <a:ext cx="377862" cy="47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6139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320040" y="718356"/>
            <a:ext cx="6080760" cy="215444"/>
          </a:xfrm>
        </p:spPr>
        <p:txBody>
          <a:bodyPr/>
          <a:lstStyle/>
          <a:p>
            <a:r>
              <a:rPr lang="en-US" dirty="0"/>
              <a:t>Most Markets Far From </a:t>
            </a:r>
            <a:r>
              <a:rPr lang="en-US" dirty="0" smtClean="0"/>
              <a:t>Rationalized</a:t>
            </a:r>
            <a:endParaRPr lang="en-US" dirty="0"/>
          </a:p>
        </p:txBody>
      </p:sp>
      <p:sp>
        <p:nvSpPr>
          <p:cNvPr id="3" name="Text Placeholder 2"/>
          <p:cNvSpPr>
            <a:spLocks noGrp="1"/>
          </p:cNvSpPr>
          <p:nvPr>
            <p:ph type="body" sz="quarter" idx="22"/>
          </p:nvPr>
        </p:nvSpPr>
        <p:spPr>
          <a:xfrm>
            <a:off x="320040" y="45947"/>
            <a:ext cx="2926080" cy="138499"/>
          </a:xfrm>
        </p:spPr>
        <p:txBody>
          <a:bodyPr/>
          <a:lstStyle/>
          <a:p>
            <a:pPr>
              <a:tabLst>
                <a:tab pos="0" algn="l"/>
              </a:tabLst>
              <a:defRPr/>
            </a:pPr>
            <a:r>
              <a:rPr lang="en-US" dirty="0" smtClean="0"/>
              <a:t>Tactic #4: </a:t>
            </a:r>
            <a:r>
              <a:rPr lang="en-US" dirty="0"/>
              <a:t>Clinical </a:t>
            </a:r>
            <a:r>
              <a:rPr lang="en-US" dirty="0" smtClean="0"/>
              <a:t>Footprint </a:t>
            </a:r>
            <a:r>
              <a:rPr lang="en-US" dirty="0"/>
              <a:t>R</a:t>
            </a:r>
            <a:r>
              <a:rPr lang="en-US" dirty="0" smtClean="0"/>
              <a:t>ationalization</a:t>
            </a:r>
            <a:endParaRPr lang="en-US" dirty="0"/>
          </a:p>
        </p:txBody>
      </p:sp>
      <p:sp>
        <p:nvSpPr>
          <p:cNvPr id="4" name="Text Placeholder 3"/>
          <p:cNvSpPr>
            <a:spLocks noGrp="1"/>
          </p:cNvSpPr>
          <p:nvPr>
            <p:ph type="body" sz="quarter" idx="23"/>
          </p:nvPr>
        </p:nvSpPr>
        <p:spPr>
          <a:xfrm>
            <a:off x="3899918" y="4619012"/>
            <a:ext cx="2500882" cy="181588"/>
          </a:xfrm>
        </p:spPr>
        <p:txBody>
          <a:bodyPr/>
          <a:lstStyle/>
          <a:p>
            <a:r>
              <a:rPr lang="en-US" dirty="0"/>
              <a:t>Source: Alicia </a:t>
            </a:r>
            <a:r>
              <a:rPr lang="en-US" dirty="0" smtClean="0"/>
              <a:t>Caramenico, “Council</a:t>
            </a:r>
            <a:r>
              <a:rPr lang="en-US" dirty="0"/>
              <a:t>: Eliminate excess hospital beds to save $</a:t>
            </a:r>
            <a:r>
              <a:rPr lang="en-US" dirty="0" smtClean="0"/>
              <a:t>116M,” F</a:t>
            </a:r>
            <a:r>
              <a:rPr lang="en-US" i="1" dirty="0" smtClean="0"/>
              <a:t>ierce Healthcare, May 2013</a:t>
            </a:r>
            <a:r>
              <a:rPr lang="en-US" dirty="0" smtClean="0"/>
              <a:t>; Health </a:t>
            </a:r>
            <a:r>
              <a:rPr lang="en-US" dirty="0"/>
              <a:t>Care Advisory Board interviews and analysis. </a:t>
            </a:r>
          </a:p>
        </p:txBody>
      </p:sp>
      <p:sp>
        <p:nvSpPr>
          <p:cNvPr id="6" name="Text Placeholder 5"/>
          <p:cNvSpPr>
            <a:spLocks noGrp="1"/>
          </p:cNvSpPr>
          <p:nvPr>
            <p:ph type="body" sz="quarter" idx="25"/>
          </p:nvPr>
        </p:nvSpPr>
        <p:spPr/>
        <p:txBody>
          <a:bodyPr/>
          <a:lstStyle/>
          <a:p>
            <a:r>
              <a:rPr lang="en-US" dirty="0" smtClean="0"/>
              <a:t>Right-Sizing Facility Footprint a Clear Opportunity </a:t>
            </a:r>
            <a:endParaRPr lang="en-US" dirty="0"/>
          </a:p>
        </p:txBody>
      </p:sp>
      <p:sp>
        <p:nvSpPr>
          <p:cNvPr id="26" name="TextBox 25"/>
          <p:cNvSpPr txBox="1"/>
          <p:nvPr/>
        </p:nvSpPr>
        <p:spPr bwMode="gray">
          <a:xfrm>
            <a:off x="4333475" y="2103264"/>
            <a:ext cx="1514875" cy="707886"/>
          </a:xfrm>
          <a:prstGeom prst="rect">
            <a:avLst/>
          </a:prstGeom>
          <a:noFill/>
        </p:spPr>
        <p:txBody>
          <a:bodyPr wrap="square" lIns="0" tIns="91440" rIns="0" bIns="0" rtlCol="0">
            <a:spAutoFit/>
          </a:bodyPr>
          <a:lstStyle/>
          <a:p>
            <a:pPr>
              <a:spcBef>
                <a:spcPts val="500"/>
              </a:spcBef>
            </a:pPr>
            <a:r>
              <a:rPr lang="en-US" sz="1000" dirty="0" smtClean="0"/>
              <a:t>Per bed when removing beds piecemeal, includes reduction in supply and staff expenses</a:t>
            </a:r>
            <a:endParaRPr lang="en-US" sz="1000" dirty="0"/>
          </a:p>
        </p:txBody>
      </p:sp>
      <p:sp>
        <p:nvSpPr>
          <p:cNvPr id="28" name="TextBox 27"/>
          <p:cNvSpPr txBox="1"/>
          <p:nvPr/>
        </p:nvSpPr>
        <p:spPr bwMode="gray">
          <a:xfrm>
            <a:off x="4113924" y="1894845"/>
            <a:ext cx="1539798" cy="276999"/>
          </a:xfrm>
          <a:prstGeom prst="rect">
            <a:avLst/>
          </a:prstGeom>
          <a:noFill/>
        </p:spPr>
        <p:txBody>
          <a:bodyPr wrap="square" lIns="0" tIns="0" rIns="0" bIns="0" rtlCol="0">
            <a:spAutoFit/>
          </a:bodyPr>
          <a:lstStyle/>
          <a:p>
            <a:pPr algn="ctr"/>
            <a:r>
              <a:rPr lang="en-US" sz="1800" dirty="0" smtClean="0">
                <a:solidFill>
                  <a:schemeClr val="accent3"/>
                </a:solidFill>
              </a:rPr>
              <a:t>$25-106K</a:t>
            </a:r>
          </a:p>
        </p:txBody>
      </p:sp>
      <p:sp>
        <p:nvSpPr>
          <p:cNvPr id="33" name="TextBox 32"/>
          <p:cNvSpPr txBox="1"/>
          <p:nvPr/>
        </p:nvSpPr>
        <p:spPr bwMode="gray">
          <a:xfrm>
            <a:off x="4348716" y="3391485"/>
            <a:ext cx="1398444" cy="707886"/>
          </a:xfrm>
          <a:prstGeom prst="rect">
            <a:avLst/>
          </a:prstGeom>
          <a:noFill/>
        </p:spPr>
        <p:txBody>
          <a:bodyPr wrap="square" lIns="0" tIns="91440" rIns="0" bIns="0" rtlCol="0">
            <a:spAutoFit/>
          </a:bodyPr>
          <a:lstStyle/>
          <a:p>
            <a:pPr>
              <a:spcBef>
                <a:spcPts val="500"/>
              </a:spcBef>
            </a:pPr>
            <a:r>
              <a:rPr lang="en-US" sz="1000" dirty="0" smtClean="0"/>
              <a:t>Per bed when closing entire facilities, includes facility, supply, and staffing cost reductions</a:t>
            </a:r>
            <a:endParaRPr lang="en-US" sz="1000" dirty="0"/>
          </a:p>
        </p:txBody>
      </p:sp>
      <p:sp>
        <p:nvSpPr>
          <p:cNvPr id="34" name="TextBox 33"/>
          <p:cNvSpPr txBox="1"/>
          <p:nvPr/>
        </p:nvSpPr>
        <p:spPr bwMode="gray">
          <a:xfrm>
            <a:off x="4481021" y="3158988"/>
            <a:ext cx="756868" cy="276999"/>
          </a:xfrm>
          <a:prstGeom prst="rect">
            <a:avLst/>
          </a:prstGeom>
          <a:noFill/>
        </p:spPr>
        <p:txBody>
          <a:bodyPr wrap="square" lIns="0" tIns="0" rIns="0" bIns="0" rtlCol="0">
            <a:spAutoFit/>
          </a:bodyPr>
          <a:lstStyle/>
          <a:p>
            <a:pPr algn="ctr"/>
            <a:r>
              <a:rPr lang="en-US" sz="1800" dirty="0" smtClean="0">
                <a:solidFill>
                  <a:schemeClr val="accent6"/>
                </a:solidFill>
              </a:rPr>
              <a:t>$580K</a:t>
            </a:r>
          </a:p>
        </p:txBody>
      </p:sp>
      <p:sp>
        <p:nvSpPr>
          <p:cNvPr id="13" name="Rectangle 12"/>
          <p:cNvSpPr/>
          <p:nvPr/>
        </p:nvSpPr>
        <p:spPr bwMode="gray">
          <a:xfrm>
            <a:off x="3565869" y="3014981"/>
            <a:ext cx="2282481" cy="1218353"/>
          </a:xfrm>
          <a:prstGeom prst="rect">
            <a:avLst/>
          </a:prstGeom>
          <a:noFill/>
          <a:ln w="12700">
            <a:solidFill>
              <a:schemeClr val="accent3"/>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40" name="Picture 7" descr="L:\public\share\ABC Templates and Resources\ABC Art Icons Logos\ABC Modern Icons\Hospital_clin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534" y="3417058"/>
            <a:ext cx="411480" cy="24003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565870" y="1894845"/>
            <a:ext cx="548054" cy="463481"/>
            <a:chOff x="4115161" y="1990159"/>
            <a:chExt cx="548054" cy="463481"/>
          </a:xfrm>
        </p:grpSpPr>
        <p:pic>
          <p:nvPicPr>
            <p:cNvPr id="41" name="Picture 2" descr="C:\Users\jinb\Downloads\a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702" y="2010636"/>
              <a:ext cx="418513" cy="435951"/>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bwMode="gray">
            <a:xfrm>
              <a:off x="4115161" y="1990159"/>
              <a:ext cx="464459" cy="463481"/>
            </a:xfrm>
            <a:custGeom>
              <a:avLst/>
              <a:gdLst>
                <a:gd name="connsiteX0" fmla="*/ 0 w 381000"/>
                <a:gd name="connsiteY0" fmla="*/ 22860 h 434340"/>
                <a:gd name="connsiteX1" fmla="*/ 0 w 381000"/>
                <a:gd name="connsiteY1" fmla="*/ 22860 h 434340"/>
                <a:gd name="connsiteX2" fmla="*/ 15240 w 381000"/>
                <a:gd name="connsiteY2" fmla="*/ 91440 h 434340"/>
                <a:gd name="connsiteX3" fmla="*/ 22860 w 381000"/>
                <a:gd name="connsiteY3" fmla="*/ 121920 h 434340"/>
                <a:gd name="connsiteX4" fmla="*/ 30480 w 381000"/>
                <a:gd name="connsiteY4" fmla="*/ 167640 h 434340"/>
                <a:gd name="connsiteX5" fmla="*/ 38100 w 381000"/>
                <a:gd name="connsiteY5" fmla="*/ 220980 h 434340"/>
                <a:gd name="connsiteX6" fmla="*/ 45720 w 381000"/>
                <a:gd name="connsiteY6" fmla="*/ 243840 h 434340"/>
                <a:gd name="connsiteX7" fmla="*/ 60960 w 381000"/>
                <a:gd name="connsiteY7" fmla="*/ 312420 h 434340"/>
                <a:gd name="connsiteX8" fmla="*/ 76200 w 381000"/>
                <a:gd name="connsiteY8" fmla="*/ 335280 h 434340"/>
                <a:gd name="connsiteX9" fmla="*/ 114300 w 381000"/>
                <a:gd name="connsiteY9" fmla="*/ 411480 h 434340"/>
                <a:gd name="connsiteX10" fmla="*/ 129540 w 381000"/>
                <a:gd name="connsiteY10" fmla="*/ 434340 h 434340"/>
                <a:gd name="connsiteX11" fmla="*/ 144780 w 381000"/>
                <a:gd name="connsiteY11" fmla="*/ 274320 h 434340"/>
                <a:gd name="connsiteX12" fmla="*/ 160020 w 381000"/>
                <a:gd name="connsiteY12" fmla="*/ 251460 h 434340"/>
                <a:gd name="connsiteX13" fmla="*/ 190500 w 381000"/>
                <a:gd name="connsiteY13" fmla="*/ 213360 h 434340"/>
                <a:gd name="connsiteX14" fmla="*/ 266700 w 381000"/>
                <a:gd name="connsiteY14" fmla="*/ 205740 h 434340"/>
                <a:gd name="connsiteX15" fmla="*/ 312420 w 381000"/>
                <a:gd name="connsiteY15" fmla="*/ 198120 h 434340"/>
                <a:gd name="connsiteX16" fmla="*/ 350520 w 381000"/>
                <a:gd name="connsiteY16" fmla="*/ 160020 h 434340"/>
                <a:gd name="connsiteX17" fmla="*/ 373380 w 381000"/>
                <a:gd name="connsiteY17" fmla="*/ 144780 h 434340"/>
                <a:gd name="connsiteX18" fmla="*/ 381000 w 381000"/>
                <a:gd name="connsiteY18" fmla="*/ 121920 h 434340"/>
                <a:gd name="connsiteX19" fmla="*/ 358140 w 381000"/>
                <a:gd name="connsiteY19" fmla="*/ 68580 h 434340"/>
                <a:gd name="connsiteX20" fmla="*/ 350520 w 381000"/>
                <a:gd name="connsiteY20" fmla="*/ 45720 h 434340"/>
                <a:gd name="connsiteX21" fmla="*/ 327660 w 381000"/>
                <a:gd name="connsiteY21" fmla="*/ 0 h 434340"/>
                <a:gd name="connsiteX22" fmla="*/ 251460 w 381000"/>
                <a:gd name="connsiteY22" fmla="*/ 15240 h 434340"/>
                <a:gd name="connsiteX23" fmla="*/ 182880 w 381000"/>
                <a:gd name="connsiteY23" fmla="*/ 38100 h 434340"/>
                <a:gd name="connsiteX24" fmla="*/ 137160 w 381000"/>
                <a:gd name="connsiteY24" fmla="*/ 53340 h 434340"/>
                <a:gd name="connsiteX25" fmla="*/ 114300 w 381000"/>
                <a:gd name="connsiteY25" fmla="*/ 60960 h 434340"/>
                <a:gd name="connsiteX26" fmla="*/ 76200 w 381000"/>
                <a:gd name="connsiteY26" fmla="*/ 99060 h 434340"/>
                <a:gd name="connsiteX27" fmla="*/ 38100 w 381000"/>
                <a:gd name="connsiteY27" fmla="*/ 91440 h 434340"/>
                <a:gd name="connsiteX28" fmla="*/ 30480 w 381000"/>
                <a:gd name="connsiteY28" fmla="*/ 15240 h 434340"/>
                <a:gd name="connsiteX29" fmla="*/ 7620 w 381000"/>
                <a:gd name="connsiteY29" fmla="*/ 22860 h 434340"/>
                <a:gd name="connsiteX30" fmla="*/ 0 w 381000"/>
                <a:gd name="connsiteY30" fmla="*/ 22860 h 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1000" h="434340">
                  <a:moveTo>
                    <a:pt x="0" y="22860"/>
                  </a:moveTo>
                  <a:lnTo>
                    <a:pt x="0" y="22860"/>
                  </a:lnTo>
                  <a:cubicBezTo>
                    <a:pt x="5080" y="45720"/>
                    <a:pt x="9974" y="68622"/>
                    <a:pt x="15240" y="91440"/>
                  </a:cubicBezTo>
                  <a:cubicBezTo>
                    <a:pt x="17595" y="101644"/>
                    <a:pt x="20806" y="111651"/>
                    <a:pt x="22860" y="121920"/>
                  </a:cubicBezTo>
                  <a:cubicBezTo>
                    <a:pt x="25890" y="137070"/>
                    <a:pt x="28131" y="152369"/>
                    <a:pt x="30480" y="167640"/>
                  </a:cubicBezTo>
                  <a:cubicBezTo>
                    <a:pt x="33211" y="185392"/>
                    <a:pt x="34578" y="203368"/>
                    <a:pt x="38100" y="220980"/>
                  </a:cubicBezTo>
                  <a:cubicBezTo>
                    <a:pt x="39675" y="228856"/>
                    <a:pt x="43772" y="236048"/>
                    <a:pt x="45720" y="243840"/>
                  </a:cubicBezTo>
                  <a:cubicBezTo>
                    <a:pt x="47890" y="252519"/>
                    <a:pt x="56267" y="301469"/>
                    <a:pt x="60960" y="312420"/>
                  </a:cubicBezTo>
                  <a:cubicBezTo>
                    <a:pt x="64568" y="320838"/>
                    <a:pt x="71120" y="327660"/>
                    <a:pt x="76200" y="335280"/>
                  </a:cubicBezTo>
                  <a:cubicBezTo>
                    <a:pt x="88262" y="383529"/>
                    <a:pt x="78011" y="357046"/>
                    <a:pt x="114300" y="411480"/>
                  </a:cubicBezTo>
                  <a:lnTo>
                    <a:pt x="129540" y="434340"/>
                  </a:lnTo>
                  <a:cubicBezTo>
                    <a:pt x="155531" y="356367"/>
                    <a:pt x="114534" y="486041"/>
                    <a:pt x="144780" y="274320"/>
                  </a:cubicBezTo>
                  <a:cubicBezTo>
                    <a:pt x="146075" y="265254"/>
                    <a:pt x="155924" y="259651"/>
                    <a:pt x="160020" y="251460"/>
                  </a:cubicBezTo>
                  <a:cubicBezTo>
                    <a:pt x="170096" y="231308"/>
                    <a:pt x="161459" y="220062"/>
                    <a:pt x="190500" y="213360"/>
                  </a:cubicBezTo>
                  <a:cubicBezTo>
                    <a:pt x="215373" y="207620"/>
                    <a:pt x="241370" y="208906"/>
                    <a:pt x="266700" y="205740"/>
                  </a:cubicBezTo>
                  <a:cubicBezTo>
                    <a:pt x="282031" y="203824"/>
                    <a:pt x="297180" y="200660"/>
                    <a:pt x="312420" y="198120"/>
                  </a:cubicBezTo>
                  <a:cubicBezTo>
                    <a:pt x="373380" y="157480"/>
                    <a:pt x="299720" y="210820"/>
                    <a:pt x="350520" y="160020"/>
                  </a:cubicBezTo>
                  <a:cubicBezTo>
                    <a:pt x="356996" y="153544"/>
                    <a:pt x="365760" y="149860"/>
                    <a:pt x="373380" y="144780"/>
                  </a:cubicBezTo>
                  <a:cubicBezTo>
                    <a:pt x="375920" y="137160"/>
                    <a:pt x="381000" y="129952"/>
                    <a:pt x="381000" y="121920"/>
                  </a:cubicBezTo>
                  <a:cubicBezTo>
                    <a:pt x="381000" y="90202"/>
                    <a:pt x="370583" y="93467"/>
                    <a:pt x="358140" y="68580"/>
                  </a:cubicBezTo>
                  <a:cubicBezTo>
                    <a:pt x="354548" y="61396"/>
                    <a:pt x="354112" y="52904"/>
                    <a:pt x="350520" y="45720"/>
                  </a:cubicBezTo>
                  <a:cubicBezTo>
                    <a:pt x="320977" y="-13366"/>
                    <a:pt x="346813" y="57459"/>
                    <a:pt x="327660" y="0"/>
                  </a:cubicBezTo>
                  <a:lnTo>
                    <a:pt x="251460" y="15240"/>
                  </a:lnTo>
                  <a:lnTo>
                    <a:pt x="182880" y="38100"/>
                  </a:lnTo>
                  <a:lnTo>
                    <a:pt x="137160" y="53340"/>
                  </a:lnTo>
                  <a:lnTo>
                    <a:pt x="114300" y="60960"/>
                  </a:lnTo>
                  <a:cubicBezTo>
                    <a:pt x="105987" y="73429"/>
                    <a:pt x="94673" y="96751"/>
                    <a:pt x="76200" y="99060"/>
                  </a:cubicBezTo>
                  <a:cubicBezTo>
                    <a:pt x="63349" y="100666"/>
                    <a:pt x="50800" y="93980"/>
                    <a:pt x="38100" y="91440"/>
                  </a:cubicBezTo>
                  <a:cubicBezTo>
                    <a:pt x="35560" y="66040"/>
                    <a:pt x="40847" y="38567"/>
                    <a:pt x="30480" y="15240"/>
                  </a:cubicBezTo>
                  <a:cubicBezTo>
                    <a:pt x="27218" y="7900"/>
                    <a:pt x="13300" y="17180"/>
                    <a:pt x="7620" y="22860"/>
                  </a:cubicBezTo>
                  <a:lnTo>
                    <a:pt x="0" y="22860"/>
                  </a:lnTo>
                  <a:close/>
                </a:path>
              </a:pathLst>
            </a:cu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graphicFrame>
        <p:nvGraphicFramePr>
          <p:cNvPr id="85" name="Chart 84"/>
          <p:cNvGraphicFramePr/>
          <p:nvPr>
            <p:extLst>
              <p:ext uri="{D42A27DB-BD31-4B8C-83A1-F6EECF244321}">
                <p14:modId xmlns:p14="http://schemas.microsoft.com/office/powerpoint/2010/main" val="2447301979"/>
              </p:ext>
            </p:extLst>
          </p:nvPr>
        </p:nvGraphicFramePr>
        <p:xfrm>
          <a:off x="301466" y="1789043"/>
          <a:ext cx="2909887" cy="2310327"/>
        </p:xfrm>
        <a:graphic>
          <a:graphicData uri="http://schemas.openxmlformats.org/drawingml/2006/chart">
            <c:chart xmlns:c="http://schemas.openxmlformats.org/drawingml/2006/chart" xmlns:r="http://schemas.openxmlformats.org/officeDocument/2006/relationships" r:id="rId4"/>
          </a:graphicData>
        </a:graphic>
      </p:graphicFrame>
      <p:sp>
        <p:nvSpPr>
          <p:cNvPr id="88" name="TextBox 87"/>
          <p:cNvSpPr txBox="1"/>
          <p:nvPr/>
        </p:nvSpPr>
        <p:spPr>
          <a:xfrm>
            <a:off x="68580" y="1007589"/>
            <a:ext cx="3375659" cy="815608"/>
          </a:xfrm>
          <a:prstGeom prst="rect">
            <a:avLst/>
          </a:prstGeom>
          <a:noFill/>
        </p:spPr>
        <p:txBody>
          <a:bodyPr wrap="square" lIns="45720" rIns="45720" rtlCol="0">
            <a:spAutoFit/>
          </a:bodyPr>
          <a:lstStyle/>
          <a:p>
            <a:pPr algn="ctr">
              <a:spcAft>
                <a:spcPts val="600"/>
              </a:spcAft>
            </a:pPr>
            <a:r>
              <a:rPr lang="en-US" sz="1100" b="1" dirty="0">
                <a:solidFill>
                  <a:srgbClr val="333E48"/>
                </a:solidFill>
              </a:rPr>
              <a:t>Despite </a:t>
            </a:r>
            <a:r>
              <a:rPr lang="en-US" sz="1100" b="1" dirty="0" smtClean="0">
                <a:solidFill>
                  <a:srgbClr val="333E48"/>
                </a:solidFill>
              </a:rPr>
              <a:t>Reductions in </a:t>
            </a:r>
            <a:r>
              <a:rPr lang="en-US" sz="1100" b="1" dirty="0">
                <a:solidFill>
                  <a:srgbClr val="333E48"/>
                </a:solidFill>
              </a:rPr>
              <a:t>Hospital Beds, </a:t>
            </a:r>
            <a:r>
              <a:rPr lang="en-US" sz="1100" b="1" dirty="0" smtClean="0">
                <a:solidFill>
                  <a:srgbClr val="333E48"/>
                </a:solidFill>
              </a:rPr>
              <a:t/>
            </a:r>
            <a:br>
              <a:rPr lang="en-US" sz="1100" b="1" dirty="0" smtClean="0">
                <a:solidFill>
                  <a:srgbClr val="333E48"/>
                </a:solidFill>
              </a:rPr>
            </a:br>
            <a:r>
              <a:rPr lang="en-US" sz="1100" b="1" dirty="0" smtClean="0">
                <a:solidFill>
                  <a:srgbClr val="333E48"/>
                </a:solidFill>
              </a:rPr>
              <a:t>Most Organizations Still Have Excess Capacity </a:t>
            </a:r>
            <a:endParaRPr lang="en-US" sz="1100" b="1" dirty="0">
              <a:solidFill>
                <a:srgbClr val="333E48"/>
              </a:solidFill>
            </a:endParaRPr>
          </a:p>
          <a:p>
            <a:pPr algn="ctr">
              <a:spcAft>
                <a:spcPts val="600"/>
              </a:spcAft>
            </a:pPr>
            <a:r>
              <a:rPr lang="en-US" sz="1000" i="1" dirty="0" smtClean="0">
                <a:solidFill>
                  <a:srgbClr val="333E48"/>
                </a:solidFill>
              </a:rPr>
              <a:t>U.S. Inpatient Beds, Occupancy Rate </a:t>
            </a:r>
            <a:br>
              <a:rPr lang="en-US" sz="1000" i="1" dirty="0" smtClean="0">
                <a:solidFill>
                  <a:srgbClr val="333E48"/>
                </a:solidFill>
              </a:rPr>
            </a:br>
            <a:r>
              <a:rPr lang="en-US" sz="1000" i="1" dirty="0" smtClean="0">
                <a:solidFill>
                  <a:srgbClr val="333E48"/>
                </a:solidFill>
              </a:rPr>
              <a:t>1980-2009</a:t>
            </a:r>
            <a:endParaRPr lang="en-US" sz="1000" b="1" dirty="0" smtClean="0">
              <a:solidFill>
                <a:srgbClr val="333E48"/>
              </a:solidFill>
            </a:endParaRPr>
          </a:p>
        </p:txBody>
      </p:sp>
      <p:sp>
        <p:nvSpPr>
          <p:cNvPr id="22" name="Text Placeholder 4"/>
          <p:cNvSpPr>
            <a:spLocks noGrp="1"/>
          </p:cNvSpPr>
          <p:nvPr>
            <p:ph type="body" sz="quarter" idx="24"/>
          </p:nvPr>
        </p:nvSpPr>
        <p:spPr>
          <a:xfrm>
            <a:off x="1" y="4424462"/>
            <a:ext cx="1866900" cy="230832"/>
          </a:xfrm>
        </p:spPr>
        <p:txBody>
          <a:bodyPr/>
          <a:lstStyle/>
          <a:p>
            <a:r>
              <a:rPr lang="en-US" dirty="0" smtClean="0"/>
              <a:t>Calculated by taking 18% of the </a:t>
            </a:r>
            <a:r>
              <a:rPr lang="en-US" dirty="0"/>
              <a:t>average cost per bed, by bed type, from the 2009 and </a:t>
            </a:r>
            <a:r>
              <a:rPr lang="en-US" dirty="0" smtClean="0"/>
              <a:t>2010 </a:t>
            </a:r>
            <a:r>
              <a:rPr lang="en-US" dirty="0"/>
              <a:t>Medicare Cost Report Data, inflated at 2% annually to reflect natural price growth. </a:t>
            </a:r>
          </a:p>
        </p:txBody>
      </p:sp>
      <p:sp>
        <p:nvSpPr>
          <p:cNvPr id="19" name="TextBox 18"/>
          <p:cNvSpPr txBox="1"/>
          <p:nvPr/>
        </p:nvSpPr>
        <p:spPr>
          <a:xfrm>
            <a:off x="3285978" y="1007589"/>
            <a:ext cx="2842261" cy="815608"/>
          </a:xfrm>
          <a:prstGeom prst="rect">
            <a:avLst/>
          </a:prstGeom>
          <a:noFill/>
        </p:spPr>
        <p:txBody>
          <a:bodyPr wrap="square" lIns="45720" rIns="45720" rtlCol="0">
            <a:spAutoFit/>
          </a:bodyPr>
          <a:lstStyle/>
          <a:p>
            <a:pPr algn="ctr">
              <a:spcAft>
                <a:spcPts val="600"/>
              </a:spcAft>
            </a:pPr>
            <a:r>
              <a:rPr lang="en-US" sz="1100" b="1" dirty="0" smtClean="0">
                <a:solidFill>
                  <a:srgbClr val="333E48"/>
                </a:solidFill>
              </a:rPr>
              <a:t>Significant Opportunity for Savings in Reducing Excess Bed Capacity</a:t>
            </a:r>
            <a:endParaRPr lang="en-US" sz="1100" b="1" dirty="0">
              <a:solidFill>
                <a:srgbClr val="333E48"/>
              </a:solidFill>
            </a:endParaRPr>
          </a:p>
          <a:p>
            <a:pPr algn="ctr">
              <a:spcAft>
                <a:spcPts val="600"/>
              </a:spcAft>
            </a:pPr>
            <a:r>
              <a:rPr lang="en-US" sz="1000" i="1" dirty="0" smtClean="0">
                <a:solidFill>
                  <a:srgbClr val="333E48"/>
                </a:solidFill>
              </a:rPr>
              <a:t>Estimated Cost Savings from Eliminating Expectedly Empty Beds in Rhode Island</a:t>
            </a:r>
            <a:r>
              <a:rPr lang="en-US" sz="1000" i="1" baseline="30000" dirty="0" smtClean="0">
                <a:solidFill>
                  <a:srgbClr val="333E48"/>
                </a:solidFill>
              </a:rPr>
              <a:t>1</a:t>
            </a:r>
            <a:endParaRPr lang="en-US" sz="1000" b="1" dirty="0" smtClean="0">
              <a:solidFill>
                <a:srgbClr val="333E48"/>
              </a:solidFill>
            </a:endParaRPr>
          </a:p>
        </p:txBody>
      </p:sp>
    </p:spTree>
    <p:extLst>
      <p:ext uri="{BB962C8B-B14F-4D97-AF65-F5344CB8AC3E}">
        <p14:creationId xmlns:p14="http://schemas.microsoft.com/office/powerpoint/2010/main" val="1115520377"/>
      </p:ext>
    </p:extLst>
  </p:cSld>
  <p:clrMapOvr>
    <a:masterClrMapping/>
  </p:clrMapOvr>
</p:sld>
</file>

<file path=ppt/theme/theme1.xml><?xml version="1.0" encoding="utf-8"?>
<a:theme xmlns:a="http://schemas.openxmlformats.org/drawingml/2006/main" name="ABC_PPT_On-Screen_Template_011014">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0" tIns="0" rIns="0" bIns="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2.xml><?xml version="1.0" encoding="utf-8"?>
<a:theme xmlns:a="http://schemas.openxmlformats.org/drawingml/2006/main" name="Office Theme">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ABC_PPT_On-Screen_Template_011014</Template>
  <TotalTime>18961</TotalTime>
  <Words>14520</Words>
  <Application>Microsoft Office PowerPoint</Application>
  <PresentationFormat>Custom</PresentationFormat>
  <Paragraphs>2099</Paragraphs>
  <Slides>136</Slides>
  <Notes>3</Notes>
  <HiddenSlides>11</HiddenSlides>
  <MMClips>0</MMClips>
  <ScaleCrop>false</ScaleCrop>
  <HeadingPairs>
    <vt:vector size="4" baseType="variant">
      <vt:variant>
        <vt:lpstr>Theme</vt:lpstr>
      </vt:variant>
      <vt:variant>
        <vt:i4>1</vt:i4>
      </vt:variant>
      <vt:variant>
        <vt:lpstr>Slide Titles</vt:lpstr>
      </vt:variant>
      <vt:variant>
        <vt:i4>136</vt:i4>
      </vt:variant>
    </vt:vector>
  </HeadingPairs>
  <TitlesOfParts>
    <vt:vector size="137" baseType="lpstr">
      <vt:lpstr>ABC_PPT_On-Screen_Template_011014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 Health Requires Extensive Investment </vt:lpstr>
      <vt:lpstr>PowerPoint Presentation</vt:lpstr>
      <vt:lpstr>PowerPoint Presentation</vt:lpstr>
      <vt:lpstr>PowerPoint Presentation</vt:lpstr>
      <vt:lpstr>Drilling Down to the Individual Patient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Advisory Board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Liu</dc:creator>
  <cp:lastModifiedBy>TestUser</cp:lastModifiedBy>
  <cp:revision>914</cp:revision>
  <cp:lastPrinted>2014-05-16T14:01:10Z</cp:lastPrinted>
  <dcterms:created xsi:type="dcterms:W3CDTF">2014-03-11T16:16:35Z</dcterms:created>
  <dcterms:modified xsi:type="dcterms:W3CDTF">2014-10-24T18:50:52Z</dcterms:modified>
</cp:coreProperties>
</file>