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6" r:id="rId6"/>
    <p:sldId id="258" r:id="rId7"/>
    <p:sldId id="262" r:id="rId8"/>
    <p:sldId id="267" r:id="rId9"/>
    <p:sldId id="266" r:id="rId10"/>
    <p:sldId id="270" r:id="rId11"/>
    <p:sldId id="268" r:id="rId12"/>
    <p:sldId id="271" r:id="rId13"/>
    <p:sldId id="272" r:id="rId14"/>
    <p:sldId id="273" r:id="rId15"/>
    <p:sldId id="291" r:id="rId16"/>
    <p:sldId id="275" r:id="rId17"/>
    <p:sldId id="276" r:id="rId18"/>
    <p:sldId id="277" r:id="rId19"/>
    <p:sldId id="278" r:id="rId20"/>
    <p:sldId id="279" r:id="rId21"/>
    <p:sldId id="280" r:id="rId22"/>
    <p:sldId id="259" r:id="rId23"/>
    <p:sldId id="260" r:id="rId24"/>
    <p:sldId id="261" r:id="rId25"/>
    <p:sldId id="281" r:id="rId26"/>
    <p:sldId id="282" r:id="rId27"/>
    <p:sldId id="283" r:id="rId28"/>
    <p:sldId id="284" r:id="rId29"/>
    <p:sldId id="285" r:id="rId30"/>
    <p:sldId id="286" r:id="rId31"/>
    <p:sldId id="287" r:id="rId32"/>
    <p:sldId id="288" r:id="rId33"/>
    <p:sldId id="289" r:id="rId34"/>
    <p:sldId id="292" r:id="rId35"/>
    <p:sldId id="293" r:id="rId36"/>
    <p:sldId id="290"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38"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1ACA6-AB5B-4501-9A86-66C60551EFEF}"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74DC0A9C-3377-48DC-9106-D75002A91227}">
      <dgm:prSet phldrT="[Text]" custT="1"/>
      <dgm:spPr/>
      <dgm:t>
        <a:bodyPr/>
        <a:lstStyle/>
        <a:p>
          <a:r>
            <a:rPr lang="en-US" sz="1600" b="1" dirty="0">
              <a:solidFill>
                <a:schemeClr val="bg1"/>
              </a:solidFill>
            </a:rPr>
            <a:t>Evidence Based Physical Therapy</a:t>
          </a:r>
        </a:p>
      </dgm:t>
    </dgm:pt>
    <dgm:pt modelId="{6781287D-60F3-476D-89BB-595676879186}" type="parTrans" cxnId="{86D3842C-AD3A-4261-83C7-3DBD41BB9E1B}">
      <dgm:prSet/>
      <dgm:spPr/>
      <dgm:t>
        <a:bodyPr/>
        <a:lstStyle/>
        <a:p>
          <a:endParaRPr lang="en-US"/>
        </a:p>
      </dgm:t>
    </dgm:pt>
    <dgm:pt modelId="{294C89AA-60DE-428D-AC42-B40CFEFACA18}" type="sibTrans" cxnId="{86D3842C-AD3A-4261-83C7-3DBD41BB9E1B}">
      <dgm:prSet/>
      <dgm:spPr/>
      <dgm:t>
        <a:bodyPr/>
        <a:lstStyle/>
        <a:p>
          <a:endParaRPr lang="en-US"/>
        </a:p>
      </dgm:t>
    </dgm:pt>
    <dgm:pt modelId="{5CB56446-CC15-4E06-99C0-67D1B70AEE13}">
      <dgm:prSet phldrT="[Text]" custT="1"/>
      <dgm:spPr/>
      <dgm:t>
        <a:bodyPr/>
        <a:lstStyle/>
        <a:p>
          <a:r>
            <a:rPr lang="en-US" sz="1200" dirty="0"/>
            <a:t>Basic Statistics for Understanding the PT Literature</a:t>
          </a:r>
        </a:p>
      </dgm:t>
    </dgm:pt>
    <dgm:pt modelId="{9C3933C0-2413-413B-9FDA-78E2A8EBF769}" type="parTrans" cxnId="{A60420A6-EFEE-40BF-AE37-EAA3667613EA}">
      <dgm:prSet/>
      <dgm:spPr/>
      <dgm:t>
        <a:bodyPr/>
        <a:lstStyle/>
        <a:p>
          <a:endParaRPr lang="en-US"/>
        </a:p>
      </dgm:t>
    </dgm:pt>
    <dgm:pt modelId="{499B6732-C4B5-49CB-8EC2-4EBA6D762C0F}" type="sibTrans" cxnId="{A60420A6-EFEE-40BF-AE37-EAA3667613EA}">
      <dgm:prSet/>
      <dgm:spPr/>
      <dgm:t>
        <a:bodyPr/>
        <a:lstStyle/>
        <a:p>
          <a:endParaRPr lang="en-US"/>
        </a:p>
      </dgm:t>
    </dgm:pt>
    <dgm:pt modelId="{2F6CA24E-928D-41F6-8EC3-551E80642AC4}">
      <dgm:prSet phldrT="[Text]" custT="1"/>
      <dgm:spPr/>
      <dgm:t>
        <a:bodyPr/>
        <a:lstStyle/>
        <a:p>
          <a:r>
            <a:rPr lang="en-US" sz="1200" dirty="0"/>
            <a:t>Residency Project</a:t>
          </a:r>
        </a:p>
      </dgm:t>
    </dgm:pt>
    <dgm:pt modelId="{4FA9219B-7315-4B9A-9DFB-1937C035DE35}" type="parTrans" cxnId="{11969453-774F-421E-B43A-835453B18E9A}">
      <dgm:prSet/>
      <dgm:spPr/>
      <dgm:t>
        <a:bodyPr/>
        <a:lstStyle/>
        <a:p>
          <a:endParaRPr lang="en-US"/>
        </a:p>
      </dgm:t>
    </dgm:pt>
    <dgm:pt modelId="{8527BDF8-B31B-4497-93C4-77C86682CED1}" type="sibTrans" cxnId="{11969453-774F-421E-B43A-835453B18E9A}">
      <dgm:prSet/>
      <dgm:spPr/>
      <dgm:t>
        <a:bodyPr/>
        <a:lstStyle/>
        <a:p>
          <a:endParaRPr lang="en-US"/>
        </a:p>
      </dgm:t>
    </dgm:pt>
    <dgm:pt modelId="{A28CB83F-97DF-4B85-8688-D745BBECD96D}">
      <dgm:prSet phldrT="[Text]" custT="1"/>
      <dgm:spPr/>
      <dgm:t>
        <a:bodyPr/>
        <a:lstStyle/>
        <a:p>
          <a:r>
            <a:rPr lang="en-US" sz="1600" b="1" dirty="0">
              <a:solidFill>
                <a:schemeClr val="bg1"/>
              </a:solidFill>
            </a:rPr>
            <a:t>Clinical Reasoning</a:t>
          </a:r>
        </a:p>
      </dgm:t>
    </dgm:pt>
    <dgm:pt modelId="{15A48A78-7E21-4B5F-B141-CEA7CDF68100}" type="parTrans" cxnId="{01129FCD-7A7D-427D-B033-6DCC7858E81B}">
      <dgm:prSet/>
      <dgm:spPr/>
      <dgm:t>
        <a:bodyPr/>
        <a:lstStyle/>
        <a:p>
          <a:endParaRPr lang="en-US"/>
        </a:p>
      </dgm:t>
    </dgm:pt>
    <dgm:pt modelId="{0E5EA7D2-041A-4A7B-9D25-19EF9C2F2BC2}" type="sibTrans" cxnId="{01129FCD-7A7D-427D-B033-6DCC7858E81B}">
      <dgm:prSet/>
      <dgm:spPr/>
      <dgm:t>
        <a:bodyPr/>
        <a:lstStyle/>
        <a:p>
          <a:endParaRPr lang="en-US"/>
        </a:p>
      </dgm:t>
    </dgm:pt>
    <dgm:pt modelId="{542CDB99-36B0-4509-9E6C-97786AFB4D03}">
      <dgm:prSet phldrT="[Text]" custT="1"/>
      <dgm:spPr/>
      <dgm:t>
        <a:bodyPr/>
        <a:lstStyle/>
        <a:p>
          <a:r>
            <a:rPr lang="en-US" sz="1600" b="1" dirty="0">
              <a:solidFill>
                <a:schemeClr val="bg1"/>
              </a:solidFill>
            </a:rPr>
            <a:t>Foundations of Orthopaedic Physical Therapy</a:t>
          </a:r>
        </a:p>
      </dgm:t>
    </dgm:pt>
    <dgm:pt modelId="{C9B93706-D0AA-4A6D-831B-0EC03109B43C}" type="parTrans" cxnId="{9C31432D-26B4-46CC-8BE8-3D3115369ECF}">
      <dgm:prSet/>
      <dgm:spPr/>
      <dgm:t>
        <a:bodyPr/>
        <a:lstStyle/>
        <a:p>
          <a:endParaRPr lang="en-US"/>
        </a:p>
      </dgm:t>
    </dgm:pt>
    <dgm:pt modelId="{1101D679-BA23-42B4-8726-81FB50EB5B14}" type="sibTrans" cxnId="{9C31432D-26B4-46CC-8BE8-3D3115369ECF}">
      <dgm:prSet/>
      <dgm:spPr/>
      <dgm:t>
        <a:bodyPr/>
        <a:lstStyle/>
        <a:p>
          <a:endParaRPr lang="en-US"/>
        </a:p>
      </dgm:t>
    </dgm:pt>
    <dgm:pt modelId="{44D3FFBF-9DA4-4D4B-B12C-119E3C9F5165}">
      <dgm:prSet phldrT="[Text]"/>
      <dgm:spPr/>
      <dgm:t>
        <a:bodyPr/>
        <a:lstStyle/>
        <a:p>
          <a:r>
            <a:rPr lang="en-US"/>
            <a:t>Tissue Injury &amp; Healing</a:t>
          </a:r>
        </a:p>
      </dgm:t>
    </dgm:pt>
    <dgm:pt modelId="{5A96E41B-4209-4E3B-A318-3EF8450B758C}" type="parTrans" cxnId="{62FB37E5-4728-422A-B6D1-2EED1E22A2A9}">
      <dgm:prSet/>
      <dgm:spPr/>
      <dgm:t>
        <a:bodyPr/>
        <a:lstStyle/>
        <a:p>
          <a:endParaRPr lang="en-US"/>
        </a:p>
      </dgm:t>
    </dgm:pt>
    <dgm:pt modelId="{C74EECA3-E222-4EA5-8CD4-5C9B6D426EA3}" type="sibTrans" cxnId="{62FB37E5-4728-422A-B6D1-2EED1E22A2A9}">
      <dgm:prSet/>
      <dgm:spPr/>
      <dgm:t>
        <a:bodyPr/>
        <a:lstStyle/>
        <a:p>
          <a:endParaRPr lang="en-US"/>
        </a:p>
      </dgm:t>
    </dgm:pt>
    <dgm:pt modelId="{2A745322-37D4-4717-86D6-A0300081DACB}">
      <dgm:prSet phldrT="[Text]"/>
      <dgm:spPr/>
      <dgm:t>
        <a:bodyPr/>
        <a:lstStyle/>
        <a:p>
          <a:r>
            <a:rPr lang="en-US"/>
            <a:t>Principles of OMPT</a:t>
          </a:r>
        </a:p>
      </dgm:t>
    </dgm:pt>
    <dgm:pt modelId="{0F13F425-F967-49E3-A632-061A3EDAF8AC}" type="parTrans" cxnId="{0946C352-DD18-4FB4-9897-1310616E3D46}">
      <dgm:prSet/>
      <dgm:spPr/>
      <dgm:t>
        <a:bodyPr/>
        <a:lstStyle/>
        <a:p>
          <a:endParaRPr lang="en-US"/>
        </a:p>
      </dgm:t>
    </dgm:pt>
    <dgm:pt modelId="{2FD54F24-2371-41FC-9413-DE61921B49F8}" type="sibTrans" cxnId="{0946C352-DD18-4FB4-9897-1310616E3D46}">
      <dgm:prSet/>
      <dgm:spPr/>
      <dgm:t>
        <a:bodyPr/>
        <a:lstStyle/>
        <a:p>
          <a:endParaRPr lang="en-US"/>
        </a:p>
      </dgm:t>
    </dgm:pt>
    <dgm:pt modelId="{DB234933-B52D-463E-B676-C55592555D25}">
      <dgm:prSet phldrT="[Text]" custT="1"/>
      <dgm:spPr/>
      <dgm:t>
        <a:bodyPr/>
        <a:lstStyle/>
        <a:p>
          <a:r>
            <a:rPr lang="en-US" sz="1600" b="1" dirty="0"/>
            <a:t>Differential Diagnosis &amp; Medical Screening</a:t>
          </a:r>
        </a:p>
      </dgm:t>
    </dgm:pt>
    <dgm:pt modelId="{56C83F66-065C-44F9-8FB3-D4DCAEF1763C}" type="parTrans" cxnId="{EE9C6EA4-69A0-4B5A-875A-7F7897E6C2C6}">
      <dgm:prSet/>
      <dgm:spPr/>
      <dgm:t>
        <a:bodyPr/>
        <a:lstStyle/>
        <a:p>
          <a:endParaRPr lang="en-US"/>
        </a:p>
      </dgm:t>
    </dgm:pt>
    <dgm:pt modelId="{811CCE38-5AB0-40FB-835E-DA6703A7C70D}" type="sibTrans" cxnId="{EE9C6EA4-69A0-4B5A-875A-7F7897E6C2C6}">
      <dgm:prSet/>
      <dgm:spPr/>
      <dgm:t>
        <a:bodyPr/>
        <a:lstStyle/>
        <a:p>
          <a:endParaRPr lang="en-US"/>
        </a:p>
      </dgm:t>
    </dgm:pt>
    <dgm:pt modelId="{F0319065-4103-4CA2-9498-E6BDEE05982A}">
      <dgm:prSet phldrT="[Text]" custT="1"/>
      <dgm:spPr/>
      <dgm:t>
        <a:bodyPr/>
        <a:lstStyle/>
        <a:p>
          <a:r>
            <a:rPr lang="en-US" sz="1100" dirty="0"/>
            <a:t>MD Shadowing</a:t>
          </a:r>
        </a:p>
      </dgm:t>
    </dgm:pt>
    <dgm:pt modelId="{4E601AB7-5216-4CFE-AD61-67EF8471417C}" type="parTrans" cxnId="{A632497C-2DF4-4FCD-86C3-39A9AF7ABED5}">
      <dgm:prSet/>
      <dgm:spPr/>
      <dgm:t>
        <a:bodyPr/>
        <a:lstStyle/>
        <a:p>
          <a:endParaRPr lang="en-US"/>
        </a:p>
      </dgm:t>
    </dgm:pt>
    <dgm:pt modelId="{776DACBF-2BCB-439B-A3F1-71DB893964DE}" type="sibTrans" cxnId="{A632497C-2DF4-4FCD-86C3-39A9AF7ABED5}">
      <dgm:prSet/>
      <dgm:spPr/>
      <dgm:t>
        <a:bodyPr/>
        <a:lstStyle/>
        <a:p>
          <a:endParaRPr lang="en-US"/>
        </a:p>
      </dgm:t>
    </dgm:pt>
    <dgm:pt modelId="{17B4D182-ED56-45E6-8147-2C7296D7A55D}">
      <dgm:prSet phldrT="[Text]" custT="1"/>
      <dgm:spPr/>
      <dgm:t>
        <a:bodyPr/>
        <a:lstStyle/>
        <a:p>
          <a:r>
            <a:rPr lang="en-US" sz="1100" dirty="0"/>
            <a:t>Diagnostic Imaging</a:t>
          </a:r>
        </a:p>
      </dgm:t>
    </dgm:pt>
    <dgm:pt modelId="{494774BB-22DA-4222-9D60-F802445E5235}" type="parTrans" cxnId="{AEAC1FBF-2A8C-449A-A1CE-9665EABB1DB7}">
      <dgm:prSet/>
      <dgm:spPr/>
      <dgm:t>
        <a:bodyPr/>
        <a:lstStyle/>
        <a:p>
          <a:endParaRPr lang="en-US"/>
        </a:p>
      </dgm:t>
    </dgm:pt>
    <dgm:pt modelId="{5CE684BE-CF86-4071-A528-C17ADD5231D7}" type="sibTrans" cxnId="{AEAC1FBF-2A8C-449A-A1CE-9665EABB1DB7}">
      <dgm:prSet/>
      <dgm:spPr/>
      <dgm:t>
        <a:bodyPr/>
        <a:lstStyle/>
        <a:p>
          <a:endParaRPr lang="en-US"/>
        </a:p>
      </dgm:t>
    </dgm:pt>
    <dgm:pt modelId="{5B3B956D-1473-412B-8460-D2F579A1220F}">
      <dgm:prSet phldrT="[Text]" custT="1"/>
      <dgm:spPr/>
      <dgm:t>
        <a:bodyPr/>
        <a:lstStyle/>
        <a:p>
          <a:r>
            <a:rPr lang="en-US" sz="1100" dirty="0"/>
            <a:t>Principles of Diff </a:t>
          </a:r>
          <a:r>
            <a:rPr lang="en-US" sz="1100" dirty="0" err="1"/>
            <a:t>Dx</a:t>
          </a:r>
          <a:r>
            <a:rPr lang="en-US" sz="1100" dirty="0"/>
            <a:t> &amp; Medical Screening</a:t>
          </a:r>
        </a:p>
      </dgm:t>
    </dgm:pt>
    <dgm:pt modelId="{5E7ACC1F-CDFD-4817-AD7E-22E9556BAD7F}" type="parTrans" cxnId="{168541EF-FD18-4FD8-B944-68E817DE2BA8}">
      <dgm:prSet/>
      <dgm:spPr/>
      <dgm:t>
        <a:bodyPr/>
        <a:lstStyle/>
        <a:p>
          <a:endParaRPr lang="en-US"/>
        </a:p>
      </dgm:t>
    </dgm:pt>
    <dgm:pt modelId="{E633C9CA-3EF0-4066-96C8-4426E3CA0566}" type="sibTrans" cxnId="{168541EF-FD18-4FD8-B944-68E817DE2BA8}">
      <dgm:prSet/>
      <dgm:spPr/>
      <dgm:t>
        <a:bodyPr/>
        <a:lstStyle/>
        <a:p>
          <a:endParaRPr lang="en-US"/>
        </a:p>
      </dgm:t>
    </dgm:pt>
    <dgm:pt modelId="{DBF3452A-4698-4665-A809-9E3ED27FFDAC}">
      <dgm:prSet phldrT="[Text]" custT="1"/>
      <dgm:spPr/>
      <dgm:t>
        <a:bodyPr/>
        <a:lstStyle/>
        <a:p>
          <a:r>
            <a:rPr lang="en-US" sz="1100" dirty="0"/>
            <a:t>Upper &amp; Lower Quadrant Scan Exams</a:t>
          </a:r>
        </a:p>
      </dgm:t>
    </dgm:pt>
    <dgm:pt modelId="{D57C7C23-DD84-46AE-8FA2-A65CC2CA70C3}" type="parTrans" cxnId="{92127F69-1F39-4E95-8AD9-0F7CC73D5AA1}">
      <dgm:prSet/>
      <dgm:spPr/>
      <dgm:t>
        <a:bodyPr/>
        <a:lstStyle/>
        <a:p>
          <a:endParaRPr lang="en-US"/>
        </a:p>
      </dgm:t>
    </dgm:pt>
    <dgm:pt modelId="{445A7D91-8F21-4214-B89D-175E1C6224D4}" type="sibTrans" cxnId="{92127F69-1F39-4E95-8AD9-0F7CC73D5AA1}">
      <dgm:prSet/>
      <dgm:spPr/>
      <dgm:t>
        <a:bodyPr/>
        <a:lstStyle/>
        <a:p>
          <a:endParaRPr lang="en-US"/>
        </a:p>
      </dgm:t>
    </dgm:pt>
    <dgm:pt modelId="{6F5603A0-453B-4224-80DD-594A30D47B84}">
      <dgm:prSet phldrT="[Text]" custT="1"/>
      <dgm:spPr/>
      <dgm:t>
        <a:bodyPr/>
        <a:lstStyle/>
        <a:p>
          <a:r>
            <a:rPr lang="en-US" sz="1100" dirty="0"/>
            <a:t>Pharmacology</a:t>
          </a:r>
        </a:p>
      </dgm:t>
    </dgm:pt>
    <dgm:pt modelId="{3F764029-1C1B-4A20-97CB-87081889C036}" type="parTrans" cxnId="{BCB8AC3C-BB73-4BA9-9E64-DF67962B56BA}">
      <dgm:prSet/>
      <dgm:spPr/>
      <dgm:t>
        <a:bodyPr/>
        <a:lstStyle/>
        <a:p>
          <a:endParaRPr lang="en-US"/>
        </a:p>
      </dgm:t>
    </dgm:pt>
    <dgm:pt modelId="{7E7A58BC-1FA5-47A0-BA0A-51B8FBE8DB93}" type="sibTrans" cxnId="{BCB8AC3C-BB73-4BA9-9E64-DF67962B56BA}">
      <dgm:prSet/>
      <dgm:spPr/>
      <dgm:t>
        <a:bodyPr/>
        <a:lstStyle/>
        <a:p>
          <a:endParaRPr lang="en-US"/>
        </a:p>
      </dgm:t>
    </dgm:pt>
    <dgm:pt modelId="{858FA7E2-B657-47FD-BB6F-2A38BC6FCBE4}">
      <dgm:prSet phldrT="[Text]" custT="1"/>
      <dgm:spPr/>
      <dgm:t>
        <a:bodyPr/>
        <a:lstStyle/>
        <a:p>
          <a:r>
            <a:rPr lang="en-US" sz="1600" b="1" dirty="0"/>
            <a:t>Functional Orthopaedic Rehabilitation</a:t>
          </a:r>
        </a:p>
      </dgm:t>
    </dgm:pt>
    <dgm:pt modelId="{16A37E18-8C8D-4BE0-AECB-9B70C6FCFAB1}" type="parTrans" cxnId="{11519960-8D5E-4CEA-86FF-8EF196A2D42E}">
      <dgm:prSet/>
      <dgm:spPr/>
      <dgm:t>
        <a:bodyPr/>
        <a:lstStyle/>
        <a:p>
          <a:endParaRPr lang="en-US"/>
        </a:p>
      </dgm:t>
    </dgm:pt>
    <dgm:pt modelId="{D186088A-7B31-4610-9E4F-F32EF768B548}" type="sibTrans" cxnId="{11519960-8D5E-4CEA-86FF-8EF196A2D42E}">
      <dgm:prSet/>
      <dgm:spPr/>
      <dgm:t>
        <a:bodyPr/>
        <a:lstStyle/>
        <a:p>
          <a:endParaRPr lang="en-US"/>
        </a:p>
      </dgm:t>
    </dgm:pt>
    <dgm:pt modelId="{61877E97-0030-4596-9965-75F37198BCBB}">
      <dgm:prSet phldrT="[Text]" custT="1"/>
      <dgm:spPr/>
      <dgm:t>
        <a:bodyPr/>
        <a:lstStyle/>
        <a:p>
          <a:r>
            <a:rPr lang="en-US" sz="1100" dirty="0"/>
            <a:t>Movement Assessment/SFMA</a:t>
          </a:r>
        </a:p>
      </dgm:t>
    </dgm:pt>
    <dgm:pt modelId="{22F6C6A6-B59B-42BA-BF72-B6FE6BC96FE9}" type="parTrans" cxnId="{B0DD3F8C-214E-407A-9FDE-E3D5FD2B044A}">
      <dgm:prSet/>
      <dgm:spPr/>
      <dgm:t>
        <a:bodyPr/>
        <a:lstStyle/>
        <a:p>
          <a:endParaRPr lang="en-US"/>
        </a:p>
      </dgm:t>
    </dgm:pt>
    <dgm:pt modelId="{BF4DD719-59EE-4FF5-9ECE-A9B9C7EE0E7D}" type="sibTrans" cxnId="{B0DD3F8C-214E-407A-9FDE-E3D5FD2B044A}">
      <dgm:prSet/>
      <dgm:spPr/>
      <dgm:t>
        <a:bodyPr/>
        <a:lstStyle/>
        <a:p>
          <a:endParaRPr lang="en-US"/>
        </a:p>
      </dgm:t>
    </dgm:pt>
    <dgm:pt modelId="{D60E49B0-02CA-4B2C-B150-07E1A2B1ACEB}">
      <dgm:prSet phldrT="[Text]" custT="1"/>
      <dgm:spPr/>
      <dgm:t>
        <a:bodyPr/>
        <a:lstStyle/>
        <a:p>
          <a:r>
            <a:rPr lang="en-US" sz="1000" dirty="0"/>
            <a:t>Functional Rehabilitation of the Spine</a:t>
          </a:r>
        </a:p>
      </dgm:t>
    </dgm:pt>
    <dgm:pt modelId="{69AA0C01-09EB-4EB9-87D5-30E27D32E115}" type="parTrans" cxnId="{B53D4DBF-CB3D-4D89-BBA9-9A9F6603AE36}">
      <dgm:prSet/>
      <dgm:spPr/>
      <dgm:t>
        <a:bodyPr/>
        <a:lstStyle/>
        <a:p>
          <a:endParaRPr lang="en-US"/>
        </a:p>
      </dgm:t>
    </dgm:pt>
    <dgm:pt modelId="{4E0CBAE9-1B07-475D-A230-0616BDAA980F}" type="sibTrans" cxnId="{B53D4DBF-CB3D-4D89-BBA9-9A9F6603AE36}">
      <dgm:prSet/>
      <dgm:spPr/>
      <dgm:t>
        <a:bodyPr/>
        <a:lstStyle/>
        <a:p>
          <a:endParaRPr lang="en-US"/>
        </a:p>
      </dgm:t>
    </dgm:pt>
    <dgm:pt modelId="{84B54A6E-02AD-455A-B394-022F9B96C35B}">
      <dgm:prSet phldrT="[Text]" custT="1"/>
      <dgm:spPr/>
      <dgm:t>
        <a:bodyPr/>
        <a:lstStyle/>
        <a:p>
          <a:r>
            <a:rPr lang="en-US" sz="1100" dirty="0"/>
            <a:t>Soft Tissue Mobilization</a:t>
          </a:r>
        </a:p>
      </dgm:t>
    </dgm:pt>
    <dgm:pt modelId="{3FA05611-B808-4043-A02D-15E0C44DD0B9}" type="parTrans" cxnId="{746BBF3E-CB42-422D-A9B4-E95ED3548022}">
      <dgm:prSet/>
      <dgm:spPr/>
      <dgm:t>
        <a:bodyPr/>
        <a:lstStyle/>
        <a:p>
          <a:endParaRPr lang="en-US"/>
        </a:p>
      </dgm:t>
    </dgm:pt>
    <dgm:pt modelId="{E0B22506-3431-45ED-9528-F280DEC3799D}" type="sibTrans" cxnId="{746BBF3E-CB42-422D-A9B4-E95ED3548022}">
      <dgm:prSet/>
      <dgm:spPr/>
      <dgm:t>
        <a:bodyPr/>
        <a:lstStyle/>
        <a:p>
          <a:endParaRPr lang="en-US"/>
        </a:p>
      </dgm:t>
    </dgm:pt>
    <dgm:pt modelId="{85F26D5E-7B91-41F4-A78A-FCFDB900683B}">
      <dgm:prSet phldrT="[Text]" custT="1"/>
      <dgm:spPr/>
      <dgm:t>
        <a:bodyPr/>
        <a:lstStyle/>
        <a:p>
          <a:r>
            <a:rPr lang="en-US" sz="1100" dirty="0"/>
            <a:t>Segmental Stabilization</a:t>
          </a:r>
        </a:p>
      </dgm:t>
    </dgm:pt>
    <dgm:pt modelId="{283E7758-377C-4325-B529-20F7EDCDDF24}" type="parTrans" cxnId="{B23AB259-FE85-4EB3-9A96-097454FCF4C5}">
      <dgm:prSet/>
      <dgm:spPr/>
      <dgm:t>
        <a:bodyPr/>
        <a:lstStyle/>
        <a:p>
          <a:endParaRPr lang="en-US"/>
        </a:p>
      </dgm:t>
    </dgm:pt>
    <dgm:pt modelId="{5151FA37-4D82-45BB-BBC3-5C16539F5FD3}" type="sibTrans" cxnId="{B23AB259-FE85-4EB3-9A96-097454FCF4C5}">
      <dgm:prSet/>
      <dgm:spPr/>
      <dgm:t>
        <a:bodyPr/>
        <a:lstStyle/>
        <a:p>
          <a:endParaRPr lang="en-US"/>
        </a:p>
      </dgm:t>
    </dgm:pt>
    <dgm:pt modelId="{E0EED2AC-989F-45A4-884A-1A3CA45E34B0}">
      <dgm:prSet phldrT="[Text]" custT="1"/>
      <dgm:spPr/>
      <dgm:t>
        <a:bodyPr/>
        <a:lstStyle/>
        <a:p>
          <a:r>
            <a:rPr lang="en-US" sz="1600" b="1" dirty="0"/>
            <a:t>Orthopaedic PT Examination &amp; Treatment</a:t>
          </a:r>
        </a:p>
      </dgm:t>
    </dgm:pt>
    <dgm:pt modelId="{1D49E53C-2E05-444F-9761-11D8D7154BF1}" type="parTrans" cxnId="{08CEB125-6D45-4FE9-BECD-C1BDBA06EA27}">
      <dgm:prSet/>
      <dgm:spPr/>
      <dgm:t>
        <a:bodyPr/>
        <a:lstStyle/>
        <a:p>
          <a:endParaRPr lang="en-US"/>
        </a:p>
      </dgm:t>
    </dgm:pt>
    <dgm:pt modelId="{74FF734E-8EB3-468E-8D01-3C2A7E5E7A33}" type="sibTrans" cxnId="{08CEB125-6D45-4FE9-BECD-C1BDBA06EA27}">
      <dgm:prSet/>
      <dgm:spPr/>
      <dgm:t>
        <a:bodyPr/>
        <a:lstStyle/>
        <a:p>
          <a:endParaRPr lang="en-US"/>
        </a:p>
      </dgm:t>
    </dgm:pt>
    <dgm:pt modelId="{D77F1A46-90EE-4869-8F0E-889694DD8DE9}">
      <dgm:prSet phldrT="[Text]" custT="1"/>
      <dgm:spPr/>
      <dgm:t>
        <a:bodyPr/>
        <a:lstStyle/>
        <a:p>
          <a:pPr algn="ctr"/>
          <a:r>
            <a:rPr lang="en-US" sz="1100" dirty="0"/>
            <a:t>        L-Spine/Pelvis-SIJ/Hip                        T-Spine/C-Spine/Shoulder Girdle </a:t>
          </a:r>
        </a:p>
      </dgm:t>
    </dgm:pt>
    <dgm:pt modelId="{32C2C8A4-42B9-4BC7-A181-ECE2383D1E4C}" type="parTrans" cxnId="{FBEB8037-8C6F-49D1-94AD-9558A42C67F3}">
      <dgm:prSet/>
      <dgm:spPr/>
      <dgm:t>
        <a:bodyPr/>
        <a:lstStyle/>
        <a:p>
          <a:endParaRPr lang="en-US"/>
        </a:p>
      </dgm:t>
    </dgm:pt>
    <dgm:pt modelId="{EF1ABADD-301E-410A-AAD5-58ED51845144}" type="sibTrans" cxnId="{FBEB8037-8C6F-49D1-94AD-9558A42C67F3}">
      <dgm:prSet/>
      <dgm:spPr/>
      <dgm:t>
        <a:bodyPr/>
        <a:lstStyle/>
        <a:p>
          <a:endParaRPr lang="en-US"/>
        </a:p>
      </dgm:t>
    </dgm:pt>
    <dgm:pt modelId="{7ABCCB64-91D3-4160-9A09-CFA458905BBA}">
      <dgm:prSet phldrT="[Text]" custT="1"/>
      <dgm:spPr/>
      <dgm:t>
        <a:bodyPr/>
        <a:lstStyle/>
        <a:p>
          <a:r>
            <a:rPr lang="en-US" sz="1100" dirty="0"/>
            <a:t>   Knee/Ankle-Foot                                 TMJ; Elbow/Wrist-Hand</a:t>
          </a:r>
        </a:p>
      </dgm:t>
    </dgm:pt>
    <dgm:pt modelId="{C3318E7C-BC13-4F8F-9F4A-6C539BF985F4}" type="parTrans" cxnId="{21BCB6EB-CED3-43BF-9819-C41C6BEA951B}">
      <dgm:prSet/>
      <dgm:spPr/>
      <dgm:t>
        <a:bodyPr/>
        <a:lstStyle/>
        <a:p>
          <a:endParaRPr lang="en-US"/>
        </a:p>
      </dgm:t>
    </dgm:pt>
    <dgm:pt modelId="{176C2749-F324-4FA7-BA8E-5AEAAE82B260}" type="sibTrans" cxnId="{21BCB6EB-CED3-43BF-9819-C41C6BEA951B}">
      <dgm:prSet/>
      <dgm:spPr/>
      <dgm:t>
        <a:bodyPr/>
        <a:lstStyle/>
        <a:p>
          <a:endParaRPr lang="en-US"/>
        </a:p>
      </dgm:t>
    </dgm:pt>
    <dgm:pt modelId="{DC0F2F39-4FF6-4A54-8E80-6BCD985B23A9}">
      <dgm:prSet phldrT="[Text]"/>
      <dgm:spPr/>
      <dgm:t>
        <a:bodyPr/>
        <a:lstStyle/>
        <a:p>
          <a:r>
            <a:rPr lang="en-US"/>
            <a:t>Aging Spine &amp; NS Compromise</a:t>
          </a:r>
        </a:p>
      </dgm:t>
    </dgm:pt>
    <dgm:pt modelId="{4351550D-2047-41D9-BBD9-648A99D44C2D}" type="parTrans" cxnId="{5D8F4CE9-323D-426D-83B6-44616DF01A08}">
      <dgm:prSet/>
      <dgm:spPr/>
      <dgm:t>
        <a:bodyPr/>
        <a:lstStyle/>
        <a:p>
          <a:endParaRPr lang="en-US"/>
        </a:p>
      </dgm:t>
    </dgm:pt>
    <dgm:pt modelId="{D37B8F54-BF6F-4BB8-8240-3A8AE01D7018}" type="sibTrans" cxnId="{5D8F4CE9-323D-426D-83B6-44616DF01A08}">
      <dgm:prSet/>
      <dgm:spPr/>
      <dgm:t>
        <a:bodyPr/>
        <a:lstStyle/>
        <a:p>
          <a:endParaRPr lang="en-US"/>
        </a:p>
      </dgm:t>
    </dgm:pt>
    <dgm:pt modelId="{1BC2F429-EAAB-48F0-8975-C6632D8477F3}">
      <dgm:prSet phldrT="[Text]"/>
      <dgm:spPr/>
      <dgm:t>
        <a:bodyPr/>
        <a:lstStyle/>
        <a:p>
          <a:r>
            <a:rPr lang="en-US"/>
            <a:t>Current Concepts in Pain</a:t>
          </a:r>
        </a:p>
      </dgm:t>
    </dgm:pt>
    <dgm:pt modelId="{04B38A32-548F-491B-A3B9-B7DE0863A038}" type="parTrans" cxnId="{D0A54E11-5E90-4424-9923-8960A188EAC4}">
      <dgm:prSet/>
      <dgm:spPr/>
      <dgm:t>
        <a:bodyPr/>
        <a:lstStyle/>
        <a:p>
          <a:endParaRPr lang="en-US"/>
        </a:p>
      </dgm:t>
    </dgm:pt>
    <dgm:pt modelId="{97256A73-D9F6-4E2F-810A-B6118F384A0F}" type="sibTrans" cxnId="{D0A54E11-5E90-4424-9923-8960A188EAC4}">
      <dgm:prSet/>
      <dgm:spPr/>
      <dgm:t>
        <a:bodyPr/>
        <a:lstStyle/>
        <a:p>
          <a:endParaRPr lang="en-US"/>
        </a:p>
      </dgm:t>
    </dgm:pt>
    <dgm:pt modelId="{63D0C077-65F7-43B9-9A9B-732551894B8F}">
      <dgm:prSet phldrT="[Text]" custT="1"/>
      <dgm:spPr/>
      <dgm:t>
        <a:bodyPr/>
        <a:lstStyle/>
        <a:p>
          <a:r>
            <a:rPr lang="en-US" sz="1500" b="1" dirty="0">
              <a:solidFill>
                <a:schemeClr val="bg1"/>
              </a:solidFill>
            </a:rPr>
            <a:t>Medical Management of the Orthopaedic/MSK Patient</a:t>
          </a:r>
          <a:endParaRPr lang="en-US" sz="1500" dirty="0"/>
        </a:p>
      </dgm:t>
    </dgm:pt>
    <dgm:pt modelId="{8DCF832A-7838-4B96-945F-613BB55AD38D}" type="parTrans" cxnId="{6C31F6AF-6681-4C77-8AC1-06ED4D6A07E2}">
      <dgm:prSet/>
      <dgm:spPr/>
      <dgm:t>
        <a:bodyPr/>
        <a:lstStyle/>
        <a:p>
          <a:endParaRPr lang="en-US"/>
        </a:p>
      </dgm:t>
    </dgm:pt>
    <dgm:pt modelId="{EA6420EC-D1DA-465B-8C02-8A390202A8D9}" type="sibTrans" cxnId="{6C31F6AF-6681-4C77-8AC1-06ED4D6A07E2}">
      <dgm:prSet/>
      <dgm:spPr/>
      <dgm:t>
        <a:bodyPr/>
        <a:lstStyle/>
        <a:p>
          <a:endParaRPr lang="en-US"/>
        </a:p>
      </dgm:t>
    </dgm:pt>
    <dgm:pt modelId="{00697ECD-FF0D-4215-8456-F7080C0B9771}">
      <dgm:prSet phldrT="[Text]"/>
      <dgm:spPr/>
      <dgm:t>
        <a:bodyPr/>
        <a:lstStyle/>
        <a:p>
          <a:r>
            <a:rPr lang="en-US"/>
            <a:t>Intro to Articular Biomechanics</a:t>
          </a:r>
        </a:p>
      </dgm:t>
    </dgm:pt>
    <dgm:pt modelId="{561EBACE-1574-44E5-8FB6-52EF057AF9FF}" type="parTrans" cxnId="{0683652E-53CB-49EE-BA89-CF4525AF7092}">
      <dgm:prSet/>
      <dgm:spPr/>
      <dgm:t>
        <a:bodyPr/>
        <a:lstStyle/>
        <a:p>
          <a:endParaRPr lang="en-US"/>
        </a:p>
      </dgm:t>
    </dgm:pt>
    <dgm:pt modelId="{D34FE904-A178-4C11-B759-2DC42CA2D733}" type="sibTrans" cxnId="{0683652E-53CB-49EE-BA89-CF4525AF7092}">
      <dgm:prSet/>
      <dgm:spPr/>
      <dgm:t>
        <a:bodyPr/>
        <a:lstStyle/>
        <a:p>
          <a:endParaRPr lang="en-US"/>
        </a:p>
      </dgm:t>
    </dgm:pt>
    <dgm:pt modelId="{1A95952A-48D3-4EF8-8ADD-4383F29F2B59}">
      <dgm:prSet phldrT="[Text]" custT="1"/>
      <dgm:spPr/>
      <dgm:t>
        <a:bodyPr/>
        <a:lstStyle/>
        <a:p>
          <a:r>
            <a:rPr lang="en-US" sz="1200" b="0" dirty="0">
              <a:solidFill>
                <a:sysClr val="windowText" lastClr="000000"/>
              </a:solidFill>
            </a:rPr>
            <a:t>Clinical Reasoning</a:t>
          </a:r>
        </a:p>
      </dgm:t>
    </dgm:pt>
    <dgm:pt modelId="{5FBA6EBA-6FB8-45EA-A670-01D5B8905185}" type="parTrans" cxnId="{8F5E1C73-0018-475B-9193-A0E2DED0C220}">
      <dgm:prSet/>
      <dgm:spPr/>
      <dgm:t>
        <a:bodyPr/>
        <a:lstStyle/>
        <a:p>
          <a:endParaRPr lang="en-US"/>
        </a:p>
      </dgm:t>
    </dgm:pt>
    <dgm:pt modelId="{2B08A15F-E1C0-4EE1-A14A-FE2A5090E971}" type="sibTrans" cxnId="{8F5E1C73-0018-475B-9193-A0E2DED0C220}">
      <dgm:prSet/>
      <dgm:spPr/>
      <dgm:t>
        <a:bodyPr/>
        <a:lstStyle/>
        <a:p>
          <a:endParaRPr lang="en-US"/>
        </a:p>
      </dgm:t>
    </dgm:pt>
    <dgm:pt modelId="{B3B92179-9CC3-4430-BCBB-3C4E606679D8}">
      <dgm:prSet phldrT="[Text]" custT="1"/>
      <dgm:spPr/>
      <dgm:t>
        <a:bodyPr/>
        <a:lstStyle/>
        <a:p>
          <a:r>
            <a:rPr lang="en-US" sz="1200" b="0" dirty="0">
              <a:solidFill>
                <a:sysClr val="windowText" lastClr="000000"/>
              </a:solidFill>
            </a:rPr>
            <a:t>Communication Skills</a:t>
          </a:r>
        </a:p>
      </dgm:t>
    </dgm:pt>
    <dgm:pt modelId="{9F5BDDDB-DB9F-4AD5-816C-1BD2BD00826A}" type="parTrans" cxnId="{8B63D7B4-1967-429D-9E4F-50A093D153CD}">
      <dgm:prSet/>
      <dgm:spPr/>
      <dgm:t>
        <a:bodyPr/>
        <a:lstStyle/>
        <a:p>
          <a:endParaRPr lang="en-US"/>
        </a:p>
      </dgm:t>
    </dgm:pt>
    <dgm:pt modelId="{5F2A712A-2419-4809-80D1-5F45FDB4FA5E}" type="sibTrans" cxnId="{8B63D7B4-1967-429D-9E4F-50A093D153CD}">
      <dgm:prSet/>
      <dgm:spPr/>
      <dgm:t>
        <a:bodyPr/>
        <a:lstStyle/>
        <a:p>
          <a:endParaRPr lang="en-US"/>
        </a:p>
      </dgm:t>
    </dgm:pt>
    <dgm:pt modelId="{F85126CC-142F-4760-B37A-6E0178B6EBE6}">
      <dgm:prSet phldrT="[Text]" custT="1"/>
      <dgm:spPr/>
      <dgm:t>
        <a:bodyPr/>
        <a:lstStyle/>
        <a:p>
          <a:r>
            <a:rPr lang="en-US" sz="1100" dirty="0"/>
            <a:t>Post-Op Rehab</a:t>
          </a:r>
        </a:p>
      </dgm:t>
    </dgm:pt>
    <dgm:pt modelId="{D86BE625-C26A-4D14-BA50-4634B8A6ADE4}" type="parTrans" cxnId="{421320F0-8552-4B1D-BB44-420AC9D2FD24}">
      <dgm:prSet/>
      <dgm:spPr/>
      <dgm:t>
        <a:bodyPr/>
        <a:lstStyle/>
        <a:p>
          <a:endParaRPr lang="en-US"/>
        </a:p>
      </dgm:t>
    </dgm:pt>
    <dgm:pt modelId="{D6A2B7C7-0D8C-4A56-96C2-8AE0A190B6D5}" type="sibTrans" cxnId="{421320F0-8552-4B1D-BB44-420AC9D2FD24}">
      <dgm:prSet/>
      <dgm:spPr/>
      <dgm:t>
        <a:bodyPr/>
        <a:lstStyle/>
        <a:p>
          <a:endParaRPr lang="en-US"/>
        </a:p>
      </dgm:t>
    </dgm:pt>
    <dgm:pt modelId="{2D6F3306-FF6A-48AD-A2BD-D23DD195590F}" type="pres">
      <dgm:prSet presAssocID="{5171ACA6-AB5B-4501-9A86-66C60551EFEF}" presName="Name0" presStyleCnt="0">
        <dgm:presLayoutVars>
          <dgm:dir/>
          <dgm:animLvl val="lvl"/>
          <dgm:resizeHandles val="exact"/>
        </dgm:presLayoutVars>
      </dgm:prSet>
      <dgm:spPr/>
    </dgm:pt>
    <dgm:pt modelId="{B23C8F78-A51D-4C96-8A4E-97B6570C4606}" type="pres">
      <dgm:prSet presAssocID="{E0EED2AC-989F-45A4-884A-1A3CA45E34B0}" presName="boxAndChildren" presStyleCnt="0"/>
      <dgm:spPr/>
    </dgm:pt>
    <dgm:pt modelId="{0C77E70D-13E4-4060-915B-9688713C51BC}" type="pres">
      <dgm:prSet presAssocID="{E0EED2AC-989F-45A4-884A-1A3CA45E34B0}" presName="parentTextBox" presStyleLbl="node1" presStyleIdx="0" presStyleCnt="7"/>
      <dgm:spPr/>
    </dgm:pt>
    <dgm:pt modelId="{B827DDE7-89B1-4B79-B03B-5D00986BDD11}" type="pres">
      <dgm:prSet presAssocID="{E0EED2AC-989F-45A4-884A-1A3CA45E34B0}" presName="entireBox" presStyleLbl="node1" presStyleIdx="0" presStyleCnt="7"/>
      <dgm:spPr/>
    </dgm:pt>
    <dgm:pt modelId="{A45BF799-9368-402B-AC2D-19BEB833F72D}" type="pres">
      <dgm:prSet presAssocID="{E0EED2AC-989F-45A4-884A-1A3CA45E34B0}" presName="descendantBox" presStyleCnt="0"/>
      <dgm:spPr/>
    </dgm:pt>
    <dgm:pt modelId="{E544A8F3-C1A9-437B-98D1-8F13A1D6EEC3}" type="pres">
      <dgm:prSet presAssocID="{D77F1A46-90EE-4869-8F0E-889694DD8DE9}" presName="childTextBox" presStyleLbl="fgAccFollowNode1" presStyleIdx="0" presStyleCnt="21">
        <dgm:presLayoutVars>
          <dgm:bulletEnabled val="1"/>
        </dgm:presLayoutVars>
      </dgm:prSet>
      <dgm:spPr/>
    </dgm:pt>
    <dgm:pt modelId="{D494987F-45A8-4D76-BD03-A4D0F39F171A}" type="pres">
      <dgm:prSet presAssocID="{7ABCCB64-91D3-4160-9A09-CFA458905BBA}" presName="childTextBox" presStyleLbl="fgAccFollowNode1" presStyleIdx="1" presStyleCnt="21">
        <dgm:presLayoutVars>
          <dgm:bulletEnabled val="1"/>
        </dgm:presLayoutVars>
      </dgm:prSet>
      <dgm:spPr/>
    </dgm:pt>
    <dgm:pt modelId="{4DA4F08D-D043-4A29-9A3A-C8ACBC1EF755}" type="pres">
      <dgm:prSet presAssocID="{D186088A-7B31-4610-9E4F-F32EF768B548}" presName="sp" presStyleCnt="0"/>
      <dgm:spPr/>
    </dgm:pt>
    <dgm:pt modelId="{5590E9BD-B64D-4B65-AE52-CC76DABDDC0D}" type="pres">
      <dgm:prSet presAssocID="{858FA7E2-B657-47FD-BB6F-2A38BC6FCBE4}" presName="arrowAndChildren" presStyleCnt="0"/>
      <dgm:spPr/>
    </dgm:pt>
    <dgm:pt modelId="{1094D06A-9F8B-471D-A6EF-F8B2142E646A}" type="pres">
      <dgm:prSet presAssocID="{858FA7E2-B657-47FD-BB6F-2A38BC6FCBE4}" presName="parentTextArrow" presStyleLbl="node1" presStyleIdx="0" presStyleCnt="7"/>
      <dgm:spPr/>
    </dgm:pt>
    <dgm:pt modelId="{550AA7F7-E726-4E9A-9AE2-BB8288E7C8A2}" type="pres">
      <dgm:prSet presAssocID="{858FA7E2-B657-47FD-BB6F-2A38BC6FCBE4}" presName="arrow" presStyleLbl="node1" presStyleIdx="1" presStyleCnt="7"/>
      <dgm:spPr/>
    </dgm:pt>
    <dgm:pt modelId="{F19C16EE-754A-4AD0-B7A7-2C528FE4D061}" type="pres">
      <dgm:prSet presAssocID="{858FA7E2-B657-47FD-BB6F-2A38BC6FCBE4}" presName="descendantArrow" presStyleCnt="0"/>
      <dgm:spPr/>
    </dgm:pt>
    <dgm:pt modelId="{854714FD-8804-4971-8C21-1AF0BD00A3CE}" type="pres">
      <dgm:prSet presAssocID="{61877E97-0030-4596-9965-75F37198BCBB}" presName="childTextArrow" presStyleLbl="fgAccFollowNode1" presStyleIdx="2" presStyleCnt="21" custScaleX="117970">
        <dgm:presLayoutVars>
          <dgm:bulletEnabled val="1"/>
        </dgm:presLayoutVars>
      </dgm:prSet>
      <dgm:spPr/>
    </dgm:pt>
    <dgm:pt modelId="{ACA5A236-665A-40C7-8794-CD2EBF4E3F2E}" type="pres">
      <dgm:prSet presAssocID="{D60E49B0-02CA-4B2C-B150-07E1A2B1ACEB}" presName="childTextArrow" presStyleLbl="fgAccFollowNode1" presStyleIdx="3" presStyleCnt="21" custScaleX="137095">
        <dgm:presLayoutVars>
          <dgm:bulletEnabled val="1"/>
        </dgm:presLayoutVars>
      </dgm:prSet>
      <dgm:spPr/>
    </dgm:pt>
    <dgm:pt modelId="{2CE809BC-19F5-4176-A6CF-9A7BF48A748B}" type="pres">
      <dgm:prSet presAssocID="{84B54A6E-02AD-455A-B394-022F9B96C35B}" presName="childTextArrow" presStyleLbl="fgAccFollowNode1" presStyleIdx="4" presStyleCnt="21" custScaleX="97040">
        <dgm:presLayoutVars>
          <dgm:bulletEnabled val="1"/>
        </dgm:presLayoutVars>
      </dgm:prSet>
      <dgm:spPr/>
    </dgm:pt>
    <dgm:pt modelId="{C39B3684-31FA-4A37-A026-973FB3976582}" type="pres">
      <dgm:prSet presAssocID="{85F26D5E-7B91-41F4-A78A-FCFDB900683B}" presName="childTextArrow" presStyleLbl="fgAccFollowNode1" presStyleIdx="5" presStyleCnt="21" custScaleX="85498">
        <dgm:presLayoutVars>
          <dgm:bulletEnabled val="1"/>
        </dgm:presLayoutVars>
      </dgm:prSet>
      <dgm:spPr/>
    </dgm:pt>
    <dgm:pt modelId="{EBE56719-5B60-4E72-ABF6-67CF9807A473}" type="pres">
      <dgm:prSet presAssocID="{811CCE38-5AB0-40FB-835E-DA6703A7C70D}" presName="sp" presStyleCnt="0"/>
      <dgm:spPr/>
    </dgm:pt>
    <dgm:pt modelId="{3DAB614F-AC31-4DFB-BC7F-B4D44B791329}" type="pres">
      <dgm:prSet presAssocID="{DB234933-B52D-463E-B676-C55592555D25}" presName="arrowAndChildren" presStyleCnt="0"/>
      <dgm:spPr/>
    </dgm:pt>
    <dgm:pt modelId="{6B0E200B-F6CC-44C8-9603-FB6CCC704913}" type="pres">
      <dgm:prSet presAssocID="{DB234933-B52D-463E-B676-C55592555D25}" presName="parentTextArrow" presStyleLbl="node1" presStyleIdx="1" presStyleCnt="7"/>
      <dgm:spPr/>
    </dgm:pt>
    <dgm:pt modelId="{9DC02E02-5F2C-4433-8660-BEB9EE62B7E9}" type="pres">
      <dgm:prSet presAssocID="{DB234933-B52D-463E-B676-C55592555D25}" presName="arrow" presStyleLbl="node1" presStyleIdx="2" presStyleCnt="7"/>
      <dgm:spPr/>
    </dgm:pt>
    <dgm:pt modelId="{81B72BF1-4F01-4288-91EC-B9A96A58A52D}" type="pres">
      <dgm:prSet presAssocID="{DB234933-B52D-463E-B676-C55592555D25}" presName="descendantArrow" presStyleCnt="0"/>
      <dgm:spPr/>
    </dgm:pt>
    <dgm:pt modelId="{21144AC0-2131-43AC-8304-16532880445C}" type="pres">
      <dgm:prSet presAssocID="{5B3B956D-1473-412B-8460-D2F579A1220F}" presName="childTextArrow" presStyleLbl="fgAccFollowNode1" presStyleIdx="6" presStyleCnt="21">
        <dgm:presLayoutVars>
          <dgm:bulletEnabled val="1"/>
        </dgm:presLayoutVars>
      </dgm:prSet>
      <dgm:spPr/>
    </dgm:pt>
    <dgm:pt modelId="{60AE604D-09C7-412F-9C33-8659431AEB25}" type="pres">
      <dgm:prSet presAssocID="{DBF3452A-4698-4665-A809-9E3ED27FFDAC}" presName="childTextArrow" presStyleLbl="fgAccFollowNode1" presStyleIdx="7" presStyleCnt="21">
        <dgm:presLayoutVars>
          <dgm:bulletEnabled val="1"/>
        </dgm:presLayoutVars>
      </dgm:prSet>
      <dgm:spPr/>
    </dgm:pt>
    <dgm:pt modelId="{138CB801-B083-4466-B37C-E34F93317D65}" type="pres">
      <dgm:prSet presAssocID="{EA6420EC-D1DA-465B-8C02-8A390202A8D9}" presName="sp" presStyleCnt="0"/>
      <dgm:spPr/>
    </dgm:pt>
    <dgm:pt modelId="{F1A86A5B-4A0E-4DA4-807C-F37E7118B54D}" type="pres">
      <dgm:prSet presAssocID="{63D0C077-65F7-43B9-9A9B-732551894B8F}" presName="arrowAndChildren" presStyleCnt="0"/>
      <dgm:spPr/>
    </dgm:pt>
    <dgm:pt modelId="{9920A6F6-2BF0-4FE9-B5C3-EC340F9DD06C}" type="pres">
      <dgm:prSet presAssocID="{63D0C077-65F7-43B9-9A9B-732551894B8F}" presName="parentTextArrow" presStyleLbl="node1" presStyleIdx="2" presStyleCnt="7"/>
      <dgm:spPr/>
    </dgm:pt>
    <dgm:pt modelId="{AA1FF54A-6CDC-4872-9097-4664F54D988F}" type="pres">
      <dgm:prSet presAssocID="{63D0C077-65F7-43B9-9A9B-732551894B8F}" presName="arrow" presStyleLbl="node1" presStyleIdx="3" presStyleCnt="7"/>
      <dgm:spPr/>
    </dgm:pt>
    <dgm:pt modelId="{FA04C806-A4CA-449C-8B50-BF82AAAD7B52}" type="pres">
      <dgm:prSet presAssocID="{63D0C077-65F7-43B9-9A9B-732551894B8F}" presName="descendantArrow" presStyleCnt="0"/>
      <dgm:spPr/>
    </dgm:pt>
    <dgm:pt modelId="{CF3075B9-0749-4C85-925A-5F38704A9C7E}" type="pres">
      <dgm:prSet presAssocID="{F0319065-4103-4CA2-9498-E6BDEE05982A}" presName="childTextArrow" presStyleLbl="fgAccFollowNode1" presStyleIdx="8" presStyleCnt="21">
        <dgm:presLayoutVars>
          <dgm:bulletEnabled val="1"/>
        </dgm:presLayoutVars>
      </dgm:prSet>
      <dgm:spPr/>
    </dgm:pt>
    <dgm:pt modelId="{471752B1-152F-4038-AD21-C953497DCD0C}" type="pres">
      <dgm:prSet presAssocID="{17B4D182-ED56-45E6-8147-2C7296D7A55D}" presName="childTextArrow" presStyleLbl="fgAccFollowNode1" presStyleIdx="9" presStyleCnt="21" custScaleX="127250">
        <dgm:presLayoutVars>
          <dgm:bulletEnabled val="1"/>
        </dgm:presLayoutVars>
      </dgm:prSet>
      <dgm:spPr/>
    </dgm:pt>
    <dgm:pt modelId="{3CFBAFD8-5396-4ECB-9581-2B4F3BE9ADC1}" type="pres">
      <dgm:prSet presAssocID="{6F5603A0-453B-4224-80DD-594A30D47B84}" presName="childTextArrow" presStyleLbl="fgAccFollowNode1" presStyleIdx="10" presStyleCnt="21" custScaleX="95395" custScaleY="107485" custLinFactNeighborX="-485" custLinFactNeighborY="-4920">
        <dgm:presLayoutVars>
          <dgm:bulletEnabled val="1"/>
        </dgm:presLayoutVars>
      </dgm:prSet>
      <dgm:spPr/>
    </dgm:pt>
    <dgm:pt modelId="{D6034C7F-D2F0-42BC-8C88-5756AF922D53}" type="pres">
      <dgm:prSet presAssocID="{F85126CC-142F-4760-B37A-6E0178B6EBE6}" presName="childTextArrow" presStyleLbl="fgAccFollowNode1" presStyleIdx="11" presStyleCnt="21" custScaleX="88321">
        <dgm:presLayoutVars>
          <dgm:bulletEnabled val="1"/>
        </dgm:presLayoutVars>
      </dgm:prSet>
      <dgm:spPr/>
    </dgm:pt>
    <dgm:pt modelId="{55764FFF-A1E0-4532-91FD-A422296F7C4D}" type="pres">
      <dgm:prSet presAssocID="{1101D679-BA23-42B4-8726-81FB50EB5B14}" presName="sp" presStyleCnt="0"/>
      <dgm:spPr/>
    </dgm:pt>
    <dgm:pt modelId="{40D73B7F-5ACB-4C82-81FD-BFE27784B168}" type="pres">
      <dgm:prSet presAssocID="{542CDB99-36B0-4509-9E6C-97786AFB4D03}" presName="arrowAndChildren" presStyleCnt="0"/>
      <dgm:spPr/>
    </dgm:pt>
    <dgm:pt modelId="{9AE7915B-CEC3-4E3E-9AFC-D3D61BA72CBA}" type="pres">
      <dgm:prSet presAssocID="{542CDB99-36B0-4509-9E6C-97786AFB4D03}" presName="parentTextArrow" presStyleLbl="node1" presStyleIdx="3" presStyleCnt="7"/>
      <dgm:spPr/>
    </dgm:pt>
    <dgm:pt modelId="{39277D70-5AF2-4A18-9ABC-9D4E25CEE0F6}" type="pres">
      <dgm:prSet presAssocID="{542CDB99-36B0-4509-9E6C-97786AFB4D03}" presName="arrow" presStyleLbl="node1" presStyleIdx="4" presStyleCnt="7"/>
      <dgm:spPr/>
    </dgm:pt>
    <dgm:pt modelId="{99D989D6-9037-4F8F-A40A-4FEF92587C3E}" type="pres">
      <dgm:prSet presAssocID="{542CDB99-36B0-4509-9E6C-97786AFB4D03}" presName="descendantArrow" presStyleCnt="0"/>
      <dgm:spPr/>
    </dgm:pt>
    <dgm:pt modelId="{9328B06C-B73F-400B-8B35-2680AFA5D2A4}" type="pres">
      <dgm:prSet presAssocID="{44D3FFBF-9DA4-4D4B-B12C-119E3C9F5165}" presName="childTextArrow" presStyleLbl="fgAccFollowNode1" presStyleIdx="12" presStyleCnt="21">
        <dgm:presLayoutVars>
          <dgm:bulletEnabled val="1"/>
        </dgm:presLayoutVars>
      </dgm:prSet>
      <dgm:spPr/>
    </dgm:pt>
    <dgm:pt modelId="{C18F9FBC-7C99-4AE5-BA1B-AA4B1486B34A}" type="pres">
      <dgm:prSet presAssocID="{00697ECD-FF0D-4215-8456-F7080C0B9771}" presName="childTextArrow" presStyleLbl="fgAccFollowNode1" presStyleIdx="13" presStyleCnt="21">
        <dgm:presLayoutVars>
          <dgm:bulletEnabled val="1"/>
        </dgm:presLayoutVars>
      </dgm:prSet>
      <dgm:spPr/>
    </dgm:pt>
    <dgm:pt modelId="{3DCDB1A5-A10F-4599-8436-41DBC2D8C10D}" type="pres">
      <dgm:prSet presAssocID="{2A745322-37D4-4717-86D6-A0300081DACB}" presName="childTextArrow" presStyleLbl="fgAccFollowNode1" presStyleIdx="14" presStyleCnt="21">
        <dgm:presLayoutVars>
          <dgm:bulletEnabled val="1"/>
        </dgm:presLayoutVars>
      </dgm:prSet>
      <dgm:spPr/>
    </dgm:pt>
    <dgm:pt modelId="{DC609EF1-2B1A-4D9C-8A50-A65F86C800AA}" type="pres">
      <dgm:prSet presAssocID="{DC0F2F39-4FF6-4A54-8E80-6BCD985B23A9}" presName="childTextArrow" presStyleLbl="fgAccFollowNode1" presStyleIdx="15" presStyleCnt="21">
        <dgm:presLayoutVars>
          <dgm:bulletEnabled val="1"/>
        </dgm:presLayoutVars>
      </dgm:prSet>
      <dgm:spPr/>
    </dgm:pt>
    <dgm:pt modelId="{5C5C5462-D7A1-4977-9A0A-ABC233A4A592}" type="pres">
      <dgm:prSet presAssocID="{1BC2F429-EAAB-48F0-8975-C6632D8477F3}" presName="childTextArrow" presStyleLbl="fgAccFollowNode1" presStyleIdx="16" presStyleCnt="21">
        <dgm:presLayoutVars>
          <dgm:bulletEnabled val="1"/>
        </dgm:presLayoutVars>
      </dgm:prSet>
      <dgm:spPr/>
    </dgm:pt>
    <dgm:pt modelId="{ABF198B6-8B20-4E96-9E5B-EDADD37B76FC}" type="pres">
      <dgm:prSet presAssocID="{0E5EA7D2-041A-4A7B-9D25-19EF9C2F2BC2}" presName="sp" presStyleCnt="0"/>
      <dgm:spPr/>
    </dgm:pt>
    <dgm:pt modelId="{7DC9C4CE-29CD-4D6C-A7A9-DFCBF34502FA}" type="pres">
      <dgm:prSet presAssocID="{A28CB83F-97DF-4B85-8688-D745BBECD96D}" presName="arrowAndChildren" presStyleCnt="0"/>
      <dgm:spPr/>
    </dgm:pt>
    <dgm:pt modelId="{C77CD2C4-2341-4394-98CF-B4AF5A15F316}" type="pres">
      <dgm:prSet presAssocID="{A28CB83F-97DF-4B85-8688-D745BBECD96D}" presName="parentTextArrow" presStyleLbl="node1" presStyleIdx="4" presStyleCnt="7"/>
      <dgm:spPr/>
    </dgm:pt>
    <dgm:pt modelId="{3F71BD41-4BB8-4615-B67C-A49F82661C10}" type="pres">
      <dgm:prSet presAssocID="{A28CB83F-97DF-4B85-8688-D745BBECD96D}" presName="arrow" presStyleLbl="node1" presStyleIdx="5" presStyleCnt="7"/>
      <dgm:spPr/>
    </dgm:pt>
    <dgm:pt modelId="{E0DB66F0-DC30-4A26-BD4A-D6A5243AD83D}" type="pres">
      <dgm:prSet presAssocID="{A28CB83F-97DF-4B85-8688-D745BBECD96D}" presName="descendantArrow" presStyleCnt="0"/>
      <dgm:spPr/>
    </dgm:pt>
    <dgm:pt modelId="{7C29BD27-CDF3-4489-A7D5-39F54398FFDC}" type="pres">
      <dgm:prSet presAssocID="{1A95952A-48D3-4EF8-8ADD-4383F29F2B59}" presName="childTextArrow" presStyleLbl="fgAccFollowNode1" presStyleIdx="17" presStyleCnt="21" custLinFactNeighborX="-2735">
        <dgm:presLayoutVars>
          <dgm:bulletEnabled val="1"/>
        </dgm:presLayoutVars>
      </dgm:prSet>
      <dgm:spPr/>
    </dgm:pt>
    <dgm:pt modelId="{59026182-A547-4E4E-80E8-0F9C98498572}" type="pres">
      <dgm:prSet presAssocID="{B3B92179-9CC3-4430-BCBB-3C4E606679D8}" presName="childTextArrow" presStyleLbl="fgAccFollowNode1" presStyleIdx="18" presStyleCnt="21">
        <dgm:presLayoutVars>
          <dgm:bulletEnabled val="1"/>
        </dgm:presLayoutVars>
      </dgm:prSet>
      <dgm:spPr/>
    </dgm:pt>
    <dgm:pt modelId="{5A924209-D25B-4B82-9C94-A7E70CC301BD}" type="pres">
      <dgm:prSet presAssocID="{294C89AA-60DE-428D-AC42-B40CFEFACA18}" presName="sp" presStyleCnt="0"/>
      <dgm:spPr/>
    </dgm:pt>
    <dgm:pt modelId="{06F318FC-10E6-4CAA-876B-E5148DD35610}" type="pres">
      <dgm:prSet presAssocID="{74DC0A9C-3377-48DC-9106-D75002A91227}" presName="arrowAndChildren" presStyleCnt="0"/>
      <dgm:spPr/>
    </dgm:pt>
    <dgm:pt modelId="{BE040DAF-01A8-41D3-A62C-3CDB66D72004}" type="pres">
      <dgm:prSet presAssocID="{74DC0A9C-3377-48DC-9106-D75002A91227}" presName="parentTextArrow" presStyleLbl="node1" presStyleIdx="5" presStyleCnt="7"/>
      <dgm:spPr/>
    </dgm:pt>
    <dgm:pt modelId="{12056F03-9CBC-471D-BCEA-54E5DE2C3B31}" type="pres">
      <dgm:prSet presAssocID="{74DC0A9C-3377-48DC-9106-D75002A91227}" presName="arrow" presStyleLbl="node1" presStyleIdx="6" presStyleCnt="7"/>
      <dgm:spPr/>
    </dgm:pt>
    <dgm:pt modelId="{C9E34B00-0D28-45B2-B259-0571ADFDCDB8}" type="pres">
      <dgm:prSet presAssocID="{74DC0A9C-3377-48DC-9106-D75002A91227}" presName="descendantArrow" presStyleCnt="0"/>
      <dgm:spPr/>
    </dgm:pt>
    <dgm:pt modelId="{05D3F177-F8DF-4B8A-AA49-AD71ACD262DE}" type="pres">
      <dgm:prSet presAssocID="{5CB56446-CC15-4E06-99C0-67D1B70AEE13}" presName="childTextArrow" presStyleLbl="fgAccFollowNode1" presStyleIdx="19" presStyleCnt="21" custScaleX="253646">
        <dgm:presLayoutVars>
          <dgm:bulletEnabled val="1"/>
        </dgm:presLayoutVars>
      </dgm:prSet>
      <dgm:spPr/>
    </dgm:pt>
    <dgm:pt modelId="{94835DBF-A333-4C06-9EF1-62D65A481C1D}" type="pres">
      <dgm:prSet presAssocID="{2F6CA24E-928D-41F6-8EC3-551E80642AC4}" presName="childTextArrow" presStyleLbl="fgAccFollowNode1" presStyleIdx="20" presStyleCnt="21">
        <dgm:presLayoutVars>
          <dgm:bulletEnabled val="1"/>
        </dgm:presLayoutVars>
      </dgm:prSet>
      <dgm:spPr/>
    </dgm:pt>
  </dgm:ptLst>
  <dgm:cxnLst>
    <dgm:cxn modelId="{A5C23D09-FC2D-448E-B648-3B19D4F87AE7}" type="presOf" srcId="{DB234933-B52D-463E-B676-C55592555D25}" destId="{9DC02E02-5F2C-4433-8660-BEB9EE62B7E9}" srcOrd="1" destOrd="0" presId="urn:microsoft.com/office/officeart/2005/8/layout/process4"/>
    <dgm:cxn modelId="{69391310-EAF2-46D3-B824-507E6B2614EF}" type="presOf" srcId="{858FA7E2-B657-47FD-BB6F-2A38BC6FCBE4}" destId="{1094D06A-9F8B-471D-A6EF-F8B2142E646A}" srcOrd="0" destOrd="0" presId="urn:microsoft.com/office/officeart/2005/8/layout/process4"/>
    <dgm:cxn modelId="{D0A54E11-5E90-4424-9923-8960A188EAC4}" srcId="{542CDB99-36B0-4509-9E6C-97786AFB4D03}" destId="{1BC2F429-EAAB-48F0-8975-C6632D8477F3}" srcOrd="4" destOrd="0" parTransId="{04B38A32-548F-491B-A3B9-B7DE0863A038}" sibTransId="{97256A73-D9F6-4E2F-810A-B6118F384A0F}"/>
    <dgm:cxn modelId="{96907419-E97F-409A-A585-AE04AF1B005B}" type="presOf" srcId="{2A745322-37D4-4717-86D6-A0300081DACB}" destId="{3DCDB1A5-A10F-4599-8436-41DBC2D8C10D}" srcOrd="0" destOrd="0" presId="urn:microsoft.com/office/officeart/2005/8/layout/process4"/>
    <dgm:cxn modelId="{08CEB125-6D45-4FE9-BECD-C1BDBA06EA27}" srcId="{5171ACA6-AB5B-4501-9A86-66C60551EFEF}" destId="{E0EED2AC-989F-45A4-884A-1A3CA45E34B0}" srcOrd="6" destOrd="0" parTransId="{1D49E53C-2E05-444F-9761-11D8D7154BF1}" sibTransId="{74FF734E-8EB3-468E-8D01-3C2A7E5E7A33}"/>
    <dgm:cxn modelId="{86D3842C-AD3A-4261-83C7-3DBD41BB9E1B}" srcId="{5171ACA6-AB5B-4501-9A86-66C60551EFEF}" destId="{74DC0A9C-3377-48DC-9106-D75002A91227}" srcOrd="0" destOrd="0" parTransId="{6781287D-60F3-476D-89BB-595676879186}" sibTransId="{294C89AA-60DE-428D-AC42-B40CFEFACA18}"/>
    <dgm:cxn modelId="{4C320A2D-6D9A-48C1-A29E-6B6C625D99C0}" type="presOf" srcId="{F0319065-4103-4CA2-9498-E6BDEE05982A}" destId="{CF3075B9-0749-4C85-925A-5F38704A9C7E}" srcOrd="0" destOrd="0" presId="urn:microsoft.com/office/officeart/2005/8/layout/process4"/>
    <dgm:cxn modelId="{9C31432D-26B4-46CC-8BE8-3D3115369ECF}" srcId="{5171ACA6-AB5B-4501-9A86-66C60551EFEF}" destId="{542CDB99-36B0-4509-9E6C-97786AFB4D03}" srcOrd="2" destOrd="0" parTransId="{C9B93706-D0AA-4A6D-831B-0EC03109B43C}" sibTransId="{1101D679-BA23-42B4-8726-81FB50EB5B14}"/>
    <dgm:cxn modelId="{0683652E-53CB-49EE-BA89-CF4525AF7092}" srcId="{542CDB99-36B0-4509-9E6C-97786AFB4D03}" destId="{00697ECD-FF0D-4215-8456-F7080C0B9771}" srcOrd="1" destOrd="0" parTransId="{561EBACE-1574-44E5-8FB6-52EF057AF9FF}" sibTransId="{D34FE904-A178-4C11-B759-2DC42CA2D733}"/>
    <dgm:cxn modelId="{0A71BD32-33FA-47C2-9687-6E0EEE8C9659}" type="presOf" srcId="{DB234933-B52D-463E-B676-C55592555D25}" destId="{6B0E200B-F6CC-44C8-9603-FB6CCC704913}" srcOrd="0" destOrd="0" presId="urn:microsoft.com/office/officeart/2005/8/layout/process4"/>
    <dgm:cxn modelId="{3DB70B34-8624-43AF-BBDA-DEB2E4D7DD7E}" type="presOf" srcId="{5B3B956D-1473-412B-8460-D2F579A1220F}" destId="{21144AC0-2131-43AC-8304-16532880445C}" srcOrd="0" destOrd="0" presId="urn:microsoft.com/office/officeart/2005/8/layout/process4"/>
    <dgm:cxn modelId="{FBEB8037-8C6F-49D1-94AD-9558A42C67F3}" srcId="{E0EED2AC-989F-45A4-884A-1A3CA45E34B0}" destId="{D77F1A46-90EE-4869-8F0E-889694DD8DE9}" srcOrd="0" destOrd="0" parTransId="{32C2C8A4-42B9-4BC7-A181-ECE2383D1E4C}" sibTransId="{EF1ABADD-301E-410A-AAD5-58ED51845144}"/>
    <dgm:cxn modelId="{BCB8AC3C-BB73-4BA9-9E64-DF67962B56BA}" srcId="{63D0C077-65F7-43B9-9A9B-732551894B8F}" destId="{6F5603A0-453B-4224-80DD-594A30D47B84}" srcOrd="2" destOrd="0" parTransId="{3F764029-1C1B-4A20-97CB-87081889C036}" sibTransId="{7E7A58BC-1FA5-47A0-BA0A-51B8FBE8DB93}"/>
    <dgm:cxn modelId="{746BBF3E-CB42-422D-A9B4-E95ED3548022}" srcId="{858FA7E2-B657-47FD-BB6F-2A38BC6FCBE4}" destId="{84B54A6E-02AD-455A-B394-022F9B96C35B}" srcOrd="2" destOrd="0" parTransId="{3FA05611-B808-4043-A02D-15E0C44DD0B9}" sibTransId="{E0B22506-3431-45ED-9528-F280DEC3799D}"/>
    <dgm:cxn modelId="{ADFB0F3F-DBB0-4D8F-9ECE-2FCE6E14CA88}" type="presOf" srcId="{D77F1A46-90EE-4869-8F0E-889694DD8DE9}" destId="{E544A8F3-C1A9-437B-98D1-8F13A1D6EEC3}" srcOrd="0" destOrd="0" presId="urn:microsoft.com/office/officeart/2005/8/layout/process4"/>
    <dgm:cxn modelId="{11519960-8D5E-4CEA-86FF-8EF196A2D42E}" srcId="{5171ACA6-AB5B-4501-9A86-66C60551EFEF}" destId="{858FA7E2-B657-47FD-BB6F-2A38BC6FCBE4}" srcOrd="5" destOrd="0" parTransId="{16A37E18-8C8D-4BE0-AECB-9B70C6FCFAB1}" sibTransId="{D186088A-7B31-4610-9E4F-F32EF768B548}"/>
    <dgm:cxn modelId="{DB53A261-72D4-4C99-94F0-CF1FD62884F7}" type="presOf" srcId="{B3B92179-9CC3-4430-BCBB-3C4E606679D8}" destId="{59026182-A547-4E4E-80E8-0F9C98498572}" srcOrd="0" destOrd="0" presId="urn:microsoft.com/office/officeart/2005/8/layout/process4"/>
    <dgm:cxn modelId="{CCA87462-E31C-4277-A143-765C5FD1860E}" type="presOf" srcId="{F85126CC-142F-4760-B37A-6E0178B6EBE6}" destId="{D6034C7F-D2F0-42BC-8C88-5756AF922D53}" srcOrd="0" destOrd="0" presId="urn:microsoft.com/office/officeart/2005/8/layout/process4"/>
    <dgm:cxn modelId="{B5878A63-BF4E-4E1F-808B-E0EAD34E795C}" type="presOf" srcId="{858FA7E2-B657-47FD-BB6F-2A38BC6FCBE4}" destId="{550AA7F7-E726-4E9A-9AE2-BB8288E7C8A2}" srcOrd="1" destOrd="0" presId="urn:microsoft.com/office/officeart/2005/8/layout/process4"/>
    <dgm:cxn modelId="{41A38544-5325-44FD-A018-C8A48D08E6B7}" type="presOf" srcId="{63D0C077-65F7-43B9-9A9B-732551894B8F}" destId="{9920A6F6-2BF0-4FE9-B5C3-EC340F9DD06C}" srcOrd="0" destOrd="0" presId="urn:microsoft.com/office/officeart/2005/8/layout/process4"/>
    <dgm:cxn modelId="{92127F69-1F39-4E95-8AD9-0F7CC73D5AA1}" srcId="{DB234933-B52D-463E-B676-C55592555D25}" destId="{DBF3452A-4698-4665-A809-9E3ED27FFDAC}" srcOrd="1" destOrd="0" parTransId="{D57C7C23-DD84-46AE-8FA2-A65CC2CA70C3}" sibTransId="{445A7D91-8F21-4214-B89D-175E1C6224D4}"/>
    <dgm:cxn modelId="{27E1A16B-C9D6-4251-AD70-4AE2C10B5999}" type="presOf" srcId="{61877E97-0030-4596-9965-75F37198BCBB}" destId="{854714FD-8804-4971-8C21-1AF0BD00A3CE}" srcOrd="0" destOrd="0" presId="urn:microsoft.com/office/officeart/2005/8/layout/process4"/>
    <dgm:cxn modelId="{347AE44C-8AEC-4C21-90CD-552C91D943F2}" type="presOf" srcId="{00697ECD-FF0D-4215-8456-F7080C0B9771}" destId="{C18F9FBC-7C99-4AE5-BA1B-AA4B1486B34A}" srcOrd="0" destOrd="0" presId="urn:microsoft.com/office/officeart/2005/8/layout/process4"/>
    <dgm:cxn modelId="{AB46F56F-1D50-47B7-B1D5-6148B0E5DFEE}" type="presOf" srcId="{63D0C077-65F7-43B9-9A9B-732551894B8F}" destId="{AA1FF54A-6CDC-4872-9097-4664F54D988F}" srcOrd="1" destOrd="0" presId="urn:microsoft.com/office/officeart/2005/8/layout/process4"/>
    <dgm:cxn modelId="{7E3DDE71-BB98-43B3-A472-D1650B17D3B4}" type="presOf" srcId="{17B4D182-ED56-45E6-8147-2C7296D7A55D}" destId="{471752B1-152F-4038-AD21-C953497DCD0C}" srcOrd="0" destOrd="0" presId="urn:microsoft.com/office/officeart/2005/8/layout/process4"/>
    <dgm:cxn modelId="{0946C352-DD18-4FB4-9897-1310616E3D46}" srcId="{542CDB99-36B0-4509-9E6C-97786AFB4D03}" destId="{2A745322-37D4-4717-86D6-A0300081DACB}" srcOrd="2" destOrd="0" parTransId="{0F13F425-F967-49E3-A632-061A3EDAF8AC}" sibTransId="{2FD54F24-2371-41FC-9413-DE61921B49F8}"/>
    <dgm:cxn modelId="{8F5E1C73-0018-475B-9193-A0E2DED0C220}" srcId="{A28CB83F-97DF-4B85-8688-D745BBECD96D}" destId="{1A95952A-48D3-4EF8-8ADD-4383F29F2B59}" srcOrd="0" destOrd="0" parTransId="{5FBA6EBA-6FB8-45EA-A670-01D5B8905185}" sibTransId="{2B08A15F-E1C0-4EE1-A14A-FE2A5090E971}"/>
    <dgm:cxn modelId="{093A3073-9102-46AD-A2B9-3124ACB59D67}" type="presOf" srcId="{542CDB99-36B0-4509-9E6C-97786AFB4D03}" destId="{39277D70-5AF2-4A18-9ABC-9D4E25CEE0F6}" srcOrd="1" destOrd="0" presId="urn:microsoft.com/office/officeart/2005/8/layout/process4"/>
    <dgm:cxn modelId="{11969453-774F-421E-B43A-835453B18E9A}" srcId="{74DC0A9C-3377-48DC-9106-D75002A91227}" destId="{2F6CA24E-928D-41F6-8EC3-551E80642AC4}" srcOrd="1" destOrd="0" parTransId="{4FA9219B-7315-4B9A-9DFB-1937C035DE35}" sibTransId="{8527BDF8-B31B-4497-93C4-77C86682CED1}"/>
    <dgm:cxn modelId="{089AD976-E377-43CE-AA7C-027A810B96F2}" type="presOf" srcId="{74DC0A9C-3377-48DC-9106-D75002A91227}" destId="{BE040DAF-01A8-41D3-A62C-3CDB66D72004}" srcOrd="0" destOrd="0" presId="urn:microsoft.com/office/officeart/2005/8/layout/process4"/>
    <dgm:cxn modelId="{B23AB259-FE85-4EB3-9A96-097454FCF4C5}" srcId="{858FA7E2-B657-47FD-BB6F-2A38BC6FCBE4}" destId="{85F26D5E-7B91-41F4-A78A-FCFDB900683B}" srcOrd="3" destOrd="0" parTransId="{283E7758-377C-4325-B529-20F7EDCDDF24}" sibTransId="{5151FA37-4D82-45BB-BBC3-5C16539F5FD3}"/>
    <dgm:cxn modelId="{A632497C-2DF4-4FCD-86C3-39A9AF7ABED5}" srcId="{63D0C077-65F7-43B9-9A9B-732551894B8F}" destId="{F0319065-4103-4CA2-9498-E6BDEE05982A}" srcOrd="0" destOrd="0" parTransId="{4E601AB7-5216-4CFE-AD61-67EF8471417C}" sibTransId="{776DACBF-2BCB-439B-A3F1-71DB893964DE}"/>
    <dgm:cxn modelId="{C55CCD83-C310-4273-BA7E-78D001E96CB9}" type="presOf" srcId="{84B54A6E-02AD-455A-B394-022F9B96C35B}" destId="{2CE809BC-19F5-4176-A6CF-9A7BF48A748B}" srcOrd="0" destOrd="0" presId="urn:microsoft.com/office/officeart/2005/8/layout/process4"/>
    <dgm:cxn modelId="{3011A884-ACBC-4E86-A11C-F7511EBEC92F}" type="presOf" srcId="{1A95952A-48D3-4EF8-8ADD-4383F29F2B59}" destId="{7C29BD27-CDF3-4489-A7D5-39F54398FFDC}" srcOrd="0" destOrd="0" presId="urn:microsoft.com/office/officeart/2005/8/layout/process4"/>
    <dgm:cxn modelId="{9DF57D87-CE5F-443C-B32C-05155CBB0CEC}" type="presOf" srcId="{A28CB83F-97DF-4B85-8688-D745BBECD96D}" destId="{3F71BD41-4BB8-4615-B67C-A49F82661C10}" srcOrd="1" destOrd="0" presId="urn:microsoft.com/office/officeart/2005/8/layout/process4"/>
    <dgm:cxn modelId="{983FD889-865E-4A3F-B605-678A8DEA8387}" type="presOf" srcId="{85F26D5E-7B91-41F4-A78A-FCFDB900683B}" destId="{C39B3684-31FA-4A37-A026-973FB3976582}" srcOrd="0" destOrd="0" presId="urn:microsoft.com/office/officeart/2005/8/layout/process4"/>
    <dgm:cxn modelId="{B0DD3F8C-214E-407A-9FDE-E3D5FD2B044A}" srcId="{858FA7E2-B657-47FD-BB6F-2A38BC6FCBE4}" destId="{61877E97-0030-4596-9965-75F37198BCBB}" srcOrd="0" destOrd="0" parTransId="{22F6C6A6-B59B-42BA-BF72-B6FE6BC96FE9}" sibTransId="{BF4DD719-59EE-4FF5-9ECE-A9B9C7EE0E7D}"/>
    <dgm:cxn modelId="{E81E618C-249F-417B-9DBC-FCA9FEDD6C8D}" type="presOf" srcId="{44D3FFBF-9DA4-4D4B-B12C-119E3C9F5165}" destId="{9328B06C-B73F-400B-8B35-2680AFA5D2A4}" srcOrd="0" destOrd="0" presId="urn:microsoft.com/office/officeart/2005/8/layout/process4"/>
    <dgm:cxn modelId="{593C3A92-AA74-4804-B5CA-082DBBFD70E0}" type="presOf" srcId="{E0EED2AC-989F-45A4-884A-1A3CA45E34B0}" destId="{0C77E70D-13E4-4060-915B-9688713C51BC}" srcOrd="0" destOrd="0" presId="urn:microsoft.com/office/officeart/2005/8/layout/process4"/>
    <dgm:cxn modelId="{F96070A1-589F-4F2F-83C0-EC3DF8858B39}" type="presOf" srcId="{2F6CA24E-928D-41F6-8EC3-551E80642AC4}" destId="{94835DBF-A333-4C06-9EF1-62D65A481C1D}" srcOrd="0" destOrd="0" presId="urn:microsoft.com/office/officeart/2005/8/layout/process4"/>
    <dgm:cxn modelId="{EE9C6EA4-69A0-4B5A-875A-7F7897E6C2C6}" srcId="{5171ACA6-AB5B-4501-9A86-66C60551EFEF}" destId="{DB234933-B52D-463E-B676-C55592555D25}" srcOrd="4" destOrd="0" parTransId="{56C83F66-065C-44F9-8FB3-D4DCAEF1763C}" sibTransId="{811CCE38-5AB0-40FB-835E-DA6703A7C70D}"/>
    <dgm:cxn modelId="{A60420A6-EFEE-40BF-AE37-EAA3667613EA}" srcId="{74DC0A9C-3377-48DC-9106-D75002A91227}" destId="{5CB56446-CC15-4E06-99C0-67D1B70AEE13}" srcOrd="0" destOrd="0" parTransId="{9C3933C0-2413-413B-9FDA-78E2A8EBF769}" sibTransId="{499B6732-C4B5-49CB-8EC2-4EBA6D762C0F}"/>
    <dgm:cxn modelId="{68CC46AB-9224-4CDC-9022-3D721FE1E7D5}" type="presOf" srcId="{5171ACA6-AB5B-4501-9A86-66C60551EFEF}" destId="{2D6F3306-FF6A-48AD-A2BD-D23DD195590F}" srcOrd="0" destOrd="0" presId="urn:microsoft.com/office/officeart/2005/8/layout/process4"/>
    <dgm:cxn modelId="{6C31F6AF-6681-4C77-8AC1-06ED4D6A07E2}" srcId="{5171ACA6-AB5B-4501-9A86-66C60551EFEF}" destId="{63D0C077-65F7-43B9-9A9B-732551894B8F}" srcOrd="3" destOrd="0" parTransId="{8DCF832A-7838-4B96-945F-613BB55AD38D}" sibTransId="{EA6420EC-D1DA-465B-8C02-8A390202A8D9}"/>
    <dgm:cxn modelId="{A11873B3-4C68-4B58-BB6A-ED586A8117F8}" type="presOf" srcId="{E0EED2AC-989F-45A4-884A-1A3CA45E34B0}" destId="{B827DDE7-89B1-4B79-B03B-5D00986BDD11}" srcOrd="1" destOrd="0" presId="urn:microsoft.com/office/officeart/2005/8/layout/process4"/>
    <dgm:cxn modelId="{181995B3-6957-4B19-8567-50C174A5BA64}" type="presOf" srcId="{DC0F2F39-4FF6-4A54-8E80-6BCD985B23A9}" destId="{DC609EF1-2B1A-4D9C-8A50-A65F86C800AA}" srcOrd="0" destOrd="0" presId="urn:microsoft.com/office/officeart/2005/8/layout/process4"/>
    <dgm:cxn modelId="{8B63D7B4-1967-429D-9E4F-50A093D153CD}" srcId="{A28CB83F-97DF-4B85-8688-D745BBECD96D}" destId="{B3B92179-9CC3-4430-BCBB-3C4E606679D8}" srcOrd="1" destOrd="0" parTransId="{9F5BDDDB-DB9F-4AD5-816C-1BD2BD00826A}" sibTransId="{5F2A712A-2419-4809-80D1-5F45FDB4FA5E}"/>
    <dgm:cxn modelId="{AEAC1FBF-2A8C-449A-A1CE-9665EABB1DB7}" srcId="{63D0C077-65F7-43B9-9A9B-732551894B8F}" destId="{17B4D182-ED56-45E6-8147-2C7296D7A55D}" srcOrd="1" destOrd="0" parTransId="{494774BB-22DA-4222-9D60-F802445E5235}" sibTransId="{5CE684BE-CF86-4071-A528-C17ADD5231D7}"/>
    <dgm:cxn modelId="{B53D4DBF-CB3D-4D89-BBA9-9A9F6603AE36}" srcId="{858FA7E2-B657-47FD-BB6F-2A38BC6FCBE4}" destId="{D60E49B0-02CA-4B2C-B150-07E1A2B1ACEB}" srcOrd="1" destOrd="0" parTransId="{69AA0C01-09EB-4EB9-87D5-30E27D32E115}" sibTransId="{4E0CBAE9-1B07-475D-A230-0616BDAA980F}"/>
    <dgm:cxn modelId="{CC9DC9BF-EAF4-47ED-8FFA-12B7ED4D07A0}" type="presOf" srcId="{1BC2F429-EAAB-48F0-8975-C6632D8477F3}" destId="{5C5C5462-D7A1-4977-9A0A-ABC233A4A592}" srcOrd="0" destOrd="0" presId="urn:microsoft.com/office/officeart/2005/8/layout/process4"/>
    <dgm:cxn modelId="{86DE53C6-FAFA-442B-9147-82038CA30330}" type="presOf" srcId="{A28CB83F-97DF-4B85-8688-D745BBECD96D}" destId="{C77CD2C4-2341-4394-98CF-B4AF5A15F316}" srcOrd="0" destOrd="0" presId="urn:microsoft.com/office/officeart/2005/8/layout/process4"/>
    <dgm:cxn modelId="{BCDE10C7-DF3E-472E-9340-C062B6D40C1A}" type="presOf" srcId="{542CDB99-36B0-4509-9E6C-97786AFB4D03}" destId="{9AE7915B-CEC3-4E3E-9AFC-D3D61BA72CBA}" srcOrd="0" destOrd="0" presId="urn:microsoft.com/office/officeart/2005/8/layout/process4"/>
    <dgm:cxn modelId="{01129FCD-7A7D-427D-B033-6DCC7858E81B}" srcId="{5171ACA6-AB5B-4501-9A86-66C60551EFEF}" destId="{A28CB83F-97DF-4B85-8688-D745BBECD96D}" srcOrd="1" destOrd="0" parTransId="{15A48A78-7E21-4B5F-B141-CEA7CDF68100}" sibTransId="{0E5EA7D2-041A-4A7B-9D25-19EF9C2F2BC2}"/>
    <dgm:cxn modelId="{1BBD33D8-304D-4014-BD9A-5737452E0B8D}" type="presOf" srcId="{DBF3452A-4698-4665-A809-9E3ED27FFDAC}" destId="{60AE604D-09C7-412F-9C33-8659431AEB25}" srcOrd="0" destOrd="0" presId="urn:microsoft.com/office/officeart/2005/8/layout/process4"/>
    <dgm:cxn modelId="{D04E54DE-7193-45B9-8968-A9C394BC20C6}" type="presOf" srcId="{74DC0A9C-3377-48DC-9106-D75002A91227}" destId="{12056F03-9CBC-471D-BCEA-54E5DE2C3B31}" srcOrd="1" destOrd="0" presId="urn:microsoft.com/office/officeart/2005/8/layout/process4"/>
    <dgm:cxn modelId="{1AD511E4-CB8B-488D-87F9-BA9B1AFE4018}" type="presOf" srcId="{5CB56446-CC15-4E06-99C0-67D1B70AEE13}" destId="{05D3F177-F8DF-4B8A-AA49-AD71ACD262DE}" srcOrd="0" destOrd="0" presId="urn:microsoft.com/office/officeart/2005/8/layout/process4"/>
    <dgm:cxn modelId="{62FB37E5-4728-422A-B6D1-2EED1E22A2A9}" srcId="{542CDB99-36B0-4509-9E6C-97786AFB4D03}" destId="{44D3FFBF-9DA4-4D4B-B12C-119E3C9F5165}" srcOrd="0" destOrd="0" parTransId="{5A96E41B-4209-4E3B-A318-3EF8450B758C}" sibTransId="{C74EECA3-E222-4EA5-8CD4-5C9B6D426EA3}"/>
    <dgm:cxn modelId="{D1A1D1E8-99AF-4A70-ABA7-B12E11AE597D}" type="presOf" srcId="{6F5603A0-453B-4224-80DD-594A30D47B84}" destId="{3CFBAFD8-5396-4ECB-9581-2B4F3BE9ADC1}" srcOrd="0" destOrd="0" presId="urn:microsoft.com/office/officeart/2005/8/layout/process4"/>
    <dgm:cxn modelId="{5D8F4CE9-323D-426D-83B6-44616DF01A08}" srcId="{542CDB99-36B0-4509-9E6C-97786AFB4D03}" destId="{DC0F2F39-4FF6-4A54-8E80-6BCD985B23A9}" srcOrd="3" destOrd="0" parTransId="{4351550D-2047-41D9-BBD9-648A99D44C2D}" sibTransId="{D37B8F54-BF6F-4BB8-8240-3A8AE01D7018}"/>
    <dgm:cxn modelId="{21BCB6EB-CED3-43BF-9819-C41C6BEA951B}" srcId="{E0EED2AC-989F-45A4-884A-1A3CA45E34B0}" destId="{7ABCCB64-91D3-4160-9A09-CFA458905BBA}" srcOrd="1" destOrd="0" parTransId="{C3318E7C-BC13-4F8F-9F4A-6C539BF985F4}" sibTransId="{176C2749-F324-4FA7-BA8E-5AEAAE82B260}"/>
    <dgm:cxn modelId="{168541EF-FD18-4FD8-B944-68E817DE2BA8}" srcId="{DB234933-B52D-463E-B676-C55592555D25}" destId="{5B3B956D-1473-412B-8460-D2F579A1220F}" srcOrd="0" destOrd="0" parTransId="{5E7ACC1F-CDFD-4817-AD7E-22E9556BAD7F}" sibTransId="{E633C9CA-3EF0-4066-96C8-4426E3CA0566}"/>
    <dgm:cxn modelId="{421320F0-8552-4B1D-BB44-420AC9D2FD24}" srcId="{63D0C077-65F7-43B9-9A9B-732551894B8F}" destId="{F85126CC-142F-4760-B37A-6E0178B6EBE6}" srcOrd="3" destOrd="0" parTransId="{D86BE625-C26A-4D14-BA50-4634B8A6ADE4}" sibTransId="{D6A2B7C7-0D8C-4A56-96C2-8AE0A190B6D5}"/>
    <dgm:cxn modelId="{6CE919F2-3403-4637-87C7-256B06ABCDA5}" type="presOf" srcId="{7ABCCB64-91D3-4160-9A09-CFA458905BBA}" destId="{D494987F-45A8-4D76-BD03-A4D0F39F171A}" srcOrd="0" destOrd="0" presId="urn:microsoft.com/office/officeart/2005/8/layout/process4"/>
    <dgm:cxn modelId="{951EAEF2-1EE2-422F-84E7-AC3CB36FC676}" type="presOf" srcId="{D60E49B0-02CA-4B2C-B150-07E1A2B1ACEB}" destId="{ACA5A236-665A-40C7-8794-CD2EBF4E3F2E}" srcOrd="0" destOrd="0" presId="urn:microsoft.com/office/officeart/2005/8/layout/process4"/>
    <dgm:cxn modelId="{791DD19A-AC8C-470C-993B-B1327400C5E1}" type="presParOf" srcId="{2D6F3306-FF6A-48AD-A2BD-D23DD195590F}" destId="{B23C8F78-A51D-4C96-8A4E-97B6570C4606}" srcOrd="0" destOrd="0" presId="urn:microsoft.com/office/officeart/2005/8/layout/process4"/>
    <dgm:cxn modelId="{B9EFEAC9-E691-4C6A-8378-AF373B84BC5A}" type="presParOf" srcId="{B23C8F78-A51D-4C96-8A4E-97B6570C4606}" destId="{0C77E70D-13E4-4060-915B-9688713C51BC}" srcOrd="0" destOrd="0" presId="urn:microsoft.com/office/officeart/2005/8/layout/process4"/>
    <dgm:cxn modelId="{E25CAD8D-2119-42EF-B5E1-B035E10DA037}" type="presParOf" srcId="{B23C8F78-A51D-4C96-8A4E-97B6570C4606}" destId="{B827DDE7-89B1-4B79-B03B-5D00986BDD11}" srcOrd="1" destOrd="0" presId="urn:microsoft.com/office/officeart/2005/8/layout/process4"/>
    <dgm:cxn modelId="{B2B49A66-BCDA-47A7-824A-55D7A6409D3A}" type="presParOf" srcId="{B23C8F78-A51D-4C96-8A4E-97B6570C4606}" destId="{A45BF799-9368-402B-AC2D-19BEB833F72D}" srcOrd="2" destOrd="0" presId="urn:microsoft.com/office/officeart/2005/8/layout/process4"/>
    <dgm:cxn modelId="{4F27A126-76DB-4BF0-94A9-043A600BA59C}" type="presParOf" srcId="{A45BF799-9368-402B-AC2D-19BEB833F72D}" destId="{E544A8F3-C1A9-437B-98D1-8F13A1D6EEC3}" srcOrd="0" destOrd="0" presId="urn:microsoft.com/office/officeart/2005/8/layout/process4"/>
    <dgm:cxn modelId="{43F82355-C5E1-42DB-8EFE-325D5236DF77}" type="presParOf" srcId="{A45BF799-9368-402B-AC2D-19BEB833F72D}" destId="{D494987F-45A8-4D76-BD03-A4D0F39F171A}" srcOrd="1" destOrd="0" presId="urn:microsoft.com/office/officeart/2005/8/layout/process4"/>
    <dgm:cxn modelId="{9C3F99F6-0DBF-482D-B42F-675B7386D02C}" type="presParOf" srcId="{2D6F3306-FF6A-48AD-A2BD-D23DD195590F}" destId="{4DA4F08D-D043-4A29-9A3A-C8ACBC1EF755}" srcOrd="1" destOrd="0" presId="urn:microsoft.com/office/officeart/2005/8/layout/process4"/>
    <dgm:cxn modelId="{2574CBE1-1F15-4ED2-9DC9-A9E18C338590}" type="presParOf" srcId="{2D6F3306-FF6A-48AD-A2BD-D23DD195590F}" destId="{5590E9BD-B64D-4B65-AE52-CC76DABDDC0D}" srcOrd="2" destOrd="0" presId="urn:microsoft.com/office/officeart/2005/8/layout/process4"/>
    <dgm:cxn modelId="{206F2A5A-7D38-4EC2-AEAF-568F74CD5705}" type="presParOf" srcId="{5590E9BD-B64D-4B65-AE52-CC76DABDDC0D}" destId="{1094D06A-9F8B-471D-A6EF-F8B2142E646A}" srcOrd="0" destOrd="0" presId="urn:microsoft.com/office/officeart/2005/8/layout/process4"/>
    <dgm:cxn modelId="{90403B67-6D51-4E69-9875-C7C87FB1ABA7}" type="presParOf" srcId="{5590E9BD-B64D-4B65-AE52-CC76DABDDC0D}" destId="{550AA7F7-E726-4E9A-9AE2-BB8288E7C8A2}" srcOrd="1" destOrd="0" presId="urn:microsoft.com/office/officeart/2005/8/layout/process4"/>
    <dgm:cxn modelId="{7330CBF5-779F-459D-BACC-206B67B84149}" type="presParOf" srcId="{5590E9BD-B64D-4B65-AE52-CC76DABDDC0D}" destId="{F19C16EE-754A-4AD0-B7A7-2C528FE4D061}" srcOrd="2" destOrd="0" presId="urn:microsoft.com/office/officeart/2005/8/layout/process4"/>
    <dgm:cxn modelId="{DF453389-472C-4186-92BA-7E646FDAFAD3}" type="presParOf" srcId="{F19C16EE-754A-4AD0-B7A7-2C528FE4D061}" destId="{854714FD-8804-4971-8C21-1AF0BD00A3CE}" srcOrd="0" destOrd="0" presId="urn:microsoft.com/office/officeart/2005/8/layout/process4"/>
    <dgm:cxn modelId="{10431786-300A-4034-A848-B85A4E1182B1}" type="presParOf" srcId="{F19C16EE-754A-4AD0-B7A7-2C528FE4D061}" destId="{ACA5A236-665A-40C7-8794-CD2EBF4E3F2E}" srcOrd="1" destOrd="0" presId="urn:microsoft.com/office/officeart/2005/8/layout/process4"/>
    <dgm:cxn modelId="{C3053E6B-B486-4E76-B6E2-EA63788A8934}" type="presParOf" srcId="{F19C16EE-754A-4AD0-B7A7-2C528FE4D061}" destId="{2CE809BC-19F5-4176-A6CF-9A7BF48A748B}" srcOrd="2" destOrd="0" presId="urn:microsoft.com/office/officeart/2005/8/layout/process4"/>
    <dgm:cxn modelId="{E99BC55E-DE5C-4B42-AB87-FEA63F38A01D}" type="presParOf" srcId="{F19C16EE-754A-4AD0-B7A7-2C528FE4D061}" destId="{C39B3684-31FA-4A37-A026-973FB3976582}" srcOrd="3" destOrd="0" presId="urn:microsoft.com/office/officeart/2005/8/layout/process4"/>
    <dgm:cxn modelId="{FA317617-499A-4408-9ECB-032DF43BB9DA}" type="presParOf" srcId="{2D6F3306-FF6A-48AD-A2BD-D23DD195590F}" destId="{EBE56719-5B60-4E72-ABF6-67CF9807A473}" srcOrd="3" destOrd="0" presId="urn:microsoft.com/office/officeart/2005/8/layout/process4"/>
    <dgm:cxn modelId="{608AACFF-2154-4FE4-AEB2-54F2A687C87E}" type="presParOf" srcId="{2D6F3306-FF6A-48AD-A2BD-D23DD195590F}" destId="{3DAB614F-AC31-4DFB-BC7F-B4D44B791329}" srcOrd="4" destOrd="0" presId="urn:microsoft.com/office/officeart/2005/8/layout/process4"/>
    <dgm:cxn modelId="{0D7EEFC0-EABA-487D-956D-228F7CE4C5D2}" type="presParOf" srcId="{3DAB614F-AC31-4DFB-BC7F-B4D44B791329}" destId="{6B0E200B-F6CC-44C8-9603-FB6CCC704913}" srcOrd="0" destOrd="0" presId="urn:microsoft.com/office/officeart/2005/8/layout/process4"/>
    <dgm:cxn modelId="{26478739-1083-4279-BDDB-8864DDB8D2BD}" type="presParOf" srcId="{3DAB614F-AC31-4DFB-BC7F-B4D44B791329}" destId="{9DC02E02-5F2C-4433-8660-BEB9EE62B7E9}" srcOrd="1" destOrd="0" presId="urn:microsoft.com/office/officeart/2005/8/layout/process4"/>
    <dgm:cxn modelId="{C652D56B-9BDC-4E22-828B-BAE51F4D9155}" type="presParOf" srcId="{3DAB614F-AC31-4DFB-BC7F-B4D44B791329}" destId="{81B72BF1-4F01-4288-91EC-B9A96A58A52D}" srcOrd="2" destOrd="0" presId="urn:microsoft.com/office/officeart/2005/8/layout/process4"/>
    <dgm:cxn modelId="{F3B6BC17-6A24-45CA-B25C-56F6645C5ACA}" type="presParOf" srcId="{81B72BF1-4F01-4288-91EC-B9A96A58A52D}" destId="{21144AC0-2131-43AC-8304-16532880445C}" srcOrd="0" destOrd="0" presId="urn:microsoft.com/office/officeart/2005/8/layout/process4"/>
    <dgm:cxn modelId="{16F9F538-BA8B-42A8-BA5E-C443A366AF6E}" type="presParOf" srcId="{81B72BF1-4F01-4288-91EC-B9A96A58A52D}" destId="{60AE604D-09C7-412F-9C33-8659431AEB25}" srcOrd="1" destOrd="0" presId="urn:microsoft.com/office/officeart/2005/8/layout/process4"/>
    <dgm:cxn modelId="{A3D43055-C3F3-40AA-A74F-0D81B30F472B}" type="presParOf" srcId="{2D6F3306-FF6A-48AD-A2BD-D23DD195590F}" destId="{138CB801-B083-4466-B37C-E34F93317D65}" srcOrd="5" destOrd="0" presId="urn:microsoft.com/office/officeart/2005/8/layout/process4"/>
    <dgm:cxn modelId="{6216B70D-2762-4793-AFEC-0012DECEBC74}" type="presParOf" srcId="{2D6F3306-FF6A-48AD-A2BD-D23DD195590F}" destId="{F1A86A5B-4A0E-4DA4-807C-F37E7118B54D}" srcOrd="6" destOrd="0" presId="urn:microsoft.com/office/officeart/2005/8/layout/process4"/>
    <dgm:cxn modelId="{1B408D30-F184-4F10-9ACC-F1B14CD6B40E}" type="presParOf" srcId="{F1A86A5B-4A0E-4DA4-807C-F37E7118B54D}" destId="{9920A6F6-2BF0-4FE9-B5C3-EC340F9DD06C}" srcOrd="0" destOrd="0" presId="urn:microsoft.com/office/officeart/2005/8/layout/process4"/>
    <dgm:cxn modelId="{09D018FF-5B50-4232-963B-9633C2C04757}" type="presParOf" srcId="{F1A86A5B-4A0E-4DA4-807C-F37E7118B54D}" destId="{AA1FF54A-6CDC-4872-9097-4664F54D988F}" srcOrd="1" destOrd="0" presId="urn:microsoft.com/office/officeart/2005/8/layout/process4"/>
    <dgm:cxn modelId="{62D7479F-9C6D-49F6-8670-5BF92E6BE30C}" type="presParOf" srcId="{F1A86A5B-4A0E-4DA4-807C-F37E7118B54D}" destId="{FA04C806-A4CA-449C-8B50-BF82AAAD7B52}" srcOrd="2" destOrd="0" presId="urn:microsoft.com/office/officeart/2005/8/layout/process4"/>
    <dgm:cxn modelId="{AB30A269-10E9-4B1C-9613-95EFE38503E3}" type="presParOf" srcId="{FA04C806-A4CA-449C-8B50-BF82AAAD7B52}" destId="{CF3075B9-0749-4C85-925A-5F38704A9C7E}" srcOrd="0" destOrd="0" presId="urn:microsoft.com/office/officeart/2005/8/layout/process4"/>
    <dgm:cxn modelId="{EB4DE49A-74E6-41DD-BFE3-B23931F51546}" type="presParOf" srcId="{FA04C806-A4CA-449C-8B50-BF82AAAD7B52}" destId="{471752B1-152F-4038-AD21-C953497DCD0C}" srcOrd="1" destOrd="0" presId="urn:microsoft.com/office/officeart/2005/8/layout/process4"/>
    <dgm:cxn modelId="{68F97F24-279C-4426-A449-7628F52CA706}" type="presParOf" srcId="{FA04C806-A4CA-449C-8B50-BF82AAAD7B52}" destId="{3CFBAFD8-5396-4ECB-9581-2B4F3BE9ADC1}" srcOrd="2" destOrd="0" presId="urn:microsoft.com/office/officeart/2005/8/layout/process4"/>
    <dgm:cxn modelId="{0DC9EB9C-AAFC-408E-A924-E3579C78EDA8}" type="presParOf" srcId="{FA04C806-A4CA-449C-8B50-BF82AAAD7B52}" destId="{D6034C7F-D2F0-42BC-8C88-5756AF922D53}" srcOrd="3" destOrd="0" presId="urn:microsoft.com/office/officeart/2005/8/layout/process4"/>
    <dgm:cxn modelId="{1D74AB71-DE64-4F8C-B83A-B26803F64916}" type="presParOf" srcId="{2D6F3306-FF6A-48AD-A2BD-D23DD195590F}" destId="{55764FFF-A1E0-4532-91FD-A422296F7C4D}" srcOrd="7" destOrd="0" presId="urn:microsoft.com/office/officeart/2005/8/layout/process4"/>
    <dgm:cxn modelId="{065AC34B-A3F7-4FCC-8F52-5125EB1C2EBF}" type="presParOf" srcId="{2D6F3306-FF6A-48AD-A2BD-D23DD195590F}" destId="{40D73B7F-5ACB-4C82-81FD-BFE27784B168}" srcOrd="8" destOrd="0" presId="urn:microsoft.com/office/officeart/2005/8/layout/process4"/>
    <dgm:cxn modelId="{6A975699-E99C-44B7-A4BF-2BE82E117254}" type="presParOf" srcId="{40D73B7F-5ACB-4C82-81FD-BFE27784B168}" destId="{9AE7915B-CEC3-4E3E-9AFC-D3D61BA72CBA}" srcOrd="0" destOrd="0" presId="urn:microsoft.com/office/officeart/2005/8/layout/process4"/>
    <dgm:cxn modelId="{6B1D0C46-DC2F-4D48-A677-81AE476690F3}" type="presParOf" srcId="{40D73B7F-5ACB-4C82-81FD-BFE27784B168}" destId="{39277D70-5AF2-4A18-9ABC-9D4E25CEE0F6}" srcOrd="1" destOrd="0" presId="urn:microsoft.com/office/officeart/2005/8/layout/process4"/>
    <dgm:cxn modelId="{E657EA79-4958-4C80-A74D-3C4BB0242FFF}" type="presParOf" srcId="{40D73B7F-5ACB-4C82-81FD-BFE27784B168}" destId="{99D989D6-9037-4F8F-A40A-4FEF92587C3E}" srcOrd="2" destOrd="0" presId="urn:microsoft.com/office/officeart/2005/8/layout/process4"/>
    <dgm:cxn modelId="{C1FC763B-7EEC-4A13-819F-EC697E08C846}" type="presParOf" srcId="{99D989D6-9037-4F8F-A40A-4FEF92587C3E}" destId="{9328B06C-B73F-400B-8B35-2680AFA5D2A4}" srcOrd="0" destOrd="0" presId="urn:microsoft.com/office/officeart/2005/8/layout/process4"/>
    <dgm:cxn modelId="{9FD783BB-7ABF-4E67-80FA-0C8B45FB4C5F}" type="presParOf" srcId="{99D989D6-9037-4F8F-A40A-4FEF92587C3E}" destId="{C18F9FBC-7C99-4AE5-BA1B-AA4B1486B34A}" srcOrd="1" destOrd="0" presId="urn:microsoft.com/office/officeart/2005/8/layout/process4"/>
    <dgm:cxn modelId="{644AA2C3-F4D8-493C-8A59-26B52F4CDD79}" type="presParOf" srcId="{99D989D6-9037-4F8F-A40A-4FEF92587C3E}" destId="{3DCDB1A5-A10F-4599-8436-41DBC2D8C10D}" srcOrd="2" destOrd="0" presId="urn:microsoft.com/office/officeart/2005/8/layout/process4"/>
    <dgm:cxn modelId="{6D0A5381-57D1-4C35-95EB-073FCE41E0F1}" type="presParOf" srcId="{99D989D6-9037-4F8F-A40A-4FEF92587C3E}" destId="{DC609EF1-2B1A-4D9C-8A50-A65F86C800AA}" srcOrd="3" destOrd="0" presId="urn:microsoft.com/office/officeart/2005/8/layout/process4"/>
    <dgm:cxn modelId="{17E495C9-D161-4093-8766-ED0B0C158126}" type="presParOf" srcId="{99D989D6-9037-4F8F-A40A-4FEF92587C3E}" destId="{5C5C5462-D7A1-4977-9A0A-ABC233A4A592}" srcOrd="4" destOrd="0" presId="urn:microsoft.com/office/officeart/2005/8/layout/process4"/>
    <dgm:cxn modelId="{58F4B27D-7EB7-4690-945F-A97934F2690D}" type="presParOf" srcId="{2D6F3306-FF6A-48AD-A2BD-D23DD195590F}" destId="{ABF198B6-8B20-4E96-9E5B-EDADD37B76FC}" srcOrd="9" destOrd="0" presId="urn:microsoft.com/office/officeart/2005/8/layout/process4"/>
    <dgm:cxn modelId="{6EDE6A5D-08EA-4E70-8D39-629724239543}" type="presParOf" srcId="{2D6F3306-FF6A-48AD-A2BD-D23DD195590F}" destId="{7DC9C4CE-29CD-4D6C-A7A9-DFCBF34502FA}" srcOrd="10" destOrd="0" presId="urn:microsoft.com/office/officeart/2005/8/layout/process4"/>
    <dgm:cxn modelId="{6D2D6FD0-D74A-4D11-A534-173D1DD62EFD}" type="presParOf" srcId="{7DC9C4CE-29CD-4D6C-A7A9-DFCBF34502FA}" destId="{C77CD2C4-2341-4394-98CF-B4AF5A15F316}" srcOrd="0" destOrd="0" presId="urn:microsoft.com/office/officeart/2005/8/layout/process4"/>
    <dgm:cxn modelId="{9DCBBB7E-72AD-42CB-90BF-3E16CA414C8F}" type="presParOf" srcId="{7DC9C4CE-29CD-4D6C-A7A9-DFCBF34502FA}" destId="{3F71BD41-4BB8-4615-B67C-A49F82661C10}" srcOrd="1" destOrd="0" presId="urn:microsoft.com/office/officeart/2005/8/layout/process4"/>
    <dgm:cxn modelId="{7D4A27AD-202A-4118-BD02-A2F092E798F8}" type="presParOf" srcId="{7DC9C4CE-29CD-4D6C-A7A9-DFCBF34502FA}" destId="{E0DB66F0-DC30-4A26-BD4A-D6A5243AD83D}" srcOrd="2" destOrd="0" presId="urn:microsoft.com/office/officeart/2005/8/layout/process4"/>
    <dgm:cxn modelId="{F2383AF5-5021-468B-9AA7-976EA0FD7A17}" type="presParOf" srcId="{E0DB66F0-DC30-4A26-BD4A-D6A5243AD83D}" destId="{7C29BD27-CDF3-4489-A7D5-39F54398FFDC}" srcOrd="0" destOrd="0" presId="urn:microsoft.com/office/officeart/2005/8/layout/process4"/>
    <dgm:cxn modelId="{6491CAB2-623E-4D94-9501-5B3DCF65EB20}" type="presParOf" srcId="{E0DB66F0-DC30-4A26-BD4A-D6A5243AD83D}" destId="{59026182-A547-4E4E-80E8-0F9C98498572}" srcOrd="1" destOrd="0" presId="urn:microsoft.com/office/officeart/2005/8/layout/process4"/>
    <dgm:cxn modelId="{460A57F3-91AF-44B6-B5A5-5674CAC1681C}" type="presParOf" srcId="{2D6F3306-FF6A-48AD-A2BD-D23DD195590F}" destId="{5A924209-D25B-4B82-9C94-A7E70CC301BD}" srcOrd="11" destOrd="0" presId="urn:microsoft.com/office/officeart/2005/8/layout/process4"/>
    <dgm:cxn modelId="{25A6D287-6F97-434B-AB7B-9BD5E4D3137D}" type="presParOf" srcId="{2D6F3306-FF6A-48AD-A2BD-D23DD195590F}" destId="{06F318FC-10E6-4CAA-876B-E5148DD35610}" srcOrd="12" destOrd="0" presId="urn:microsoft.com/office/officeart/2005/8/layout/process4"/>
    <dgm:cxn modelId="{D5F416EB-C874-481C-AE02-1ADBF009BC8D}" type="presParOf" srcId="{06F318FC-10E6-4CAA-876B-E5148DD35610}" destId="{BE040DAF-01A8-41D3-A62C-3CDB66D72004}" srcOrd="0" destOrd="0" presId="urn:microsoft.com/office/officeart/2005/8/layout/process4"/>
    <dgm:cxn modelId="{6A825E52-4E7B-4CA6-998B-44169D0631B8}" type="presParOf" srcId="{06F318FC-10E6-4CAA-876B-E5148DD35610}" destId="{12056F03-9CBC-471D-BCEA-54E5DE2C3B31}" srcOrd="1" destOrd="0" presId="urn:microsoft.com/office/officeart/2005/8/layout/process4"/>
    <dgm:cxn modelId="{AD866AC4-47E7-429A-BFD2-BA178E08BA02}" type="presParOf" srcId="{06F318FC-10E6-4CAA-876B-E5148DD35610}" destId="{C9E34B00-0D28-45B2-B259-0571ADFDCDB8}" srcOrd="2" destOrd="0" presId="urn:microsoft.com/office/officeart/2005/8/layout/process4"/>
    <dgm:cxn modelId="{05790A8E-85D4-4B59-B5F1-791A097B2FF4}" type="presParOf" srcId="{C9E34B00-0D28-45B2-B259-0571ADFDCDB8}" destId="{05D3F177-F8DF-4B8A-AA49-AD71ACD262DE}" srcOrd="0" destOrd="0" presId="urn:microsoft.com/office/officeart/2005/8/layout/process4"/>
    <dgm:cxn modelId="{CFAF4755-7C2C-429D-B1BB-DA7E49EAF53F}" type="presParOf" srcId="{C9E34B00-0D28-45B2-B259-0571ADFDCDB8}" destId="{94835DBF-A333-4C06-9EF1-62D65A481C1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7DDE7-89B1-4B79-B03B-5D00986BDD11}">
      <dsp:nvSpPr>
        <dsp:cNvPr id="0" name=""/>
        <dsp:cNvSpPr/>
      </dsp:nvSpPr>
      <dsp:spPr>
        <a:xfrm>
          <a:off x="0" y="6044004"/>
          <a:ext cx="5181600" cy="66139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Orthopaedic PT Examination &amp; Treatment</a:t>
          </a:r>
        </a:p>
      </dsp:txBody>
      <dsp:txXfrm>
        <a:off x="0" y="6044004"/>
        <a:ext cx="5181600" cy="357151"/>
      </dsp:txXfrm>
    </dsp:sp>
    <dsp:sp modelId="{E544A8F3-C1A9-437B-98D1-8F13A1D6EEC3}">
      <dsp:nvSpPr>
        <dsp:cNvPr id="0" name=""/>
        <dsp:cNvSpPr/>
      </dsp:nvSpPr>
      <dsp:spPr>
        <a:xfrm>
          <a:off x="0" y="6387928"/>
          <a:ext cx="2590800" cy="3042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        L-Spine/Pelvis-SIJ/Hip                        T-Spine/C-Spine/Shoulder Girdle </a:t>
          </a:r>
        </a:p>
      </dsp:txBody>
      <dsp:txXfrm>
        <a:off x="0" y="6387928"/>
        <a:ext cx="2590800" cy="304240"/>
      </dsp:txXfrm>
    </dsp:sp>
    <dsp:sp modelId="{D494987F-45A8-4D76-BD03-A4D0F39F171A}">
      <dsp:nvSpPr>
        <dsp:cNvPr id="0" name=""/>
        <dsp:cNvSpPr/>
      </dsp:nvSpPr>
      <dsp:spPr>
        <a:xfrm>
          <a:off x="2590800" y="6387928"/>
          <a:ext cx="2590800" cy="30424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   Knee/Ankle-Foot                                 TMJ; Elbow/Wrist-Hand</a:t>
          </a:r>
        </a:p>
      </dsp:txBody>
      <dsp:txXfrm>
        <a:off x="2590800" y="6387928"/>
        <a:ext cx="2590800" cy="304240"/>
      </dsp:txXfrm>
    </dsp:sp>
    <dsp:sp modelId="{550AA7F7-E726-4E9A-9AE2-BB8288E7C8A2}">
      <dsp:nvSpPr>
        <dsp:cNvPr id="0" name=""/>
        <dsp:cNvSpPr/>
      </dsp:nvSpPr>
      <dsp:spPr>
        <a:xfrm rot="10800000">
          <a:off x="0" y="5036704"/>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Functional Orthopaedic Rehabilitation</a:t>
          </a:r>
        </a:p>
      </dsp:txBody>
      <dsp:txXfrm rot="-10800000">
        <a:off x="0" y="5036704"/>
        <a:ext cx="5181600" cy="357044"/>
      </dsp:txXfrm>
    </dsp:sp>
    <dsp:sp modelId="{854714FD-8804-4971-8C21-1AF0BD00A3CE}">
      <dsp:nvSpPr>
        <dsp:cNvPr id="0" name=""/>
        <dsp:cNvSpPr/>
      </dsp:nvSpPr>
      <dsp:spPr>
        <a:xfrm>
          <a:off x="22" y="5393749"/>
          <a:ext cx="1396855"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Movement Assessment/SFMA</a:t>
          </a:r>
        </a:p>
      </dsp:txBody>
      <dsp:txXfrm>
        <a:off x="22" y="5393749"/>
        <a:ext cx="1396855" cy="304149"/>
      </dsp:txXfrm>
    </dsp:sp>
    <dsp:sp modelId="{ACA5A236-665A-40C7-8794-CD2EBF4E3F2E}">
      <dsp:nvSpPr>
        <dsp:cNvPr id="0" name=""/>
        <dsp:cNvSpPr/>
      </dsp:nvSpPr>
      <dsp:spPr>
        <a:xfrm>
          <a:off x="1396877" y="5393749"/>
          <a:ext cx="1623309"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Functional Rehabilitation of the Spine</a:t>
          </a:r>
        </a:p>
      </dsp:txBody>
      <dsp:txXfrm>
        <a:off x="1396877" y="5393749"/>
        <a:ext cx="1623309" cy="304149"/>
      </dsp:txXfrm>
    </dsp:sp>
    <dsp:sp modelId="{2CE809BC-19F5-4176-A6CF-9A7BF48A748B}">
      <dsp:nvSpPr>
        <dsp:cNvPr id="0" name=""/>
        <dsp:cNvSpPr/>
      </dsp:nvSpPr>
      <dsp:spPr>
        <a:xfrm>
          <a:off x="3020187" y="5393749"/>
          <a:ext cx="1149027"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Soft Tissue Mobilization</a:t>
          </a:r>
        </a:p>
      </dsp:txBody>
      <dsp:txXfrm>
        <a:off x="3020187" y="5393749"/>
        <a:ext cx="1149027" cy="304149"/>
      </dsp:txXfrm>
    </dsp:sp>
    <dsp:sp modelId="{C39B3684-31FA-4A37-A026-973FB3976582}">
      <dsp:nvSpPr>
        <dsp:cNvPr id="0" name=""/>
        <dsp:cNvSpPr/>
      </dsp:nvSpPr>
      <dsp:spPr>
        <a:xfrm>
          <a:off x="4169215" y="5393749"/>
          <a:ext cx="1012361"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Segmental Stabilization</a:t>
          </a:r>
        </a:p>
      </dsp:txBody>
      <dsp:txXfrm>
        <a:off x="4169215" y="5393749"/>
        <a:ext cx="1012361" cy="304149"/>
      </dsp:txXfrm>
    </dsp:sp>
    <dsp:sp modelId="{9DC02E02-5F2C-4433-8660-BEB9EE62B7E9}">
      <dsp:nvSpPr>
        <dsp:cNvPr id="0" name=""/>
        <dsp:cNvSpPr/>
      </dsp:nvSpPr>
      <dsp:spPr>
        <a:xfrm rot="10800000">
          <a:off x="0" y="4029404"/>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Differential Diagnosis &amp; Medical Screening</a:t>
          </a:r>
        </a:p>
      </dsp:txBody>
      <dsp:txXfrm rot="-10800000">
        <a:off x="0" y="4029404"/>
        <a:ext cx="5181600" cy="357044"/>
      </dsp:txXfrm>
    </dsp:sp>
    <dsp:sp modelId="{21144AC0-2131-43AC-8304-16532880445C}">
      <dsp:nvSpPr>
        <dsp:cNvPr id="0" name=""/>
        <dsp:cNvSpPr/>
      </dsp:nvSpPr>
      <dsp:spPr>
        <a:xfrm>
          <a:off x="0" y="4386448"/>
          <a:ext cx="2590800"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Principles of Diff </a:t>
          </a:r>
          <a:r>
            <a:rPr lang="en-US" sz="1100" kern="1200" dirty="0" err="1"/>
            <a:t>Dx</a:t>
          </a:r>
          <a:r>
            <a:rPr lang="en-US" sz="1100" kern="1200" dirty="0"/>
            <a:t> &amp; Medical Screening</a:t>
          </a:r>
        </a:p>
      </dsp:txBody>
      <dsp:txXfrm>
        <a:off x="0" y="4386448"/>
        <a:ext cx="2590800" cy="304149"/>
      </dsp:txXfrm>
    </dsp:sp>
    <dsp:sp modelId="{60AE604D-09C7-412F-9C33-8659431AEB25}">
      <dsp:nvSpPr>
        <dsp:cNvPr id="0" name=""/>
        <dsp:cNvSpPr/>
      </dsp:nvSpPr>
      <dsp:spPr>
        <a:xfrm>
          <a:off x="2590800" y="4386448"/>
          <a:ext cx="2590800"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Upper &amp; Lower Quadrant Scan Exams</a:t>
          </a:r>
        </a:p>
      </dsp:txBody>
      <dsp:txXfrm>
        <a:off x="2590800" y="4386448"/>
        <a:ext cx="2590800" cy="304149"/>
      </dsp:txXfrm>
    </dsp:sp>
    <dsp:sp modelId="{AA1FF54A-6CDC-4872-9097-4664F54D988F}">
      <dsp:nvSpPr>
        <dsp:cNvPr id="0" name=""/>
        <dsp:cNvSpPr/>
      </dsp:nvSpPr>
      <dsp:spPr>
        <a:xfrm rot="10800000">
          <a:off x="0" y="3022103"/>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Medical Management of the Orthopaedic/MSK Patient</a:t>
          </a:r>
          <a:endParaRPr lang="en-US" sz="1500" kern="1200" dirty="0"/>
        </a:p>
      </dsp:txBody>
      <dsp:txXfrm rot="-10800000">
        <a:off x="0" y="3022103"/>
        <a:ext cx="5181600" cy="357044"/>
      </dsp:txXfrm>
    </dsp:sp>
    <dsp:sp modelId="{CF3075B9-0749-4C85-925A-5F38704A9C7E}">
      <dsp:nvSpPr>
        <dsp:cNvPr id="0" name=""/>
        <dsp:cNvSpPr/>
      </dsp:nvSpPr>
      <dsp:spPr>
        <a:xfrm>
          <a:off x="1757" y="3379148"/>
          <a:ext cx="1259978"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MD Shadowing</a:t>
          </a:r>
        </a:p>
      </dsp:txBody>
      <dsp:txXfrm>
        <a:off x="1757" y="3379148"/>
        <a:ext cx="1259978" cy="304149"/>
      </dsp:txXfrm>
    </dsp:sp>
    <dsp:sp modelId="{471752B1-152F-4038-AD21-C953497DCD0C}">
      <dsp:nvSpPr>
        <dsp:cNvPr id="0" name=""/>
        <dsp:cNvSpPr/>
      </dsp:nvSpPr>
      <dsp:spPr>
        <a:xfrm>
          <a:off x="1261736" y="3379148"/>
          <a:ext cx="1603323"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Diagnostic Imaging</a:t>
          </a:r>
        </a:p>
      </dsp:txBody>
      <dsp:txXfrm>
        <a:off x="1261736" y="3379148"/>
        <a:ext cx="1603323" cy="304149"/>
      </dsp:txXfrm>
    </dsp:sp>
    <dsp:sp modelId="{3CFBAFD8-5396-4ECB-9581-2B4F3BE9ADC1}">
      <dsp:nvSpPr>
        <dsp:cNvPr id="0" name=""/>
        <dsp:cNvSpPr/>
      </dsp:nvSpPr>
      <dsp:spPr>
        <a:xfrm>
          <a:off x="2858948" y="3352801"/>
          <a:ext cx="1201956" cy="32691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Pharmacology</a:t>
          </a:r>
        </a:p>
      </dsp:txBody>
      <dsp:txXfrm>
        <a:off x="2858948" y="3352801"/>
        <a:ext cx="1201956" cy="326914"/>
      </dsp:txXfrm>
    </dsp:sp>
    <dsp:sp modelId="{D6034C7F-D2F0-42BC-8C88-5756AF922D53}">
      <dsp:nvSpPr>
        <dsp:cNvPr id="0" name=""/>
        <dsp:cNvSpPr/>
      </dsp:nvSpPr>
      <dsp:spPr>
        <a:xfrm>
          <a:off x="4067016" y="3379148"/>
          <a:ext cx="1112825"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Post-Op Rehab</a:t>
          </a:r>
        </a:p>
      </dsp:txBody>
      <dsp:txXfrm>
        <a:off x="4067016" y="3379148"/>
        <a:ext cx="1112825" cy="304149"/>
      </dsp:txXfrm>
    </dsp:sp>
    <dsp:sp modelId="{39277D70-5AF2-4A18-9ABC-9D4E25CEE0F6}">
      <dsp:nvSpPr>
        <dsp:cNvPr id="0" name=""/>
        <dsp:cNvSpPr/>
      </dsp:nvSpPr>
      <dsp:spPr>
        <a:xfrm rot="10800000">
          <a:off x="0" y="2014803"/>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Foundations of Orthopaedic Physical Therapy</a:t>
          </a:r>
        </a:p>
      </dsp:txBody>
      <dsp:txXfrm rot="-10800000">
        <a:off x="0" y="2014803"/>
        <a:ext cx="5181600" cy="357044"/>
      </dsp:txXfrm>
    </dsp:sp>
    <dsp:sp modelId="{9328B06C-B73F-400B-8B35-2680AFA5D2A4}">
      <dsp:nvSpPr>
        <dsp:cNvPr id="0" name=""/>
        <dsp:cNvSpPr/>
      </dsp:nvSpPr>
      <dsp:spPr>
        <a:xfrm>
          <a:off x="632" y="2371848"/>
          <a:ext cx="1036066"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Tissue Injury &amp; Healing</a:t>
          </a:r>
        </a:p>
      </dsp:txBody>
      <dsp:txXfrm>
        <a:off x="632" y="2371848"/>
        <a:ext cx="1036066" cy="304149"/>
      </dsp:txXfrm>
    </dsp:sp>
    <dsp:sp modelId="{C18F9FBC-7C99-4AE5-BA1B-AA4B1486B34A}">
      <dsp:nvSpPr>
        <dsp:cNvPr id="0" name=""/>
        <dsp:cNvSpPr/>
      </dsp:nvSpPr>
      <dsp:spPr>
        <a:xfrm>
          <a:off x="1036699" y="2371848"/>
          <a:ext cx="1036066"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Intro to Articular Biomechanics</a:t>
          </a:r>
        </a:p>
      </dsp:txBody>
      <dsp:txXfrm>
        <a:off x="1036699" y="2371848"/>
        <a:ext cx="1036066" cy="304149"/>
      </dsp:txXfrm>
    </dsp:sp>
    <dsp:sp modelId="{3DCDB1A5-A10F-4599-8436-41DBC2D8C10D}">
      <dsp:nvSpPr>
        <dsp:cNvPr id="0" name=""/>
        <dsp:cNvSpPr/>
      </dsp:nvSpPr>
      <dsp:spPr>
        <a:xfrm>
          <a:off x="2072766" y="2371848"/>
          <a:ext cx="1036066"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Principles of OMPT</a:t>
          </a:r>
        </a:p>
      </dsp:txBody>
      <dsp:txXfrm>
        <a:off x="2072766" y="2371848"/>
        <a:ext cx="1036066" cy="304149"/>
      </dsp:txXfrm>
    </dsp:sp>
    <dsp:sp modelId="{DC609EF1-2B1A-4D9C-8A50-A65F86C800AA}">
      <dsp:nvSpPr>
        <dsp:cNvPr id="0" name=""/>
        <dsp:cNvSpPr/>
      </dsp:nvSpPr>
      <dsp:spPr>
        <a:xfrm>
          <a:off x="3108833" y="2371848"/>
          <a:ext cx="1036066"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Aging Spine &amp; NS Compromise</a:t>
          </a:r>
        </a:p>
      </dsp:txBody>
      <dsp:txXfrm>
        <a:off x="3108833" y="2371848"/>
        <a:ext cx="1036066" cy="304149"/>
      </dsp:txXfrm>
    </dsp:sp>
    <dsp:sp modelId="{5C5C5462-D7A1-4977-9A0A-ABC233A4A592}">
      <dsp:nvSpPr>
        <dsp:cNvPr id="0" name=""/>
        <dsp:cNvSpPr/>
      </dsp:nvSpPr>
      <dsp:spPr>
        <a:xfrm>
          <a:off x="4144900" y="2371848"/>
          <a:ext cx="1036066"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Current Concepts in Pain</a:t>
          </a:r>
        </a:p>
      </dsp:txBody>
      <dsp:txXfrm>
        <a:off x="4144900" y="2371848"/>
        <a:ext cx="1036066" cy="304149"/>
      </dsp:txXfrm>
    </dsp:sp>
    <dsp:sp modelId="{3F71BD41-4BB8-4615-B67C-A49F82661C10}">
      <dsp:nvSpPr>
        <dsp:cNvPr id="0" name=""/>
        <dsp:cNvSpPr/>
      </dsp:nvSpPr>
      <dsp:spPr>
        <a:xfrm rot="10800000">
          <a:off x="0" y="1007503"/>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Clinical Reasoning</a:t>
          </a:r>
        </a:p>
      </dsp:txBody>
      <dsp:txXfrm rot="-10800000">
        <a:off x="0" y="1007503"/>
        <a:ext cx="5181600" cy="357044"/>
      </dsp:txXfrm>
    </dsp:sp>
    <dsp:sp modelId="{7C29BD27-CDF3-4489-A7D5-39F54398FFDC}">
      <dsp:nvSpPr>
        <dsp:cNvPr id="0" name=""/>
        <dsp:cNvSpPr/>
      </dsp:nvSpPr>
      <dsp:spPr>
        <a:xfrm>
          <a:off x="0" y="1364547"/>
          <a:ext cx="2590800"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ysClr val="windowText" lastClr="000000"/>
              </a:solidFill>
            </a:rPr>
            <a:t>Clinical Reasoning</a:t>
          </a:r>
        </a:p>
      </dsp:txBody>
      <dsp:txXfrm>
        <a:off x="0" y="1364547"/>
        <a:ext cx="2590800" cy="304149"/>
      </dsp:txXfrm>
    </dsp:sp>
    <dsp:sp modelId="{59026182-A547-4E4E-80E8-0F9C98498572}">
      <dsp:nvSpPr>
        <dsp:cNvPr id="0" name=""/>
        <dsp:cNvSpPr/>
      </dsp:nvSpPr>
      <dsp:spPr>
        <a:xfrm>
          <a:off x="2590800" y="1364547"/>
          <a:ext cx="2590800"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ysClr val="windowText" lastClr="000000"/>
              </a:solidFill>
            </a:rPr>
            <a:t>Communication Skills</a:t>
          </a:r>
        </a:p>
      </dsp:txBody>
      <dsp:txXfrm>
        <a:off x="2590800" y="1364547"/>
        <a:ext cx="2590800" cy="304149"/>
      </dsp:txXfrm>
    </dsp:sp>
    <dsp:sp modelId="{12056F03-9CBC-471D-BCEA-54E5DE2C3B31}">
      <dsp:nvSpPr>
        <dsp:cNvPr id="0" name=""/>
        <dsp:cNvSpPr/>
      </dsp:nvSpPr>
      <dsp:spPr>
        <a:xfrm rot="10800000">
          <a:off x="0" y="203"/>
          <a:ext cx="5181600" cy="1017221"/>
        </a:xfrm>
        <a:prstGeom prst="upArrowCallou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Evidence Based Physical Therapy</a:t>
          </a:r>
        </a:p>
      </dsp:txBody>
      <dsp:txXfrm rot="-10800000">
        <a:off x="0" y="203"/>
        <a:ext cx="5181600" cy="357044"/>
      </dsp:txXfrm>
    </dsp:sp>
    <dsp:sp modelId="{05D3F177-F8DF-4B8A-AA49-AD71ACD262DE}">
      <dsp:nvSpPr>
        <dsp:cNvPr id="0" name=""/>
        <dsp:cNvSpPr/>
      </dsp:nvSpPr>
      <dsp:spPr>
        <a:xfrm>
          <a:off x="492" y="357247"/>
          <a:ext cx="3715698"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Basic Statistics for Understanding the PT Literature</a:t>
          </a:r>
        </a:p>
      </dsp:txBody>
      <dsp:txXfrm>
        <a:off x="492" y="357247"/>
        <a:ext cx="3715698" cy="304149"/>
      </dsp:txXfrm>
    </dsp:sp>
    <dsp:sp modelId="{94835DBF-A333-4C06-9EF1-62D65A481C1D}">
      <dsp:nvSpPr>
        <dsp:cNvPr id="0" name=""/>
        <dsp:cNvSpPr/>
      </dsp:nvSpPr>
      <dsp:spPr>
        <a:xfrm>
          <a:off x="3716191" y="357247"/>
          <a:ext cx="1464915" cy="3041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Residency Project</a:t>
          </a:r>
        </a:p>
      </dsp:txBody>
      <dsp:txXfrm>
        <a:off x="3716191" y="357247"/>
        <a:ext cx="1464915" cy="3041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01C6D24-8B1F-4D9A-8897-BA1552240D67}" type="datetimeFigureOut">
              <a:rPr lang="en-US" smtClean="0"/>
              <a:pPr/>
              <a:t>12/18/2017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5541F73-718E-4E3D-9B1E-6168968509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31</a:t>
            </a:fld>
            <a:endParaRPr lang="en-US"/>
          </a:p>
        </p:txBody>
      </p:sp>
    </p:spTree>
    <p:extLst>
      <p:ext uri="{BB962C8B-B14F-4D97-AF65-F5344CB8AC3E}">
        <p14:creationId xmlns:p14="http://schemas.microsoft.com/office/powerpoint/2010/main" val="117243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541F73-718E-4E3D-9B1E-61689685095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886200"/>
            <a:ext cx="7772400" cy="685801"/>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029200"/>
            <a:ext cx="6400800" cy="92202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2247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33600"/>
            <a:ext cx="8229600" cy="990600"/>
          </a:xfrm>
        </p:spPr>
        <p:txBody>
          <a:bodyPr/>
          <a:lstStyle>
            <a:lvl1pPr>
              <a:defRPr>
                <a:solidFill>
                  <a:schemeClr val="bg1">
                    <a:lumMod val="50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457200" y="3276600"/>
            <a:ext cx="8229600" cy="1905000"/>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670550"/>
            <a:ext cx="1295400" cy="365125"/>
          </a:xfrm>
        </p:spPr>
        <p:txBody>
          <a:bodyPr/>
          <a:lstStyle>
            <a:lvl1pPr>
              <a:defRPr>
                <a:solidFill>
                  <a:schemeClr val="bg1">
                    <a:lumMod val="50000"/>
                  </a:schemeClr>
                </a:solidFill>
              </a:defRPr>
            </a:lvl1pPr>
          </a:lstStyle>
          <a:p>
            <a:pPr>
              <a:defRPr/>
            </a:pPr>
            <a:fld id="{C40D56F1-75A5-4EE2-8AF1-0C1DDAD3DEAB}" type="datetimeFigureOut">
              <a:rPr lang="en-US"/>
              <a:pPr>
                <a:defRPr/>
              </a:pPr>
              <a:t>12/18/2017</a:t>
            </a:fld>
            <a:endParaRPr lang="en-US" dirty="0"/>
          </a:p>
        </p:txBody>
      </p:sp>
      <p:sp>
        <p:nvSpPr>
          <p:cNvPr id="6" name="Footer Placeholder 4"/>
          <p:cNvSpPr>
            <a:spLocks noGrp="1"/>
          </p:cNvSpPr>
          <p:nvPr>
            <p:ph type="ftr" sz="quarter" idx="11"/>
          </p:nvPr>
        </p:nvSpPr>
        <p:spPr>
          <a:xfrm>
            <a:off x="1828800" y="5654675"/>
            <a:ext cx="2895600" cy="365125"/>
          </a:xfrm>
        </p:spPr>
        <p:txBody>
          <a:bodyPr/>
          <a:lstStyle>
            <a:lvl1pPr>
              <a:defRPr>
                <a:solidFill>
                  <a:schemeClr val="bg1">
                    <a:lumMod val="50000"/>
                  </a:schemeClr>
                </a:solidFill>
              </a:defRPr>
            </a:lvl1pPr>
          </a:lstStyle>
          <a:p>
            <a:pPr>
              <a:defRPr/>
            </a:pPr>
            <a:endParaRPr lang="en-US"/>
          </a:p>
        </p:txBody>
      </p:sp>
      <p:sp>
        <p:nvSpPr>
          <p:cNvPr id="7" name="Slide Number Placeholder 5"/>
          <p:cNvSpPr>
            <a:spLocks noGrp="1"/>
          </p:cNvSpPr>
          <p:nvPr>
            <p:ph type="sldNum" sz="quarter" idx="12"/>
          </p:nvPr>
        </p:nvSpPr>
        <p:spPr>
          <a:xfrm>
            <a:off x="4876800" y="5638800"/>
            <a:ext cx="1066800" cy="365125"/>
          </a:xfrm>
        </p:spPr>
        <p:txBody>
          <a:bodyPr/>
          <a:lstStyle>
            <a:lvl1pPr>
              <a:defRPr>
                <a:solidFill>
                  <a:schemeClr val="bg1">
                    <a:lumMod val="50000"/>
                  </a:schemeClr>
                </a:solidFill>
              </a:defRPr>
            </a:lvl1pPr>
          </a:lstStyle>
          <a:p>
            <a:pPr>
              <a:defRPr/>
            </a:pPr>
            <a:fld id="{98EB6068-F827-4890-B614-EF4CA35C3483}" type="slidenum">
              <a:rPr lang="en-US"/>
              <a:pPr>
                <a:defRPr/>
              </a:pPr>
              <a:t>‹#›</a:t>
            </a:fld>
            <a:endParaRPr lang="en-US"/>
          </a:p>
        </p:txBody>
      </p:sp>
    </p:spTree>
    <p:extLst>
      <p:ext uri="{BB962C8B-B14F-4D97-AF65-F5344CB8AC3E}">
        <p14:creationId xmlns:p14="http://schemas.microsoft.com/office/powerpoint/2010/main" val="48167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9"/>
            <a:ext cx="2057400" cy="5364162"/>
          </a:xfrm>
        </p:spPr>
        <p:txBody>
          <a:bodyPr vert="eaVert"/>
          <a:lstStyle>
            <a:lvl1pPr>
              <a:defRPr>
                <a:solidFill>
                  <a:schemeClr val="bg1">
                    <a:lumMod val="50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364162"/>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46750"/>
            <a:ext cx="1295400" cy="365125"/>
          </a:xfrm>
        </p:spPr>
        <p:txBody>
          <a:bodyPr/>
          <a:lstStyle>
            <a:lvl1pPr>
              <a:defRPr>
                <a:solidFill>
                  <a:schemeClr val="bg1">
                    <a:lumMod val="50000"/>
                  </a:schemeClr>
                </a:solidFill>
              </a:defRPr>
            </a:lvl1pPr>
          </a:lstStyle>
          <a:p>
            <a:pPr>
              <a:defRPr/>
            </a:pPr>
            <a:fld id="{174C867D-E3D3-4B66-8AFD-EB7701ED7DD5}" type="datetimeFigureOut">
              <a:rPr lang="en-US"/>
              <a:pPr>
                <a:defRPr/>
              </a:pPr>
              <a:t>12/18/2017</a:t>
            </a:fld>
            <a:endParaRPr lang="en-US" dirty="0"/>
          </a:p>
        </p:txBody>
      </p:sp>
      <p:sp>
        <p:nvSpPr>
          <p:cNvPr id="6" name="Footer Placeholder 4"/>
          <p:cNvSpPr>
            <a:spLocks noGrp="1"/>
          </p:cNvSpPr>
          <p:nvPr>
            <p:ph type="ftr" sz="quarter" idx="11"/>
          </p:nvPr>
        </p:nvSpPr>
        <p:spPr>
          <a:xfrm>
            <a:off x="1828800" y="5730875"/>
            <a:ext cx="2895600" cy="365125"/>
          </a:xfrm>
        </p:spPr>
        <p:txBody>
          <a:bodyPr/>
          <a:lstStyle>
            <a:lvl1pPr>
              <a:defRPr>
                <a:solidFill>
                  <a:schemeClr val="bg1">
                    <a:lumMod val="50000"/>
                  </a:schemeClr>
                </a:solidFill>
              </a:defRPr>
            </a:lvl1pPr>
          </a:lstStyle>
          <a:p>
            <a:pPr>
              <a:defRPr/>
            </a:pPr>
            <a:endParaRPr lang="en-US"/>
          </a:p>
        </p:txBody>
      </p:sp>
      <p:sp>
        <p:nvSpPr>
          <p:cNvPr id="7" name="Slide Number Placeholder 5"/>
          <p:cNvSpPr>
            <a:spLocks noGrp="1"/>
          </p:cNvSpPr>
          <p:nvPr>
            <p:ph type="sldNum" sz="quarter" idx="12"/>
          </p:nvPr>
        </p:nvSpPr>
        <p:spPr>
          <a:xfrm>
            <a:off x="4876800" y="5715000"/>
            <a:ext cx="1066800" cy="365125"/>
          </a:xfrm>
        </p:spPr>
        <p:txBody>
          <a:bodyPr/>
          <a:lstStyle>
            <a:lvl1pPr>
              <a:defRPr>
                <a:solidFill>
                  <a:schemeClr val="bg1">
                    <a:lumMod val="50000"/>
                  </a:schemeClr>
                </a:solidFill>
              </a:defRPr>
            </a:lvl1pPr>
          </a:lstStyle>
          <a:p>
            <a:pPr>
              <a:defRPr/>
            </a:pPr>
            <a:fld id="{F939397D-00A5-48B4-BF1B-915198EDCD21}" type="slidenum">
              <a:rPr lang="en-US"/>
              <a:pPr>
                <a:defRPr/>
              </a:pPr>
              <a:t>‹#›</a:t>
            </a:fld>
            <a:endParaRPr lang="en-US"/>
          </a:p>
        </p:txBody>
      </p:sp>
    </p:spTree>
    <p:extLst>
      <p:ext uri="{BB962C8B-B14F-4D97-AF65-F5344CB8AC3E}">
        <p14:creationId xmlns:p14="http://schemas.microsoft.com/office/powerpoint/2010/main" val="395095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990600"/>
          </a:xfrm>
        </p:spPr>
        <p:txBody>
          <a:bodyPr/>
          <a:lstStyle>
            <a:lvl1pPr>
              <a:defRPr>
                <a:solidFill>
                  <a:schemeClr val="bg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362200"/>
            <a:ext cx="82296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518150"/>
            <a:ext cx="1295400" cy="365125"/>
          </a:xfrm>
        </p:spPr>
        <p:txBody>
          <a:bodyPr/>
          <a:lstStyle>
            <a:lvl1pPr>
              <a:defRPr>
                <a:solidFill>
                  <a:schemeClr val="bg1">
                    <a:lumMod val="50000"/>
                  </a:schemeClr>
                </a:solidFill>
              </a:defRPr>
            </a:lvl1pPr>
          </a:lstStyle>
          <a:p>
            <a:pPr>
              <a:defRPr/>
            </a:pPr>
            <a:fld id="{4C661EC3-1D7F-4FA1-96FD-CA9D50427818}" type="datetimeFigureOut">
              <a:rPr lang="en-US"/>
              <a:pPr>
                <a:defRPr/>
              </a:pPr>
              <a:t>12/18/2017</a:t>
            </a:fld>
            <a:endParaRPr lang="en-US" dirty="0"/>
          </a:p>
        </p:txBody>
      </p:sp>
      <p:sp>
        <p:nvSpPr>
          <p:cNvPr id="6" name="Footer Placeholder 4"/>
          <p:cNvSpPr>
            <a:spLocks noGrp="1"/>
          </p:cNvSpPr>
          <p:nvPr>
            <p:ph type="ftr" sz="quarter" idx="11"/>
          </p:nvPr>
        </p:nvSpPr>
        <p:spPr>
          <a:xfrm>
            <a:off x="1828800" y="5502275"/>
            <a:ext cx="2895600" cy="365125"/>
          </a:xfrm>
        </p:spPr>
        <p:txBody>
          <a:bodyPr/>
          <a:lstStyle>
            <a:lvl1pPr>
              <a:defRPr>
                <a:solidFill>
                  <a:schemeClr val="bg1">
                    <a:lumMod val="50000"/>
                  </a:schemeClr>
                </a:solidFill>
              </a:defRPr>
            </a:lvl1pPr>
          </a:lstStyle>
          <a:p>
            <a:pPr>
              <a:defRPr/>
            </a:pPr>
            <a:endParaRPr lang="en-US"/>
          </a:p>
        </p:txBody>
      </p:sp>
      <p:sp>
        <p:nvSpPr>
          <p:cNvPr id="7" name="Slide Number Placeholder 5"/>
          <p:cNvSpPr>
            <a:spLocks noGrp="1"/>
          </p:cNvSpPr>
          <p:nvPr>
            <p:ph type="sldNum" sz="quarter" idx="12"/>
          </p:nvPr>
        </p:nvSpPr>
        <p:spPr>
          <a:xfrm>
            <a:off x="4876800" y="5486400"/>
            <a:ext cx="1066800" cy="365125"/>
          </a:xfrm>
        </p:spPr>
        <p:txBody>
          <a:bodyPr/>
          <a:lstStyle>
            <a:lvl1pPr>
              <a:defRPr/>
            </a:lvl1pPr>
          </a:lstStyle>
          <a:p>
            <a:pPr>
              <a:defRPr/>
            </a:pPr>
            <a:fld id="{A6C15FFD-E457-47B6-A8DE-84CE8C69DE70}" type="slidenum">
              <a:rPr lang="en-US"/>
              <a:pPr>
                <a:defRPr/>
              </a:pPr>
              <a:t>‹#›</a:t>
            </a:fld>
            <a:endParaRPr lang="en-US" dirty="0"/>
          </a:p>
        </p:txBody>
      </p:sp>
    </p:spTree>
    <p:extLst>
      <p:ext uri="{BB962C8B-B14F-4D97-AF65-F5344CB8AC3E}">
        <p14:creationId xmlns:p14="http://schemas.microsoft.com/office/powerpoint/2010/main" val="144551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2667000"/>
            <a:ext cx="7772400" cy="1362075"/>
          </a:xfrm>
        </p:spPr>
        <p:txBody>
          <a:bodyPr anchor="t"/>
          <a:lstStyle>
            <a:lvl1pPr algn="l">
              <a:defRPr sz="4000" b="1" cap="all">
                <a:solidFill>
                  <a:schemeClr val="bg1">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914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5670550"/>
            <a:ext cx="1295400" cy="365125"/>
          </a:xfrm>
        </p:spPr>
        <p:txBody>
          <a:bodyPr/>
          <a:lstStyle>
            <a:lvl1pPr>
              <a:defRPr>
                <a:solidFill>
                  <a:schemeClr val="bg1">
                    <a:lumMod val="50000"/>
                  </a:schemeClr>
                </a:solidFill>
              </a:defRPr>
            </a:lvl1pPr>
          </a:lstStyle>
          <a:p>
            <a:pPr>
              <a:defRPr/>
            </a:pPr>
            <a:fld id="{A8954E09-6817-451C-9CC6-E6C8DA7D705F}" type="datetimeFigureOut">
              <a:rPr lang="en-US"/>
              <a:pPr>
                <a:defRPr/>
              </a:pPr>
              <a:t>12/18/2017</a:t>
            </a:fld>
            <a:endParaRPr lang="en-US" dirty="0"/>
          </a:p>
        </p:txBody>
      </p:sp>
      <p:sp>
        <p:nvSpPr>
          <p:cNvPr id="6" name="Footer Placeholder 4"/>
          <p:cNvSpPr>
            <a:spLocks noGrp="1"/>
          </p:cNvSpPr>
          <p:nvPr>
            <p:ph type="ftr" sz="quarter" idx="11"/>
          </p:nvPr>
        </p:nvSpPr>
        <p:spPr>
          <a:xfrm>
            <a:off x="1828800" y="5654675"/>
            <a:ext cx="2895600" cy="365125"/>
          </a:xfrm>
        </p:spPr>
        <p:txBody>
          <a:bodyPr/>
          <a:lstStyle>
            <a:lvl1pPr>
              <a:defRPr>
                <a:solidFill>
                  <a:schemeClr val="bg1">
                    <a:lumMod val="50000"/>
                  </a:schemeClr>
                </a:solidFill>
              </a:defRPr>
            </a:lvl1pPr>
          </a:lstStyle>
          <a:p>
            <a:pPr>
              <a:defRPr/>
            </a:pPr>
            <a:endParaRPr lang="en-US"/>
          </a:p>
        </p:txBody>
      </p:sp>
      <p:sp>
        <p:nvSpPr>
          <p:cNvPr id="7" name="Slide Number Placeholder 5"/>
          <p:cNvSpPr>
            <a:spLocks noGrp="1"/>
          </p:cNvSpPr>
          <p:nvPr>
            <p:ph type="sldNum" sz="quarter" idx="12"/>
          </p:nvPr>
        </p:nvSpPr>
        <p:spPr>
          <a:xfrm>
            <a:off x="4876800" y="5638800"/>
            <a:ext cx="1066800" cy="365125"/>
          </a:xfrm>
        </p:spPr>
        <p:txBody>
          <a:bodyPr/>
          <a:lstStyle>
            <a:lvl1pPr>
              <a:defRPr>
                <a:solidFill>
                  <a:schemeClr val="bg1">
                    <a:lumMod val="50000"/>
                  </a:schemeClr>
                </a:solidFill>
              </a:defRPr>
            </a:lvl1pPr>
          </a:lstStyle>
          <a:p>
            <a:pPr>
              <a:defRPr/>
            </a:pPr>
            <a:fld id="{D71BCDAA-9C1D-4AC5-B9A8-6B9FD70D7ACC}" type="slidenum">
              <a:rPr lang="en-US"/>
              <a:pPr>
                <a:defRPr/>
              </a:pPr>
              <a:t>‹#›</a:t>
            </a:fld>
            <a:endParaRPr lang="en-US"/>
          </a:p>
        </p:txBody>
      </p:sp>
    </p:spTree>
    <p:extLst>
      <p:ext uri="{BB962C8B-B14F-4D97-AF65-F5344CB8AC3E}">
        <p14:creationId xmlns:p14="http://schemas.microsoft.com/office/powerpoint/2010/main" val="100375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609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09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457200" y="5594350"/>
            <a:ext cx="1295400" cy="365125"/>
          </a:xfrm>
        </p:spPr>
        <p:txBody>
          <a:bodyPr/>
          <a:lstStyle>
            <a:lvl1pPr>
              <a:defRPr>
                <a:solidFill>
                  <a:schemeClr val="bg1">
                    <a:lumMod val="50000"/>
                  </a:schemeClr>
                </a:solidFill>
              </a:defRPr>
            </a:lvl1pPr>
          </a:lstStyle>
          <a:p>
            <a:pPr>
              <a:defRPr/>
            </a:pPr>
            <a:fld id="{7B03783A-0F78-490B-89C1-C51F4D4FB017}" type="datetimeFigureOut">
              <a:rPr lang="en-US"/>
              <a:pPr>
                <a:defRPr/>
              </a:pPr>
              <a:t>12/18/2017</a:t>
            </a:fld>
            <a:endParaRPr lang="en-US" dirty="0"/>
          </a:p>
        </p:txBody>
      </p:sp>
      <p:sp>
        <p:nvSpPr>
          <p:cNvPr id="7" name="Footer Placeholder 4"/>
          <p:cNvSpPr>
            <a:spLocks noGrp="1"/>
          </p:cNvSpPr>
          <p:nvPr>
            <p:ph type="ftr" sz="quarter" idx="11"/>
          </p:nvPr>
        </p:nvSpPr>
        <p:spPr>
          <a:xfrm>
            <a:off x="1828800" y="5578475"/>
            <a:ext cx="2895600" cy="365125"/>
          </a:xfrm>
        </p:spPr>
        <p:txBody>
          <a:bodyPr/>
          <a:lstStyle>
            <a:lvl1pPr>
              <a:defRPr>
                <a:solidFill>
                  <a:schemeClr val="bg1">
                    <a:lumMod val="50000"/>
                  </a:schemeClr>
                </a:solidFill>
              </a:defRPr>
            </a:lvl1pPr>
          </a:lstStyle>
          <a:p>
            <a:pPr>
              <a:defRPr/>
            </a:pPr>
            <a:endParaRPr lang="en-US"/>
          </a:p>
        </p:txBody>
      </p:sp>
      <p:sp>
        <p:nvSpPr>
          <p:cNvPr id="8" name="Slide Number Placeholder 5"/>
          <p:cNvSpPr>
            <a:spLocks noGrp="1"/>
          </p:cNvSpPr>
          <p:nvPr>
            <p:ph type="sldNum" sz="quarter" idx="12"/>
          </p:nvPr>
        </p:nvSpPr>
        <p:spPr>
          <a:xfrm>
            <a:off x="4876800" y="5562600"/>
            <a:ext cx="1066800" cy="365125"/>
          </a:xfrm>
        </p:spPr>
        <p:txBody>
          <a:bodyPr/>
          <a:lstStyle>
            <a:lvl1pPr>
              <a:defRPr>
                <a:solidFill>
                  <a:schemeClr val="bg1">
                    <a:lumMod val="50000"/>
                  </a:schemeClr>
                </a:solidFill>
              </a:defRPr>
            </a:lvl1pPr>
          </a:lstStyle>
          <a:p>
            <a:pPr>
              <a:defRPr/>
            </a:pPr>
            <a:fld id="{D7613A05-613A-43C4-A97B-37EA5DEE3BC6}" type="slidenum">
              <a:rPr lang="en-US"/>
              <a:pPr>
                <a:defRPr/>
              </a:pPr>
              <a:t>‹#›</a:t>
            </a:fld>
            <a:endParaRPr lang="en-US"/>
          </a:p>
        </p:txBody>
      </p:sp>
    </p:spTree>
    <p:extLst>
      <p:ext uri="{BB962C8B-B14F-4D97-AF65-F5344CB8AC3E}">
        <p14:creationId xmlns:p14="http://schemas.microsoft.com/office/powerpoint/2010/main" val="309345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914401"/>
            <a:ext cx="4040188" cy="4800600"/>
          </a:xfrm>
        </p:spPr>
        <p:txBody>
          <a:bodyPr/>
          <a:lstStyle>
            <a:lvl1pPr>
              <a:defRPr sz="24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solidFill>
                  <a:schemeClr val="bg1">
                    <a:lumMod val="65000"/>
                  </a:schemeClr>
                </a:solidFill>
              </a:defRPr>
            </a:lvl4pPr>
            <a:lvl5pPr>
              <a:defRPr sz="1600">
                <a:solidFill>
                  <a:schemeClr val="bg1">
                    <a:lumMod val="6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914401"/>
            <a:ext cx="4041775" cy="4800600"/>
          </a:xfrm>
        </p:spPr>
        <p:txBody>
          <a:bodyPr/>
          <a:lstStyle>
            <a:lvl1pPr>
              <a:defRPr sz="2400">
                <a:solidFill>
                  <a:schemeClr val="bg1">
                    <a:lumMod val="65000"/>
                  </a:schemeClr>
                </a:solidFill>
              </a:defRPr>
            </a:lvl1pPr>
            <a:lvl2pPr>
              <a:defRPr sz="2000">
                <a:solidFill>
                  <a:schemeClr val="bg1">
                    <a:lumMod val="65000"/>
                  </a:schemeClr>
                </a:solidFill>
              </a:defRPr>
            </a:lvl2pPr>
            <a:lvl3pPr>
              <a:defRPr sz="1800">
                <a:solidFill>
                  <a:schemeClr val="bg1">
                    <a:lumMod val="65000"/>
                  </a:schemeClr>
                </a:solidFill>
              </a:defRPr>
            </a:lvl3pPr>
            <a:lvl4pPr>
              <a:defRPr sz="1600">
                <a:solidFill>
                  <a:schemeClr val="bg1">
                    <a:lumMod val="65000"/>
                  </a:schemeClr>
                </a:solidFill>
              </a:defRPr>
            </a:lvl4pPr>
            <a:lvl5pPr>
              <a:defRPr sz="1600">
                <a:solidFill>
                  <a:schemeClr val="bg1">
                    <a:lumMod val="6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5746750"/>
            <a:ext cx="1295400" cy="365125"/>
          </a:xfrm>
        </p:spPr>
        <p:txBody>
          <a:bodyPr/>
          <a:lstStyle>
            <a:lvl1pPr>
              <a:defRPr>
                <a:solidFill>
                  <a:schemeClr val="bg1">
                    <a:lumMod val="65000"/>
                  </a:schemeClr>
                </a:solidFill>
              </a:defRPr>
            </a:lvl1pPr>
          </a:lstStyle>
          <a:p>
            <a:pPr>
              <a:defRPr/>
            </a:pPr>
            <a:fld id="{48B2A9E2-0608-49B0-B58A-EFBEEBC76C41}" type="datetimeFigureOut">
              <a:rPr lang="en-US"/>
              <a:pPr>
                <a:defRPr/>
              </a:pPr>
              <a:t>12/18/2017</a:t>
            </a:fld>
            <a:endParaRPr lang="en-US" dirty="0"/>
          </a:p>
        </p:txBody>
      </p:sp>
      <p:sp>
        <p:nvSpPr>
          <p:cNvPr id="8" name="Footer Placeholder 4"/>
          <p:cNvSpPr>
            <a:spLocks noGrp="1"/>
          </p:cNvSpPr>
          <p:nvPr>
            <p:ph type="ftr" sz="quarter" idx="11"/>
          </p:nvPr>
        </p:nvSpPr>
        <p:spPr>
          <a:xfrm>
            <a:off x="1828800" y="5730875"/>
            <a:ext cx="2895600" cy="365125"/>
          </a:xfrm>
        </p:spPr>
        <p:txBody>
          <a:bodyPr/>
          <a:lstStyle>
            <a:lvl1pPr>
              <a:defRPr>
                <a:solidFill>
                  <a:schemeClr val="bg1">
                    <a:lumMod val="65000"/>
                  </a:schemeClr>
                </a:solidFill>
              </a:defRPr>
            </a:lvl1pPr>
          </a:lstStyle>
          <a:p>
            <a:pPr>
              <a:defRPr/>
            </a:pPr>
            <a:endParaRPr lang="en-US"/>
          </a:p>
        </p:txBody>
      </p:sp>
      <p:sp>
        <p:nvSpPr>
          <p:cNvPr id="9" name="Slide Number Placeholder 5"/>
          <p:cNvSpPr>
            <a:spLocks noGrp="1"/>
          </p:cNvSpPr>
          <p:nvPr>
            <p:ph type="sldNum" sz="quarter" idx="12"/>
          </p:nvPr>
        </p:nvSpPr>
        <p:spPr>
          <a:xfrm>
            <a:off x="4876800" y="5715000"/>
            <a:ext cx="1066800" cy="365125"/>
          </a:xfrm>
        </p:spPr>
        <p:txBody>
          <a:bodyPr/>
          <a:lstStyle>
            <a:lvl1pPr>
              <a:defRPr>
                <a:solidFill>
                  <a:schemeClr val="bg1">
                    <a:lumMod val="65000"/>
                  </a:schemeClr>
                </a:solidFill>
              </a:defRPr>
            </a:lvl1pPr>
          </a:lstStyle>
          <a:p>
            <a:pPr>
              <a:defRPr/>
            </a:pPr>
            <a:fld id="{DC5842E8-FD7D-4DF1-8CF6-8E6734B891A1}" type="slidenum">
              <a:rPr lang="en-US"/>
              <a:pPr>
                <a:defRPr/>
              </a:pPr>
              <a:t>‹#›</a:t>
            </a:fld>
            <a:endParaRPr lang="en-US"/>
          </a:p>
        </p:txBody>
      </p:sp>
    </p:spTree>
    <p:extLst>
      <p:ext uri="{BB962C8B-B14F-4D97-AF65-F5344CB8AC3E}">
        <p14:creationId xmlns:p14="http://schemas.microsoft.com/office/powerpoint/2010/main" val="388350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57200" y="5670550"/>
            <a:ext cx="1295400" cy="365125"/>
          </a:xfrm>
        </p:spPr>
        <p:txBody>
          <a:bodyPr/>
          <a:lstStyle>
            <a:lvl1pPr>
              <a:defRPr>
                <a:solidFill>
                  <a:schemeClr val="bg1">
                    <a:lumMod val="50000"/>
                  </a:schemeClr>
                </a:solidFill>
              </a:defRPr>
            </a:lvl1pPr>
          </a:lstStyle>
          <a:p>
            <a:pPr>
              <a:defRPr/>
            </a:pPr>
            <a:fld id="{AA5BFCBE-48AF-42B2-9628-01416B5055C7}" type="datetimeFigureOut">
              <a:rPr lang="en-US"/>
              <a:pPr>
                <a:defRPr/>
              </a:pPr>
              <a:t>12/18/2017</a:t>
            </a:fld>
            <a:endParaRPr lang="en-US" dirty="0"/>
          </a:p>
        </p:txBody>
      </p:sp>
      <p:sp>
        <p:nvSpPr>
          <p:cNvPr id="5" name="Footer Placeholder 4"/>
          <p:cNvSpPr>
            <a:spLocks noGrp="1"/>
          </p:cNvSpPr>
          <p:nvPr>
            <p:ph type="ftr" sz="quarter" idx="11"/>
          </p:nvPr>
        </p:nvSpPr>
        <p:spPr>
          <a:xfrm>
            <a:off x="1828800" y="5654675"/>
            <a:ext cx="2895600" cy="365125"/>
          </a:xfrm>
        </p:spPr>
        <p:txBody>
          <a:bodyPr/>
          <a:lstStyle>
            <a:lvl1pPr>
              <a:defRPr>
                <a:solidFill>
                  <a:schemeClr val="bg1">
                    <a:lumMod val="50000"/>
                  </a:schemeClr>
                </a:solidFill>
              </a:defRPr>
            </a:lvl1pPr>
          </a:lstStyle>
          <a:p>
            <a:pPr>
              <a:defRPr/>
            </a:pPr>
            <a:endParaRPr lang="en-US"/>
          </a:p>
        </p:txBody>
      </p:sp>
      <p:sp>
        <p:nvSpPr>
          <p:cNvPr id="6" name="Slide Number Placeholder 5"/>
          <p:cNvSpPr>
            <a:spLocks noGrp="1"/>
          </p:cNvSpPr>
          <p:nvPr>
            <p:ph type="sldNum" sz="quarter" idx="12"/>
          </p:nvPr>
        </p:nvSpPr>
        <p:spPr>
          <a:xfrm>
            <a:off x="4876800" y="5638800"/>
            <a:ext cx="1066800" cy="365125"/>
          </a:xfrm>
        </p:spPr>
        <p:txBody>
          <a:bodyPr/>
          <a:lstStyle>
            <a:lvl1pPr>
              <a:defRPr>
                <a:solidFill>
                  <a:schemeClr val="bg1">
                    <a:lumMod val="50000"/>
                  </a:schemeClr>
                </a:solidFill>
              </a:defRPr>
            </a:lvl1pPr>
          </a:lstStyle>
          <a:p>
            <a:pPr>
              <a:defRPr/>
            </a:pPr>
            <a:fld id="{EDF12111-DBAA-4601-9B6B-5726882F7A07}" type="slidenum">
              <a:rPr lang="en-US"/>
              <a:pPr>
                <a:defRPr/>
              </a:pPr>
              <a:t>‹#›</a:t>
            </a:fld>
            <a:endParaRPr lang="en-US"/>
          </a:p>
        </p:txBody>
      </p:sp>
    </p:spTree>
    <p:extLst>
      <p:ext uri="{BB962C8B-B14F-4D97-AF65-F5344CB8AC3E}">
        <p14:creationId xmlns:p14="http://schemas.microsoft.com/office/powerpoint/2010/main" val="426116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5594350"/>
            <a:ext cx="1295400" cy="365125"/>
          </a:xfrm>
        </p:spPr>
        <p:txBody>
          <a:bodyPr/>
          <a:lstStyle>
            <a:lvl1pPr>
              <a:defRPr>
                <a:solidFill>
                  <a:schemeClr val="bg1">
                    <a:lumMod val="50000"/>
                  </a:schemeClr>
                </a:solidFill>
              </a:defRPr>
            </a:lvl1pPr>
          </a:lstStyle>
          <a:p>
            <a:pPr>
              <a:defRPr/>
            </a:pPr>
            <a:fld id="{DEA024F9-6620-4497-BCC9-F048706886C0}" type="datetimeFigureOut">
              <a:rPr lang="en-US"/>
              <a:pPr>
                <a:defRPr/>
              </a:pPr>
              <a:t>12/18/2017</a:t>
            </a:fld>
            <a:endParaRPr lang="en-US" dirty="0"/>
          </a:p>
        </p:txBody>
      </p:sp>
      <p:sp>
        <p:nvSpPr>
          <p:cNvPr id="4" name="Footer Placeholder 4"/>
          <p:cNvSpPr>
            <a:spLocks noGrp="1"/>
          </p:cNvSpPr>
          <p:nvPr>
            <p:ph type="ftr" sz="quarter" idx="11"/>
          </p:nvPr>
        </p:nvSpPr>
        <p:spPr>
          <a:xfrm>
            <a:off x="1828800" y="5578475"/>
            <a:ext cx="2895600" cy="365125"/>
          </a:xfrm>
        </p:spPr>
        <p:txBody>
          <a:bodyPr/>
          <a:lstStyle>
            <a:lvl1pPr>
              <a:defRPr>
                <a:solidFill>
                  <a:schemeClr val="bg1">
                    <a:lumMod val="50000"/>
                  </a:schemeClr>
                </a:solidFill>
              </a:defRPr>
            </a:lvl1pPr>
          </a:lstStyle>
          <a:p>
            <a:pPr>
              <a:defRPr/>
            </a:pPr>
            <a:endParaRPr lang="en-US"/>
          </a:p>
        </p:txBody>
      </p:sp>
      <p:sp>
        <p:nvSpPr>
          <p:cNvPr id="5" name="Slide Number Placeholder 5"/>
          <p:cNvSpPr>
            <a:spLocks noGrp="1"/>
          </p:cNvSpPr>
          <p:nvPr>
            <p:ph type="sldNum" sz="quarter" idx="12"/>
          </p:nvPr>
        </p:nvSpPr>
        <p:spPr>
          <a:xfrm>
            <a:off x="4876800" y="5562600"/>
            <a:ext cx="1066800" cy="365125"/>
          </a:xfrm>
        </p:spPr>
        <p:txBody>
          <a:bodyPr/>
          <a:lstStyle>
            <a:lvl1pPr>
              <a:defRPr>
                <a:solidFill>
                  <a:schemeClr val="bg1">
                    <a:lumMod val="50000"/>
                  </a:schemeClr>
                </a:solidFill>
              </a:defRPr>
            </a:lvl1pPr>
          </a:lstStyle>
          <a:p>
            <a:pPr>
              <a:defRPr/>
            </a:pPr>
            <a:fld id="{EC9CDCA7-0D33-443F-A1C1-90409FC9A0A2}" type="slidenum">
              <a:rPr lang="en-US"/>
              <a:pPr>
                <a:defRPr/>
              </a:pPr>
              <a:t>‹#›</a:t>
            </a:fld>
            <a:endParaRPr lang="en-US"/>
          </a:p>
        </p:txBody>
      </p:sp>
    </p:spTree>
    <p:extLst>
      <p:ext uri="{BB962C8B-B14F-4D97-AF65-F5344CB8AC3E}">
        <p14:creationId xmlns:p14="http://schemas.microsoft.com/office/powerpoint/2010/main" val="39706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chemeClr val="bg1">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2895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7499"/>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a:xfrm>
            <a:off x="457200" y="5746750"/>
            <a:ext cx="1295400" cy="365125"/>
          </a:xfrm>
        </p:spPr>
        <p:txBody>
          <a:bodyPr/>
          <a:lstStyle>
            <a:lvl1pPr>
              <a:defRPr>
                <a:solidFill>
                  <a:schemeClr val="bg1">
                    <a:lumMod val="50000"/>
                  </a:schemeClr>
                </a:solidFill>
              </a:defRPr>
            </a:lvl1pPr>
          </a:lstStyle>
          <a:p>
            <a:pPr>
              <a:defRPr/>
            </a:pPr>
            <a:fld id="{A159727C-F80E-4B41-A053-99AC27B37C12}" type="datetimeFigureOut">
              <a:rPr lang="en-US"/>
              <a:pPr>
                <a:defRPr/>
              </a:pPr>
              <a:t>12/18/2017</a:t>
            </a:fld>
            <a:endParaRPr lang="en-US" dirty="0"/>
          </a:p>
        </p:txBody>
      </p:sp>
      <p:sp>
        <p:nvSpPr>
          <p:cNvPr id="7" name="Footer Placeholder 4"/>
          <p:cNvSpPr>
            <a:spLocks noGrp="1"/>
          </p:cNvSpPr>
          <p:nvPr>
            <p:ph type="ftr" sz="quarter" idx="11"/>
          </p:nvPr>
        </p:nvSpPr>
        <p:spPr>
          <a:xfrm>
            <a:off x="1828800" y="5730875"/>
            <a:ext cx="2895600" cy="365125"/>
          </a:xfrm>
        </p:spPr>
        <p:txBody>
          <a:bodyPr/>
          <a:lstStyle>
            <a:lvl1pPr>
              <a:defRPr>
                <a:solidFill>
                  <a:schemeClr val="bg1">
                    <a:lumMod val="50000"/>
                  </a:schemeClr>
                </a:solidFill>
              </a:defRPr>
            </a:lvl1pPr>
          </a:lstStyle>
          <a:p>
            <a:pPr>
              <a:defRPr/>
            </a:pPr>
            <a:endParaRPr lang="en-US"/>
          </a:p>
        </p:txBody>
      </p:sp>
      <p:sp>
        <p:nvSpPr>
          <p:cNvPr id="8" name="Slide Number Placeholder 5"/>
          <p:cNvSpPr>
            <a:spLocks noGrp="1"/>
          </p:cNvSpPr>
          <p:nvPr>
            <p:ph type="sldNum" sz="quarter" idx="12"/>
          </p:nvPr>
        </p:nvSpPr>
        <p:spPr>
          <a:xfrm>
            <a:off x="4876800" y="5715000"/>
            <a:ext cx="1066800" cy="365125"/>
          </a:xfrm>
        </p:spPr>
        <p:txBody>
          <a:bodyPr/>
          <a:lstStyle>
            <a:lvl1pPr>
              <a:defRPr>
                <a:solidFill>
                  <a:schemeClr val="bg1">
                    <a:lumMod val="50000"/>
                  </a:schemeClr>
                </a:solidFill>
              </a:defRPr>
            </a:lvl1pPr>
          </a:lstStyle>
          <a:p>
            <a:pPr>
              <a:defRPr/>
            </a:pPr>
            <a:fld id="{A3506187-72E4-4286-8DD0-9FA89F036F46}" type="slidenum">
              <a:rPr lang="en-US"/>
              <a:pPr>
                <a:defRPr/>
              </a:pPr>
              <a:t>‹#›</a:t>
            </a:fld>
            <a:endParaRPr lang="en-US"/>
          </a:p>
        </p:txBody>
      </p:sp>
    </p:spTree>
    <p:extLst>
      <p:ext uri="{BB962C8B-B14F-4D97-AF65-F5344CB8AC3E}">
        <p14:creationId xmlns:p14="http://schemas.microsoft.com/office/powerpoint/2010/main" val="10337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43625"/>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343400"/>
            <a:ext cx="5486400" cy="381000"/>
          </a:xfrm>
        </p:spPr>
        <p:txBody>
          <a:bodyPr anchor="b"/>
          <a:lstStyle>
            <a:lvl1pPr algn="l">
              <a:defRPr sz="2000" b="1">
                <a:solidFill>
                  <a:schemeClr val="bg1">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578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876800"/>
            <a:ext cx="5486400" cy="423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a:xfrm>
            <a:off x="457200" y="5746750"/>
            <a:ext cx="1295400" cy="365125"/>
          </a:xfrm>
        </p:spPr>
        <p:txBody>
          <a:bodyPr/>
          <a:lstStyle>
            <a:lvl1pPr>
              <a:defRPr>
                <a:solidFill>
                  <a:schemeClr val="bg1">
                    <a:lumMod val="50000"/>
                  </a:schemeClr>
                </a:solidFill>
              </a:defRPr>
            </a:lvl1pPr>
          </a:lstStyle>
          <a:p>
            <a:pPr>
              <a:defRPr/>
            </a:pPr>
            <a:fld id="{56DDC11B-49BF-450B-8A03-F0AEA7ADAD04}" type="datetimeFigureOut">
              <a:rPr lang="en-US"/>
              <a:pPr>
                <a:defRPr/>
              </a:pPr>
              <a:t>12/18/2017</a:t>
            </a:fld>
            <a:endParaRPr lang="en-US" dirty="0"/>
          </a:p>
        </p:txBody>
      </p:sp>
      <p:sp>
        <p:nvSpPr>
          <p:cNvPr id="7" name="Footer Placeholder 4"/>
          <p:cNvSpPr>
            <a:spLocks noGrp="1"/>
          </p:cNvSpPr>
          <p:nvPr>
            <p:ph type="ftr" sz="quarter" idx="11"/>
          </p:nvPr>
        </p:nvSpPr>
        <p:spPr>
          <a:xfrm>
            <a:off x="1828800" y="5730875"/>
            <a:ext cx="2895600" cy="365125"/>
          </a:xfrm>
        </p:spPr>
        <p:txBody>
          <a:bodyPr/>
          <a:lstStyle>
            <a:lvl1pPr>
              <a:defRPr>
                <a:solidFill>
                  <a:schemeClr val="bg1">
                    <a:lumMod val="50000"/>
                  </a:schemeClr>
                </a:solidFill>
              </a:defRPr>
            </a:lvl1pPr>
          </a:lstStyle>
          <a:p>
            <a:pPr>
              <a:defRPr/>
            </a:pPr>
            <a:endParaRPr lang="en-US"/>
          </a:p>
        </p:txBody>
      </p:sp>
      <p:sp>
        <p:nvSpPr>
          <p:cNvPr id="8" name="Slide Number Placeholder 5"/>
          <p:cNvSpPr>
            <a:spLocks noGrp="1"/>
          </p:cNvSpPr>
          <p:nvPr>
            <p:ph type="sldNum" sz="quarter" idx="12"/>
          </p:nvPr>
        </p:nvSpPr>
        <p:spPr>
          <a:xfrm>
            <a:off x="4876800" y="5715000"/>
            <a:ext cx="1066800" cy="365125"/>
          </a:xfrm>
        </p:spPr>
        <p:txBody>
          <a:bodyPr/>
          <a:lstStyle>
            <a:lvl1pPr>
              <a:defRPr>
                <a:solidFill>
                  <a:schemeClr val="bg1">
                    <a:lumMod val="50000"/>
                  </a:schemeClr>
                </a:solidFill>
              </a:defRPr>
            </a:lvl1pPr>
          </a:lstStyle>
          <a:p>
            <a:pPr>
              <a:defRPr/>
            </a:pPr>
            <a:fld id="{EBC6EBCE-AF85-4E67-84E6-98DBE710AB48}" type="slidenum">
              <a:rPr lang="en-US"/>
              <a:pPr>
                <a:defRPr/>
              </a:pPr>
              <a:t>‹#›</a:t>
            </a:fld>
            <a:endParaRPr lang="en-US"/>
          </a:p>
        </p:txBody>
      </p:sp>
    </p:spTree>
    <p:extLst>
      <p:ext uri="{BB962C8B-B14F-4D97-AF65-F5344CB8AC3E}">
        <p14:creationId xmlns:p14="http://schemas.microsoft.com/office/powerpoint/2010/main" val="323356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200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43434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457200" y="6356350"/>
            <a:ext cx="1295400" cy="3651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fld id="{E10A3A5E-9BD0-4FA3-ACE6-6B7F5E1B1B7C}" type="datetimeFigureOut">
              <a:rPr lang="en-US"/>
              <a:pPr>
                <a:defRPr/>
              </a:pPr>
              <a:t>12/18/2017</a:t>
            </a:fld>
            <a:endParaRPr lang="en-US" dirty="0"/>
          </a:p>
        </p:txBody>
      </p:sp>
      <p:sp>
        <p:nvSpPr>
          <p:cNvPr id="10" name="Footer Placeholder 4"/>
          <p:cNvSpPr>
            <a:spLocks noGrp="1"/>
          </p:cNvSpPr>
          <p:nvPr>
            <p:ph type="ftr" sz="quarter" idx="3"/>
          </p:nvPr>
        </p:nvSpPr>
        <p:spPr>
          <a:xfrm>
            <a:off x="1828800" y="6340475"/>
            <a:ext cx="2895600" cy="3651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endParaRPr lang="en-US"/>
          </a:p>
        </p:txBody>
      </p:sp>
      <p:sp>
        <p:nvSpPr>
          <p:cNvPr id="11" name="Slide Number Placeholder 5"/>
          <p:cNvSpPr>
            <a:spLocks noGrp="1"/>
          </p:cNvSpPr>
          <p:nvPr>
            <p:ph type="sldNum" sz="quarter" idx="4"/>
          </p:nvPr>
        </p:nvSpPr>
        <p:spPr>
          <a:xfrm>
            <a:off x="4876800" y="6324600"/>
            <a:ext cx="1066800" cy="365125"/>
          </a:xfrm>
          <a:prstGeom prst="rect">
            <a:avLst/>
          </a:prstGeom>
        </p:spPr>
        <p:txBody>
          <a:bodyPr/>
          <a:lstStyle>
            <a:lvl1pPr fontAlgn="auto">
              <a:spcBef>
                <a:spcPts val="0"/>
              </a:spcBef>
              <a:spcAft>
                <a:spcPts val="0"/>
              </a:spcAft>
              <a:defRPr>
                <a:solidFill>
                  <a:schemeClr val="bg1"/>
                </a:solidFill>
                <a:latin typeface="+mn-lt"/>
                <a:cs typeface="+mn-cs"/>
              </a:defRPr>
            </a:lvl1pPr>
          </a:lstStyle>
          <a:p>
            <a:pPr>
              <a:defRPr/>
            </a:pPr>
            <a:fld id="{94BCC8BF-E574-478A-8AC8-73AB7F95A6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534400" cy="1143000"/>
          </a:xfrm>
        </p:spPr>
        <p:txBody>
          <a:bodyPr rtlCol="0">
            <a:noAutofit/>
          </a:bodyPr>
          <a:lstStyle/>
          <a:p>
            <a:pPr fontAlgn="auto">
              <a:spcAft>
                <a:spcPts val="0"/>
              </a:spcAft>
              <a:defRPr/>
            </a:pPr>
            <a:r>
              <a:rPr lang="en-US" altLang="en-US" b="1" dirty="0"/>
              <a:t>Orthopaedic Physical Therapy Clinical Residency</a:t>
            </a:r>
            <a:endParaRPr lang="en-US" dirty="0"/>
          </a:p>
        </p:txBody>
      </p:sp>
      <p:sp>
        <p:nvSpPr>
          <p:cNvPr id="13315" name="Subtitle 2"/>
          <p:cNvSpPr>
            <a:spLocks noGrp="1"/>
          </p:cNvSpPr>
          <p:nvPr>
            <p:ph type="subTitle" idx="1"/>
          </p:nvPr>
        </p:nvSpPr>
        <p:spPr>
          <a:xfrm>
            <a:off x="1371600" y="3657600"/>
            <a:ext cx="6400800" cy="920750"/>
          </a:xfrm>
        </p:spPr>
        <p:txBody>
          <a:bodyPr/>
          <a:lstStyle/>
          <a:p>
            <a:r>
              <a:rPr lang="en-US" altLang="en-US" sz="3200" b="1" dirty="0"/>
              <a:t>Program Overview</a:t>
            </a:r>
          </a:p>
          <a:p>
            <a:pPr eaLnBrk="1" hangingPunct="1"/>
            <a:endParaRPr lang="en-US" dirty="0"/>
          </a:p>
        </p:txBody>
      </p:sp>
      <p:pic>
        <p:nvPicPr>
          <p:cNvPr id="4" name="Picture 5" descr="D:\Users\Student\AppData\Local\Microsoft\Windows\Temporary Internet Files\Content.Outlook\TB0Y6II1\Accredited Program Logo FINAL.png"/>
          <p:cNvPicPr>
            <a:picLocks noChangeAspect="1" noChangeArrowheads="1"/>
          </p:cNvPicPr>
          <p:nvPr/>
        </p:nvPicPr>
        <p:blipFill>
          <a:blip r:embed="rId3" cstate="print"/>
          <a:srcRect b="10721"/>
          <a:stretch>
            <a:fillRect/>
          </a:stretch>
        </p:blipFill>
        <p:spPr bwMode="auto">
          <a:xfrm>
            <a:off x="3352800" y="4343400"/>
            <a:ext cx="2492375" cy="1003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4495800" cy="2369880"/>
          </a:xfrm>
          <a:prstGeom prst="rect">
            <a:avLst/>
          </a:prstGeom>
          <a:noFill/>
        </p:spPr>
        <p:txBody>
          <a:bodyPr wrap="square" rtlCol="0">
            <a:spAutoFit/>
          </a:bodyPr>
          <a:lstStyle/>
          <a:p>
            <a:pPr marL="0" indent="0">
              <a:buFont typeface="Arial" panose="020B0604020202020204" pitchFamily="34" charset="0"/>
              <a:buNone/>
              <a:defRPr/>
            </a:pPr>
            <a:r>
              <a:rPr lang="en-US" sz="2800" dirty="0">
                <a:latin typeface="+mj-lt"/>
              </a:rPr>
              <a:t>Susan Aiken</a:t>
            </a:r>
          </a:p>
          <a:p>
            <a:pPr marL="400050" lvl="1" indent="0">
              <a:buFont typeface="Arial" panose="020B0604020202020204" pitchFamily="34" charset="0"/>
              <a:buNone/>
              <a:defRPr/>
            </a:pPr>
            <a:r>
              <a:rPr lang="en-US" sz="2000" dirty="0">
                <a:latin typeface="+mn-lt"/>
              </a:rPr>
              <a:t>MPT, Emory University</a:t>
            </a:r>
          </a:p>
          <a:p>
            <a:pPr marL="400050" lvl="1" indent="0">
              <a:buFont typeface="Arial" panose="020B0604020202020204" pitchFamily="34" charset="0"/>
              <a:buNone/>
              <a:defRPr/>
            </a:pPr>
            <a:r>
              <a:rPr lang="en-US" sz="2000" dirty="0">
                <a:latin typeface="+mn-lt"/>
              </a:rPr>
              <a:t>OCS – 1996/2006/2014</a:t>
            </a:r>
          </a:p>
          <a:p>
            <a:pPr marL="400050" lvl="1" indent="0">
              <a:buFont typeface="Arial" panose="020B0604020202020204" pitchFamily="34" charset="0"/>
              <a:buNone/>
              <a:defRPr/>
            </a:pPr>
            <a:r>
              <a:rPr lang="en-US" sz="2000" dirty="0">
                <a:latin typeface="+mn-lt"/>
              </a:rPr>
              <a:t>PT Manager – </a:t>
            </a:r>
            <a:r>
              <a:rPr lang="en-US" sz="2000" dirty="0" err="1">
                <a:latin typeface="+mn-lt"/>
              </a:rPr>
              <a:t>OrthoCarolina</a:t>
            </a:r>
            <a:r>
              <a:rPr lang="en-US" sz="2000" dirty="0">
                <a:latin typeface="+mn-lt"/>
              </a:rPr>
              <a:t>, 	Matthews</a:t>
            </a:r>
          </a:p>
          <a:p>
            <a:pPr marL="400050" lvl="1" indent="0">
              <a:buFont typeface="Arial" panose="020B0604020202020204" pitchFamily="34" charset="0"/>
              <a:buNone/>
              <a:defRPr/>
            </a:pPr>
            <a:r>
              <a:rPr lang="en-US" sz="2000" dirty="0">
                <a:latin typeface="+mn-lt"/>
              </a:rPr>
              <a:t>Specializes in upper extremity 	rehabilitation</a:t>
            </a:r>
          </a:p>
        </p:txBody>
      </p:sp>
      <p:pic>
        <p:nvPicPr>
          <p:cNvPr id="6" name="Content Placeholder 1"/>
          <p:cNvPicPr>
            <a:picLocks noGrp="1" noChangeAspect="1"/>
          </p:cNvPicPr>
          <p:nvPr>
            <p:ph sz="half" idx="2"/>
          </p:nvPr>
        </p:nvPicPr>
        <p:blipFill>
          <a:blip r:embed="rId2" cstate="print"/>
          <a:srcRect/>
          <a:stretch>
            <a:fillRect/>
          </a:stretch>
        </p:blipFill>
        <p:spPr>
          <a:xfrm>
            <a:off x="5638800" y="1676400"/>
            <a:ext cx="2590800" cy="3017838"/>
          </a:xfrm>
          <a:ln>
            <a:solidFill>
              <a:srgbClr val="009999"/>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6477000" cy="3600986"/>
          </a:xfrm>
          <a:prstGeom prst="rect">
            <a:avLst/>
          </a:prstGeom>
          <a:noFill/>
        </p:spPr>
        <p:txBody>
          <a:bodyPr wrap="square" rtlCol="0">
            <a:spAutoFit/>
          </a:bodyPr>
          <a:lstStyle/>
          <a:p>
            <a:pPr marL="0" indent="0">
              <a:buFont typeface="Arial" panose="020B0604020202020204" pitchFamily="34" charset="0"/>
              <a:buNone/>
              <a:defRPr/>
            </a:pPr>
            <a:r>
              <a:rPr lang="en-US" sz="2800" dirty="0">
                <a:latin typeface="+mn-lt"/>
              </a:rPr>
              <a:t>Marco Caiazza</a:t>
            </a:r>
          </a:p>
          <a:p>
            <a:pPr marL="400050" lvl="1" indent="0">
              <a:buFont typeface="Arial" panose="020B0604020202020204" pitchFamily="34" charset="0"/>
              <a:buNone/>
              <a:defRPr/>
            </a:pPr>
            <a:r>
              <a:rPr lang="en-US" sz="2000" dirty="0">
                <a:latin typeface="+mn-lt"/>
              </a:rPr>
              <a:t>BSPT, </a:t>
            </a:r>
            <a:r>
              <a:rPr lang="en-US" sz="2000" dirty="0" err="1">
                <a:latin typeface="+mn-lt"/>
              </a:rPr>
              <a:t>Daemen</a:t>
            </a:r>
            <a:r>
              <a:rPr lang="en-US" sz="2000" dirty="0">
                <a:latin typeface="+mn-lt"/>
              </a:rPr>
              <a:t> College</a:t>
            </a:r>
          </a:p>
          <a:p>
            <a:pPr marL="400050" lvl="1" indent="0">
              <a:buFont typeface="Arial" charset="0"/>
              <a:buNone/>
              <a:defRPr/>
            </a:pPr>
            <a:r>
              <a:rPr lang="en-US" sz="2000" dirty="0">
                <a:latin typeface="+mn-lt"/>
              </a:rPr>
              <a:t>MHA, Pfeiffer University </a:t>
            </a:r>
          </a:p>
          <a:p>
            <a:pPr marL="400050" lvl="1" indent="0">
              <a:buFont typeface="Arial" panose="020B0604020202020204" pitchFamily="34" charset="0"/>
              <a:buNone/>
              <a:defRPr/>
            </a:pPr>
            <a:r>
              <a:rPr lang="en-US" sz="2000" dirty="0">
                <a:latin typeface="+mn-lt"/>
              </a:rPr>
              <a:t>Center Manager – CR Pineville</a:t>
            </a:r>
          </a:p>
          <a:p>
            <a:pPr marL="400050" lvl="1" indent="0">
              <a:buFont typeface="Arial" panose="020B0604020202020204" pitchFamily="34" charset="0"/>
              <a:buNone/>
              <a:defRPr/>
            </a:pPr>
            <a:r>
              <a:rPr lang="en-US" sz="2000" dirty="0">
                <a:latin typeface="+mn-lt"/>
              </a:rPr>
              <a:t>Certified Manual Therapist (MTC), 			University of Saint Augustine</a:t>
            </a:r>
          </a:p>
          <a:p>
            <a:pPr marL="400050" lvl="1" indent="0">
              <a:buFont typeface="Arial" panose="020B0604020202020204" pitchFamily="34" charset="0"/>
              <a:buNone/>
              <a:defRPr/>
            </a:pPr>
            <a:r>
              <a:rPr lang="en-US" sz="2000" dirty="0">
                <a:latin typeface="+mn-lt"/>
              </a:rPr>
              <a:t>Credentialed Clinical Instructor,</a:t>
            </a:r>
          </a:p>
          <a:p>
            <a:pPr marL="400050" lvl="1" indent="0">
              <a:buFont typeface="Arial" panose="020B0604020202020204" pitchFamily="34" charset="0"/>
              <a:buNone/>
              <a:defRPr/>
            </a:pPr>
            <a:r>
              <a:rPr lang="en-US" sz="2000" dirty="0">
                <a:latin typeface="+mn-lt"/>
              </a:rPr>
              <a:t>	APTA</a:t>
            </a:r>
          </a:p>
          <a:p>
            <a:pPr marL="400050" lvl="1" indent="0">
              <a:buFont typeface="Arial" panose="020B0604020202020204" pitchFamily="34" charset="0"/>
              <a:buNone/>
              <a:defRPr/>
            </a:pPr>
            <a:r>
              <a:rPr lang="en-US" sz="2000" dirty="0">
                <a:latin typeface="+mn-lt"/>
              </a:rPr>
              <a:t>Mabel award (UNC Chapel Hill) for excellence in 	clinical education</a:t>
            </a:r>
          </a:p>
          <a:p>
            <a:pPr marL="400050" lvl="1" indent="0">
              <a:buFont typeface="Arial" panose="020B0604020202020204" pitchFamily="34" charset="0"/>
              <a:buNone/>
              <a:defRPr/>
            </a:pPr>
            <a:endParaRPr lang="en-US" sz="2000" b="1" dirty="0">
              <a:latin typeface="Garamond" panose="02020404030301010803" pitchFamily="18" charset="0"/>
            </a:endParaRPr>
          </a:p>
        </p:txBody>
      </p:sp>
      <p:pic>
        <p:nvPicPr>
          <p:cNvPr id="6"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22749" y="1600200"/>
            <a:ext cx="2975226" cy="2362200"/>
          </a:xfrm>
          <a:ln>
            <a:solidFill>
              <a:srgbClr val="009999"/>
            </a:solidFill>
            <a:miter lim="800000"/>
            <a:headEnd/>
            <a:tailEnd/>
          </a:ln>
        </p:spPr>
      </p:pic>
    </p:spTree>
    <p:extLst>
      <p:ext uri="{BB962C8B-B14F-4D97-AF65-F5344CB8AC3E}">
        <p14:creationId xmlns:p14="http://schemas.microsoft.com/office/powerpoint/2010/main" val="161052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6324600" cy="4185761"/>
          </a:xfrm>
          <a:prstGeom prst="rect">
            <a:avLst/>
          </a:prstGeom>
          <a:noFill/>
        </p:spPr>
        <p:txBody>
          <a:bodyPr wrap="square" rtlCol="0">
            <a:spAutoFit/>
          </a:bodyPr>
          <a:lstStyle/>
          <a:p>
            <a:pPr marL="0" indent="0">
              <a:buFont typeface="Arial" charset="0"/>
              <a:buNone/>
            </a:pPr>
            <a:r>
              <a:rPr lang="en-US" sz="2800" dirty="0">
                <a:latin typeface="+mn-lt"/>
              </a:rPr>
              <a:t>Will </a:t>
            </a:r>
            <a:r>
              <a:rPr lang="en-US" sz="2800" dirty="0" err="1">
                <a:latin typeface="+mn-lt"/>
              </a:rPr>
              <a:t>Freres</a:t>
            </a:r>
            <a:endParaRPr lang="en-US" sz="2800" dirty="0">
              <a:latin typeface="+mn-lt"/>
            </a:endParaRPr>
          </a:p>
          <a:p>
            <a:pPr marL="400050" lvl="1" indent="0">
              <a:buFont typeface="Arial" charset="0"/>
              <a:buNone/>
            </a:pPr>
            <a:r>
              <a:rPr lang="en-US" sz="2000" dirty="0">
                <a:latin typeface="+mn-lt"/>
              </a:rPr>
              <a:t>MPT, Northern Illinois University</a:t>
            </a:r>
          </a:p>
          <a:p>
            <a:pPr marL="400050" lvl="1" indent="0">
              <a:buFont typeface="Arial" charset="0"/>
              <a:buNone/>
            </a:pPr>
            <a:r>
              <a:rPr lang="en-US" sz="2000" dirty="0">
                <a:latin typeface="+mn-lt"/>
              </a:rPr>
              <a:t>CR Orthopaedic PT Residency 	                                       	graduate – 2012</a:t>
            </a:r>
          </a:p>
          <a:p>
            <a:pPr marL="400050" lvl="1" indent="0">
              <a:buFont typeface="Arial" charset="0"/>
              <a:buNone/>
            </a:pPr>
            <a:r>
              <a:rPr lang="en-US" sz="2000" dirty="0">
                <a:latin typeface="+mn-lt"/>
              </a:rPr>
              <a:t>Certified Manual Trigger Point 	          	Therapist (CMTPT) – Myopain 	                	Seminars</a:t>
            </a:r>
          </a:p>
          <a:p>
            <a:pPr marL="400050" lvl="1"/>
            <a:r>
              <a:rPr lang="en-US" sz="2000" dirty="0">
                <a:latin typeface="+mn-lt"/>
              </a:rPr>
              <a:t>AAMT Manual Therapy Fellowship                                                   	program (FAAOMPT)</a:t>
            </a:r>
          </a:p>
          <a:p>
            <a:pPr marL="400050" lvl="1" indent="0">
              <a:buFont typeface="Arial" charset="0"/>
              <a:buNone/>
            </a:pPr>
            <a:r>
              <a:rPr lang="en-US" sz="2000" dirty="0">
                <a:latin typeface="+mn-lt"/>
              </a:rPr>
              <a:t>Cert. DN, Cert. SMT</a:t>
            </a:r>
            <a:r>
              <a:rPr lang="en-US" sz="2000" dirty="0"/>
              <a:t> – </a:t>
            </a:r>
            <a:r>
              <a:rPr lang="en-US" sz="2000" dirty="0">
                <a:latin typeface="+mn-lt"/>
              </a:rPr>
              <a:t>AAMT</a:t>
            </a:r>
          </a:p>
          <a:p>
            <a:pPr marL="400050" lvl="1"/>
            <a:r>
              <a:rPr lang="en-US" sz="2000" dirty="0">
                <a:latin typeface="+mn-lt"/>
              </a:rPr>
              <a:t>Level III Staff PT – CR Ballantyne</a:t>
            </a:r>
          </a:p>
          <a:p>
            <a:pPr marL="400050" lvl="1" indent="0">
              <a:buFont typeface="Arial" charset="0"/>
              <a:buNone/>
            </a:pPr>
            <a:endParaRPr lang="en-US" sz="2000" dirty="0">
              <a:latin typeface="+mn-lt"/>
            </a:endParaRPr>
          </a:p>
          <a:p>
            <a:pPr marL="0" indent="0">
              <a:buFont typeface="Arial" charset="0"/>
              <a:buNone/>
            </a:pPr>
            <a:endParaRPr lang="en-US" dirty="0"/>
          </a:p>
        </p:txBody>
      </p:sp>
      <p:pic>
        <p:nvPicPr>
          <p:cNvPr id="6" name="Content Placeholder 1"/>
          <p:cNvPicPr>
            <a:picLocks noGrp="1" noChangeAspect="1"/>
          </p:cNvPicPr>
          <p:nvPr>
            <p:ph sz="half" idx="2"/>
          </p:nvPr>
        </p:nvPicPr>
        <p:blipFill>
          <a:blip r:embed="rId2" cstate="print"/>
          <a:srcRect/>
          <a:stretch>
            <a:fillRect/>
          </a:stretch>
        </p:blipFill>
        <p:spPr>
          <a:xfrm>
            <a:off x="5791201" y="1600201"/>
            <a:ext cx="2904522" cy="2438400"/>
          </a:xfrm>
          <a:ln>
            <a:solidFill>
              <a:srgbClr val="009999"/>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5181600" cy="2677656"/>
          </a:xfrm>
          <a:prstGeom prst="rect">
            <a:avLst/>
          </a:prstGeom>
          <a:noFill/>
        </p:spPr>
        <p:txBody>
          <a:bodyPr wrap="square" rtlCol="0">
            <a:spAutoFit/>
          </a:bodyPr>
          <a:lstStyle/>
          <a:p>
            <a:pPr marL="0" indent="0">
              <a:buFont typeface="Arial" charset="0"/>
              <a:buNone/>
              <a:defRPr/>
            </a:pPr>
            <a:r>
              <a:rPr lang="en-US" sz="2800" dirty="0">
                <a:latin typeface="+mn-lt"/>
              </a:rPr>
              <a:t>Stephanie Levi</a:t>
            </a:r>
          </a:p>
          <a:p>
            <a:pPr marL="400050" lvl="1" indent="0">
              <a:buFont typeface="Arial" charset="0"/>
              <a:buNone/>
              <a:defRPr/>
            </a:pPr>
            <a:r>
              <a:rPr lang="en-US" sz="2000" dirty="0">
                <a:latin typeface="+mn-lt"/>
              </a:rPr>
              <a:t>DPT, Washington University (St. Louis)</a:t>
            </a:r>
          </a:p>
          <a:p>
            <a:pPr marL="400050" lvl="1" indent="0">
              <a:buFont typeface="Arial" charset="0"/>
              <a:buNone/>
              <a:defRPr/>
            </a:pPr>
            <a:r>
              <a:rPr lang="en-US" sz="2000" dirty="0">
                <a:latin typeface="+mn-lt"/>
              </a:rPr>
              <a:t>OCS – 2014</a:t>
            </a:r>
          </a:p>
          <a:p>
            <a:pPr marL="400050" lvl="1">
              <a:defRPr/>
            </a:pPr>
            <a:r>
              <a:rPr lang="en-US" sz="2000" dirty="0">
                <a:latin typeface="+mn-lt"/>
              </a:rPr>
              <a:t>Certified Manual Trigger Point Therapist 	(CMTPT) – Myopain Seminars</a:t>
            </a:r>
          </a:p>
          <a:p>
            <a:pPr marL="400050" lvl="1" indent="0">
              <a:buFont typeface="Arial" charset="0"/>
              <a:buNone/>
              <a:defRPr/>
            </a:pPr>
            <a:r>
              <a:rPr lang="en-US" sz="2000" dirty="0">
                <a:latin typeface="+mn-lt"/>
              </a:rPr>
              <a:t>Credentialed Clinical Instructor, APTA</a:t>
            </a:r>
          </a:p>
          <a:p>
            <a:pPr marL="400050" lvl="1" indent="0">
              <a:buFont typeface="Arial" charset="0"/>
              <a:buNone/>
              <a:defRPr/>
            </a:pPr>
            <a:r>
              <a:rPr lang="en-US" sz="2000" dirty="0">
                <a:latin typeface="+mn-lt"/>
              </a:rPr>
              <a:t>Certified Tai Chi Instructor for Arthritis</a:t>
            </a:r>
          </a:p>
          <a:p>
            <a:pPr marL="400050" lvl="1" indent="0">
              <a:buFont typeface="Arial" charset="0"/>
              <a:buNone/>
              <a:defRPr/>
            </a:pPr>
            <a:r>
              <a:rPr lang="en-US" sz="2000" dirty="0">
                <a:latin typeface="+mn-lt"/>
              </a:rPr>
              <a:t>Level III Staff PT – CR Ballantyne</a:t>
            </a:r>
          </a:p>
        </p:txBody>
      </p:sp>
      <p:pic>
        <p:nvPicPr>
          <p:cNvPr id="8" name="Picture 5" descr="C:\My Documents\Residency\Faculty info\Stephanie Levi pic.JPG"/>
          <p:cNvPicPr>
            <a:picLocks noGrp="1" noChangeAspect="1" noChangeArrowheads="1"/>
          </p:cNvPicPr>
          <p:nvPr>
            <p:ph sz="half" idx="2"/>
          </p:nvPr>
        </p:nvPicPr>
        <p:blipFill>
          <a:blip r:embed="rId2" cstate="print"/>
          <a:srcRect/>
          <a:stretch>
            <a:fillRect/>
          </a:stretch>
        </p:blipFill>
        <p:spPr>
          <a:xfrm>
            <a:off x="6019800" y="1524000"/>
            <a:ext cx="2466975" cy="3289300"/>
          </a:xfrm>
          <a:noFill/>
          <a:ln>
            <a:solidFill>
              <a:srgbClr val="009999"/>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4876800" cy="3908762"/>
          </a:xfrm>
          <a:prstGeom prst="rect">
            <a:avLst/>
          </a:prstGeom>
          <a:noFill/>
        </p:spPr>
        <p:txBody>
          <a:bodyPr wrap="square" rtlCol="0">
            <a:spAutoFit/>
          </a:bodyPr>
          <a:lstStyle/>
          <a:p>
            <a:pPr marL="0" indent="0">
              <a:buFont typeface="Arial" charset="0"/>
              <a:buNone/>
              <a:defRPr/>
            </a:pPr>
            <a:r>
              <a:rPr lang="en-US" sz="2800" dirty="0">
                <a:latin typeface="+mn-lt"/>
              </a:rPr>
              <a:t>Matt </a:t>
            </a:r>
            <a:r>
              <a:rPr lang="en-US" sz="2800" dirty="0" err="1">
                <a:latin typeface="+mn-lt"/>
              </a:rPr>
              <a:t>Minard</a:t>
            </a:r>
            <a:endParaRPr lang="en-US" sz="2800" dirty="0">
              <a:latin typeface="+mn-lt"/>
            </a:endParaRPr>
          </a:p>
          <a:p>
            <a:pPr marL="400050" lvl="1" indent="0">
              <a:buFont typeface="Arial" charset="0"/>
              <a:buNone/>
              <a:defRPr/>
            </a:pPr>
            <a:r>
              <a:rPr lang="en-US" sz="2000" dirty="0">
                <a:latin typeface="+mn-lt"/>
              </a:rPr>
              <a:t>DPT, University of Dayton</a:t>
            </a:r>
          </a:p>
          <a:p>
            <a:pPr marL="400050" lvl="1" indent="0">
              <a:buFont typeface="Arial" panose="020B0604020202020204" pitchFamily="34" charset="0"/>
              <a:buNone/>
              <a:defRPr/>
            </a:pPr>
            <a:r>
              <a:rPr lang="en-US" sz="2000" dirty="0">
                <a:latin typeface="+mn-lt"/>
              </a:rPr>
              <a:t>CR Orthopaedic PT Residency 	graduate – 2014</a:t>
            </a:r>
          </a:p>
          <a:p>
            <a:pPr marL="400050" lvl="1" indent="0">
              <a:buFont typeface="Arial" panose="020B0604020202020204" pitchFamily="34" charset="0"/>
              <a:buNone/>
              <a:defRPr/>
            </a:pPr>
            <a:r>
              <a:rPr lang="en-US" sz="2000" dirty="0">
                <a:latin typeface="+mn-lt"/>
              </a:rPr>
              <a:t>OCS – 2015</a:t>
            </a:r>
          </a:p>
          <a:p>
            <a:pPr marL="400050" lvl="1" indent="0">
              <a:buFont typeface="Arial" panose="020B0604020202020204" pitchFamily="34" charset="0"/>
              <a:buNone/>
              <a:defRPr/>
            </a:pPr>
            <a:r>
              <a:rPr lang="en-US" sz="2000" dirty="0">
                <a:latin typeface="+mn-lt"/>
              </a:rPr>
              <a:t>Certified Manual Trigger Point 	Therapist (CMTPT) – Myopain 	Seminars</a:t>
            </a:r>
          </a:p>
          <a:p>
            <a:pPr marL="400050" lvl="1" indent="0">
              <a:buFont typeface="Arial" panose="020B0604020202020204" pitchFamily="34" charset="0"/>
              <a:buNone/>
              <a:defRPr/>
            </a:pPr>
            <a:r>
              <a:rPr lang="en-US" sz="2000" dirty="0">
                <a:latin typeface="+mn-lt"/>
              </a:rPr>
              <a:t>Cert. MDT </a:t>
            </a:r>
            <a:r>
              <a:rPr lang="en-US" sz="2000" dirty="0"/>
              <a:t>–</a:t>
            </a:r>
            <a:r>
              <a:rPr lang="en-US" sz="2000" dirty="0">
                <a:latin typeface="+mn-lt"/>
              </a:rPr>
              <a:t> McKenzie Institute</a:t>
            </a:r>
          </a:p>
          <a:p>
            <a:pPr marL="400050" lvl="1" indent="0">
              <a:buFont typeface="Arial" panose="020B0604020202020204" pitchFamily="34" charset="0"/>
              <a:buNone/>
              <a:defRPr/>
            </a:pPr>
            <a:r>
              <a:rPr lang="en-US" sz="2000" dirty="0">
                <a:latin typeface="+mn-lt"/>
              </a:rPr>
              <a:t>Certified Strength &amp; Conditioning 	Specialist (CSCS)</a:t>
            </a:r>
          </a:p>
          <a:p>
            <a:pPr marL="400050" lvl="1" indent="0">
              <a:buFont typeface="Arial" panose="020B0604020202020204" pitchFamily="34" charset="0"/>
              <a:buNone/>
              <a:defRPr/>
            </a:pPr>
            <a:r>
              <a:rPr lang="en-US" sz="2000" dirty="0">
                <a:latin typeface="+mn-lt"/>
              </a:rPr>
              <a:t>Level III Staff PT – CR Harris YMCA</a:t>
            </a:r>
          </a:p>
        </p:txBody>
      </p:sp>
      <p:pic>
        <p:nvPicPr>
          <p:cNvPr id="6" name="Picture 2"/>
          <p:cNvPicPr>
            <a:picLocks noGrp="1" noChangeAspect="1" noChangeArrowheads="1"/>
          </p:cNvPicPr>
          <p:nvPr>
            <p:ph sz="half" idx="2"/>
          </p:nvPr>
        </p:nvPicPr>
        <p:blipFill>
          <a:blip r:embed="rId2" cstate="print"/>
          <a:srcRect/>
          <a:stretch>
            <a:fillRect/>
          </a:stretch>
        </p:blipFill>
        <p:spPr>
          <a:xfrm>
            <a:off x="5943600" y="1600200"/>
            <a:ext cx="2274887" cy="3185131"/>
          </a:xfrm>
          <a:noFill/>
          <a:ln>
            <a:solidFill>
              <a:srgbClr val="009999"/>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4419600" cy="3293209"/>
          </a:xfrm>
          <a:prstGeom prst="rect">
            <a:avLst/>
          </a:prstGeom>
          <a:noFill/>
        </p:spPr>
        <p:txBody>
          <a:bodyPr wrap="square" rtlCol="0">
            <a:spAutoFit/>
          </a:bodyPr>
          <a:lstStyle/>
          <a:p>
            <a:pPr marL="0" indent="0">
              <a:buFont typeface="Arial" panose="020B0604020202020204" pitchFamily="34" charset="0"/>
              <a:buNone/>
              <a:defRPr/>
            </a:pPr>
            <a:r>
              <a:rPr lang="en-US" sz="2800" dirty="0">
                <a:latin typeface="+mn-lt"/>
              </a:rPr>
              <a:t>Gary C. Of</a:t>
            </a:r>
          </a:p>
          <a:p>
            <a:pPr marL="400050" lvl="1" indent="0">
              <a:buFont typeface="Arial" panose="020B0604020202020204" pitchFamily="34" charset="0"/>
              <a:buNone/>
              <a:defRPr/>
            </a:pPr>
            <a:r>
              <a:rPr lang="en-US" sz="2000" dirty="0">
                <a:latin typeface="+mn-lt"/>
              </a:rPr>
              <a:t>BSPT, SUNY Stony Brook</a:t>
            </a:r>
          </a:p>
          <a:p>
            <a:pPr marL="400050" lvl="1" indent="0">
              <a:buFont typeface="Arial" panose="020B0604020202020204" pitchFamily="34" charset="0"/>
              <a:buNone/>
              <a:defRPr/>
            </a:pPr>
            <a:r>
              <a:rPr lang="en-US" sz="2000" dirty="0">
                <a:latin typeface="+mn-lt"/>
              </a:rPr>
              <a:t>DPT, SUNY Stony Brook</a:t>
            </a:r>
          </a:p>
          <a:p>
            <a:pPr marL="400050" lvl="1" indent="0">
              <a:buFont typeface="Arial" panose="020B0604020202020204" pitchFamily="34" charset="0"/>
              <a:buNone/>
              <a:defRPr/>
            </a:pPr>
            <a:r>
              <a:rPr lang="en-US" sz="2000" dirty="0">
                <a:latin typeface="+mn-lt"/>
              </a:rPr>
              <a:t>OCS – 2012</a:t>
            </a:r>
          </a:p>
          <a:p>
            <a:pPr marL="400050" lvl="1" indent="0">
              <a:buFont typeface="Arial" panose="020B0604020202020204" pitchFamily="34" charset="0"/>
              <a:buNone/>
              <a:defRPr/>
            </a:pPr>
            <a:r>
              <a:rPr lang="en-US" sz="2000" dirty="0">
                <a:latin typeface="+mn-lt"/>
              </a:rPr>
              <a:t>Level III Staff PT – CR Charlotte</a:t>
            </a:r>
          </a:p>
          <a:p>
            <a:pPr marL="400050" lvl="1" indent="0">
              <a:buFont typeface="Arial" panose="020B0604020202020204" pitchFamily="34" charset="0"/>
              <a:buNone/>
              <a:defRPr/>
            </a:pPr>
            <a:r>
              <a:rPr lang="en-US" sz="2000" dirty="0">
                <a:latin typeface="+mn-lt"/>
              </a:rPr>
              <a:t>Certified Manual Trigger Point 	Therapist (CMTPT) – 	Myopain Seminars</a:t>
            </a:r>
          </a:p>
          <a:p>
            <a:pPr marL="400050" lvl="1" indent="0">
              <a:buFont typeface="Arial" panose="020B0604020202020204" pitchFamily="34" charset="0"/>
              <a:buNone/>
              <a:defRPr/>
            </a:pPr>
            <a:r>
              <a:rPr lang="en-US" sz="2000" dirty="0">
                <a:latin typeface="+mn-lt"/>
              </a:rPr>
              <a:t>Specializes in Functional Manual 	Therapy (IPA) approach  </a:t>
            </a:r>
          </a:p>
        </p:txBody>
      </p:sp>
      <p:pic>
        <p:nvPicPr>
          <p:cNvPr id="8" name="Picture 1"/>
          <p:cNvPicPr>
            <a:picLocks noChangeAspect="1"/>
          </p:cNvPicPr>
          <p:nvPr/>
        </p:nvPicPr>
        <p:blipFill>
          <a:blip r:embed="rId3" cstate="print"/>
          <a:srcRect l="30000" t="21111" r="15311" b="17778"/>
          <a:stretch>
            <a:fillRect/>
          </a:stretch>
        </p:blipFill>
        <p:spPr bwMode="auto">
          <a:xfrm>
            <a:off x="5486400" y="1752600"/>
            <a:ext cx="3059113" cy="2563938"/>
          </a:xfrm>
          <a:prstGeom prst="rect">
            <a:avLst/>
          </a:prstGeom>
          <a:noFill/>
          <a:ln w="9525">
            <a:solidFill>
              <a:schemeClr val="accent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Program Philosophy</a:t>
            </a:r>
            <a:endParaRPr lang="en-US" dirty="0"/>
          </a:p>
        </p:txBody>
      </p:sp>
      <p:sp>
        <p:nvSpPr>
          <p:cNvPr id="7" name="TextBox 6"/>
          <p:cNvSpPr txBox="1"/>
          <p:nvPr/>
        </p:nvSpPr>
        <p:spPr>
          <a:xfrm>
            <a:off x="533400" y="1219200"/>
            <a:ext cx="8153400" cy="4832092"/>
          </a:xfrm>
          <a:prstGeom prst="rect">
            <a:avLst/>
          </a:prstGeom>
          <a:noFill/>
        </p:spPr>
        <p:txBody>
          <a:bodyPr wrap="square" rtlCol="0">
            <a:spAutoFit/>
          </a:bodyPr>
          <a:lstStyle/>
          <a:p>
            <a:pPr eaLnBrk="1" hangingPunct="1">
              <a:buFont typeface="Arial" pitchFamily="34" charset="0"/>
              <a:buChar char="•"/>
            </a:pPr>
            <a:r>
              <a:rPr lang="en-US" altLang="en-US" sz="2000" dirty="0">
                <a:solidFill>
                  <a:srgbClr val="000000"/>
                </a:solidFill>
                <a:latin typeface="+mn-lt"/>
              </a:rPr>
              <a:t>   </a:t>
            </a:r>
            <a:r>
              <a:rPr lang="en-US" altLang="en-US" sz="2200" dirty="0">
                <a:solidFill>
                  <a:srgbClr val="000000"/>
                </a:solidFill>
                <a:latin typeface="+mn-lt"/>
              </a:rPr>
              <a:t>The human body is an interconnected dynamic system with     </a:t>
            </a:r>
          </a:p>
          <a:p>
            <a:pPr eaLnBrk="1" hangingPunct="1"/>
            <a:r>
              <a:rPr lang="en-US" altLang="en-US" sz="2200" dirty="0">
                <a:solidFill>
                  <a:srgbClr val="000000"/>
                </a:solidFill>
                <a:latin typeface="+mn-lt"/>
              </a:rPr>
              <a:t>    its function dependent on the interrelationship of the  </a:t>
            </a:r>
          </a:p>
          <a:p>
            <a:pPr eaLnBrk="1" hangingPunct="1"/>
            <a:r>
              <a:rPr lang="en-US" altLang="en-US" sz="2200" dirty="0">
                <a:solidFill>
                  <a:srgbClr val="000000"/>
                </a:solidFill>
                <a:latin typeface="+mn-lt"/>
              </a:rPr>
              <a:t>    </a:t>
            </a:r>
            <a:r>
              <a:rPr lang="en-US" altLang="en-US" sz="2200" dirty="0" err="1">
                <a:solidFill>
                  <a:srgbClr val="000000"/>
                </a:solidFill>
                <a:latin typeface="+mn-lt"/>
              </a:rPr>
              <a:t>myofascial</a:t>
            </a:r>
            <a:r>
              <a:rPr lang="en-US" altLang="en-US" sz="2200" dirty="0">
                <a:solidFill>
                  <a:srgbClr val="000000"/>
                </a:solidFill>
                <a:latin typeface="+mn-lt"/>
              </a:rPr>
              <a:t>, articular, and neuromuscular systems</a:t>
            </a:r>
          </a:p>
          <a:p>
            <a:pPr eaLnBrk="1" hangingPunct="1">
              <a:buFont typeface="Arial" pitchFamily="34" charset="0"/>
              <a:buChar char="•"/>
            </a:pPr>
            <a:r>
              <a:rPr lang="en-US" altLang="en-US" sz="2200" dirty="0">
                <a:solidFill>
                  <a:srgbClr val="000000"/>
                </a:solidFill>
                <a:latin typeface="+mn-lt"/>
              </a:rPr>
              <a:t>   Pain related to the musculoskeletal system is most </a:t>
            </a:r>
          </a:p>
          <a:p>
            <a:pPr eaLnBrk="1" hangingPunct="1"/>
            <a:r>
              <a:rPr lang="en-US" altLang="en-US" sz="2200" dirty="0">
                <a:solidFill>
                  <a:srgbClr val="000000"/>
                </a:solidFill>
                <a:latin typeface="+mn-lt"/>
              </a:rPr>
              <a:t>    effectively managed when treatment is directed towards </a:t>
            </a:r>
          </a:p>
          <a:p>
            <a:pPr eaLnBrk="1" hangingPunct="1"/>
            <a:r>
              <a:rPr lang="en-US" altLang="en-US" sz="2200" dirty="0">
                <a:solidFill>
                  <a:srgbClr val="000000"/>
                </a:solidFill>
                <a:latin typeface="+mn-lt"/>
              </a:rPr>
              <a:t>    optimizing efficient functional movement</a:t>
            </a:r>
          </a:p>
          <a:p>
            <a:pPr eaLnBrk="1" hangingPunct="1">
              <a:buFont typeface="Arial" pitchFamily="34" charset="0"/>
              <a:buChar char="•"/>
            </a:pPr>
            <a:r>
              <a:rPr lang="en-US" altLang="en-US" sz="2200" dirty="0">
                <a:solidFill>
                  <a:srgbClr val="000000"/>
                </a:solidFill>
                <a:latin typeface="+mn-lt"/>
              </a:rPr>
              <a:t>   The primary role of the orthopaedic physical therapist is to </a:t>
            </a:r>
          </a:p>
          <a:p>
            <a:pPr eaLnBrk="1" hangingPunct="1"/>
            <a:r>
              <a:rPr lang="en-US" altLang="en-US" sz="2200" dirty="0">
                <a:solidFill>
                  <a:srgbClr val="000000"/>
                </a:solidFill>
                <a:latin typeface="+mn-lt"/>
              </a:rPr>
              <a:t>    identify impairments to efficient functional movement   </a:t>
            </a:r>
          </a:p>
          <a:p>
            <a:pPr eaLnBrk="1" hangingPunct="1"/>
            <a:r>
              <a:rPr lang="en-US" altLang="en-US" sz="2200" dirty="0">
                <a:solidFill>
                  <a:srgbClr val="000000"/>
                </a:solidFill>
                <a:latin typeface="+mn-lt"/>
              </a:rPr>
              <a:t>    involving the articular, </a:t>
            </a:r>
            <a:r>
              <a:rPr lang="en-US" altLang="en-US" sz="2200" dirty="0" err="1">
                <a:solidFill>
                  <a:srgbClr val="000000"/>
                </a:solidFill>
                <a:latin typeface="+mn-lt"/>
              </a:rPr>
              <a:t>myofascial</a:t>
            </a:r>
            <a:r>
              <a:rPr lang="en-US" altLang="en-US" sz="2200" dirty="0">
                <a:solidFill>
                  <a:srgbClr val="000000"/>
                </a:solidFill>
                <a:latin typeface="+mn-lt"/>
              </a:rPr>
              <a:t>, and neuromuscular </a:t>
            </a:r>
          </a:p>
          <a:p>
            <a:pPr eaLnBrk="1" hangingPunct="1"/>
            <a:r>
              <a:rPr lang="en-US" altLang="en-US" sz="2200" dirty="0">
                <a:solidFill>
                  <a:srgbClr val="000000"/>
                </a:solidFill>
                <a:latin typeface="+mn-lt"/>
              </a:rPr>
              <a:t>    control systems and, through treatment and education,  </a:t>
            </a:r>
          </a:p>
          <a:p>
            <a:pPr eaLnBrk="1" hangingPunct="1"/>
            <a:r>
              <a:rPr lang="en-US" altLang="en-US" sz="2200" dirty="0">
                <a:solidFill>
                  <a:srgbClr val="000000"/>
                </a:solidFill>
                <a:latin typeface="+mn-lt"/>
              </a:rPr>
              <a:t>    resolve these impairments</a:t>
            </a:r>
          </a:p>
          <a:p>
            <a:pPr eaLnBrk="1" hangingPunct="1">
              <a:buFont typeface="Arial" pitchFamily="34" charset="0"/>
              <a:buChar char="•"/>
            </a:pPr>
            <a:r>
              <a:rPr lang="en-US" altLang="en-US" sz="2200" dirty="0">
                <a:solidFill>
                  <a:srgbClr val="000000"/>
                </a:solidFill>
                <a:latin typeface="+mn-lt"/>
              </a:rPr>
              <a:t>   Integrating current best evidence with an eclectic philosophy  </a:t>
            </a:r>
          </a:p>
          <a:p>
            <a:pPr eaLnBrk="1" hangingPunct="1"/>
            <a:r>
              <a:rPr lang="en-US" altLang="en-US" sz="2200" dirty="0">
                <a:solidFill>
                  <a:srgbClr val="000000"/>
                </a:solidFill>
                <a:latin typeface="+mn-lt"/>
              </a:rPr>
              <a:t>    and the ICF as the model for a patient centered care </a:t>
            </a:r>
          </a:p>
          <a:p>
            <a:pPr eaLnBrk="1" hangingPunct="1"/>
            <a:r>
              <a:rPr lang="en-US" altLang="en-US" sz="2200" dirty="0">
                <a:solidFill>
                  <a:srgbClr val="000000"/>
                </a:solidFill>
                <a:latin typeface="+mn-lt"/>
              </a:rPr>
              <a:t>    approach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Program Overview</a:t>
            </a:r>
            <a:endParaRPr lang="en-US" dirty="0"/>
          </a:p>
        </p:txBody>
      </p:sp>
      <p:sp>
        <p:nvSpPr>
          <p:cNvPr id="7" name="TextBox 6"/>
          <p:cNvSpPr txBox="1"/>
          <p:nvPr/>
        </p:nvSpPr>
        <p:spPr>
          <a:xfrm>
            <a:off x="609600" y="1295400"/>
            <a:ext cx="8153400" cy="5213735"/>
          </a:xfrm>
          <a:prstGeom prst="rect">
            <a:avLst/>
          </a:prstGeom>
          <a:noFill/>
        </p:spPr>
        <p:txBody>
          <a:bodyPr wrap="square" rtlCol="0">
            <a:spAutoFit/>
          </a:bodyPr>
          <a:lstStyle/>
          <a:p>
            <a:pPr eaLnBrk="1" hangingPunct="1">
              <a:lnSpc>
                <a:spcPct val="80000"/>
              </a:lnSpc>
              <a:buFont typeface="Arial" pitchFamily="34" charset="0"/>
              <a:buChar char="•"/>
            </a:pPr>
            <a:r>
              <a:rPr lang="en-US" altLang="en-US" sz="2400" dirty="0">
                <a:latin typeface="+mn-lt"/>
              </a:rPr>
              <a:t>   </a:t>
            </a:r>
            <a:r>
              <a:rPr lang="en-US" altLang="en-US" sz="2300" dirty="0">
                <a:latin typeface="+mn-lt"/>
              </a:rPr>
              <a:t>12 month duration (49 weeks) – January to December</a:t>
            </a:r>
          </a:p>
          <a:p>
            <a:pPr eaLnBrk="1" hangingPunct="1">
              <a:lnSpc>
                <a:spcPct val="80000"/>
              </a:lnSpc>
              <a:buFont typeface="Arial" pitchFamily="34" charset="0"/>
              <a:buChar char="•"/>
            </a:pPr>
            <a:r>
              <a:rPr lang="en-US" altLang="en-US" sz="2300" dirty="0">
                <a:latin typeface="+mn-lt"/>
              </a:rPr>
              <a:t>   36 hours/week patient care (1728 hrs)</a:t>
            </a:r>
          </a:p>
          <a:p>
            <a:pPr eaLnBrk="1" hangingPunct="1">
              <a:lnSpc>
                <a:spcPct val="80000"/>
              </a:lnSpc>
              <a:buFont typeface="Arial" pitchFamily="34" charset="0"/>
              <a:buChar char="•"/>
            </a:pPr>
            <a:r>
              <a:rPr lang="en-US" altLang="en-US" sz="2300" dirty="0">
                <a:latin typeface="+mn-lt"/>
              </a:rPr>
              <a:t>   152 hours of 1:1 mentoring with faculty during patient </a:t>
            </a:r>
          </a:p>
          <a:p>
            <a:pPr eaLnBrk="1" hangingPunct="1">
              <a:lnSpc>
                <a:spcPct val="80000"/>
              </a:lnSpc>
            </a:pPr>
            <a:r>
              <a:rPr lang="en-US" altLang="en-US" sz="2300" dirty="0">
                <a:latin typeface="+mn-lt"/>
              </a:rPr>
              <a:t>     care (4 hrs/wk x 38 weeks)</a:t>
            </a:r>
          </a:p>
          <a:p>
            <a:pPr eaLnBrk="1" hangingPunct="1">
              <a:lnSpc>
                <a:spcPct val="80000"/>
              </a:lnSpc>
              <a:buFont typeface="Arial" pitchFamily="34" charset="0"/>
              <a:buChar char="•"/>
            </a:pPr>
            <a:r>
              <a:rPr lang="en-US" altLang="en-US" sz="2300" dirty="0">
                <a:latin typeface="+mn-lt"/>
              </a:rPr>
              <a:t>   Mentoring with: board-certified orthopaedic PTs (OCS), </a:t>
            </a:r>
          </a:p>
          <a:p>
            <a:pPr eaLnBrk="1" hangingPunct="1">
              <a:lnSpc>
                <a:spcPct val="80000"/>
              </a:lnSpc>
            </a:pPr>
            <a:r>
              <a:rPr lang="en-US" altLang="en-US" sz="2300" dirty="0">
                <a:latin typeface="+mn-lt"/>
              </a:rPr>
              <a:t>    TMJ specialist, certified manual/manipulative </a:t>
            </a:r>
          </a:p>
          <a:p>
            <a:pPr eaLnBrk="1" hangingPunct="1">
              <a:lnSpc>
                <a:spcPct val="80000"/>
              </a:lnSpc>
            </a:pPr>
            <a:r>
              <a:rPr lang="en-US" altLang="en-US" sz="2300" dirty="0">
                <a:latin typeface="+mn-lt"/>
              </a:rPr>
              <a:t>    PTs/AAOMPT fellows, hand therapy specialists, certified </a:t>
            </a:r>
          </a:p>
          <a:p>
            <a:pPr eaLnBrk="1" hangingPunct="1">
              <a:lnSpc>
                <a:spcPct val="80000"/>
              </a:lnSpc>
            </a:pPr>
            <a:r>
              <a:rPr lang="en-US" altLang="en-US" sz="2300" dirty="0">
                <a:latin typeface="+mn-lt"/>
              </a:rPr>
              <a:t>    </a:t>
            </a:r>
            <a:r>
              <a:rPr lang="en-US" altLang="en-US" sz="2300" dirty="0" err="1">
                <a:latin typeface="+mn-lt"/>
              </a:rPr>
              <a:t>myofascial</a:t>
            </a:r>
            <a:r>
              <a:rPr lang="en-US" altLang="en-US" sz="2300" dirty="0">
                <a:latin typeface="+mn-lt"/>
              </a:rPr>
              <a:t> trigger point therapists (CMTPT)</a:t>
            </a:r>
          </a:p>
          <a:p>
            <a:pPr marL="342900" indent="-342900" eaLnBrk="1" hangingPunct="1">
              <a:lnSpc>
                <a:spcPct val="80000"/>
              </a:lnSpc>
              <a:buFont typeface="Arial" panose="020B0604020202020204" pitchFamily="34" charset="0"/>
              <a:buChar char="•"/>
            </a:pPr>
            <a:r>
              <a:rPr lang="en-US" altLang="en-US" sz="2300" dirty="0">
                <a:latin typeface="+mn-lt"/>
              </a:rPr>
              <a:t>4 hours/week of faculty instruction – didactic/lab (168 hrs)</a:t>
            </a:r>
          </a:p>
          <a:p>
            <a:pPr eaLnBrk="1" hangingPunct="1">
              <a:lnSpc>
                <a:spcPct val="80000"/>
              </a:lnSpc>
              <a:buFont typeface="Arial" pitchFamily="34" charset="0"/>
              <a:buChar char="•"/>
            </a:pPr>
            <a:r>
              <a:rPr lang="en-US" altLang="en-US" sz="2300" dirty="0">
                <a:latin typeface="+mn-lt"/>
              </a:rPr>
              <a:t>   Myopain Seminars trigger point dry needling (DN1)   </a:t>
            </a:r>
          </a:p>
          <a:p>
            <a:pPr eaLnBrk="1" hangingPunct="1">
              <a:lnSpc>
                <a:spcPct val="80000"/>
              </a:lnSpc>
            </a:pPr>
            <a:r>
              <a:rPr lang="en-US" altLang="en-US" sz="2300" dirty="0">
                <a:latin typeface="+mn-lt"/>
              </a:rPr>
              <a:t>    (optional instruction)</a:t>
            </a:r>
          </a:p>
          <a:p>
            <a:pPr marL="342900" indent="-342900" eaLnBrk="1" hangingPunct="1">
              <a:lnSpc>
                <a:spcPct val="80000"/>
              </a:lnSpc>
              <a:buFont typeface="Arial" panose="020B0604020202020204" pitchFamily="34" charset="0"/>
              <a:buChar char="•"/>
            </a:pPr>
            <a:r>
              <a:rPr lang="en-US" altLang="en-US" sz="2300" dirty="0">
                <a:latin typeface="+mn-lt"/>
              </a:rPr>
              <a:t>Interaction with NPs/PAs through Center for Advanced Practice</a:t>
            </a:r>
          </a:p>
          <a:p>
            <a:pPr eaLnBrk="1" hangingPunct="1">
              <a:lnSpc>
                <a:spcPct val="80000"/>
              </a:lnSpc>
              <a:buFont typeface="Arial" pitchFamily="34" charset="0"/>
              <a:buChar char="•"/>
            </a:pPr>
            <a:r>
              <a:rPr lang="en-US" altLang="en-US" sz="2300" dirty="0">
                <a:latin typeface="+mn-lt"/>
              </a:rPr>
              <a:t>   Physician shadowing with an orthopedist, internal/ </a:t>
            </a:r>
          </a:p>
          <a:p>
            <a:pPr eaLnBrk="1" hangingPunct="1">
              <a:lnSpc>
                <a:spcPct val="80000"/>
              </a:lnSpc>
            </a:pPr>
            <a:r>
              <a:rPr lang="en-US" altLang="en-US" sz="2300" dirty="0">
                <a:latin typeface="+mn-lt"/>
              </a:rPr>
              <a:t>    family medicine physician w/sports medicine specialty </a:t>
            </a:r>
          </a:p>
          <a:p>
            <a:pPr eaLnBrk="1" hangingPunct="1">
              <a:lnSpc>
                <a:spcPct val="80000"/>
              </a:lnSpc>
            </a:pPr>
            <a:r>
              <a:rPr lang="en-US" altLang="en-US" sz="2300" dirty="0">
                <a:latin typeface="+mn-lt"/>
              </a:rPr>
              <a:t>    (or physiatrist), and radiologist (34 hrs)</a:t>
            </a:r>
          </a:p>
          <a:p>
            <a:pPr eaLnBrk="1" hangingPunct="1">
              <a:lnSpc>
                <a:spcPct val="80000"/>
              </a:lnSpc>
              <a:buFont typeface="Arial" pitchFamily="34" charset="0"/>
              <a:buChar char="•"/>
            </a:pPr>
            <a:r>
              <a:rPr lang="en-US" altLang="en-US" sz="2300" dirty="0">
                <a:latin typeface="+mn-lt"/>
              </a:rPr>
              <a:t>   Independent readings, projects, and assignments</a:t>
            </a:r>
          </a:p>
          <a:p>
            <a:pPr eaLnBrk="1" hangingPunct="1">
              <a:lnSpc>
                <a:spcPct val="80000"/>
              </a:lnSpc>
              <a:buFont typeface="Arial" pitchFamily="34" charset="0"/>
              <a:buChar char="•"/>
            </a:pPr>
            <a:endParaRPr lang="en-US" altLang="en-US" sz="24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990600"/>
          </a:xfrm>
        </p:spPr>
        <p:txBody>
          <a:bodyPr/>
          <a:lstStyle/>
          <a:p>
            <a:r>
              <a:rPr lang="en-US" altLang="en-US" b="1" dirty="0">
                <a:solidFill>
                  <a:srgbClr val="008080"/>
                </a:solidFill>
              </a:rPr>
              <a:t>Curriculum Components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1618224"/>
              </p:ext>
            </p:extLst>
          </p:nvPr>
        </p:nvGraphicFramePr>
        <p:xfrm>
          <a:off x="1219200" y="1143000"/>
          <a:ext cx="6629400" cy="4800599"/>
        </p:xfrm>
        <a:graphic>
          <a:graphicData uri="http://schemas.openxmlformats.org/drawingml/2006/table">
            <a:tbl>
              <a:tblPr firstRow="1" firstCol="1" bandRow="1">
                <a:tableStyleId>{5C22544A-7EE6-4342-B048-85BDC9FD1C3A}</a:tableStyleId>
              </a:tblPr>
              <a:tblGrid>
                <a:gridCol w="4226242">
                  <a:extLst>
                    <a:ext uri="{9D8B030D-6E8A-4147-A177-3AD203B41FA5}">
                      <a16:colId xmlns:a16="http://schemas.microsoft.com/office/drawing/2014/main" val="20000"/>
                    </a:ext>
                  </a:extLst>
                </a:gridCol>
                <a:gridCol w="2403158">
                  <a:extLst>
                    <a:ext uri="{9D8B030D-6E8A-4147-A177-3AD203B41FA5}">
                      <a16:colId xmlns:a16="http://schemas.microsoft.com/office/drawing/2014/main" val="20001"/>
                    </a:ext>
                  </a:extLst>
                </a:gridCol>
              </a:tblGrid>
              <a:tr h="899217">
                <a:tc>
                  <a:txBody>
                    <a:bodyPr/>
                    <a:lstStyle/>
                    <a:p>
                      <a:pPr marL="0" marR="0">
                        <a:lnSpc>
                          <a:spcPct val="115000"/>
                        </a:lnSpc>
                        <a:spcBef>
                          <a:spcPts val="0"/>
                        </a:spcBef>
                        <a:spcAft>
                          <a:spcPts val="0"/>
                        </a:spcAft>
                      </a:pPr>
                      <a:endParaRPr kumimoji="0" lang="en-US" sz="1200" b="1" i="0" u="none" strike="noStrike" kern="1200" cap="none" spc="0" normalizeH="0" baseline="0" noProof="0" dirty="0">
                        <a:ln>
                          <a:noFill/>
                        </a:ln>
                        <a:solidFill>
                          <a:schemeClr val="lt1"/>
                        </a:solidFill>
                        <a:effectLst/>
                        <a:uLnTx/>
                        <a:uFillTx/>
                        <a:latin typeface="+mn-lt"/>
                        <a:ea typeface="+mn-ea"/>
                        <a:cs typeface="+mn-cs"/>
                      </a:endParaRPr>
                    </a:p>
                    <a:p>
                      <a:pPr marL="0" marR="0">
                        <a:lnSpc>
                          <a:spcPct val="115000"/>
                        </a:lnSpc>
                        <a:spcBef>
                          <a:spcPts val="0"/>
                        </a:spcBef>
                        <a:spcAft>
                          <a:spcPts val="0"/>
                        </a:spcAft>
                      </a:pPr>
                      <a:r>
                        <a:rPr kumimoji="0" lang="en-US" sz="1200" b="1" i="0" u="none" strike="noStrike" kern="1200" cap="none" spc="0" normalizeH="0" baseline="0" noProof="0" dirty="0">
                          <a:ln>
                            <a:noFill/>
                          </a:ln>
                          <a:solidFill>
                            <a:prstClr val="white"/>
                          </a:solidFill>
                          <a:effectLst/>
                          <a:uLnTx/>
                          <a:uFillTx/>
                          <a:latin typeface="+mn-lt"/>
                          <a:ea typeface="+mn-ea"/>
                          <a:cs typeface="+mn-cs"/>
                        </a:rPr>
                        <a:t>1.  Evidence-Based Physical Therapy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2.  Clinical Reasoning</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3.  Foundations of Orthopaedic Physical Therapy</a:t>
                      </a:r>
                      <a:endParaRPr lang="en-US" sz="1200" b="1" dirty="0">
                        <a:effectLst/>
                        <a:latin typeface="Calibri"/>
                        <a:ea typeface="Calibri"/>
                        <a:cs typeface="Times New Roman"/>
                      </a:endParaRPr>
                    </a:p>
                  </a:txBody>
                  <a:tcPr marL="61494" marR="61494" marT="0" marB="0">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600" dirty="0">
                          <a:effectLst/>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January</a:t>
                      </a:r>
                      <a:endParaRPr lang="en-US" sz="1600" dirty="0">
                        <a:effectLst/>
                      </a:endParaRPr>
                    </a:p>
                  </a:txBody>
                  <a:tcPr marL="61494" marR="61494" marT="0" marB="0">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11018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4   Medical Management of the Orthopaedic &amp;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     Musculoskeletal Patient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5.  Principles of Differential Diagnosis &amp; Medical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mn-lt"/>
                          <a:ea typeface="+mn-ea"/>
                          <a:cs typeface="+mn-cs"/>
                        </a:rPr>
                        <a:t>     Screening</a:t>
                      </a:r>
                      <a:endParaRPr lang="en-US" sz="1200" b="1" dirty="0">
                        <a:effectLst/>
                        <a:latin typeface="Calibri"/>
                        <a:ea typeface="Calibri"/>
                        <a:cs typeface="Times New Roman"/>
                      </a:endParaRPr>
                    </a:p>
                  </a:txBody>
                  <a:tcPr marL="61494" marR="61494" marT="0" marB="0">
                    <a:lnL w="12700" cap="flat" cmpd="sng" algn="ctr">
                      <a:solidFill>
                        <a:srgbClr val="008080"/>
                      </a:solid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February</a:t>
                      </a:r>
                    </a:p>
                    <a:p>
                      <a:pPr marL="0" marR="0" algn="ctr">
                        <a:lnSpc>
                          <a:spcPct val="115000"/>
                        </a:lnSpc>
                        <a:spcBef>
                          <a:spcPts val="0"/>
                        </a:spcBef>
                        <a:spcAft>
                          <a:spcPts val="0"/>
                        </a:spcAft>
                      </a:pPr>
                      <a:endParaRPr lang="en-US" sz="1600" dirty="0">
                        <a:effectLst/>
                        <a:latin typeface="Calibri"/>
                        <a:ea typeface="Calibri"/>
                        <a:cs typeface="Times New Roman"/>
                      </a:endParaRPr>
                    </a:p>
                  </a:txBody>
                  <a:tcPr marL="61494" marR="61494" marT="0" marB="0" anchor="ctr">
                    <a:lnR w="12700" cap="flat" cmpd="sng" algn="ctr">
                      <a:solidFill>
                        <a:srgbClr val="008080"/>
                      </a:solidFill>
                      <a:prstDash val="solid"/>
                      <a:round/>
                      <a:headEnd type="none" w="med" len="med"/>
                      <a:tailEnd type="none" w="med" len="med"/>
                    </a:lnR>
                  </a:tcPr>
                </a:tc>
                <a:extLst>
                  <a:ext uri="{0D108BD9-81ED-4DB2-BD59-A6C34878D82A}">
                    <a16:rowId xmlns:a16="http://schemas.microsoft.com/office/drawing/2014/main" val="10001"/>
                  </a:ext>
                </a:extLst>
              </a:tr>
              <a:tr h="550922">
                <a:tc>
                  <a:txBody>
                    <a:bodyPr/>
                    <a:lstStyle/>
                    <a:p>
                      <a:pPr marL="0" marR="0">
                        <a:lnSpc>
                          <a:spcPct val="115000"/>
                        </a:lnSpc>
                        <a:spcBef>
                          <a:spcPts val="0"/>
                        </a:spcBef>
                        <a:spcAft>
                          <a:spcPts val="0"/>
                        </a:spcAft>
                      </a:pPr>
                      <a:r>
                        <a:rPr lang="en-US" sz="1200" b="1" dirty="0">
                          <a:effectLst/>
                        </a:rPr>
                        <a:t> </a:t>
                      </a:r>
                    </a:p>
                    <a:p>
                      <a:pPr marL="0" marR="0">
                        <a:lnSpc>
                          <a:spcPct val="115000"/>
                        </a:lnSpc>
                        <a:spcBef>
                          <a:spcPts val="0"/>
                        </a:spcBef>
                        <a:spcAft>
                          <a:spcPts val="0"/>
                        </a:spcAft>
                      </a:pPr>
                      <a:r>
                        <a:rPr lang="en-US" sz="1200" b="1" dirty="0">
                          <a:effectLst/>
                        </a:rPr>
                        <a:t>6.  Functional Orthopaedic</a:t>
                      </a:r>
                      <a:r>
                        <a:rPr lang="en-US" sz="1200" b="1" baseline="0" dirty="0">
                          <a:effectLst/>
                        </a:rPr>
                        <a:t> Rehabilitation</a:t>
                      </a:r>
                      <a:r>
                        <a:rPr lang="en-US" sz="1200" b="1" dirty="0">
                          <a:effectLst/>
                        </a:rPr>
                        <a:t> </a:t>
                      </a:r>
                      <a:endParaRPr lang="en-US" sz="1200" b="1" dirty="0">
                        <a:effectLst/>
                        <a:latin typeface="Calibri"/>
                        <a:ea typeface="Calibri"/>
                        <a:cs typeface="Times New Roman"/>
                      </a:endParaRPr>
                    </a:p>
                  </a:txBody>
                  <a:tcPr marL="61494" marR="61494" marT="0" marB="0">
                    <a:lnL w="12700" cap="flat" cmpd="sng" algn="ctr">
                      <a:solidFill>
                        <a:srgbClr val="00808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a:effectLst/>
                        </a:rPr>
                        <a:t>March</a:t>
                      </a:r>
                    </a:p>
                  </a:txBody>
                  <a:tcPr marL="61494" marR="61494" marT="0" marB="0" anchor="ctr">
                    <a:lnR w="12700" cap="flat" cmpd="sng" algn="ctr">
                      <a:solidFill>
                        <a:srgbClr val="008080"/>
                      </a:solidFill>
                      <a:prstDash val="solid"/>
                      <a:round/>
                      <a:headEnd type="none" w="med" len="med"/>
                      <a:tailEnd type="none" w="med" len="med"/>
                    </a:lnR>
                  </a:tcPr>
                </a:tc>
                <a:extLst>
                  <a:ext uri="{0D108BD9-81ED-4DB2-BD59-A6C34878D82A}">
                    <a16:rowId xmlns:a16="http://schemas.microsoft.com/office/drawing/2014/main" val="10002"/>
                  </a:ext>
                </a:extLst>
              </a:tr>
              <a:tr h="714038">
                <a:tc>
                  <a:txBody>
                    <a:bodyPr/>
                    <a:lstStyle/>
                    <a:p>
                      <a:pPr marL="0" marR="0">
                        <a:lnSpc>
                          <a:spcPct val="115000"/>
                        </a:lnSpc>
                        <a:spcBef>
                          <a:spcPts val="0"/>
                        </a:spcBef>
                        <a:spcAft>
                          <a:spcPts val="0"/>
                        </a:spcAft>
                      </a:pPr>
                      <a:r>
                        <a:rPr lang="en-US" sz="1200" b="1" dirty="0">
                          <a:effectLst/>
                        </a:rPr>
                        <a:t> </a:t>
                      </a:r>
                    </a:p>
                    <a:p>
                      <a:pPr marL="228600" marR="0" indent="-228600">
                        <a:lnSpc>
                          <a:spcPct val="115000"/>
                        </a:lnSpc>
                        <a:spcBef>
                          <a:spcPts val="0"/>
                        </a:spcBef>
                        <a:spcAft>
                          <a:spcPts val="0"/>
                        </a:spcAft>
                        <a:buAutoNum type="arabicPeriod" startAt="7"/>
                      </a:pPr>
                      <a:r>
                        <a:rPr lang="en-US" sz="1200" b="1" dirty="0">
                          <a:effectLst/>
                        </a:rPr>
                        <a:t>Lumbar</a:t>
                      </a:r>
                      <a:r>
                        <a:rPr lang="en-US" sz="1200" b="1" baseline="0" dirty="0">
                          <a:effectLst/>
                        </a:rPr>
                        <a:t> Spine/Pelvic Girdle/Hip </a:t>
                      </a:r>
                      <a:r>
                        <a:rPr lang="en-US" sz="1200" b="1" dirty="0">
                          <a:effectLst/>
                        </a:rPr>
                        <a:t> – </a:t>
                      </a:r>
                    </a:p>
                    <a:p>
                      <a:pPr marL="0" marR="0" indent="0">
                        <a:lnSpc>
                          <a:spcPct val="115000"/>
                        </a:lnSpc>
                        <a:spcBef>
                          <a:spcPts val="0"/>
                        </a:spcBef>
                        <a:spcAft>
                          <a:spcPts val="0"/>
                        </a:spcAft>
                        <a:buNone/>
                      </a:pPr>
                      <a:r>
                        <a:rPr lang="en-US" sz="1200" b="1" dirty="0">
                          <a:effectLst/>
                        </a:rPr>
                        <a:t>     Regional Examination,</a:t>
                      </a:r>
                      <a:r>
                        <a:rPr lang="en-US" sz="1200" b="1" baseline="0" dirty="0">
                          <a:effectLst/>
                        </a:rPr>
                        <a:t> Evaluation, and Management</a:t>
                      </a:r>
                      <a:r>
                        <a:rPr lang="en-US" sz="1200" b="1" dirty="0">
                          <a:effectLst/>
                        </a:rPr>
                        <a:t> </a:t>
                      </a:r>
                      <a:endParaRPr lang="en-US" sz="1200" b="1" dirty="0">
                        <a:effectLst/>
                        <a:latin typeface="Calibri"/>
                        <a:ea typeface="Calibri"/>
                        <a:cs typeface="Times New Roman"/>
                      </a:endParaRPr>
                    </a:p>
                  </a:txBody>
                  <a:tcPr marL="61494" marR="61494" marT="0" marB="0">
                    <a:lnL w="12700" cap="flat" cmpd="sng" algn="ctr">
                      <a:solidFill>
                        <a:srgbClr val="00808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April - May</a:t>
                      </a:r>
                      <a:endParaRPr lang="en-US" sz="1600" dirty="0">
                        <a:effectLst/>
                        <a:latin typeface="Calibri"/>
                        <a:ea typeface="Calibri"/>
                        <a:cs typeface="Times New Roman"/>
                      </a:endParaRPr>
                    </a:p>
                  </a:txBody>
                  <a:tcPr marL="61494" marR="61494" marT="0" marB="0">
                    <a:lnR w="12700" cap="flat" cmpd="sng" algn="ctr">
                      <a:solidFill>
                        <a:srgbClr val="008080"/>
                      </a:solidFill>
                      <a:prstDash val="solid"/>
                      <a:round/>
                      <a:headEnd type="none" w="med" len="med"/>
                      <a:tailEnd type="none" w="med" len="med"/>
                    </a:lnR>
                  </a:tcPr>
                </a:tc>
                <a:extLst>
                  <a:ext uri="{0D108BD9-81ED-4DB2-BD59-A6C34878D82A}">
                    <a16:rowId xmlns:a16="http://schemas.microsoft.com/office/drawing/2014/main" val="10003"/>
                  </a:ext>
                </a:extLst>
              </a:tr>
              <a:tr h="691825">
                <a:tc>
                  <a:txBody>
                    <a:bodyPr/>
                    <a:lstStyle/>
                    <a:p>
                      <a:pPr marL="0" marR="0">
                        <a:lnSpc>
                          <a:spcPct val="115000"/>
                        </a:lnSpc>
                        <a:spcBef>
                          <a:spcPts val="0"/>
                        </a:spcBef>
                        <a:spcAft>
                          <a:spcPts val="0"/>
                        </a:spcAft>
                      </a:pPr>
                      <a:r>
                        <a:rPr lang="en-US" sz="1200" b="1" dirty="0">
                          <a:effectLst/>
                        </a:rPr>
                        <a:t> </a:t>
                      </a:r>
                    </a:p>
                    <a:p>
                      <a:pPr marL="228600" marR="0" indent="-228600">
                        <a:lnSpc>
                          <a:spcPct val="115000"/>
                        </a:lnSpc>
                        <a:spcBef>
                          <a:spcPts val="0"/>
                        </a:spcBef>
                        <a:spcAft>
                          <a:spcPts val="0"/>
                        </a:spcAft>
                        <a:buAutoNum type="arabicPeriod" startAt="8"/>
                      </a:pPr>
                      <a:r>
                        <a:rPr lang="en-US" sz="1200" b="1" dirty="0">
                          <a:effectLst/>
                        </a:rPr>
                        <a:t>Thoracic</a:t>
                      </a:r>
                      <a:r>
                        <a:rPr lang="en-US" sz="1200" b="1" baseline="0" dirty="0">
                          <a:effectLst/>
                        </a:rPr>
                        <a:t> Spine/Cervical Spine/Shoulder Girdle </a:t>
                      </a:r>
                      <a:r>
                        <a:rPr lang="en-US" sz="1200" b="1" dirty="0">
                          <a:effectLst/>
                        </a:rPr>
                        <a:t>–   Regional Examination,</a:t>
                      </a:r>
                      <a:r>
                        <a:rPr lang="en-US" sz="1200" b="1" baseline="0" dirty="0">
                          <a:effectLst/>
                        </a:rPr>
                        <a:t> Evaluation, and </a:t>
                      </a:r>
                      <a:r>
                        <a:rPr lang="en-US" sz="1200" b="1" baseline="0" dirty="0">
                          <a:effectLst/>
                          <a:latin typeface="+mn-lt"/>
                          <a:ea typeface="Calibri"/>
                          <a:cs typeface="Times New Roman"/>
                        </a:rPr>
                        <a:t>Management</a:t>
                      </a:r>
                      <a:endParaRPr lang="en-US" sz="1200" b="1" dirty="0">
                        <a:effectLst/>
                        <a:latin typeface="+mn-lt"/>
                        <a:ea typeface="Calibri"/>
                        <a:cs typeface="Times New Roman"/>
                      </a:endParaRPr>
                    </a:p>
                  </a:txBody>
                  <a:tcPr marL="61494" marR="61494" marT="0" marB="0">
                    <a:lnL w="12700" cap="flat" cmpd="sng" algn="ctr">
                      <a:solidFill>
                        <a:srgbClr val="00808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a:effectLst/>
                        </a:rPr>
                        <a:t> </a:t>
                      </a:r>
                    </a:p>
                    <a:p>
                      <a:pPr marL="0" marR="0" algn="ctr">
                        <a:lnSpc>
                          <a:spcPct val="115000"/>
                        </a:lnSpc>
                        <a:spcBef>
                          <a:spcPts val="0"/>
                        </a:spcBef>
                        <a:spcAft>
                          <a:spcPts val="0"/>
                        </a:spcAft>
                      </a:pPr>
                      <a:r>
                        <a:rPr lang="en-US" sz="1600" dirty="0">
                          <a:effectLst/>
                        </a:rPr>
                        <a:t>June - August</a:t>
                      </a:r>
                      <a:endParaRPr lang="en-US" sz="1600" dirty="0">
                        <a:effectLst/>
                        <a:latin typeface="Calibri"/>
                        <a:ea typeface="Calibri"/>
                        <a:cs typeface="Times New Roman"/>
                      </a:endParaRPr>
                    </a:p>
                  </a:txBody>
                  <a:tcPr marL="61494" marR="61494" marT="0" marB="0">
                    <a:lnR w="12700" cap="flat" cmpd="sng" algn="ctr">
                      <a:solidFill>
                        <a:srgbClr val="008080"/>
                      </a:solidFill>
                      <a:prstDash val="solid"/>
                      <a:round/>
                      <a:headEnd type="none" w="med" len="med"/>
                      <a:tailEnd type="none" w="med" len="med"/>
                    </a:lnR>
                  </a:tcPr>
                </a:tc>
                <a:extLst>
                  <a:ext uri="{0D108BD9-81ED-4DB2-BD59-A6C34878D82A}">
                    <a16:rowId xmlns:a16="http://schemas.microsoft.com/office/drawing/2014/main" val="10004"/>
                  </a:ext>
                </a:extLst>
              </a:tr>
              <a:tr h="842752">
                <a:tc>
                  <a:txBody>
                    <a:bodyPr/>
                    <a:lstStyle/>
                    <a:p>
                      <a:pPr marL="0" marR="0" indent="0">
                        <a:lnSpc>
                          <a:spcPct val="115000"/>
                        </a:lnSpc>
                        <a:spcBef>
                          <a:spcPts val="0"/>
                        </a:spcBef>
                        <a:spcAft>
                          <a:spcPts val="0"/>
                        </a:spcAft>
                        <a:buNone/>
                      </a:pPr>
                      <a:endParaRPr lang="en-US" sz="1200" b="1" dirty="0">
                        <a:effectLst/>
                        <a:latin typeface="+mn-lt"/>
                        <a:ea typeface="Calibri"/>
                        <a:cs typeface="Times New Roman"/>
                      </a:endParaRPr>
                    </a:p>
                    <a:p>
                      <a:pPr marL="228600" marR="0" indent="-228600">
                        <a:lnSpc>
                          <a:spcPct val="115000"/>
                        </a:lnSpc>
                        <a:spcBef>
                          <a:spcPts val="0"/>
                        </a:spcBef>
                        <a:spcAft>
                          <a:spcPts val="0"/>
                        </a:spcAft>
                        <a:buAutoNum type="arabicPeriod" startAt="9"/>
                      </a:pPr>
                      <a:r>
                        <a:rPr lang="en-US" sz="1200" b="1" dirty="0">
                          <a:effectLst/>
                          <a:latin typeface="+mn-lt"/>
                          <a:ea typeface="Calibri"/>
                          <a:cs typeface="Times New Roman"/>
                        </a:rPr>
                        <a:t>Knee/Ankle-Foot/TMJ/Elbow/Wrist-Hand</a:t>
                      </a:r>
                      <a:r>
                        <a:rPr lang="en-US" sz="1200" b="1" baseline="0" dirty="0">
                          <a:effectLst/>
                          <a:latin typeface="+mn-lt"/>
                          <a:ea typeface="Calibri"/>
                          <a:cs typeface="Times New Roman"/>
                        </a:rPr>
                        <a:t> –                       Regional Examination, Evaluation, and Management     </a:t>
                      </a:r>
                      <a:endParaRPr lang="en-US" sz="1200" b="1" dirty="0">
                        <a:effectLst/>
                        <a:latin typeface="+mn-lt"/>
                        <a:ea typeface="Calibri"/>
                        <a:cs typeface="Times New Roman"/>
                      </a:endParaRPr>
                    </a:p>
                  </a:txBody>
                  <a:tcPr marL="61494" marR="61494" marT="0" marB="0">
                    <a:lnL w="12700" cap="flat" cmpd="sng" algn="ctr">
                      <a:solidFill>
                        <a:srgbClr val="008080"/>
                      </a:solidFill>
                      <a:prstDash val="solid"/>
                      <a:round/>
                      <a:headEnd type="none" w="med" len="med"/>
                      <a:tailEnd type="none" w="med" len="med"/>
                    </a:lnL>
                    <a:lnB w="12700" cap="flat" cmpd="sng" algn="ctr">
                      <a:solidFill>
                        <a:srgbClr val="00808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effectLst/>
                          <a:latin typeface="+mn-lt"/>
                          <a:ea typeface="Calibri"/>
                          <a:cs typeface="Times New Roman"/>
                        </a:rPr>
                        <a:t>September</a:t>
                      </a:r>
                      <a:r>
                        <a:rPr lang="en-US" sz="1600" baseline="0" dirty="0">
                          <a:effectLst/>
                          <a:latin typeface="+mn-lt"/>
                          <a:ea typeface="Calibri"/>
                          <a:cs typeface="Times New Roman"/>
                        </a:rPr>
                        <a:t> - November</a:t>
                      </a:r>
                      <a:endParaRPr lang="en-US" sz="1600" dirty="0">
                        <a:effectLst/>
                        <a:latin typeface="+mn-lt"/>
                        <a:ea typeface="Calibri"/>
                        <a:cs typeface="Times New Roman"/>
                      </a:endParaRPr>
                    </a:p>
                  </a:txBody>
                  <a:tcPr marL="61494" marR="61494" marT="0" marB="0">
                    <a:lnR w="12700" cap="flat" cmpd="sng" algn="ctr">
                      <a:solidFill>
                        <a:srgbClr val="008080"/>
                      </a:solidFill>
                      <a:prstDash val="solid"/>
                      <a:round/>
                      <a:headEnd type="none" w="med" len="med"/>
                      <a:tailEnd type="none" w="med" len="med"/>
                    </a:lnR>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Diagram 3"/>
          <p:cNvGraphicFramePr/>
          <p:nvPr>
            <p:extLst>
              <p:ext uri="{D42A27DB-BD31-4B8C-83A1-F6EECF244321}">
                <p14:modId xmlns:p14="http://schemas.microsoft.com/office/powerpoint/2010/main" val="2092532376"/>
              </p:ext>
            </p:extLst>
          </p:nvPr>
        </p:nvGraphicFramePr>
        <p:xfrm>
          <a:off x="1752600" y="152400"/>
          <a:ext cx="51816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Rectangle 3"/>
          <p:cNvSpPr>
            <a:spLocks noChangeArrowheads="1"/>
          </p:cNvSpPr>
          <p:nvPr/>
        </p:nvSpPr>
        <p:spPr bwMode="auto">
          <a:xfrm>
            <a:off x="0" y="862965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Clinical Residency </a:t>
            </a:r>
            <a:endParaRPr lang="en-US" dirty="0"/>
          </a:p>
        </p:txBody>
      </p:sp>
      <p:sp>
        <p:nvSpPr>
          <p:cNvPr id="14339" name="Content Placeholder 2"/>
          <p:cNvSpPr>
            <a:spLocks noGrp="1"/>
          </p:cNvSpPr>
          <p:nvPr>
            <p:ph idx="1"/>
          </p:nvPr>
        </p:nvSpPr>
        <p:spPr>
          <a:xfrm>
            <a:off x="457200" y="1905000"/>
            <a:ext cx="8229600" cy="3581400"/>
          </a:xfrm>
        </p:spPr>
        <p:txBody>
          <a:bodyPr/>
          <a:lstStyle/>
          <a:p>
            <a:pPr marL="649288" lvl="0" indent="-609600">
              <a:lnSpc>
                <a:spcPct val="80000"/>
              </a:lnSpc>
              <a:buNone/>
              <a:defRPr/>
            </a:pPr>
            <a:r>
              <a:rPr lang="en-US" sz="2800" b="1" dirty="0">
                <a:solidFill>
                  <a:prstClr val="black"/>
                </a:solidFill>
                <a:latin typeface="+mj-lt"/>
              </a:rPr>
              <a:t>Residency Program Mission Statement:</a:t>
            </a:r>
          </a:p>
          <a:p>
            <a:pPr marL="39688" lvl="0" indent="0">
              <a:lnSpc>
                <a:spcPct val="80000"/>
              </a:lnSpc>
              <a:buNone/>
              <a:defRPr/>
            </a:pPr>
            <a:endParaRPr lang="en-US" dirty="0">
              <a:solidFill>
                <a:prstClr val="black"/>
              </a:solidFill>
              <a:latin typeface="+mj-lt"/>
            </a:endParaRPr>
          </a:p>
          <a:p>
            <a:pPr marL="39688" lvl="0" indent="0">
              <a:lnSpc>
                <a:spcPct val="80000"/>
              </a:lnSpc>
              <a:buNone/>
              <a:defRPr/>
            </a:pPr>
            <a:r>
              <a:rPr lang="en-US" sz="2800" dirty="0">
                <a:solidFill>
                  <a:prstClr val="black"/>
                </a:solidFill>
                <a:latin typeface="+mj-lt"/>
              </a:rPr>
              <a:t>	</a:t>
            </a:r>
            <a:r>
              <a:rPr lang="en-US" sz="2800" dirty="0">
                <a:solidFill>
                  <a:prstClr val="black"/>
                </a:solidFill>
              </a:rPr>
              <a:t>To provide a post-professional clinical education experience that will facilitate and accelerate the attainment of advanced knowledge and skills in orthopaedic physical therapy.  We seek to foster a growing body of skilled physical therapy providers that will elevate our entire clinical enterprise and the quality of rehabilitative services we provide to the community. </a:t>
            </a:r>
            <a:r>
              <a:rPr lang="en-US" sz="2800" dirty="0">
                <a:latin typeface="Garamond" panose="02020404030301010803" pitchFamily="18" charset="0"/>
              </a:rPr>
              <a:t>We seek to foster a growing body of skilled physical therapy providers that will elevate our entire clinical enterprise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990600"/>
          </a:xfrm>
        </p:spPr>
        <p:txBody>
          <a:bodyPr/>
          <a:lstStyle/>
          <a:p>
            <a:r>
              <a:rPr lang="en-US" altLang="en-US" sz="4000" b="1" dirty="0">
                <a:solidFill>
                  <a:srgbClr val="008080"/>
                </a:solidFill>
              </a:rPr>
              <a:t>Typical Resident Weekly Schedule</a:t>
            </a:r>
            <a:endParaRPr lang="en-US" sz="4000" dirty="0"/>
          </a:p>
        </p:txBody>
      </p:sp>
      <p:graphicFrame>
        <p:nvGraphicFramePr>
          <p:cNvPr id="14" name="Content Placeholder 14"/>
          <p:cNvGraphicFramePr>
            <a:graphicFrameLocks/>
          </p:cNvGraphicFramePr>
          <p:nvPr/>
        </p:nvGraphicFramePr>
        <p:xfrm>
          <a:off x="304800" y="1447800"/>
          <a:ext cx="8381999" cy="3573492"/>
        </p:xfrm>
        <a:graphic>
          <a:graphicData uri="http://schemas.openxmlformats.org/drawingml/2006/table">
            <a:tbl>
              <a:tblPr/>
              <a:tblGrid>
                <a:gridCol w="912421">
                  <a:extLst>
                    <a:ext uri="{9D8B030D-6E8A-4147-A177-3AD203B41FA5}">
                      <a16:colId xmlns:a16="http://schemas.microsoft.com/office/drawing/2014/main" val="20000"/>
                    </a:ext>
                  </a:extLst>
                </a:gridCol>
                <a:gridCol w="878774">
                  <a:extLst>
                    <a:ext uri="{9D8B030D-6E8A-4147-A177-3AD203B41FA5}">
                      <a16:colId xmlns:a16="http://schemas.microsoft.com/office/drawing/2014/main" val="20001"/>
                    </a:ext>
                  </a:extLst>
                </a:gridCol>
                <a:gridCol w="1098467">
                  <a:extLst>
                    <a:ext uri="{9D8B030D-6E8A-4147-A177-3AD203B41FA5}">
                      <a16:colId xmlns:a16="http://schemas.microsoft.com/office/drawing/2014/main" val="20002"/>
                    </a:ext>
                  </a:extLst>
                </a:gridCol>
                <a:gridCol w="1098467">
                  <a:extLst>
                    <a:ext uri="{9D8B030D-6E8A-4147-A177-3AD203B41FA5}">
                      <a16:colId xmlns:a16="http://schemas.microsoft.com/office/drawing/2014/main" val="20003"/>
                    </a:ext>
                  </a:extLst>
                </a:gridCol>
                <a:gridCol w="1245540">
                  <a:extLst>
                    <a:ext uri="{9D8B030D-6E8A-4147-A177-3AD203B41FA5}">
                      <a16:colId xmlns:a16="http://schemas.microsoft.com/office/drawing/2014/main" val="20004"/>
                    </a:ext>
                  </a:extLst>
                </a:gridCol>
                <a:gridCol w="1062462">
                  <a:extLst>
                    <a:ext uri="{9D8B030D-6E8A-4147-A177-3AD203B41FA5}">
                      <a16:colId xmlns:a16="http://schemas.microsoft.com/office/drawing/2014/main" val="20005"/>
                    </a:ext>
                  </a:extLst>
                </a:gridCol>
                <a:gridCol w="987401">
                  <a:extLst>
                    <a:ext uri="{9D8B030D-6E8A-4147-A177-3AD203B41FA5}">
                      <a16:colId xmlns:a16="http://schemas.microsoft.com/office/drawing/2014/main" val="20006"/>
                    </a:ext>
                  </a:extLst>
                </a:gridCol>
                <a:gridCol w="1098467">
                  <a:extLst>
                    <a:ext uri="{9D8B030D-6E8A-4147-A177-3AD203B41FA5}">
                      <a16:colId xmlns:a16="http://schemas.microsoft.com/office/drawing/2014/main" val="20007"/>
                    </a:ext>
                  </a:extLst>
                </a:gridCol>
              </a:tblGrid>
              <a:tr h="267311">
                <a:tc>
                  <a:txBody>
                    <a:bodyPr/>
                    <a:lstStyle/>
                    <a:p>
                      <a:pPr marL="0" marR="0">
                        <a:spcBef>
                          <a:spcPts val="0"/>
                        </a:spcBef>
                        <a:spcAft>
                          <a:spcPts val="0"/>
                        </a:spcAft>
                      </a:pPr>
                      <a:r>
                        <a:rPr lang="en-US" sz="1100" dirty="0">
                          <a:effectLst/>
                          <a:latin typeface="Times New Roman"/>
                          <a:ea typeface="Times New Roman"/>
                        </a:rPr>
                        <a:t> </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effectLst/>
                          <a:latin typeface="Times New Roman"/>
                          <a:ea typeface="Times New Roman"/>
                        </a:rPr>
                        <a:t>SUNDAY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effectLst/>
                          <a:latin typeface="Times New Roman"/>
                          <a:ea typeface="Times New Roman"/>
                        </a:rPr>
                        <a:t>MONDAY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300" b="1" dirty="0">
                          <a:effectLst/>
                          <a:latin typeface="Times New Roman"/>
                          <a:ea typeface="Times New Roman"/>
                        </a:rPr>
                        <a:t>TUESDAY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300" b="1" dirty="0">
                          <a:effectLst/>
                          <a:latin typeface="Times New Roman"/>
                          <a:ea typeface="Times New Roman"/>
                        </a:rPr>
                        <a:t>WEDNESDAY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300" b="1" dirty="0">
                          <a:effectLst/>
                          <a:latin typeface="Times New Roman"/>
                          <a:ea typeface="Times New Roman"/>
                        </a:rPr>
                        <a:t>THURSDAY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300" b="1" dirty="0">
                          <a:effectLst/>
                          <a:latin typeface="Times New Roman"/>
                          <a:ea typeface="Times New Roman"/>
                        </a:rPr>
                        <a:t>FRIDAY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1300" b="1" dirty="0">
                          <a:effectLst/>
                          <a:latin typeface="Times New Roman"/>
                          <a:ea typeface="Times New Roman"/>
                        </a:rPr>
                        <a:t>SATURDAY</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7311">
                <a:tc>
                  <a:txBody>
                    <a:bodyPr/>
                    <a:lstStyle/>
                    <a:p>
                      <a:pPr marL="0" marR="0">
                        <a:spcBef>
                          <a:spcPts val="0"/>
                        </a:spcBef>
                        <a:spcAft>
                          <a:spcPts val="0"/>
                        </a:spcAft>
                      </a:pPr>
                      <a:r>
                        <a:rPr lang="en-US" sz="1300">
                          <a:effectLst/>
                          <a:latin typeface="Times New Roman"/>
                          <a:ea typeface="Times New Roman"/>
                        </a:rPr>
                        <a:t>7:30 AM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311">
                <a:tc>
                  <a:txBody>
                    <a:bodyPr/>
                    <a:lstStyle/>
                    <a:p>
                      <a:pPr marL="0" marR="0">
                        <a:spcBef>
                          <a:spcPts val="0"/>
                        </a:spcBef>
                        <a:spcAft>
                          <a:spcPts val="0"/>
                        </a:spcAft>
                      </a:pPr>
                      <a:r>
                        <a:rPr lang="en-US" sz="1300">
                          <a:effectLst/>
                          <a:latin typeface="Times New Roman"/>
                          <a:ea typeface="Times New Roman"/>
                        </a:rPr>
                        <a:t>8:00 AM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 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a:effectLst/>
                          <a:latin typeface="Times New Roman"/>
                          <a:ea typeface="Times New Roman"/>
                        </a:rPr>
                        <a:t>Lecture/Lab</a:t>
                      </a: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300" dirty="0">
                          <a:effectLst/>
                          <a:latin typeface="Times New Roman"/>
                          <a:ea typeface="Times New Roman"/>
                        </a:rPr>
                        <a:t>   </a:t>
                      </a:r>
                      <a:r>
                        <a:rPr lang="en-US" sz="1300" b="1" dirty="0">
                          <a:effectLst/>
                          <a:latin typeface="Times New Roman"/>
                          <a:ea typeface="Times New Roman"/>
                        </a:rPr>
                        <a:t>Mentoring</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F4F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effectLst/>
                          <a:latin typeface="Times New Roman"/>
                          <a:ea typeface="Times New Roman"/>
                        </a:rPr>
                        <a:t>Patient care</a:t>
                      </a:r>
                    </a:p>
                    <a:p>
                      <a:pPr marL="0" marR="0" algn="ctr">
                        <a:spcBef>
                          <a:spcPts val="0"/>
                        </a:spcBef>
                        <a:spcAft>
                          <a:spcPts val="0"/>
                        </a:spcAft>
                      </a:pPr>
                      <a:endParaRPr lang="en-US" sz="1100" b="1"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300" dirty="0">
                          <a:effectLst/>
                          <a:latin typeface="Times New Roman"/>
                          <a:ea typeface="Times New Roman"/>
                        </a:rPr>
                        <a:t>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7311">
                <a:tc>
                  <a:txBody>
                    <a:bodyPr/>
                    <a:lstStyle/>
                    <a:p>
                      <a:pPr marL="0" marR="0">
                        <a:spcBef>
                          <a:spcPts val="0"/>
                        </a:spcBef>
                        <a:spcAft>
                          <a:spcPts val="0"/>
                        </a:spcAft>
                      </a:pPr>
                      <a:r>
                        <a:rPr lang="en-US" sz="1300">
                          <a:effectLst/>
                          <a:latin typeface="Times New Roman"/>
                          <a:ea typeface="Times New Roman"/>
                        </a:rPr>
                        <a:t>9:00 AM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3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3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3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3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3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311">
                <a:tc>
                  <a:txBody>
                    <a:bodyPr/>
                    <a:lstStyle/>
                    <a:p>
                      <a:pPr marL="0" marR="0">
                        <a:spcBef>
                          <a:spcPts val="0"/>
                        </a:spcBef>
                        <a:spcAft>
                          <a:spcPts val="0"/>
                        </a:spcAft>
                      </a:pPr>
                      <a:r>
                        <a:rPr lang="en-US" sz="1300">
                          <a:effectLst/>
                          <a:latin typeface="Times New Roman"/>
                          <a:ea typeface="Times New Roman"/>
                        </a:rPr>
                        <a:t>10:00 AM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311">
                <a:tc>
                  <a:txBody>
                    <a:bodyPr/>
                    <a:lstStyle/>
                    <a:p>
                      <a:pPr marL="0" marR="0">
                        <a:spcBef>
                          <a:spcPts val="0"/>
                        </a:spcBef>
                        <a:spcAft>
                          <a:spcPts val="0"/>
                        </a:spcAft>
                      </a:pPr>
                      <a:r>
                        <a:rPr lang="en-US" sz="1300">
                          <a:effectLst/>
                          <a:latin typeface="Times New Roman"/>
                          <a:ea typeface="Times New Roman"/>
                        </a:rPr>
                        <a:t>11:00 AM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311">
                <a:tc>
                  <a:txBody>
                    <a:bodyPr/>
                    <a:lstStyle/>
                    <a:p>
                      <a:pPr marL="0" marR="0">
                        <a:spcBef>
                          <a:spcPts val="0"/>
                        </a:spcBef>
                        <a:spcAft>
                          <a:spcPts val="0"/>
                        </a:spcAft>
                      </a:pPr>
                      <a:r>
                        <a:rPr lang="en-US" sz="1300">
                          <a:effectLst/>
                          <a:latin typeface="Times New Roman"/>
                          <a:ea typeface="Times New Roman"/>
                        </a:rPr>
                        <a:t>12 NOON</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LUNCH</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LUNCH</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LUNCH</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LUNCH</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LUNCH</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7311">
                <a:tc>
                  <a:txBody>
                    <a:bodyPr/>
                    <a:lstStyle/>
                    <a:p>
                      <a:pPr marL="0" marR="0">
                        <a:spcBef>
                          <a:spcPts val="0"/>
                        </a:spcBef>
                        <a:spcAft>
                          <a:spcPts val="0"/>
                        </a:spcAft>
                      </a:pPr>
                      <a:r>
                        <a:rPr lang="en-US" sz="1300">
                          <a:effectLst/>
                          <a:latin typeface="Times New Roman"/>
                          <a:ea typeface="Times New Roman"/>
                        </a:rPr>
                        <a:t>1:00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 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  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  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Patient care</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Patient care</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311">
                <a:tc>
                  <a:txBody>
                    <a:bodyPr/>
                    <a:lstStyle/>
                    <a:p>
                      <a:pPr marL="0" marR="0">
                        <a:spcBef>
                          <a:spcPts val="0"/>
                        </a:spcBef>
                        <a:spcAft>
                          <a:spcPts val="0"/>
                        </a:spcAft>
                      </a:pPr>
                      <a:r>
                        <a:rPr lang="en-US" sz="1300">
                          <a:effectLst/>
                          <a:latin typeface="Times New Roman"/>
                          <a:ea typeface="Times New Roman"/>
                        </a:rPr>
                        <a:t>2:00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7311">
                <a:tc>
                  <a:txBody>
                    <a:bodyPr/>
                    <a:lstStyle/>
                    <a:p>
                      <a:pPr marL="0" marR="0">
                        <a:spcBef>
                          <a:spcPts val="0"/>
                        </a:spcBef>
                        <a:spcAft>
                          <a:spcPts val="0"/>
                        </a:spcAft>
                      </a:pPr>
                      <a:r>
                        <a:rPr lang="en-US" sz="1300">
                          <a:effectLst/>
                          <a:latin typeface="Times New Roman"/>
                          <a:ea typeface="Times New Roman"/>
                        </a:rPr>
                        <a:t>3:00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7311">
                <a:tc>
                  <a:txBody>
                    <a:bodyPr/>
                    <a:lstStyle/>
                    <a:p>
                      <a:pPr marL="0" marR="0">
                        <a:spcBef>
                          <a:spcPts val="0"/>
                        </a:spcBef>
                        <a:spcAft>
                          <a:spcPts val="0"/>
                        </a:spcAft>
                      </a:pPr>
                      <a:r>
                        <a:rPr lang="en-US" sz="1300">
                          <a:effectLst/>
                          <a:latin typeface="Times New Roman"/>
                          <a:ea typeface="Times New Roman"/>
                        </a:rPr>
                        <a:t>4:00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7311">
                <a:tc>
                  <a:txBody>
                    <a:bodyPr/>
                    <a:lstStyle/>
                    <a:p>
                      <a:pPr marL="0" marR="0">
                        <a:spcBef>
                          <a:spcPts val="0"/>
                        </a:spcBef>
                        <a:spcAft>
                          <a:spcPts val="0"/>
                        </a:spcAft>
                      </a:pPr>
                      <a:r>
                        <a:rPr lang="en-US" sz="1300">
                          <a:effectLst/>
                          <a:latin typeface="Times New Roman"/>
                          <a:ea typeface="Times New Roman"/>
                        </a:rPr>
                        <a:t>5:00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7311">
                <a:tc>
                  <a:txBody>
                    <a:bodyPr/>
                    <a:lstStyle/>
                    <a:p>
                      <a:pPr marL="0" marR="0">
                        <a:spcBef>
                          <a:spcPts val="0"/>
                        </a:spcBef>
                        <a:spcAft>
                          <a:spcPts val="0"/>
                        </a:spcAft>
                      </a:pPr>
                      <a:r>
                        <a:rPr lang="en-US" sz="1300">
                          <a:effectLst/>
                          <a:latin typeface="Times New Roman"/>
                          <a:ea typeface="Times New Roman"/>
                        </a:rPr>
                        <a:t>6:00 PM</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a:effectLst/>
                          <a:latin typeface="Times New Roman"/>
                          <a:ea typeface="Times New Roman"/>
                        </a:rPr>
                        <a:t> </a:t>
                      </a:r>
                      <a:endParaRPr lang="en-US" sz="110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Times New Roman"/>
                          <a:ea typeface="Times New Roman"/>
                        </a:rPr>
                        <a:t> </a:t>
                      </a:r>
                      <a:endParaRPr lang="en-US" sz="1100" dirty="0">
                        <a:effectLst/>
                        <a:latin typeface="Times New Roman"/>
                        <a:ea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cxnSp>
        <p:nvCxnSpPr>
          <p:cNvPr id="8" name="Straight Arrow Connector 7"/>
          <p:cNvCxnSpPr/>
          <p:nvPr/>
        </p:nvCxnSpPr>
        <p:spPr>
          <a:xfrm>
            <a:off x="2667000" y="2362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33800" y="2362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53000" y="2362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2362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3622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3733800"/>
            <a:ext cx="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3733800"/>
            <a:ext cx="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3800" y="3733800"/>
            <a:ext cx="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096000" y="37338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86600" y="3733800"/>
            <a:ext cx="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Curriculum Resources</a:t>
            </a:r>
            <a:endParaRPr lang="en-US" dirty="0"/>
          </a:p>
        </p:txBody>
      </p:sp>
      <p:sp>
        <p:nvSpPr>
          <p:cNvPr id="7" name="TextBox 6"/>
          <p:cNvSpPr txBox="1"/>
          <p:nvPr/>
        </p:nvSpPr>
        <p:spPr>
          <a:xfrm>
            <a:off x="685800" y="1295400"/>
            <a:ext cx="8229600" cy="4708981"/>
          </a:xfrm>
          <a:prstGeom prst="rect">
            <a:avLst/>
          </a:prstGeom>
          <a:noFill/>
        </p:spPr>
        <p:txBody>
          <a:bodyPr wrap="square" rtlCol="0">
            <a:spAutoFit/>
          </a:bodyPr>
          <a:lstStyle/>
          <a:p>
            <a:pPr eaLnBrk="1" hangingPunct="1">
              <a:lnSpc>
                <a:spcPct val="90000"/>
              </a:lnSpc>
            </a:pPr>
            <a:r>
              <a:rPr lang="en-US" altLang="en-US" sz="2400" b="1" dirty="0">
                <a:latin typeface="+mn-lt"/>
              </a:rPr>
              <a:t>Orthopaedic Section Monograph Series &amp; Resources:</a:t>
            </a:r>
          </a:p>
          <a:p>
            <a:pPr eaLnBrk="1" hangingPunct="1">
              <a:lnSpc>
                <a:spcPct val="90000"/>
              </a:lnSpc>
              <a:buFont typeface="Thonburi" pitchFamily="-64" charset="-52"/>
              <a:buNone/>
            </a:pPr>
            <a:r>
              <a:rPr lang="en-US" altLang="en-US" sz="2400" dirty="0">
                <a:latin typeface="+mn-lt"/>
              </a:rPr>
              <a:t>Current Concepts of Orthopaedic Physical Therapy, 4</a:t>
            </a:r>
            <a:r>
              <a:rPr lang="en-US" altLang="en-US" sz="2400" baseline="30000" dirty="0">
                <a:latin typeface="+mn-lt"/>
              </a:rPr>
              <a:t>th</a:t>
            </a:r>
            <a:r>
              <a:rPr lang="en-US" altLang="en-US" sz="2400" dirty="0">
                <a:latin typeface="+mn-lt"/>
              </a:rPr>
              <a:t> ed.</a:t>
            </a:r>
          </a:p>
          <a:p>
            <a:pPr eaLnBrk="1" hangingPunct="1">
              <a:lnSpc>
                <a:spcPct val="90000"/>
              </a:lnSpc>
              <a:buFont typeface="Thonburi" pitchFamily="-64" charset="-52"/>
              <a:buNone/>
            </a:pPr>
            <a:r>
              <a:rPr lang="en-US" altLang="en-US" sz="2400" dirty="0">
                <a:latin typeface="+mn-lt"/>
              </a:rPr>
              <a:t>Diagnostic Imaging in Physical Therapy</a:t>
            </a:r>
          </a:p>
          <a:p>
            <a:pPr eaLnBrk="1" hangingPunct="1">
              <a:lnSpc>
                <a:spcPct val="90000"/>
              </a:lnSpc>
              <a:buFont typeface="Thonburi" pitchFamily="-64" charset="-52"/>
              <a:buNone/>
            </a:pPr>
            <a:r>
              <a:rPr lang="en-US" altLang="en-US" sz="2400" dirty="0">
                <a:latin typeface="+mn-lt"/>
              </a:rPr>
              <a:t>Pharmacology</a:t>
            </a:r>
          </a:p>
          <a:p>
            <a:pPr eaLnBrk="1" hangingPunct="1">
              <a:lnSpc>
                <a:spcPct val="90000"/>
              </a:lnSpc>
              <a:buFont typeface="Thonburi" pitchFamily="-64" charset="-52"/>
              <a:buNone/>
            </a:pPr>
            <a:r>
              <a:rPr lang="en-US" altLang="en-US" sz="2400" dirty="0">
                <a:latin typeface="+mn-lt"/>
              </a:rPr>
              <a:t>Postoperative Management of Orthopaedic Surgeries</a:t>
            </a:r>
          </a:p>
          <a:p>
            <a:pPr eaLnBrk="1" hangingPunct="1">
              <a:lnSpc>
                <a:spcPct val="90000"/>
              </a:lnSpc>
              <a:buFont typeface="Thonburi" pitchFamily="-64" charset="-52"/>
              <a:buNone/>
            </a:pPr>
            <a:r>
              <a:rPr lang="en-US" altLang="en-US" sz="2400" dirty="0">
                <a:latin typeface="+mn-lt"/>
              </a:rPr>
              <a:t>Basic Statistics for Understanding the Physical Therapy     </a:t>
            </a:r>
          </a:p>
          <a:p>
            <a:pPr eaLnBrk="1" hangingPunct="1">
              <a:lnSpc>
                <a:spcPct val="90000"/>
              </a:lnSpc>
              <a:buFont typeface="Thonburi" pitchFamily="-64" charset="-52"/>
              <a:buNone/>
            </a:pPr>
            <a:r>
              <a:rPr lang="en-US" altLang="en-US" sz="2400" dirty="0">
                <a:latin typeface="+mn-lt"/>
              </a:rPr>
              <a:t>     Literature</a:t>
            </a:r>
          </a:p>
          <a:p>
            <a:pPr eaLnBrk="1" hangingPunct="1">
              <a:lnSpc>
                <a:spcPct val="90000"/>
              </a:lnSpc>
              <a:buFont typeface="Thonburi" pitchFamily="-64" charset="-52"/>
              <a:buNone/>
            </a:pPr>
            <a:endParaRPr lang="en-US" altLang="en-US" sz="2400" dirty="0">
              <a:latin typeface="+mn-lt"/>
            </a:endParaRPr>
          </a:p>
          <a:p>
            <a:pPr eaLnBrk="1" hangingPunct="1">
              <a:lnSpc>
                <a:spcPct val="90000"/>
              </a:lnSpc>
            </a:pPr>
            <a:r>
              <a:rPr lang="en-US" altLang="en-US" sz="2400" b="1" dirty="0">
                <a:latin typeface="+mn-lt"/>
              </a:rPr>
              <a:t>Required Texts:</a:t>
            </a:r>
          </a:p>
          <a:p>
            <a:pPr eaLnBrk="1" hangingPunct="1">
              <a:lnSpc>
                <a:spcPct val="90000"/>
              </a:lnSpc>
              <a:buFont typeface="Thonburi" pitchFamily="-64" charset="-52"/>
              <a:buNone/>
            </a:pPr>
            <a:r>
              <a:rPr lang="en-US" altLang="en-US" sz="2400" i="1" dirty="0">
                <a:latin typeface="+mn-lt"/>
              </a:rPr>
              <a:t>Cook/</a:t>
            </a:r>
            <a:r>
              <a:rPr lang="en-US" altLang="en-US" sz="2400" i="1" dirty="0" err="1">
                <a:latin typeface="+mn-lt"/>
              </a:rPr>
              <a:t>Hegedus</a:t>
            </a:r>
            <a:r>
              <a:rPr lang="en-US" altLang="en-US" sz="2400" dirty="0">
                <a:latin typeface="+mn-lt"/>
              </a:rPr>
              <a:t>, Orthopedic Physical Examination Tests:  </a:t>
            </a:r>
          </a:p>
          <a:p>
            <a:pPr eaLnBrk="1" hangingPunct="1">
              <a:lnSpc>
                <a:spcPct val="90000"/>
              </a:lnSpc>
              <a:buFont typeface="Thonburi" pitchFamily="-64" charset="-52"/>
              <a:buNone/>
            </a:pPr>
            <a:r>
              <a:rPr lang="en-US" altLang="en-US" sz="2400" dirty="0">
                <a:latin typeface="+mn-lt"/>
              </a:rPr>
              <a:t>     An Evidence-Based Approach, 2</a:t>
            </a:r>
            <a:r>
              <a:rPr lang="en-US" altLang="en-US" sz="2400" baseline="30000" dirty="0">
                <a:latin typeface="+mn-lt"/>
              </a:rPr>
              <a:t>nd</a:t>
            </a:r>
            <a:r>
              <a:rPr lang="en-US" altLang="en-US" sz="2400" dirty="0">
                <a:latin typeface="+mn-lt"/>
              </a:rPr>
              <a:t> ed.</a:t>
            </a:r>
          </a:p>
          <a:p>
            <a:pPr eaLnBrk="1" hangingPunct="1">
              <a:lnSpc>
                <a:spcPct val="90000"/>
              </a:lnSpc>
              <a:buFont typeface="Thonburi" pitchFamily="-64" charset="-52"/>
              <a:buNone/>
            </a:pPr>
            <a:r>
              <a:rPr lang="en-US" altLang="en-US" sz="2400" i="1" dirty="0">
                <a:solidFill>
                  <a:srgbClr val="000000"/>
                </a:solidFill>
                <a:latin typeface="+mn-lt"/>
              </a:rPr>
              <a:t>McEwen</a:t>
            </a:r>
            <a:r>
              <a:rPr lang="en-US" altLang="en-US" sz="2400" dirty="0">
                <a:solidFill>
                  <a:srgbClr val="000000"/>
                </a:solidFill>
                <a:latin typeface="+mn-lt"/>
              </a:rPr>
              <a:t>, Writing Case Reports: A How-to-Manual for    </a:t>
            </a:r>
          </a:p>
          <a:p>
            <a:pPr eaLnBrk="1" hangingPunct="1">
              <a:lnSpc>
                <a:spcPct val="90000"/>
              </a:lnSpc>
              <a:buFont typeface="Thonburi" pitchFamily="-64" charset="-52"/>
              <a:buNone/>
            </a:pPr>
            <a:r>
              <a:rPr lang="en-US" altLang="en-US" sz="2400" dirty="0">
                <a:solidFill>
                  <a:srgbClr val="000000"/>
                </a:solidFill>
                <a:latin typeface="+mn-lt"/>
              </a:rPr>
              <a:t>     Clinicians, 3</a:t>
            </a:r>
            <a:r>
              <a:rPr lang="en-US" altLang="en-US" sz="2400" baseline="30000" dirty="0">
                <a:solidFill>
                  <a:srgbClr val="000000"/>
                </a:solidFill>
                <a:latin typeface="+mn-lt"/>
              </a:rPr>
              <a:t>rd</a:t>
            </a:r>
            <a:r>
              <a:rPr lang="en-US" altLang="en-US" sz="2400" dirty="0">
                <a:solidFill>
                  <a:srgbClr val="000000"/>
                </a:solidFill>
                <a:latin typeface="+mn-lt"/>
              </a:rPr>
              <a:t> ed.</a:t>
            </a:r>
          </a:p>
          <a:p>
            <a:pPr eaLnBrk="1" hangingPunct="1">
              <a:lnSpc>
                <a:spcPct val="80000"/>
              </a:lnSpc>
              <a:buFont typeface="Arial" pitchFamily="34" charset="0"/>
              <a:buChar char="•"/>
            </a:pPr>
            <a:endParaRPr lang="en-US" altLang="en-US" sz="24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Curriculum Resources</a:t>
            </a:r>
            <a:endParaRPr lang="en-US" dirty="0"/>
          </a:p>
        </p:txBody>
      </p:sp>
      <p:sp>
        <p:nvSpPr>
          <p:cNvPr id="4" name="Rectangle 3"/>
          <p:cNvSpPr/>
          <p:nvPr/>
        </p:nvSpPr>
        <p:spPr>
          <a:xfrm>
            <a:off x="685800" y="1295400"/>
            <a:ext cx="8229600" cy="4413516"/>
          </a:xfrm>
          <a:prstGeom prst="rect">
            <a:avLst/>
          </a:prstGeom>
        </p:spPr>
        <p:txBody>
          <a:bodyPr wrap="square">
            <a:spAutoFit/>
          </a:bodyPr>
          <a:lstStyle/>
          <a:p>
            <a:pPr eaLnBrk="1" hangingPunct="1">
              <a:lnSpc>
                <a:spcPct val="90000"/>
              </a:lnSpc>
              <a:defRPr/>
            </a:pPr>
            <a:r>
              <a:rPr lang="en-US" altLang="en-US" sz="2400" b="1" dirty="0">
                <a:latin typeface="+mn-lt"/>
              </a:rPr>
              <a:t>Recommended Texts:</a:t>
            </a:r>
          </a:p>
          <a:p>
            <a:pPr eaLnBrk="1" hangingPunct="1">
              <a:lnSpc>
                <a:spcPct val="90000"/>
              </a:lnSpc>
              <a:buFont typeface="Thonburi" pitchFamily="-64" charset="-52"/>
              <a:buNone/>
              <a:defRPr/>
            </a:pPr>
            <a:r>
              <a:rPr lang="en-US" altLang="en-US" sz="2400" i="1" dirty="0" err="1">
                <a:solidFill>
                  <a:srgbClr val="000000"/>
                </a:solidFill>
                <a:latin typeface="+mn-lt"/>
              </a:rPr>
              <a:t>Placzek</a:t>
            </a:r>
            <a:r>
              <a:rPr lang="en-US" altLang="en-US" sz="2400" i="1" dirty="0">
                <a:solidFill>
                  <a:srgbClr val="000000"/>
                </a:solidFill>
                <a:latin typeface="+mn-lt"/>
              </a:rPr>
              <a:t>/Boyce</a:t>
            </a:r>
            <a:r>
              <a:rPr lang="en-US" altLang="en-US" sz="2400" dirty="0">
                <a:solidFill>
                  <a:srgbClr val="000000"/>
                </a:solidFill>
                <a:latin typeface="+mn-lt"/>
              </a:rPr>
              <a:t>, Orthopaedic Physical Therapy Secrets,     </a:t>
            </a:r>
          </a:p>
          <a:p>
            <a:pPr eaLnBrk="1" hangingPunct="1">
              <a:lnSpc>
                <a:spcPct val="90000"/>
              </a:lnSpc>
              <a:buFont typeface="Thonburi" pitchFamily="-64" charset="-52"/>
              <a:buNone/>
              <a:defRPr/>
            </a:pPr>
            <a:r>
              <a:rPr lang="en-US" altLang="en-US" sz="2400" dirty="0">
                <a:solidFill>
                  <a:srgbClr val="000000"/>
                </a:solidFill>
                <a:latin typeface="+mn-lt"/>
              </a:rPr>
              <a:t>     2</a:t>
            </a:r>
            <a:r>
              <a:rPr lang="en-US" altLang="en-US" sz="2400" baseline="30000" dirty="0">
                <a:solidFill>
                  <a:srgbClr val="000000"/>
                </a:solidFill>
                <a:latin typeface="+mn-lt"/>
              </a:rPr>
              <a:t>nd</a:t>
            </a:r>
            <a:r>
              <a:rPr lang="en-US" altLang="en-US" sz="2400" dirty="0">
                <a:solidFill>
                  <a:srgbClr val="000000"/>
                </a:solidFill>
                <a:latin typeface="+mn-lt"/>
              </a:rPr>
              <a:t> ed.</a:t>
            </a:r>
          </a:p>
          <a:p>
            <a:pPr eaLnBrk="1" hangingPunct="1">
              <a:lnSpc>
                <a:spcPct val="90000"/>
              </a:lnSpc>
              <a:buFont typeface="Thonburi" pitchFamily="-64" charset="-52"/>
              <a:buNone/>
              <a:defRPr/>
            </a:pPr>
            <a:r>
              <a:rPr lang="en-US" altLang="en-US" sz="2400" i="1" dirty="0">
                <a:solidFill>
                  <a:srgbClr val="000000"/>
                </a:solidFill>
                <a:latin typeface="+mn-lt"/>
              </a:rPr>
              <a:t>Cook</a:t>
            </a:r>
            <a:r>
              <a:rPr lang="en-US" altLang="en-US" sz="2400" dirty="0">
                <a:solidFill>
                  <a:srgbClr val="000000"/>
                </a:solidFill>
                <a:latin typeface="+mn-lt"/>
              </a:rPr>
              <a:t>, Movement: Screening, Assessment, and Corrective    </a:t>
            </a:r>
          </a:p>
          <a:p>
            <a:pPr eaLnBrk="1" hangingPunct="1">
              <a:lnSpc>
                <a:spcPct val="90000"/>
              </a:lnSpc>
              <a:buFont typeface="Thonburi" pitchFamily="-64" charset="-52"/>
              <a:buNone/>
              <a:defRPr/>
            </a:pPr>
            <a:r>
              <a:rPr lang="en-US" altLang="en-US" sz="2400" dirty="0">
                <a:solidFill>
                  <a:srgbClr val="000000"/>
                </a:solidFill>
                <a:latin typeface="+mn-lt"/>
              </a:rPr>
              <a:t>     Strategies</a:t>
            </a:r>
          </a:p>
          <a:p>
            <a:pPr eaLnBrk="1" hangingPunct="1">
              <a:lnSpc>
                <a:spcPct val="90000"/>
              </a:lnSpc>
              <a:buFont typeface="Thonburi" pitchFamily="-64" charset="-52"/>
              <a:buNone/>
              <a:defRPr/>
            </a:pPr>
            <a:r>
              <a:rPr lang="en-US" altLang="en-US" sz="2400" i="1" dirty="0" err="1">
                <a:solidFill>
                  <a:srgbClr val="000000"/>
                </a:solidFill>
                <a:latin typeface="+mn-lt"/>
              </a:rPr>
              <a:t>Sueki</a:t>
            </a:r>
            <a:r>
              <a:rPr lang="en-US" altLang="en-US" sz="2400" i="1" dirty="0">
                <a:solidFill>
                  <a:srgbClr val="000000"/>
                </a:solidFill>
                <a:latin typeface="+mn-lt"/>
              </a:rPr>
              <a:t>/</a:t>
            </a:r>
            <a:r>
              <a:rPr lang="en-US" altLang="en-US" sz="2400" i="1" dirty="0" err="1">
                <a:solidFill>
                  <a:srgbClr val="000000"/>
                </a:solidFill>
                <a:latin typeface="+mn-lt"/>
              </a:rPr>
              <a:t>Brechter</a:t>
            </a:r>
            <a:r>
              <a:rPr lang="en-US" altLang="en-US" sz="2400" i="1" dirty="0">
                <a:solidFill>
                  <a:srgbClr val="000000"/>
                </a:solidFill>
                <a:latin typeface="+mn-lt"/>
              </a:rPr>
              <a:t>, </a:t>
            </a:r>
            <a:r>
              <a:rPr lang="en-US" altLang="en-US" sz="2400" dirty="0">
                <a:solidFill>
                  <a:srgbClr val="000000"/>
                </a:solidFill>
                <a:latin typeface="+mn-lt"/>
              </a:rPr>
              <a:t>Orthopedic Rehabilitation Clinical Advisor</a:t>
            </a:r>
          </a:p>
          <a:p>
            <a:pPr eaLnBrk="1" hangingPunct="1">
              <a:lnSpc>
                <a:spcPct val="90000"/>
              </a:lnSpc>
              <a:buFont typeface="Thonburi" pitchFamily="-64" charset="-52"/>
              <a:buNone/>
              <a:defRPr/>
            </a:pPr>
            <a:endParaRPr lang="en-US" altLang="en-US" sz="2400" dirty="0">
              <a:solidFill>
                <a:srgbClr val="000000"/>
              </a:solidFill>
              <a:latin typeface="+mn-lt"/>
            </a:endParaRPr>
          </a:p>
          <a:p>
            <a:pPr eaLnBrk="1" hangingPunct="1">
              <a:lnSpc>
                <a:spcPct val="90000"/>
              </a:lnSpc>
              <a:defRPr/>
            </a:pPr>
            <a:r>
              <a:rPr lang="en-US" altLang="en-US" sz="2400" b="1" dirty="0">
                <a:solidFill>
                  <a:prstClr val="black"/>
                </a:solidFill>
                <a:latin typeface="+mn-lt"/>
              </a:rPr>
              <a:t>For Trigger Point Dry Needling Instruction:</a:t>
            </a:r>
          </a:p>
          <a:p>
            <a:pPr eaLnBrk="1" hangingPunct="1">
              <a:lnSpc>
                <a:spcPct val="90000"/>
              </a:lnSpc>
              <a:buFont typeface="Arial" charset="0"/>
              <a:buNone/>
              <a:defRPr/>
            </a:pPr>
            <a:r>
              <a:rPr lang="en-US" altLang="en-US" sz="2400" i="1" dirty="0" err="1">
                <a:solidFill>
                  <a:srgbClr val="000000"/>
                </a:solidFill>
                <a:latin typeface="+mn-lt"/>
              </a:rPr>
              <a:t>Dommerholt</a:t>
            </a:r>
            <a:r>
              <a:rPr lang="en-US" altLang="en-US" sz="2400" i="1" dirty="0">
                <a:solidFill>
                  <a:srgbClr val="000000"/>
                </a:solidFill>
                <a:latin typeface="+mn-lt"/>
              </a:rPr>
              <a:t>/Fernandez-de-</a:t>
            </a:r>
            <a:r>
              <a:rPr lang="en-US" altLang="en-US" sz="2400" i="1" dirty="0" err="1">
                <a:solidFill>
                  <a:srgbClr val="000000"/>
                </a:solidFill>
                <a:latin typeface="+mn-lt"/>
              </a:rPr>
              <a:t>las</a:t>
            </a:r>
            <a:r>
              <a:rPr lang="en-US" altLang="en-US" sz="2400" i="1" dirty="0">
                <a:solidFill>
                  <a:srgbClr val="000000"/>
                </a:solidFill>
                <a:latin typeface="+mn-lt"/>
              </a:rPr>
              <a:t>-</a:t>
            </a:r>
            <a:r>
              <a:rPr lang="en-US" altLang="en-US" sz="2400" i="1" dirty="0" err="1">
                <a:solidFill>
                  <a:srgbClr val="000000"/>
                </a:solidFill>
                <a:latin typeface="+mn-lt"/>
              </a:rPr>
              <a:t>Penas</a:t>
            </a:r>
            <a:r>
              <a:rPr lang="en-US" altLang="en-US" sz="2400" i="1" dirty="0">
                <a:solidFill>
                  <a:srgbClr val="000000"/>
                </a:solidFill>
                <a:latin typeface="+mn-lt"/>
              </a:rPr>
              <a:t>, </a:t>
            </a:r>
            <a:r>
              <a:rPr lang="en-US" altLang="en-US" sz="2400" dirty="0">
                <a:solidFill>
                  <a:srgbClr val="000000"/>
                </a:solidFill>
                <a:latin typeface="+mn-lt"/>
              </a:rPr>
              <a:t>Trigger Point Dry   </a:t>
            </a:r>
          </a:p>
          <a:p>
            <a:pPr eaLnBrk="1" hangingPunct="1">
              <a:lnSpc>
                <a:spcPct val="90000"/>
              </a:lnSpc>
              <a:buFont typeface="Arial" charset="0"/>
              <a:buNone/>
              <a:defRPr/>
            </a:pPr>
            <a:r>
              <a:rPr lang="en-US" altLang="en-US" sz="2400" dirty="0">
                <a:solidFill>
                  <a:srgbClr val="000000"/>
                </a:solidFill>
                <a:latin typeface="+mn-lt"/>
              </a:rPr>
              <a:t>     Needling:  An Evidenced and Clinical-Based Approach  </a:t>
            </a:r>
          </a:p>
          <a:p>
            <a:pPr eaLnBrk="1" hangingPunct="1">
              <a:lnSpc>
                <a:spcPct val="90000"/>
              </a:lnSpc>
              <a:buFont typeface="Arial" charset="0"/>
              <a:buNone/>
              <a:defRPr/>
            </a:pPr>
            <a:r>
              <a:rPr lang="en-US" altLang="en-US" sz="2400" dirty="0">
                <a:solidFill>
                  <a:srgbClr val="000000"/>
                </a:solidFill>
                <a:latin typeface="+mn-lt"/>
              </a:rPr>
              <a:t>     (required)</a:t>
            </a:r>
          </a:p>
          <a:p>
            <a:pPr eaLnBrk="1" hangingPunct="1">
              <a:lnSpc>
                <a:spcPct val="90000"/>
              </a:lnSpc>
              <a:buFont typeface="Arial" charset="0"/>
              <a:buNone/>
              <a:defRPr/>
            </a:pPr>
            <a:r>
              <a:rPr lang="en-US" altLang="en-US" sz="2400" i="1" dirty="0" err="1">
                <a:solidFill>
                  <a:srgbClr val="000000"/>
                </a:solidFill>
                <a:latin typeface="+mn-lt"/>
              </a:rPr>
              <a:t>Kostopoulos</a:t>
            </a:r>
            <a:r>
              <a:rPr lang="en-US" altLang="en-US" sz="2400" i="1" dirty="0">
                <a:solidFill>
                  <a:srgbClr val="000000"/>
                </a:solidFill>
                <a:latin typeface="+mn-lt"/>
              </a:rPr>
              <a:t>/</a:t>
            </a:r>
            <a:r>
              <a:rPr lang="en-US" altLang="en-US" sz="2400" i="1" dirty="0" err="1">
                <a:solidFill>
                  <a:srgbClr val="000000"/>
                </a:solidFill>
                <a:latin typeface="+mn-lt"/>
              </a:rPr>
              <a:t>Rizopoulos</a:t>
            </a:r>
            <a:r>
              <a:rPr lang="en-US" altLang="en-US" sz="2400" i="1" dirty="0">
                <a:solidFill>
                  <a:srgbClr val="000000"/>
                </a:solidFill>
                <a:latin typeface="+mn-lt"/>
              </a:rPr>
              <a:t>, </a:t>
            </a:r>
            <a:r>
              <a:rPr lang="en-US" altLang="en-US" sz="2400" dirty="0">
                <a:solidFill>
                  <a:srgbClr val="000000"/>
                </a:solidFill>
                <a:latin typeface="+mn-lt"/>
              </a:rPr>
              <a:t>The Manual of Trigger Point and </a:t>
            </a:r>
          </a:p>
          <a:p>
            <a:pPr marL="0" indent="0" eaLnBrk="1" hangingPunct="1">
              <a:lnSpc>
                <a:spcPct val="90000"/>
              </a:lnSpc>
              <a:buFont typeface="Arial" charset="0"/>
              <a:buNone/>
              <a:defRPr/>
            </a:pPr>
            <a:r>
              <a:rPr lang="en-US" altLang="en-US" sz="2400" i="1" dirty="0">
                <a:solidFill>
                  <a:srgbClr val="000000"/>
                </a:solidFill>
                <a:latin typeface="+mn-lt"/>
              </a:rPr>
              <a:t>      </a:t>
            </a:r>
            <a:r>
              <a:rPr lang="en-US" altLang="en-US" sz="2400" dirty="0">
                <a:solidFill>
                  <a:srgbClr val="000000"/>
                </a:solidFill>
                <a:latin typeface="+mn-lt"/>
              </a:rPr>
              <a:t>Myofascial Therapy (recommended)</a:t>
            </a:r>
            <a:endParaRPr lang="en-US" altLang="en-US" sz="2400" i="1" dirty="0">
              <a:solidFill>
                <a:srgbClr val="000000"/>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Curriculum Resources</a:t>
            </a:r>
            <a:endParaRPr lang="en-US" dirty="0"/>
          </a:p>
        </p:txBody>
      </p:sp>
      <p:sp>
        <p:nvSpPr>
          <p:cNvPr id="4" name="Rectangle 3"/>
          <p:cNvSpPr/>
          <p:nvPr/>
        </p:nvSpPr>
        <p:spPr>
          <a:xfrm>
            <a:off x="685800" y="1295400"/>
            <a:ext cx="8229600" cy="4154984"/>
          </a:xfrm>
          <a:prstGeom prst="rect">
            <a:avLst/>
          </a:prstGeom>
        </p:spPr>
        <p:txBody>
          <a:bodyPr wrap="square">
            <a:spAutoFit/>
          </a:bodyPr>
          <a:lstStyle/>
          <a:p>
            <a:pPr eaLnBrk="1" hangingPunct="1"/>
            <a:r>
              <a:rPr lang="en-US" altLang="en-US" sz="2400" b="1" dirty="0">
                <a:latin typeface="+mn-lt"/>
              </a:rPr>
              <a:t>DVD/Videos:</a:t>
            </a:r>
          </a:p>
          <a:p>
            <a:pPr eaLnBrk="1" hangingPunct="1">
              <a:buFont typeface="Arial" charset="0"/>
              <a:buNone/>
            </a:pPr>
            <a:r>
              <a:rPr lang="en-US" altLang="en-US" sz="2400" dirty="0">
                <a:solidFill>
                  <a:srgbClr val="000000"/>
                </a:solidFill>
                <a:latin typeface="+mn-lt"/>
              </a:rPr>
              <a:t>The Scan Exam (NAIOMT)</a:t>
            </a:r>
            <a:r>
              <a:rPr lang="en-US" altLang="en-US" sz="2400" dirty="0">
                <a:latin typeface="+mn-lt"/>
              </a:rPr>
              <a:t>	                               </a:t>
            </a:r>
          </a:p>
          <a:p>
            <a:pPr eaLnBrk="1" hangingPunct="1">
              <a:buFont typeface="Arial" charset="0"/>
              <a:buNone/>
            </a:pPr>
            <a:r>
              <a:rPr lang="en-US" altLang="en-US" sz="2400" dirty="0">
                <a:latin typeface="+mn-lt"/>
              </a:rPr>
              <a:t>Exercises for the Lumbar Patient (IPA)	                                                  </a:t>
            </a:r>
          </a:p>
          <a:p>
            <a:pPr eaLnBrk="1" hangingPunct="1">
              <a:buFont typeface="Arial" charset="0"/>
              <a:buNone/>
            </a:pPr>
            <a:r>
              <a:rPr lang="en-US" altLang="en-US" sz="2400" dirty="0">
                <a:latin typeface="+mn-lt"/>
              </a:rPr>
              <a:t>Key Functional Exercises You Should Know (Cook) </a:t>
            </a:r>
          </a:p>
          <a:p>
            <a:pPr eaLnBrk="1" hangingPunct="1">
              <a:buFont typeface="Arial" charset="0"/>
              <a:buNone/>
            </a:pPr>
            <a:r>
              <a:rPr lang="en-US" altLang="en-US" sz="2400" dirty="0">
                <a:latin typeface="+mn-lt"/>
              </a:rPr>
              <a:t>Examination and treatment techniques</a:t>
            </a:r>
          </a:p>
          <a:p>
            <a:pPr eaLnBrk="1" hangingPunct="1">
              <a:buFont typeface="Arial" charset="0"/>
              <a:buNone/>
            </a:pPr>
            <a:endParaRPr lang="en-US" altLang="en-US" sz="2400" dirty="0">
              <a:latin typeface="+mn-lt"/>
            </a:endParaRPr>
          </a:p>
          <a:p>
            <a:pPr eaLnBrk="1" hangingPunct="1"/>
            <a:r>
              <a:rPr lang="en-US" altLang="en-US" sz="2400" b="1" dirty="0">
                <a:latin typeface="+mn-lt"/>
              </a:rPr>
              <a:t>Current Research:</a:t>
            </a:r>
          </a:p>
          <a:p>
            <a:pPr eaLnBrk="1" hangingPunct="1">
              <a:buFont typeface="Thonburi" pitchFamily="-64" charset="-52"/>
              <a:buNone/>
            </a:pPr>
            <a:r>
              <a:rPr lang="en-US" altLang="en-US" sz="2400" dirty="0">
                <a:latin typeface="+mn-lt"/>
              </a:rPr>
              <a:t>Research articles relevant to topics of instruction    </a:t>
            </a:r>
          </a:p>
          <a:p>
            <a:pPr eaLnBrk="1" hangingPunct="1">
              <a:buFont typeface="Thonburi" pitchFamily="-64" charset="-52"/>
              <a:buNone/>
            </a:pPr>
            <a:r>
              <a:rPr lang="en-US" altLang="en-US" sz="2400" dirty="0">
                <a:latin typeface="+mn-lt"/>
              </a:rPr>
              <a:t>Required and optional readings	                                                 </a:t>
            </a:r>
          </a:p>
          <a:p>
            <a:pPr eaLnBrk="1" hangingPunct="1">
              <a:buFont typeface="Thonburi" pitchFamily="-64" charset="-52"/>
              <a:buNone/>
            </a:pPr>
            <a:r>
              <a:rPr lang="en-US" altLang="en-US" sz="2400" dirty="0">
                <a:latin typeface="+mn-lt"/>
              </a:rPr>
              <a:t>Article selections will vary with new research developments</a:t>
            </a:r>
          </a:p>
          <a:p>
            <a:pPr eaLnBrk="1" hangingPunct="1">
              <a:buFont typeface="Thonburi" pitchFamily="-64" charset="-52"/>
              <a:buNone/>
            </a:pPr>
            <a:r>
              <a:rPr lang="en-US" altLang="en-US" sz="2400" dirty="0">
                <a:latin typeface="+mn-l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Evaluation</a:t>
            </a:r>
            <a:endParaRPr lang="en-US" dirty="0"/>
          </a:p>
        </p:txBody>
      </p:sp>
      <p:sp>
        <p:nvSpPr>
          <p:cNvPr id="4" name="Rectangle 3"/>
          <p:cNvSpPr/>
          <p:nvPr/>
        </p:nvSpPr>
        <p:spPr>
          <a:xfrm>
            <a:off x="685800" y="1295400"/>
            <a:ext cx="8229600" cy="4816703"/>
          </a:xfrm>
          <a:prstGeom prst="rect">
            <a:avLst/>
          </a:prstGeom>
        </p:spPr>
        <p:txBody>
          <a:bodyPr wrap="square">
            <a:spAutoFit/>
          </a:bodyPr>
          <a:lstStyle/>
          <a:p>
            <a:pPr eaLnBrk="1" hangingPunct="1"/>
            <a:r>
              <a:rPr lang="en-US" altLang="en-US" sz="2400" b="1" dirty="0">
                <a:latin typeface="+mn-lt"/>
              </a:rPr>
              <a:t>Weekly Feedback Forms:</a:t>
            </a:r>
          </a:p>
          <a:p>
            <a:pPr eaLnBrk="1" hangingPunct="1">
              <a:buFont typeface="Thonburi" pitchFamily="-64" charset="-52"/>
              <a:buNone/>
            </a:pPr>
            <a:r>
              <a:rPr lang="en-US" altLang="en-US" sz="2300" dirty="0">
                <a:latin typeface="+mn-lt"/>
              </a:rPr>
              <a:t>Clinical Supervision form                                                              </a:t>
            </a:r>
          </a:p>
          <a:p>
            <a:pPr eaLnBrk="1" hangingPunct="1">
              <a:buFont typeface="Thonburi" pitchFamily="-64" charset="-52"/>
              <a:buNone/>
            </a:pPr>
            <a:r>
              <a:rPr lang="en-US" altLang="en-US" sz="2300" dirty="0">
                <a:latin typeface="+mn-lt"/>
              </a:rPr>
              <a:t>Clinical Instructor Prep form</a:t>
            </a:r>
          </a:p>
          <a:p>
            <a:pPr eaLnBrk="1" hangingPunct="1">
              <a:buFont typeface="Thonburi" pitchFamily="-64" charset="-52"/>
              <a:buNone/>
            </a:pPr>
            <a:endParaRPr lang="en-US" altLang="en-US" sz="1400" u="sng" dirty="0">
              <a:latin typeface="+mn-lt"/>
            </a:endParaRPr>
          </a:p>
          <a:p>
            <a:pPr eaLnBrk="1" hangingPunct="1"/>
            <a:r>
              <a:rPr lang="en-US" altLang="en-US" sz="2400" b="1" dirty="0">
                <a:latin typeface="+mn-lt"/>
              </a:rPr>
              <a:t>Clinical Skills Performance:</a:t>
            </a:r>
          </a:p>
          <a:p>
            <a:pPr eaLnBrk="1" hangingPunct="1">
              <a:buFont typeface="Thonburi" pitchFamily="-64" charset="-52"/>
              <a:buNone/>
            </a:pPr>
            <a:r>
              <a:rPr lang="en-US" altLang="en-US" sz="2300" dirty="0">
                <a:latin typeface="+mn-lt"/>
              </a:rPr>
              <a:t>APTA Self-Assessment Tool</a:t>
            </a:r>
          </a:p>
          <a:p>
            <a:pPr eaLnBrk="1" hangingPunct="1">
              <a:buFont typeface="Thonburi" pitchFamily="-64" charset="-52"/>
              <a:buNone/>
            </a:pPr>
            <a:r>
              <a:rPr lang="en-US" altLang="en-US" sz="2300" dirty="0">
                <a:latin typeface="+mn-lt"/>
              </a:rPr>
              <a:t>ABPTS Assessment Tools for PTs – Orthopaedic</a:t>
            </a:r>
          </a:p>
          <a:p>
            <a:pPr eaLnBrk="1" hangingPunct="1">
              <a:buFont typeface="Thonburi" pitchFamily="-64" charset="-52"/>
              <a:buNone/>
            </a:pPr>
            <a:endParaRPr lang="en-US" altLang="en-US" sz="1400" dirty="0">
              <a:latin typeface="+mn-lt"/>
            </a:endParaRPr>
          </a:p>
          <a:p>
            <a:pPr eaLnBrk="1" hangingPunct="1"/>
            <a:r>
              <a:rPr lang="en-US" altLang="en-US" sz="2400" b="1" dirty="0">
                <a:latin typeface="+mn-lt"/>
              </a:rPr>
              <a:t>Performance of Examination &amp; Treatment Procedures:</a:t>
            </a:r>
          </a:p>
          <a:p>
            <a:pPr eaLnBrk="1" hangingPunct="1">
              <a:buFont typeface="Arial" charset="0"/>
              <a:buNone/>
            </a:pPr>
            <a:r>
              <a:rPr lang="en-US" altLang="en-US" sz="2300" dirty="0">
                <a:solidFill>
                  <a:srgbClr val="000000"/>
                </a:solidFill>
                <a:latin typeface="+mn-lt"/>
              </a:rPr>
              <a:t>1 Practical Examination (Functional Orthopaedic Rehab skills)</a:t>
            </a:r>
          </a:p>
          <a:p>
            <a:pPr eaLnBrk="1" hangingPunct="1">
              <a:buFont typeface="Arial" charset="0"/>
              <a:buNone/>
            </a:pPr>
            <a:r>
              <a:rPr lang="en-US" altLang="en-US" sz="2300" dirty="0">
                <a:solidFill>
                  <a:srgbClr val="000000"/>
                </a:solidFill>
                <a:latin typeface="+mn-lt"/>
              </a:rPr>
              <a:t>2 Oral-Practical Examinations (1 spine, 1 extremity)</a:t>
            </a:r>
          </a:p>
          <a:p>
            <a:pPr eaLnBrk="1" hangingPunct="1">
              <a:buFont typeface="Thonburi" pitchFamily="-64" charset="-52"/>
              <a:buNone/>
            </a:pPr>
            <a:r>
              <a:rPr lang="en-US" altLang="en-US" sz="2300" dirty="0">
                <a:latin typeface="+mn-lt"/>
              </a:rPr>
              <a:t>2 Live Patient Examinations  (1 spine, 1 extremity)                                                                                     	</a:t>
            </a:r>
          </a:p>
          <a:p>
            <a:pPr eaLnBrk="1" hangingPunct="1">
              <a:buFont typeface="Thonburi" pitchFamily="-64" charset="-52"/>
              <a:buNone/>
            </a:pPr>
            <a:r>
              <a:rPr lang="en-US" altLang="en-US" sz="2300" dirty="0">
                <a:latin typeface="+mn-lt"/>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Evaluation</a:t>
            </a:r>
            <a:endParaRPr lang="en-US" dirty="0"/>
          </a:p>
        </p:txBody>
      </p:sp>
      <p:sp>
        <p:nvSpPr>
          <p:cNvPr id="3" name="Rectangle 2"/>
          <p:cNvSpPr/>
          <p:nvPr/>
        </p:nvSpPr>
        <p:spPr>
          <a:xfrm>
            <a:off x="685800" y="1295400"/>
            <a:ext cx="7772400" cy="5109091"/>
          </a:xfrm>
          <a:prstGeom prst="rect">
            <a:avLst/>
          </a:prstGeom>
        </p:spPr>
        <p:txBody>
          <a:bodyPr wrap="square">
            <a:spAutoFit/>
          </a:bodyPr>
          <a:lstStyle/>
          <a:p>
            <a:pPr eaLnBrk="1" hangingPunct="1"/>
            <a:r>
              <a:rPr lang="en-US" altLang="en-US" sz="2400" b="1" dirty="0">
                <a:latin typeface="+mn-lt"/>
              </a:rPr>
              <a:t>Written Examinations:</a:t>
            </a:r>
          </a:p>
          <a:p>
            <a:pPr eaLnBrk="1" hangingPunct="1">
              <a:buFont typeface="Thonburi" pitchFamily="-64" charset="-52"/>
              <a:buNone/>
            </a:pPr>
            <a:r>
              <a:rPr lang="en-US" altLang="en-US" sz="2400" dirty="0">
                <a:latin typeface="+mn-lt"/>
              </a:rPr>
              <a:t>Foundations of Orthopaedic Physical Therapy</a:t>
            </a:r>
          </a:p>
          <a:p>
            <a:pPr eaLnBrk="1" hangingPunct="1">
              <a:buFont typeface="Thonburi" pitchFamily="-64" charset="-52"/>
              <a:buNone/>
            </a:pPr>
            <a:r>
              <a:rPr lang="en-US" altLang="en-US" sz="2400" dirty="0">
                <a:latin typeface="+mn-lt"/>
              </a:rPr>
              <a:t>Principles of Differential Diagnosis &amp; Medical Screening</a:t>
            </a:r>
          </a:p>
          <a:p>
            <a:pPr eaLnBrk="1" hangingPunct="1">
              <a:buFont typeface="Thonburi" pitchFamily="-64" charset="-52"/>
              <a:buNone/>
            </a:pPr>
            <a:r>
              <a:rPr lang="en-US" altLang="en-US" sz="2400" dirty="0">
                <a:latin typeface="+mn-lt"/>
              </a:rPr>
              <a:t>Orthopaedic Section monograph examinations</a:t>
            </a:r>
          </a:p>
          <a:p>
            <a:pPr eaLnBrk="1" hangingPunct="1">
              <a:buFont typeface="Thonburi" pitchFamily="-64" charset="-52"/>
              <a:buNone/>
            </a:pPr>
            <a:r>
              <a:rPr lang="en-US" altLang="en-US" sz="2400" dirty="0">
                <a:latin typeface="+mn-lt"/>
              </a:rPr>
              <a:t>Basic Statistics for Understanding the Physical Therapy    </a:t>
            </a:r>
          </a:p>
          <a:p>
            <a:pPr eaLnBrk="1" hangingPunct="1">
              <a:buFont typeface="Thonburi" pitchFamily="-64" charset="-52"/>
              <a:buNone/>
            </a:pPr>
            <a:r>
              <a:rPr lang="en-US" altLang="en-US" sz="2400" dirty="0">
                <a:latin typeface="+mn-lt"/>
              </a:rPr>
              <a:t>     Literature</a:t>
            </a:r>
          </a:p>
          <a:p>
            <a:pPr eaLnBrk="1" hangingPunct="1">
              <a:buFont typeface="Thonburi" pitchFamily="-64" charset="-52"/>
              <a:buNone/>
            </a:pPr>
            <a:endParaRPr lang="en-US" altLang="en-US" sz="1200" dirty="0">
              <a:latin typeface="+mn-lt"/>
            </a:endParaRPr>
          </a:p>
          <a:p>
            <a:pPr eaLnBrk="1" hangingPunct="1">
              <a:buFont typeface="Thonburi" pitchFamily="-64" charset="-52"/>
              <a:buNone/>
            </a:pPr>
            <a:endParaRPr lang="en-US" altLang="en-US" sz="1400" dirty="0">
              <a:latin typeface="+mn-lt"/>
            </a:endParaRPr>
          </a:p>
          <a:p>
            <a:pPr eaLnBrk="1" hangingPunct="1"/>
            <a:r>
              <a:rPr lang="en-US" altLang="en-US" sz="2400" b="1" dirty="0">
                <a:latin typeface="+mn-lt"/>
              </a:rPr>
              <a:t>Assignments and Projects:</a:t>
            </a:r>
          </a:p>
          <a:p>
            <a:pPr eaLnBrk="1" hangingPunct="1">
              <a:buFont typeface="Thonburi" pitchFamily="-64" charset="-52"/>
              <a:buNone/>
            </a:pPr>
            <a:r>
              <a:rPr lang="en-US" altLang="en-US" sz="2400" dirty="0">
                <a:latin typeface="+mn-lt"/>
              </a:rPr>
              <a:t>Professional Portfolio </a:t>
            </a:r>
          </a:p>
          <a:p>
            <a:pPr eaLnBrk="1" hangingPunct="1">
              <a:buFont typeface="Thonburi" pitchFamily="-64" charset="-52"/>
              <a:buNone/>
            </a:pPr>
            <a:r>
              <a:rPr lang="en-US" altLang="en-US" sz="2400" dirty="0">
                <a:latin typeface="+mn-lt"/>
              </a:rPr>
              <a:t>Clinical Reasoning assignments</a:t>
            </a:r>
          </a:p>
          <a:p>
            <a:pPr eaLnBrk="1" hangingPunct="1">
              <a:buFont typeface="Thonburi" pitchFamily="-64" charset="-52"/>
              <a:buNone/>
            </a:pPr>
            <a:r>
              <a:rPr lang="en-US" altLang="en-US" sz="2400" dirty="0">
                <a:latin typeface="+mn-lt"/>
              </a:rPr>
              <a:t>Physician Observation Reflective paper</a:t>
            </a:r>
          </a:p>
          <a:p>
            <a:pPr eaLnBrk="1" hangingPunct="1">
              <a:buFont typeface="Thonburi" pitchFamily="-64" charset="-52"/>
              <a:buNone/>
            </a:pPr>
            <a:r>
              <a:rPr lang="en-US" altLang="en-US" sz="2400" dirty="0">
                <a:latin typeface="+mn-lt"/>
              </a:rPr>
              <a:t>Final Residency Project (case study) and Presentation</a:t>
            </a:r>
          </a:p>
          <a:p>
            <a:pPr eaLnBrk="1" hangingPunct="1">
              <a:buFont typeface="Thonburi" pitchFamily="-64" charset="-52"/>
              <a:buNone/>
            </a:pPr>
            <a:r>
              <a:rPr lang="en-US" altLang="en-US" sz="2400" dirty="0">
                <a:latin typeface="+mn-l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533400" y="1143000"/>
            <a:ext cx="7772400" cy="5355312"/>
          </a:xfrm>
          <a:prstGeom prst="rect">
            <a:avLst/>
          </a:prstGeom>
        </p:spPr>
        <p:txBody>
          <a:bodyPr wrap="square">
            <a:spAutoFit/>
          </a:bodyPr>
          <a:lstStyle/>
          <a:p>
            <a:pPr>
              <a:defRPr/>
            </a:pPr>
            <a:r>
              <a:rPr lang="en-US" dirty="0">
                <a:latin typeface="+mn-lt"/>
              </a:rPr>
              <a:t>"Since completing the residency program, my ability to treat the orthopaedic patient has skyrocketed.  As patient outcomes have improved, so too, has my confidence.  Receiving </a:t>
            </a:r>
            <a:r>
              <a:rPr lang="en-US" i="1" dirty="0">
                <a:latin typeface="+mn-lt"/>
              </a:rPr>
              <a:t>one-on-one</a:t>
            </a:r>
            <a:r>
              <a:rPr lang="en-US" dirty="0">
                <a:latin typeface="+mn-lt"/>
              </a:rPr>
              <a:t> mentorship from an eclectic faculty who help blend the art and evidence of physical therapy is invaluable.  It is a level of clinical development not possible through school or continuing education courses alone.” </a:t>
            </a:r>
          </a:p>
          <a:p>
            <a:pPr marL="0" indent="0">
              <a:buFont typeface="Arial" panose="020B0604020202020204" pitchFamily="34" charset="0"/>
              <a:buNone/>
              <a:defRPr/>
            </a:pPr>
            <a:r>
              <a:rPr lang="en-US" sz="2400" dirty="0"/>
              <a:t>	</a:t>
            </a:r>
            <a:r>
              <a:rPr lang="en-US" sz="1600" dirty="0">
                <a:latin typeface="+mn-lt"/>
              </a:rPr>
              <a:t>– Dr. Matthew C. Johnson, PT, DPT, OCS</a:t>
            </a:r>
          </a:p>
          <a:p>
            <a:pPr marL="0" indent="0">
              <a:buFont typeface="Arial" panose="020B0604020202020204" pitchFamily="34" charset="0"/>
              <a:buNone/>
              <a:defRPr/>
            </a:pPr>
            <a:endParaRPr lang="en-US" sz="1400" dirty="0"/>
          </a:p>
          <a:p>
            <a:pPr>
              <a:defRPr/>
            </a:pPr>
            <a:r>
              <a:rPr lang="en-US" sz="2400" dirty="0"/>
              <a:t>"</a:t>
            </a:r>
            <a:r>
              <a:rPr lang="en-US" dirty="0">
                <a:latin typeface="+mn-lt"/>
              </a:rPr>
              <a:t>I'm a unique resident in that I entered the program with 17 years of experience. I was pleased and surprised that the sections that I performed best on the OCS exam were the areas of my clinical practice that I felt weakest prior to the residency program - a true testament to the quality of both the faculty and the curricula.  I am now more skilled, more effective, and more efficient than I've ever been.  My patients experience the difference, my colleagues respect the growth, and my superiors rely on the excellence." </a:t>
            </a:r>
          </a:p>
          <a:p>
            <a:pPr marL="0" indent="0">
              <a:buFont typeface="Arial" panose="020B0604020202020204" pitchFamily="34" charset="0"/>
              <a:buNone/>
              <a:defRPr/>
            </a:pPr>
            <a:r>
              <a:rPr lang="en-US" dirty="0">
                <a:latin typeface="+mn-lt"/>
              </a:rPr>
              <a:t>	</a:t>
            </a:r>
            <a:r>
              <a:rPr lang="en-US" sz="1600" dirty="0">
                <a:latin typeface="+mn-lt"/>
              </a:rPr>
              <a:t>– Dr. Andrew M. Ball, PT, DPT, PhD, MBA, OCS, CMTPT</a:t>
            </a:r>
          </a:p>
          <a:p>
            <a:pPr marL="0" indent="0">
              <a:buFont typeface="Arial" panose="020B0604020202020204" pitchFamily="34" charset="0"/>
              <a:buNone/>
              <a:defRPr/>
            </a:pPr>
            <a:r>
              <a:rPr lang="en-US" dirty="0">
                <a:latin typeface="+mn-l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457200" y="990600"/>
            <a:ext cx="8229600" cy="5355312"/>
          </a:xfrm>
          <a:prstGeom prst="rect">
            <a:avLst/>
          </a:prstGeom>
        </p:spPr>
        <p:txBody>
          <a:bodyPr wrap="square">
            <a:spAutoFit/>
          </a:bodyPr>
          <a:lstStyle/>
          <a:p>
            <a:pPr>
              <a:defRPr/>
            </a:pPr>
            <a:r>
              <a:rPr lang="en-US" dirty="0">
                <a:latin typeface="+mn-lt"/>
              </a:rPr>
              <a:t>"Carolinas Rehabilitation's orthopaedic residency program and their elite orthopaedic providers helped propel my clinical skills at least 10 years into the future. The bond that I formed with all those involved with this program will last a lifetime...so will the learning." </a:t>
            </a:r>
          </a:p>
          <a:p>
            <a:pPr marL="0" indent="0">
              <a:buFont typeface="Arial" panose="020B0604020202020204" pitchFamily="34" charset="0"/>
              <a:buNone/>
              <a:defRPr/>
            </a:pPr>
            <a:r>
              <a:rPr lang="en-US" dirty="0">
                <a:latin typeface="+mn-lt"/>
              </a:rPr>
              <a:t>	</a:t>
            </a:r>
            <a:r>
              <a:rPr lang="en-US" sz="1600" dirty="0">
                <a:latin typeface="+mn-lt"/>
              </a:rPr>
              <a:t>– Will </a:t>
            </a:r>
            <a:r>
              <a:rPr lang="en-US" sz="1600" dirty="0" err="1">
                <a:latin typeface="+mn-lt"/>
              </a:rPr>
              <a:t>Freres</a:t>
            </a:r>
            <a:r>
              <a:rPr lang="en-US" sz="1600" dirty="0">
                <a:latin typeface="+mn-lt"/>
              </a:rPr>
              <a:t>, PT, MPT, CMTPT, Cert. DN, Cert. SMT, FAAOMPT</a:t>
            </a:r>
          </a:p>
          <a:p>
            <a:pPr marL="0" indent="0">
              <a:buFont typeface="Arial" panose="020B0604020202020204" pitchFamily="34" charset="0"/>
              <a:buNone/>
              <a:defRPr/>
            </a:pPr>
            <a:endParaRPr lang="en-US" sz="1400" dirty="0">
              <a:latin typeface="+mn-lt"/>
            </a:endParaRPr>
          </a:p>
          <a:p>
            <a:pPr>
              <a:defRPr/>
            </a:pPr>
            <a:r>
              <a:rPr lang="en-US" dirty="0">
                <a:latin typeface="+mn-lt"/>
              </a:rPr>
              <a:t>“The orthopaedic clinical residency program at Carolina Rehabilitation is not only the reason I moved to Charlotte, NC from Ohio, but also the reason that I will stay. The program met and exceeded all of my expectations. Being a new graduate, it was the perfect transition to link the didactic material we learned in school, to the ‘real world’ clinical skills in the exciting and challenging world of orthopaedic physical therapy. The program sets you up with a foundation that will facilitate a career worth of learning and self-development. It is perfect for individuals who have a strong passion for the field of physical therapy and truly enjoy helping people. Following the residency, I not only have more confidence, I have more enhanced outcomes and am able to more effectively treat a larger population of patients with an eclectic approach. Not to mention, I made lifelong friends and connections along the way.” </a:t>
            </a:r>
          </a:p>
          <a:p>
            <a:pPr marL="0" indent="0">
              <a:buFont typeface="Arial" panose="020B0604020202020204" pitchFamily="34" charset="0"/>
              <a:buNone/>
              <a:defRPr/>
            </a:pPr>
            <a:r>
              <a:rPr lang="en-US" dirty="0">
                <a:latin typeface="+mn-lt"/>
              </a:rPr>
              <a:t>	</a:t>
            </a:r>
            <a:r>
              <a:rPr lang="en-US" sz="1600" dirty="0">
                <a:latin typeface="+mn-lt"/>
              </a:rPr>
              <a:t>– Dr. Matthew T. </a:t>
            </a:r>
            <a:r>
              <a:rPr lang="en-US" sz="1600" dirty="0" err="1">
                <a:latin typeface="+mn-lt"/>
              </a:rPr>
              <a:t>Minard</a:t>
            </a:r>
            <a:r>
              <a:rPr lang="en-US" sz="1600" dirty="0">
                <a:latin typeface="+mn-lt"/>
              </a:rPr>
              <a:t>, PT, DPT, OCS, CMTPT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457200" y="990600"/>
            <a:ext cx="8229600" cy="338554"/>
          </a:xfrm>
          <a:prstGeom prst="rect">
            <a:avLst/>
          </a:prstGeom>
        </p:spPr>
        <p:txBody>
          <a:bodyPr wrap="square">
            <a:spAutoFit/>
          </a:bodyPr>
          <a:lstStyle/>
          <a:p>
            <a:pPr>
              <a:defRPr/>
            </a:pPr>
            <a:endParaRPr lang="en-US" sz="1600" dirty="0">
              <a:latin typeface="+mn-lt"/>
            </a:endParaRPr>
          </a:p>
        </p:txBody>
      </p:sp>
      <p:sp>
        <p:nvSpPr>
          <p:cNvPr id="4" name="Rectangle 3"/>
          <p:cNvSpPr/>
          <p:nvPr/>
        </p:nvSpPr>
        <p:spPr>
          <a:xfrm>
            <a:off x="533400" y="1143000"/>
            <a:ext cx="8229600" cy="4801314"/>
          </a:xfrm>
          <a:prstGeom prst="rect">
            <a:avLst/>
          </a:prstGeom>
        </p:spPr>
        <p:txBody>
          <a:bodyPr wrap="square">
            <a:spAutoFit/>
          </a:bodyPr>
          <a:lstStyle/>
          <a:p>
            <a:pPr>
              <a:defRPr/>
            </a:pPr>
            <a:r>
              <a:rPr lang="en-US" dirty="0">
                <a:latin typeface="+mn-lt"/>
              </a:rPr>
              <a:t>“In the pursuit of clinical mastery, there are several vehicles that allow a beginner to cross the chasm through mindful practice.  One of the biggest reasons to choose to pursue residency training at Carolinas Rehabilitation is the combined wisdom and teachings of the faculty that allow the resident to grasp and handle the true meaning and spirit of “best practice”.  This relationship not only benefits the clinician, but patients as well.” </a:t>
            </a:r>
          </a:p>
          <a:p>
            <a:pPr marL="0" indent="0">
              <a:buFont typeface="Arial" panose="020B0604020202020204" pitchFamily="34" charset="0"/>
              <a:buNone/>
              <a:defRPr/>
            </a:pPr>
            <a:r>
              <a:rPr lang="en-US" dirty="0">
                <a:latin typeface="+mn-lt"/>
              </a:rPr>
              <a:t>	</a:t>
            </a:r>
            <a:r>
              <a:rPr lang="en-US" sz="1600" dirty="0">
                <a:latin typeface="+mn-lt"/>
              </a:rPr>
              <a:t>– Jennifer Bent, PT, MPT, OCS, CMTPT, Fellow-in-Training</a:t>
            </a:r>
          </a:p>
          <a:p>
            <a:pPr marL="0" indent="0">
              <a:buFont typeface="Arial" panose="020B0604020202020204" pitchFamily="34" charset="0"/>
              <a:buNone/>
              <a:defRPr/>
            </a:pPr>
            <a:endParaRPr lang="en-US" sz="1400" dirty="0">
              <a:latin typeface="+mn-lt"/>
            </a:endParaRPr>
          </a:p>
          <a:p>
            <a:pPr>
              <a:defRPr/>
            </a:pPr>
            <a:r>
              <a:rPr lang="en-US" dirty="0">
                <a:latin typeface="+mn-lt"/>
              </a:rPr>
              <a:t>“I can say that completing Carolinas Rehabilitation’s orthopedic residency program was the best decision of my young career. I am comfortable and confident treating any orthopedic patient that I may see in the future and have a great foundation for success. Being surrounded by a group of elite clinicians has propelled both my skill set and clinical reasoning to a level that would have taken years to achieve. This residency program was above and beyond my expectations and I would recommend it to anyone with a passion for excellence.”</a:t>
            </a:r>
          </a:p>
          <a:p>
            <a:pPr>
              <a:buFont typeface="Arial" charset="0"/>
              <a:buNone/>
              <a:defRPr/>
            </a:pPr>
            <a:r>
              <a:rPr lang="en-US" dirty="0">
                <a:latin typeface="+mn-lt"/>
              </a:rPr>
              <a:t>	</a:t>
            </a:r>
            <a:r>
              <a:rPr lang="en-US" sz="1600" dirty="0">
                <a:latin typeface="+mn-lt"/>
              </a:rPr>
              <a:t>– Dr. Matt Crandall, PT, DPT, OCS, CMTPT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457200" y="990600"/>
            <a:ext cx="8229600" cy="338554"/>
          </a:xfrm>
          <a:prstGeom prst="rect">
            <a:avLst/>
          </a:prstGeom>
        </p:spPr>
        <p:txBody>
          <a:bodyPr wrap="square">
            <a:spAutoFit/>
          </a:bodyPr>
          <a:lstStyle/>
          <a:p>
            <a:pPr>
              <a:defRPr/>
            </a:pPr>
            <a:endParaRPr lang="en-US" sz="1600" dirty="0">
              <a:latin typeface="+mn-lt"/>
            </a:endParaRPr>
          </a:p>
        </p:txBody>
      </p:sp>
      <p:sp>
        <p:nvSpPr>
          <p:cNvPr id="4" name="Rectangle 3"/>
          <p:cNvSpPr/>
          <p:nvPr/>
        </p:nvSpPr>
        <p:spPr>
          <a:xfrm>
            <a:off x="533400" y="1143000"/>
            <a:ext cx="8229600" cy="5232202"/>
          </a:xfrm>
          <a:prstGeom prst="rect">
            <a:avLst/>
          </a:prstGeom>
        </p:spPr>
        <p:txBody>
          <a:bodyPr wrap="square">
            <a:spAutoFit/>
          </a:bodyPr>
          <a:lstStyle/>
          <a:p>
            <a:pPr>
              <a:defRPr/>
            </a:pPr>
            <a:r>
              <a:rPr lang="en-US" dirty="0">
                <a:latin typeface="+mn-lt"/>
              </a:rPr>
              <a:t>“I was a new graduate when I entered the program and I felt like I needed some sort of direction or structure to become a better therapist.  I was fortunate to have a group of mentors that I could learn from, all with different backgrounds and it really helped.  I learned a lot of assessment and treatment techniques, honed my psychomotor skills, and forged decent clinical reasoning processes.  I met all the goals I had for myself and then some and this is truly the best money I ever spent.  This residency was amazing and I recommend it highly to anybody.”</a:t>
            </a:r>
          </a:p>
          <a:p>
            <a:pPr>
              <a:buFont typeface="Arial" charset="0"/>
              <a:buNone/>
              <a:defRPr/>
            </a:pPr>
            <a:r>
              <a:rPr lang="en-US" dirty="0">
                <a:latin typeface="+mn-lt"/>
              </a:rPr>
              <a:t>	</a:t>
            </a:r>
            <a:r>
              <a:rPr lang="en-US" sz="1600" dirty="0">
                <a:latin typeface="+mn-lt"/>
              </a:rPr>
              <a:t>– Dr. Michael Masi, PT, DPT, OCS, CMTPT, CSCS, CISSN</a:t>
            </a:r>
          </a:p>
          <a:p>
            <a:pPr>
              <a:buFont typeface="Arial" charset="0"/>
              <a:buNone/>
              <a:defRPr/>
            </a:pPr>
            <a:endParaRPr lang="en-US" sz="1600" dirty="0">
              <a:latin typeface="+mn-lt"/>
            </a:endParaRPr>
          </a:p>
          <a:p>
            <a:pPr>
              <a:buFont typeface="Arial" charset="0"/>
              <a:buNone/>
              <a:defRPr/>
            </a:pPr>
            <a:endParaRPr lang="en-US" sz="1600" dirty="0">
              <a:latin typeface="+mn-lt"/>
            </a:endParaRPr>
          </a:p>
          <a:p>
            <a:pPr>
              <a:buFont typeface="Arial" charset="0"/>
              <a:buNone/>
              <a:defRPr/>
            </a:pPr>
            <a:r>
              <a:rPr lang="en-US" dirty="0">
                <a:latin typeface="+mn-lt"/>
              </a:rPr>
              <a:t>“This residency program has been life changing.  I entered the program with about 5 years of experience.  I was able to gain more experience in one year than I did in my first five years of practice.  Every week was like taking part in a new continuing education class.  A real top of the line program with top-notch faculty members who are truly invested in your clinical growth.”</a:t>
            </a:r>
          </a:p>
          <a:p>
            <a:pPr>
              <a:buFont typeface="Arial" charset="0"/>
              <a:buNone/>
              <a:defRPr/>
            </a:pPr>
            <a:r>
              <a:rPr lang="en-US" dirty="0">
                <a:latin typeface="+mn-lt"/>
              </a:rPr>
              <a:t>	</a:t>
            </a:r>
            <a:r>
              <a:rPr lang="en-US" sz="1600" dirty="0">
                <a:latin typeface="+mn-lt"/>
              </a:rPr>
              <a:t> – Dr. Zachary Johnson, PT, DPT</a:t>
            </a:r>
          </a:p>
          <a:p>
            <a:pPr>
              <a:buFont typeface="Arial" charset="0"/>
              <a:buNone/>
              <a:defRPr/>
            </a:pPr>
            <a:endParaRPr lang="en-US" sz="1600" dirty="0">
              <a:latin typeface="+mn-lt"/>
            </a:endParaRPr>
          </a:p>
          <a:p>
            <a:pPr>
              <a:buFont typeface="Arial" charset="0"/>
              <a:buNone/>
              <a:defRPr/>
            </a:pPr>
            <a:endParaRPr lang="en-US"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Clinical Residency </a:t>
            </a:r>
            <a:endParaRPr lang="en-US" dirty="0"/>
          </a:p>
        </p:txBody>
      </p:sp>
      <p:sp>
        <p:nvSpPr>
          <p:cNvPr id="14339" name="Content Placeholder 2"/>
          <p:cNvSpPr>
            <a:spLocks noGrp="1"/>
          </p:cNvSpPr>
          <p:nvPr>
            <p:ph idx="1"/>
          </p:nvPr>
        </p:nvSpPr>
        <p:spPr>
          <a:xfrm>
            <a:off x="457200" y="1295400"/>
            <a:ext cx="8229600" cy="4495800"/>
          </a:xfrm>
        </p:spPr>
        <p:txBody>
          <a:bodyPr/>
          <a:lstStyle/>
          <a:p>
            <a:pPr marL="649288" lvl="0" indent="-609600">
              <a:lnSpc>
                <a:spcPct val="80000"/>
              </a:lnSpc>
              <a:buNone/>
            </a:pPr>
            <a:r>
              <a:rPr lang="en-US" altLang="en-US" sz="2800" b="1" dirty="0">
                <a:solidFill>
                  <a:prstClr val="black"/>
                </a:solidFill>
                <a:latin typeface="+mj-lt"/>
              </a:rPr>
              <a:t>Residency Program Goals:</a:t>
            </a:r>
          </a:p>
          <a:p>
            <a:pPr marL="649288" lvl="0" indent="-609600">
              <a:lnSpc>
                <a:spcPct val="80000"/>
              </a:lnSpc>
              <a:buNone/>
            </a:pPr>
            <a:r>
              <a:rPr lang="en-US" altLang="en-US" dirty="0">
                <a:solidFill>
                  <a:prstClr val="black"/>
                </a:solidFill>
              </a:rPr>
              <a:t>1.</a:t>
            </a:r>
            <a:r>
              <a:rPr lang="en-US" altLang="en-US" sz="2000" dirty="0">
                <a:solidFill>
                  <a:prstClr val="black"/>
                </a:solidFill>
                <a:latin typeface="Garamond" pitchFamily="18" charset="0"/>
              </a:rPr>
              <a:t>	</a:t>
            </a:r>
            <a:r>
              <a:rPr lang="en-US" altLang="en-US" dirty="0">
                <a:solidFill>
                  <a:prstClr val="black"/>
                </a:solidFill>
              </a:rPr>
              <a:t>Support the mission of Carolinas HealthCare System by providing an organized educational opportunity that facilitates and accelerates excellence in orthopaedic physical therapy  </a:t>
            </a:r>
          </a:p>
          <a:p>
            <a:pPr marL="649288" lvl="0" indent="-609600">
              <a:lnSpc>
                <a:spcPct val="80000"/>
              </a:lnSpc>
              <a:buNone/>
            </a:pPr>
            <a:r>
              <a:rPr lang="en-US" altLang="en-US" dirty="0">
                <a:solidFill>
                  <a:prstClr val="black"/>
                </a:solidFill>
              </a:rPr>
              <a:t>2.	Provide a curriculum consistent with the Description of Specialty Practice (DSP) in orthopaedic physical therapy practice so that residents will be prepared to achieve specialty certification in orthopaedic physical therapy </a:t>
            </a:r>
          </a:p>
          <a:p>
            <a:pPr marL="649288" lvl="0" indent="-609600">
              <a:lnSpc>
                <a:spcPct val="80000"/>
              </a:lnSpc>
              <a:buNone/>
            </a:pPr>
            <a:r>
              <a:rPr lang="en-US" altLang="en-US" dirty="0">
                <a:solidFill>
                  <a:prstClr val="black"/>
                </a:solidFill>
              </a:rPr>
              <a:t>3.	Offer a program that prepares physical therapists to contribute to the body of knowledge in orthopaedic physical therapy by participating in a clinical research project</a:t>
            </a:r>
          </a:p>
          <a:p>
            <a:pPr marL="649288" lvl="0" indent="-609600">
              <a:lnSpc>
                <a:spcPct val="80000"/>
              </a:lnSpc>
              <a:buNone/>
            </a:pPr>
            <a:endParaRPr lang="en-US" altLang="en-US" dirty="0">
              <a:solidFill>
                <a:prstClr val="black"/>
              </a:solidFill>
              <a:latin typeface="Garamond" pitchFamily="18" charset="0"/>
            </a:endParaRPr>
          </a:p>
          <a:p>
            <a:pPr eaLnBrk="1" hangingPunct="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457200" y="990600"/>
            <a:ext cx="8229600" cy="338554"/>
          </a:xfrm>
          <a:prstGeom prst="rect">
            <a:avLst/>
          </a:prstGeom>
        </p:spPr>
        <p:txBody>
          <a:bodyPr wrap="square">
            <a:spAutoFit/>
          </a:bodyPr>
          <a:lstStyle/>
          <a:p>
            <a:pPr>
              <a:defRPr/>
            </a:pPr>
            <a:endParaRPr lang="en-US" sz="1600" dirty="0">
              <a:latin typeface="+mn-lt"/>
            </a:endParaRPr>
          </a:p>
        </p:txBody>
      </p:sp>
      <p:sp>
        <p:nvSpPr>
          <p:cNvPr id="4" name="Rectangle 3"/>
          <p:cNvSpPr/>
          <p:nvPr/>
        </p:nvSpPr>
        <p:spPr>
          <a:xfrm>
            <a:off x="533400" y="1143000"/>
            <a:ext cx="8229600" cy="5232202"/>
          </a:xfrm>
          <a:prstGeom prst="rect">
            <a:avLst/>
          </a:prstGeom>
        </p:spPr>
        <p:txBody>
          <a:bodyPr wrap="square">
            <a:spAutoFit/>
          </a:bodyPr>
          <a:lstStyle/>
          <a:p>
            <a:pPr>
              <a:defRPr/>
            </a:pPr>
            <a:r>
              <a:rPr lang="en-US" dirty="0">
                <a:latin typeface="+mn-lt"/>
              </a:rPr>
              <a:t>“I learned so much from each and every faculty member.  It was obvious that each is very invested in the success of each resident that comes through this program.  I am so glad I went through the residency last year.  Best career move ever.”</a:t>
            </a:r>
          </a:p>
          <a:p>
            <a:pPr>
              <a:buFont typeface="Arial" charset="0"/>
              <a:buNone/>
              <a:defRPr/>
            </a:pPr>
            <a:r>
              <a:rPr lang="en-US" dirty="0">
                <a:latin typeface="+mn-lt"/>
              </a:rPr>
              <a:t>	</a:t>
            </a:r>
            <a:r>
              <a:rPr lang="en-US" sz="1600" dirty="0">
                <a:latin typeface="+mn-lt"/>
              </a:rPr>
              <a:t>– Dr. Kelli Tryon, PT, DPT, OCS</a:t>
            </a:r>
          </a:p>
          <a:p>
            <a:pPr>
              <a:buFont typeface="Arial" charset="0"/>
              <a:buNone/>
              <a:defRPr/>
            </a:pPr>
            <a:endParaRPr lang="en-US" sz="1600" dirty="0">
              <a:latin typeface="+mn-lt"/>
            </a:endParaRPr>
          </a:p>
          <a:p>
            <a:pPr>
              <a:buFont typeface="Arial" charset="0"/>
              <a:buNone/>
              <a:defRPr/>
            </a:pPr>
            <a:endParaRPr lang="en-US" sz="1600" dirty="0">
              <a:latin typeface="+mn-lt"/>
            </a:endParaRPr>
          </a:p>
          <a:p>
            <a:pPr>
              <a:buFont typeface="Arial" charset="0"/>
              <a:buNone/>
              <a:defRPr/>
            </a:pPr>
            <a:r>
              <a:rPr lang="en-US" dirty="0">
                <a:latin typeface="+mn-lt"/>
              </a:rPr>
              <a:t>“Participating in the orthopaedic physical therapy clinical residency at Carolinas Rehabilitation was the best possible decision I could’ve made to start my career. Throughout this year, my ability to efficiently and effectively examine, evaluate, and treat patients has improved dramatically. The didactic experiences, clinical mentorship, and instruction in trigger point dry needling have all been instrumental to my development as a clinician. It was great to be able to learn from such an eclectic group of faculty members who are passionate about developing the next generation of expert clinicians.”</a:t>
            </a:r>
          </a:p>
          <a:p>
            <a:pPr>
              <a:buFont typeface="Arial" charset="0"/>
              <a:buNone/>
              <a:defRPr/>
            </a:pPr>
            <a:r>
              <a:rPr lang="en-US" dirty="0">
                <a:latin typeface="+mn-lt"/>
              </a:rPr>
              <a:t>	</a:t>
            </a:r>
            <a:r>
              <a:rPr lang="en-US" sz="1600" dirty="0">
                <a:latin typeface="+mn-lt"/>
              </a:rPr>
              <a:t>– Dr.  Ryan G. Wilkins, PT, DPT, CSCS</a:t>
            </a:r>
          </a:p>
          <a:p>
            <a:pPr>
              <a:buFont typeface="Arial" charset="0"/>
              <a:buNone/>
              <a:defRPr/>
            </a:pPr>
            <a:endParaRPr lang="en-US" dirty="0">
              <a:latin typeface="+mn-lt"/>
            </a:endParaRPr>
          </a:p>
          <a:p>
            <a:pPr>
              <a:buFont typeface="Arial" charset="0"/>
              <a:buNone/>
              <a:defRPr/>
            </a:pPr>
            <a:endParaRPr lang="en-US" sz="1600" dirty="0">
              <a:latin typeface="+mn-lt"/>
            </a:endParaRPr>
          </a:p>
          <a:p>
            <a:pPr>
              <a:buFont typeface="Arial" charset="0"/>
              <a:buNone/>
              <a:defRPr/>
            </a:pPr>
            <a:endParaRPr lang="en-US" sz="16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Resident Feedback</a:t>
            </a:r>
            <a:endParaRPr lang="en-US" dirty="0"/>
          </a:p>
        </p:txBody>
      </p:sp>
      <p:sp>
        <p:nvSpPr>
          <p:cNvPr id="3" name="Rectangle 2"/>
          <p:cNvSpPr/>
          <p:nvPr/>
        </p:nvSpPr>
        <p:spPr>
          <a:xfrm>
            <a:off x="457200" y="990600"/>
            <a:ext cx="8229600" cy="338554"/>
          </a:xfrm>
          <a:prstGeom prst="rect">
            <a:avLst/>
          </a:prstGeom>
        </p:spPr>
        <p:txBody>
          <a:bodyPr wrap="square">
            <a:spAutoFit/>
          </a:bodyPr>
          <a:lstStyle/>
          <a:p>
            <a:pPr>
              <a:defRPr/>
            </a:pPr>
            <a:endParaRPr lang="en-US" sz="1600" dirty="0">
              <a:latin typeface="+mn-lt"/>
            </a:endParaRPr>
          </a:p>
        </p:txBody>
      </p:sp>
      <p:sp>
        <p:nvSpPr>
          <p:cNvPr id="4" name="Rectangle 3"/>
          <p:cNvSpPr/>
          <p:nvPr/>
        </p:nvSpPr>
        <p:spPr>
          <a:xfrm>
            <a:off x="533400" y="1143000"/>
            <a:ext cx="8229600" cy="2769989"/>
          </a:xfrm>
          <a:prstGeom prst="rect">
            <a:avLst/>
          </a:prstGeom>
        </p:spPr>
        <p:txBody>
          <a:bodyPr wrap="square">
            <a:spAutoFit/>
          </a:bodyPr>
          <a:lstStyle/>
          <a:p>
            <a:pPr>
              <a:defRPr/>
            </a:pPr>
            <a:r>
              <a:rPr lang="en-US" dirty="0">
                <a:latin typeface="+mn-lt"/>
              </a:rPr>
              <a:t>“The Carolinas Rehabilitation Orthopaedic Physical Therapy Residency program provided the opportunities to enhance my knowledge and clinical skills. Most importantly, the residency provided mentorship and direction from many highly skilled, experienced therapists that enhanced my clinical reasoning. I truly feel that by completing this program that I gained a head start to my career and created a great foundation to build from going forward.” 	</a:t>
            </a:r>
            <a:r>
              <a:rPr lang="en-US" sz="1600" dirty="0">
                <a:latin typeface="+mn-lt"/>
              </a:rPr>
              <a:t>– Dr. Matthew Skorheim, PT, DPT</a:t>
            </a:r>
          </a:p>
          <a:p>
            <a:pPr>
              <a:buFont typeface="Arial" charset="0"/>
              <a:buNone/>
              <a:defRPr/>
            </a:pPr>
            <a:endParaRPr lang="en-US" sz="1600" dirty="0">
              <a:latin typeface="+mn-lt"/>
            </a:endParaRPr>
          </a:p>
          <a:p>
            <a:pPr>
              <a:buFont typeface="Arial" charset="0"/>
              <a:buNone/>
              <a:defRPr/>
            </a:pPr>
            <a:endParaRPr lang="en-US" sz="1600" dirty="0">
              <a:latin typeface="+mn-lt"/>
            </a:endParaRPr>
          </a:p>
          <a:p>
            <a:pPr>
              <a:buFont typeface="Arial" charset="0"/>
              <a:buNone/>
              <a:defRPr/>
            </a:pPr>
            <a:endParaRPr lang="en-US" sz="1600" dirty="0">
              <a:latin typeface="+mn-lt"/>
            </a:endParaRPr>
          </a:p>
        </p:txBody>
      </p:sp>
    </p:spTree>
    <p:extLst>
      <p:ext uri="{BB962C8B-B14F-4D97-AF65-F5344CB8AC3E}">
        <p14:creationId xmlns:p14="http://schemas.microsoft.com/office/powerpoint/2010/main" val="3812022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304800"/>
            <a:ext cx="8763000" cy="1905000"/>
          </a:xfrm>
        </p:spPr>
        <p:txBody>
          <a:bodyPr/>
          <a:lstStyle/>
          <a:p>
            <a:pPr>
              <a:defRPr/>
            </a:pPr>
            <a:r>
              <a:rPr lang="en-US" altLang="en-US" b="1" dirty="0">
                <a:solidFill>
                  <a:srgbClr val="008080"/>
                </a:solidFill>
                <a:latin typeface="+mn-lt"/>
              </a:rPr>
              <a:t>Resident  </a:t>
            </a:r>
            <a:br>
              <a:rPr lang="en-US" altLang="en-US" b="1" dirty="0">
                <a:solidFill>
                  <a:srgbClr val="008080"/>
                </a:solidFill>
                <a:latin typeface="+mn-lt"/>
              </a:rPr>
            </a:br>
            <a:r>
              <a:rPr lang="en-US" altLang="en-US" b="1" dirty="0">
                <a:solidFill>
                  <a:srgbClr val="008080"/>
                </a:solidFill>
                <a:latin typeface="+mn-lt"/>
              </a:rPr>
              <a:t>OCS Exam </a:t>
            </a:r>
            <a:br>
              <a:rPr lang="en-US" altLang="en-US" b="1" dirty="0">
                <a:solidFill>
                  <a:srgbClr val="008080"/>
                </a:solidFill>
                <a:latin typeface="+mn-lt"/>
              </a:rPr>
            </a:br>
            <a:r>
              <a:rPr lang="en-US" altLang="en-US" b="1" dirty="0">
                <a:solidFill>
                  <a:srgbClr val="008080"/>
                </a:solidFill>
                <a:latin typeface="+mn-lt"/>
              </a:rPr>
              <a:t>Pass Rate 2011-2016</a:t>
            </a:r>
            <a:endParaRPr lang="en-US" dirty="0">
              <a:latin typeface="+mn-lt"/>
            </a:endParaRPr>
          </a:p>
        </p:txBody>
      </p:sp>
      <p:sp>
        <p:nvSpPr>
          <p:cNvPr id="3" name="Rectangle 2"/>
          <p:cNvSpPr/>
          <p:nvPr/>
        </p:nvSpPr>
        <p:spPr>
          <a:xfrm>
            <a:off x="457200" y="990600"/>
            <a:ext cx="8229600" cy="338554"/>
          </a:xfrm>
          <a:prstGeom prst="rect">
            <a:avLst/>
          </a:prstGeom>
        </p:spPr>
        <p:txBody>
          <a:bodyPr wrap="square">
            <a:spAutoFit/>
          </a:bodyPr>
          <a:lstStyle/>
          <a:p>
            <a:pPr>
              <a:defRPr/>
            </a:pPr>
            <a:endParaRPr lang="en-US" sz="1600" dirty="0">
              <a:latin typeface="+mn-lt"/>
            </a:endParaRPr>
          </a:p>
        </p:txBody>
      </p:sp>
      <p:sp>
        <p:nvSpPr>
          <p:cNvPr id="4" name="Rectangle 3"/>
          <p:cNvSpPr/>
          <p:nvPr/>
        </p:nvSpPr>
        <p:spPr>
          <a:xfrm>
            <a:off x="533400" y="1828800"/>
            <a:ext cx="8229600" cy="338554"/>
          </a:xfrm>
          <a:prstGeom prst="rect">
            <a:avLst/>
          </a:prstGeom>
        </p:spPr>
        <p:txBody>
          <a:bodyPr wrap="square">
            <a:spAutoFit/>
          </a:bodyPr>
          <a:lstStyle/>
          <a:p>
            <a:pPr>
              <a:defRPr/>
            </a:pPr>
            <a:endParaRPr lang="en-US" sz="1600" dirty="0">
              <a:latin typeface="+mn-lt"/>
            </a:endParaRPr>
          </a:p>
        </p:txBody>
      </p:sp>
      <p:pic>
        <p:nvPicPr>
          <p:cNvPr id="5" name="Picture 4" descr="C:\Users\Admin\Pictures\100%.png"/>
          <p:cNvPicPr>
            <a:picLocks noChangeAspect="1" noChangeArrowheads="1"/>
          </p:cNvPicPr>
          <p:nvPr/>
        </p:nvPicPr>
        <p:blipFill>
          <a:blip r:embed="rId3" cstate="print"/>
          <a:srcRect/>
          <a:stretch>
            <a:fillRect/>
          </a:stretch>
        </p:blipFill>
        <p:spPr bwMode="auto">
          <a:xfrm>
            <a:off x="2209800" y="2667000"/>
            <a:ext cx="4555250" cy="282951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Clinical Residency </a:t>
            </a:r>
            <a:endParaRPr lang="en-US" dirty="0"/>
          </a:p>
        </p:txBody>
      </p:sp>
      <p:sp>
        <p:nvSpPr>
          <p:cNvPr id="14339" name="Content Placeholder 2"/>
          <p:cNvSpPr>
            <a:spLocks noGrp="1"/>
          </p:cNvSpPr>
          <p:nvPr>
            <p:ph idx="1"/>
          </p:nvPr>
        </p:nvSpPr>
        <p:spPr>
          <a:xfrm>
            <a:off x="457200" y="1295400"/>
            <a:ext cx="8229600" cy="4495800"/>
          </a:xfrm>
        </p:spPr>
        <p:txBody>
          <a:bodyPr/>
          <a:lstStyle/>
          <a:p>
            <a:pPr marL="649288" lvl="0" indent="-609600">
              <a:lnSpc>
                <a:spcPct val="80000"/>
              </a:lnSpc>
              <a:buNone/>
            </a:pPr>
            <a:r>
              <a:rPr lang="en-US" altLang="en-US" sz="2800" b="1" dirty="0">
                <a:solidFill>
                  <a:prstClr val="black"/>
                </a:solidFill>
                <a:latin typeface="+mj-lt"/>
              </a:rPr>
              <a:t>Residency Program Goals:</a:t>
            </a:r>
          </a:p>
          <a:p>
            <a:pPr marL="649288" lvl="0" indent="-609600">
              <a:lnSpc>
                <a:spcPct val="80000"/>
              </a:lnSpc>
              <a:buNone/>
            </a:pPr>
            <a:r>
              <a:rPr lang="en-US" altLang="en-US" dirty="0">
                <a:solidFill>
                  <a:prstClr val="black"/>
                </a:solidFill>
              </a:rPr>
              <a:t>4.</a:t>
            </a:r>
            <a:r>
              <a:rPr lang="en-US" altLang="en-US" dirty="0">
                <a:solidFill>
                  <a:prstClr val="black"/>
                </a:solidFill>
                <a:latin typeface="Garamond" pitchFamily="18" charset="0"/>
              </a:rPr>
              <a:t>	</a:t>
            </a:r>
            <a:r>
              <a:rPr lang="en-US" altLang="en-US" dirty="0">
                <a:solidFill>
                  <a:prstClr val="black"/>
                </a:solidFill>
              </a:rPr>
              <a:t>Offer a program that prepares physical therapists to better serve their organization and community as advanced direct access providers, clinical leaders, and consultants/mentors for other clinicians</a:t>
            </a:r>
          </a:p>
          <a:p>
            <a:pPr marL="649288" lvl="0" indent="-609600">
              <a:lnSpc>
                <a:spcPct val="80000"/>
              </a:lnSpc>
              <a:buFont typeface="Thonburi" pitchFamily="-64" charset="-52"/>
              <a:buAutoNum type="arabicPeriod" startAt="5"/>
            </a:pPr>
            <a:r>
              <a:rPr lang="en-US" altLang="en-US" dirty="0">
                <a:solidFill>
                  <a:prstClr val="black"/>
                </a:solidFill>
              </a:rPr>
              <a:t>Offer a program designed to improve proficiency in the application of manual examination and treatment procedures, functional movement assessment, and therapeutic exercise prescription </a:t>
            </a:r>
          </a:p>
          <a:p>
            <a:pPr marL="649288" lvl="0" indent="-609600">
              <a:lnSpc>
                <a:spcPct val="80000"/>
              </a:lnSpc>
              <a:buFont typeface="Thonburi" pitchFamily="-64" charset="-52"/>
              <a:buAutoNum type="arabicPeriod" startAt="5"/>
            </a:pPr>
            <a:r>
              <a:rPr lang="en-US" altLang="en-US" dirty="0">
                <a:solidFill>
                  <a:prstClr val="black"/>
                </a:solidFill>
              </a:rPr>
              <a:t>Offer a program that ensures each resident has a consistent experience across all practice sites</a:t>
            </a:r>
          </a:p>
          <a:p>
            <a:pPr marL="649288" lvl="0" indent="-609600">
              <a:lnSpc>
                <a:spcPct val="80000"/>
              </a:lnSpc>
              <a:buNone/>
            </a:pPr>
            <a:r>
              <a:rPr lang="en-US" altLang="en-US" dirty="0">
                <a:solidFill>
                  <a:prstClr val="black"/>
                </a:solidFill>
              </a:rPr>
              <a:t>7.	To be a nationally recognized provider for post-professional clinical training within selected areas of physical therapy specialty practice</a:t>
            </a:r>
          </a:p>
          <a:p>
            <a:pPr marL="649288" lvl="0" indent="-609600">
              <a:lnSpc>
                <a:spcPct val="80000"/>
              </a:lnSpc>
              <a:buNone/>
            </a:pPr>
            <a:endParaRPr lang="en-US" altLang="en-US" dirty="0">
              <a:solidFill>
                <a:prstClr val="black"/>
              </a:solidFill>
              <a:latin typeface="Garamond" pitchFamily="18" charset="0"/>
            </a:endParaRPr>
          </a:p>
          <a:p>
            <a:pPr eaLnBrk="1" hangingPunct="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Clinical Residency </a:t>
            </a:r>
            <a:endParaRPr lang="en-US" dirty="0"/>
          </a:p>
        </p:txBody>
      </p:sp>
      <p:sp>
        <p:nvSpPr>
          <p:cNvPr id="14339" name="Content Placeholder 2"/>
          <p:cNvSpPr>
            <a:spLocks noGrp="1"/>
          </p:cNvSpPr>
          <p:nvPr>
            <p:ph idx="1"/>
          </p:nvPr>
        </p:nvSpPr>
        <p:spPr>
          <a:xfrm>
            <a:off x="457200" y="1295400"/>
            <a:ext cx="8229600" cy="4953000"/>
          </a:xfrm>
        </p:spPr>
        <p:txBody>
          <a:bodyPr/>
          <a:lstStyle/>
          <a:p>
            <a:pPr marL="649288" lvl="0" indent="-609600">
              <a:lnSpc>
                <a:spcPct val="80000"/>
              </a:lnSpc>
              <a:buNone/>
            </a:pPr>
            <a:r>
              <a:rPr lang="en-US" altLang="en-US" sz="2800" b="1" dirty="0">
                <a:solidFill>
                  <a:prstClr val="black"/>
                </a:solidFill>
                <a:latin typeface="+mj-lt"/>
              </a:rPr>
              <a:t>Resident Objectives:</a:t>
            </a:r>
          </a:p>
          <a:p>
            <a:pPr marL="649288" lvl="0" indent="-609600">
              <a:lnSpc>
                <a:spcPct val="80000"/>
              </a:lnSpc>
              <a:buNone/>
            </a:pPr>
            <a:r>
              <a:rPr lang="en-US" altLang="en-US" dirty="0">
                <a:solidFill>
                  <a:prstClr val="black"/>
                </a:solidFill>
              </a:rPr>
              <a:t>1.</a:t>
            </a:r>
            <a:r>
              <a:rPr lang="en-US" altLang="en-US" dirty="0">
                <a:solidFill>
                  <a:prstClr val="black"/>
                </a:solidFill>
                <a:latin typeface="Garamond" pitchFamily="18" charset="0"/>
              </a:rPr>
              <a:t>	</a:t>
            </a:r>
            <a:r>
              <a:rPr lang="en-US" altLang="en-US" sz="2200" dirty="0">
                <a:solidFill>
                  <a:prstClr val="black"/>
                </a:solidFill>
              </a:rPr>
              <a:t>The resident will practice advanced orthopaedic physical therapy clinical skills</a:t>
            </a:r>
          </a:p>
          <a:p>
            <a:pPr marL="649288" lvl="0" indent="-609600">
              <a:lnSpc>
                <a:spcPct val="80000"/>
              </a:lnSpc>
              <a:buNone/>
            </a:pPr>
            <a:r>
              <a:rPr lang="en-US" altLang="en-US" sz="2200" dirty="0">
                <a:solidFill>
                  <a:prstClr val="black"/>
                </a:solidFill>
              </a:rPr>
              <a:t>2.	The resident will demonstrate the skills necessary to critically review the scientific literature pertinent to orthopaedic physical therapy</a:t>
            </a:r>
          </a:p>
          <a:p>
            <a:pPr marL="649288" lvl="0" indent="-609600">
              <a:lnSpc>
                <a:spcPct val="80000"/>
              </a:lnSpc>
              <a:buNone/>
            </a:pPr>
            <a:r>
              <a:rPr lang="en-US" altLang="en-US" sz="2200" dirty="0">
                <a:solidFill>
                  <a:prstClr val="black"/>
                </a:solidFill>
              </a:rPr>
              <a:t>3.	The resident will participate in a clinical research project</a:t>
            </a:r>
          </a:p>
          <a:p>
            <a:pPr marL="649288" lvl="0" indent="-609600">
              <a:lnSpc>
                <a:spcPct val="80000"/>
              </a:lnSpc>
              <a:buFont typeface="Thonburi" pitchFamily="-64" charset="-52"/>
              <a:buAutoNum type="arabicPeriod" startAt="4"/>
            </a:pPr>
            <a:r>
              <a:rPr lang="en-US" altLang="en-US" sz="2200" dirty="0">
                <a:solidFill>
                  <a:prstClr val="black"/>
                </a:solidFill>
              </a:rPr>
              <a:t>The resident will be prepared to be an autonomous provider of physical therapy services within their specialized area of clinical practice</a:t>
            </a:r>
          </a:p>
          <a:p>
            <a:pPr marL="649288" lvl="0" indent="-609600">
              <a:lnSpc>
                <a:spcPct val="80000"/>
              </a:lnSpc>
              <a:buFont typeface="Thonburi" pitchFamily="-64" charset="-52"/>
              <a:buAutoNum type="arabicPeriod" startAt="4"/>
            </a:pPr>
            <a:r>
              <a:rPr lang="en-US" altLang="en-US" sz="2200" dirty="0">
                <a:solidFill>
                  <a:prstClr val="black"/>
                </a:solidFill>
              </a:rPr>
              <a:t>The resident will acquire the tools necessary to develop professionally as a mentor, a teacher, and a resource for other physical therapists and members of the healthcare community</a:t>
            </a:r>
          </a:p>
          <a:p>
            <a:pPr marL="649288" lvl="0" indent="-609600">
              <a:lnSpc>
                <a:spcPct val="80000"/>
              </a:lnSpc>
              <a:buNone/>
            </a:pPr>
            <a:r>
              <a:rPr lang="en-US" altLang="en-US" sz="2200" dirty="0">
                <a:solidFill>
                  <a:prstClr val="black"/>
                </a:solidFill>
              </a:rPr>
              <a:t>6.	The resident will pursue ABPTS certification within their practice specialty upon program completion</a:t>
            </a:r>
          </a:p>
          <a:p>
            <a:pPr marL="649288" lvl="0" indent="-609600">
              <a:lnSpc>
                <a:spcPct val="80000"/>
              </a:lnSpc>
              <a:buNone/>
            </a:pPr>
            <a:endParaRPr lang="en-US" altLang="en-US" dirty="0">
              <a:solidFill>
                <a:prstClr val="black"/>
              </a:solidFill>
              <a:latin typeface="Garamond" pitchFamily="18" charset="0"/>
            </a:endParaRPr>
          </a:p>
          <a:p>
            <a:pPr eaLnBrk="1" hangingPunct="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Faculty Background</a:t>
            </a:r>
            <a:endParaRPr lang="en-US" dirty="0"/>
          </a:p>
        </p:txBody>
      </p:sp>
      <p:sp>
        <p:nvSpPr>
          <p:cNvPr id="4" name="TextBox 3"/>
          <p:cNvSpPr txBox="1"/>
          <p:nvPr/>
        </p:nvSpPr>
        <p:spPr>
          <a:xfrm>
            <a:off x="457200" y="1371600"/>
            <a:ext cx="8305800" cy="4745915"/>
          </a:xfrm>
          <a:prstGeom prst="rect">
            <a:avLst/>
          </a:prstGeom>
          <a:noFill/>
        </p:spPr>
        <p:txBody>
          <a:bodyPr wrap="square" rtlCol="0">
            <a:spAutoFit/>
          </a:bodyPr>
          <a:lstStyle/>
          <a:p>
            <a:pPr eaLnBrk="1" hangingPunct="1">
              <a:lnSpc>
                <a:spcPct val="90000"/>
              </a:lnSpc>
              <a:buFont typeface="Arial" pitchFamily="34" charset="0"/>
              <a:buChar char="•"/>
            </a:pPr>
            <a:r>
              <a:rPr lang="en-US" altLang="en-US" sz="2400" dirty="0">
                <a:latin typeface="+mn-lt"/>
              </a:rPr>
              <a:t>   7 board-certified in orthopaedic physical therapy (OCS)</a:t>
            </a:r>
          </a:p>
          <a:p>
            <a:pPr eaLnBrk="1" hangingPunct="1">
              <a:lnSpc>
                <a:spcPct val="90000"/>
              </a:lnSpc>
              <a:buFont typeface="Arial" pitchFamily="34" charset="0"/>
              <a:buChar char="•"/>
            </a:pPr>
            <a:r>
              <a:rPr lang="en-US" altLang="en-US" sz="2400" dirty="0">
                <a:latin typeface="+mn-lt"/>
              </a:rPr>
              <a:t>   North American Institute of Orthopaedic Manual </a:t>
            </a:r>
          </a:p>
          <a:p>
            <a:pPr eaLnBrk="1" hangingPunct="1">
              <a:lnSpc>
                <a:spcPct val="90000"/>
              </a:lnSpc>
            </a:pPr>
            <a:r>
              <a:rPr lang="en-US" altLang="en-US" sz="2400" dirty="0">
                <a:latin typeface="+mn-lt"/>
              </a:rPr>
              <a:t>    Therapy (NAIOMT)/Clinical Fellowship Instructor/Fellow,    </a:t>
            </a:r>
          </a:p>
          <a:p>
            <a:pPr eaLnBrk="1" hangingPunct="1">
              <a:lnSpc>
                <a:spcPct val="90000"/>
              </a:lnSpc>
            </a:pPr>
            <a:r>
              <a:rPr lang="en-US" altLang="en-US" sz="2400" dirty="0">
                <a:latin typeface="+mn-lt"/>
              </a:rPr>
              <a:t>     AAOMPT</a:t>
            </a:r>
          </a:p>
          <a:p>
            <a:pPr eaLnBrk="1" hangingPunct="1">
              <a:lnSpc>
                <a:spcPct val="90000"/>
              </a:lnSpc>
              <a:buFont typeface="Arial" pitchFamily="34" charset="0"/>
              <a:buChar char="•"/>
            </a:pPr>
            <a:r>
              <a:rPr lang="en-US" altLang="en-US" sz="2400" dirty="0">
                <a:latin typeface="+mn-lt"/>
              </a:rPr>
              <a:t>   University of St. Augustine manual therapy certification </a:t>
            </a:r>
          </a:p>
          <a:p>
            <a:pPr eaLnBrk="1" hangingPunct="1">
              <a:lnSpc>
                <a:spcPct val="90000"/>
              </a:lnSpc>
            </a:pPr>
            <a:r>
              <a:rPr lang="en-US" altLang="en-US" sz="2400" dirty="0">
                <a:latin typeface="+mn-lt"/>
              </a:rPr>
              <a:t>    (MTC)</a:t>
            </a:r>
          </a:p>
          <a:p>
            <a:pPr eaLnBrk="1" hangingPunct="1">
              <a:lnSpc>
                <a:spcPct val="90000"/>
              </a:lnSpc>
              <a:buFont typeface="Arial" pitchFamily="34" charset="0"/>
              <a:buChar char="•"/>
            </a:pPr>
            <a:r>
              <a:rPr lang="en-US" altLang="en-US" sz="2400" dirty="0">
                <a:latin typeface="+mn-lt"/>
              </a:rPr>
              <a:t>   American Academy of Manipulative Therapy (AAMT)</a:t>
            </a:r>
          </a:p>
          <a:p>
            <a:pPr>
              <a:lnSpc>
                <a:spcPct val="90000"/>
              </a:lnSpc>
            </a:pPr>
            <a:r>
              <a:rPr lang="en-US" altLang="en-US" sz="2400" dirty="0">
                <a:latin typeface="+mn-lt"/>
              </a:rPr>
              <a:t>    /Fellow, AAOMPT </a:t>
            </a:r>
          </a:p>
          <a:p>
            <a:pPr eaLnBrk="1" hangingPunct="1">
              <a:lnSpc>
                <a:spcPct val="90000"/>
              </a:lnSpc>
              <a:buFont typeface="Arial" pitchFamily="34" charset="0"/>
              <a:buChar char="•"/>
            </a:pPr>
            <a:r>
              <a:rPr lang="en-US" altLang="en-US" sz="2400" dirty="0">
                <a:latin typeface="+mn-lt"/>
              </a:rPr>
              <a:t>   </a:t>
            </a:r>
            <a:r>
              <a:rPr lang="en-US" altLang="en-US" sz="2400" dirty="0">
                <a:solidFill>
                  <a:srgbClr val="000000"/>
                </a:solidFill>
                <a:latin typeface="+mn-lt"/>
              </a:rPr>
              <a:t>Andrews University </a:t>
            </a:r>
            <a:r>
              <a:rPr lang="en-US" altLang="en-US" sz="2400" dirty="0" err="1">
                <a:solidFill>
                  <a:srgbClr val="000000"/>
                </a:solidFill>
                <a:latin typeface="+mn-lt"/>
              </a:rPr>
              <a:t>DScPT</a:t>
            </a:r>
            <a:r>
              <a:rPr lang="en-US" altLang="en-US" sz="2400" dirty="0">
                <a:solidFill>
                  <a:srgbClr val="000000"/>
                </a:solidFill>
                <a:latin typeface="+mn-lt"/>
              </a:rPr>
              <a:t> program</a:t>
            </a:r>
          </a:p>
          <a:p>
            <a:pPr eaLnBrk="1" hangingPunct="1">
              <a:lnSpc>
                <a:spcPct val="90000"/>
              </a:lnSpc>
              <a:buFont typeface="Arial" pitchFamily="34" charset="0"/>
              <a:buChar char="•"/>
            </a:pPr>
            <a:r>
              <a:rPr lang="en-US" altLang="en-US" sz="2400" dirty="0">
                <a:latin typeface="+mn-lt"/>
              </a:rPr>
              <a:t>   Functional Movement </a:t>
            </a:r>
            <a:r>
              <a:rPr lang="en-US" altLang="en-US" sz="2400" dirty="0" err="1">
                <a:latin typeface="+mn-lt"/>
              </a:rPr>
              <a:t>Systems</a:t>
            </a:r>
            <a:r>
              <a:rPr lang="en-US" altLang="en-US" sz="2400" baseline="30000" dirty="0" err="1">
                <a:latin typeface="+mn-lt"/>
              </a:rPr>
              <a:t>TM</a:t>
            </a:r>
            <a:r>
              <a:rPr lang="en-US" altLang="en-US" sz="2400" dirty="0">
                <a:latin typeface="+mn-lt"/>
              </a:rPr>
              <a:t> (FMS &amp; SFMA)</a:t>
            </a:r>
          </a:p>
          <a:p>
            <a:pPr eaLnBrk="1" hangingPunct="1">
              <a:lnSpc>
                <a:spcPct val="90000"/>
              </a:lnSpc>
              <a:buFont typeface="Arial" pitchFamily="34" charset="0"/>
              <a:buChar char="•"/>
            </a:pPr>
            <a:r>
              <a:rPr lang="en-US" altLang="en-US" sz="2400" dirty="0">
                <a:solidFill>
                  <a:srgbClr val="000000"/>
                </a:solidFill>
                <a:latin typeface="+mn-lt"/>
              </a:rPr>
              <a:t>   </a:t>
            </a:r>
            <a:r>
              <a:rPr lang="en-US" altLang="en-US" sz="2400" dirty="0" err="1">
                <a:solidFill>
                  <a:srgbClr val="000000"/>
                </a:solidFill>
                <a:latin typeface="+mn-lt"/>
              </a:rPr>
              <a:t>Sportsmetrics</a:t>
            </a:r>
            <a:r>
              <a:rPr lang="en-US" altLang="en-US" sz="2400" baseline="30000" dirty="0" err="1">
                <a:solidFill>
                  <a:srgbClr val="000000"/>
                </a:solidFill>
                <a:latin typeface="+mn-lt"/>
              </a:rPr>
              <a:t>TM</a:t>
            </a:r>
            <a:r>
              <a:rPr lang="en-US" altLang="en-US" sz="2400" dirty="0">
                <a:solidFill>
                  <a:srgbClr val="000000"/>
                </a:solidFill>
                <a:latin typeface="+mn-lt"/>
              </a:rPr>
              <a:t> certification (Cincinnati </a:t>
            </a:r>
            <a:r>
              <a:rPr lang="en-US" altLang="en-US" sz="2400" dirty="0" err="1">
                <a:solidFill>
                  <a:srgbClr val="000000"/>
                </a:solidFill>
                <a:latin typeface="+mn-lt"/>
              </a:rPr>
              <a:t>SportsMedicine</a:t>
            </a:r>
            <a:r>
              <a:rPr lang="en-US" altLang="en-US" sz="2400" dirty="0">
                <a:solidFill>
                  <a:srgbClr val="000000"/>
                </a:solidFill>
                <a:latin typeface="+mn-lt"/>
              </a:rPr>
              <a:t>)</a:t>
            </a:r>
          </a:p>
          <a:p>
            <a:pPr eaLnBrk="1" hangingPunct="1">
              <a:lnSpc>
                <a:spcPct val="90000"/>
              </a:lnSpc>
              <a:buFont typeface="Arial" pitchFamily="34" charset="0"/>
              <a:buChar char="•"/>
            </a:pPr>
            <a:r>
              <a:rPr lang="en-US" altLang="en-US" sz="2400" dirty="0">
                <a:solidFill>
                  <a:srgbClr val="000000"/>
                </a:solidFill>
                <a:latin typeface="+mn-lt"/>
              </a:rPr>
              <a:t>   Myopain Seminars (Trigger Point Dry Needling) </a:t>
            </a:r>
          </a:p>
          <a:p>
            <a:pPr eaLnBrk="1" hangingPunct="1">
              <a:lnSpc>
                <a:spcPct val="90000"/>
              </a:lnSpc>
              <a:buFont typeface="Arial" pitchFamily="34" charset="0"/>
              <a:buChar char="•"/>
            </a:pPr>
            <a:r>
              <a:rPr lang="en-US" altLang="en-US" sz="2400" dirty="0">
                <a:solidFill>
                  <a:srgbClr val="000000"/>
                </a:solidFill>
                <a:latin typeface="+mn-lt"/>
              </a:rPr>
              <a:t>   Institute of Physical Art </a:t>
            </a:r>
          </a:p>
          <a:p>
            <a:pPr eaLnBrk="1" hangingPunct="1">
              <a:lnSpc>
                <a:spcPct val="90000"/>
              </a:lnSpc>
              <a:buFont typeface="Arial" pitchFamily="34" charset="0"/>
              <a:buChar char="•"/>
            </a:pPr>
            <a:r>
              <a:rPr lang="en-US" altLang="en-US" sz="2400" dirty="0">
                <a:solidFill>
                  <a:srgbClr val="000000"/>
                </a:solidFill>
                <a:latin typeface="+mn-lt"/>
              </a:rPr>
              <a:t>   </a:t>
            </a:r>
            <a:r>
              <a:rPr lang="en-US" altLang="en-US" sz="2400" dirty="0" err="1">
                <a:solidFill>
                  <a:srgbClr val="000000"/>
                </a:solidFill>
                <a:latin typeface="+mn-lt"/>
              </a:rPr>
              <a:t>Graston</a:t>
            </a:r>
            <a:r>
              <a:rPr lang="en-US" altLang="en-US" sz="2400" dirty="0">
                <a:solidFill>
                  <a:srgbClr val="000000"/>
                </a:solidFill>
                <a:latin typeface="+mn-lt"/>
              </a:rPr>
              <a:t> Technique</a:t>
            </a:r>
            <a:r>
              <a:rPr lang="en-US" altLang="en-US" sz="2400" baseline="30000" dirty="0">
                <a:solidFill>
                  <a:srgbClr val="000000"/>
                </a:solidFill>
                <a:latin typeface="+mn-lt"/>
              </a:rPr>
              <a:t>®</a:t>
            </a:r>
            <a:r>
              <a:rPr lang="en-US" altLang="en-US" sz="2400" dirty="0">
                <a:solidFill>
                  <a:srgbClr val="000000"/>
                </a:solidFill>
                <a:latin typeface="+mn-lt"/>
              </a:rPr>
              <a:t> (IASTM)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14339" name="Content Placeholder 2"/>
          <p:cNvSpPr>
            <a:spLocks noGrp="1"/>
          </p:cNvSpPr>
          <p:nvPr>
            <p:ph idx="1"/>
          </p:nvPr>
        </p:nvSpPr>
        <p:spPr>
          <a:xfrm>
            <a:off x="457200" y="1447800"/>
            <a:ext cx="8229600" cy="3810000"/>
          </a:xfrm>
        </p:spPr>
        <p:txBody>
          <a:bodyPr/>
          <a:lstStyle/>
          <a:p>
            <a:pPr lvl="0">
              <a:lnSpc>
                <a:spcPct val="80000"/>
              </a:lnSpc>
            </a:pPr>
            <a:r>
              <a:rPr lang="en-US" altLang="en-US" dirty="0">
                <a:solidFill>
                  <a:prstClr val="black"/>
                </a:solidFill>
              </a:rPr>
              <a:t>Mike </a:t>
            </a:r>
            <a:r>
              <a:rPr lang="en-US" altLang="en-US" dirty="0" err="1">
                <a:solidFill>
                  <a:prstClr val="black"/>
                </a:solidFill>
              </a:rPr>
              <a:t>Agnone</a:t>
            </a:r>
            <a:r>
              <a:rPr lang="en-US" altLang="en-US" dirty="0">
                <a:solidFill>
                  <a:prstClr val="black"/>
                </a:solidFill>
              </a:rPr>
              <a:t>, PT, OCS, CMTPT, ATC</a:t>
            </a:r>
          </a:p>
          <a:p>
            <a:pPr lvl="0">
              <a:lnSpc>
                <a:spcPct val="80000"/>
              </a:lnSpc>
            </a:pPr>
            <a:r>
              <a:rPr lang="en-US" altLang="en-US" dirty="0">
                <a:solidFill>
                  <a:prstClr val="black"/>
                </a:solidFill>
              </a:rPr>
              <a:t>David Aiken, PT, </a:t>
            </a:r>
            <a:r>
              <a:rPr lang="en-US" altLang="en-US" dirty="0" err="1">
                <a:solidFill>
                  <a:prstClr val="black"/>
                </a:solidFill>
              </a:rPr>
              <a:t>DSc</a:t>
            </a:r>
            <a:r>
              <a:rPr lang="en-US" altLang="en-US" dirty="0">
                <a:solidFill>
                  <a:prstClr val="black"/>
                </a:solidFill>
              </a:rPr>
              <a:t>, OCS, COMT, CMTPT, ATC, 	FAAOMPT (Residency Program Director)</a:t>
            </a:r>
          </a:p>
          <a:p>
            <a:pPr lvl="0">
              <a:lnSpc>
                <a:spcPct val="80000"/>
              </a:lnSpc>
            </a:pPr>
            <a:r>
              <a:rPr lang="en-US" altLang="en-US" dirty="0">
                <a:solidFill>
                  <a:prstClr val="black"/>
                </a:solidFill>
              </a:rPr>
              <a:t>Susan Aiken, PT, OCS</a:t>
            </a:r>
          </a:p>
          <a:p>
            <a:pPr lvl="0">
              <a:lnSpc>
                <a:spcPct val="80000"/>
              </a:lnSpc>
            </a:pPr>
            <a:r>
              <a:rPr lang="en-US" altLang="en-US" dirty="0">
                <a:solidFill>
                  <a:prstClr val="black"/>
                </a:solidFill>
              </a:rPr>
              <a:t>Marco Caiazza, PT, MTC, MHA</a:t>
            </a:r>
          </a:p>
          <a:p>
            <a:pPr lvl="0">
              <a:lnSpc>
                <a:spcPct val="80000"/>
              </a:lnSpc>
            </a:pPr>
            <a:r>
              <a:rPr lang="en-US" altLang="en-US" dirty="0">
                <a:solidFill>
                  <a:prstClr val="black"/>
                </a:solidFill>
              </a:rPr>
              <a:t>William Freres, PT, CMTPT, Cert. DN, Cert. SMT, FAAOMPT</a:t>
            </a:r>
          </a:p>
          <a:p>
            <a:pPr lvl="0">
              <a:lnSpc>
                <a:spcPct val="80000"/>
              </a:lnSpc>
            </a:pPr>
            <a:r>
              <a:rPr lang="en-US" altLang="en-US" dirty="0">
                <a:solidFill>
                  <a:prstClr val="black"/>
                </a:solidFill>
              </a:rPr>
              <a:t>Stephanie Levi, PT, DPT, OCS, CMTPT</a:t>
            </a:r>
          </a:p>
          <a:p>
            <a:pPr lvl="0">
              <a:lnSpc>
                <a:spcPct val="80000"/>
              </a:lnSpc>
            </a:pPr>
            <a:r>
              <a:rPr lang="en-US" altLang="en-US" dirty="0">
                <a:solidFill>
                  <a:prstClr val="black"/>
                </a:solidFill>
              </a:rPr>
              <a:t>Matt </a:t>
            </a:r>
            <a:r>
              <a:rPr lang="en-US" altLang="en-US" dirty="0" err="1">
                <a:solidFill>
                  <a:prstClr val="black"/>
                </a:solidFill>
              </a:rPr>
              <a:t>Minard</a:t>
            </a:r>
            <a:r>
              <a:rPr lang="en-US" altLang="en-US" dirty="0">
                <a:solidFill>
                  <a:prstClr val="black"/>
                </a:solidFill>
              </a:rPr>
              <a:t>, PT, DPT, OCS, CMTPT, Cert. MDT</a:t>
            </a:r>
          </a:p>
          <a:p>
            <a:pPr lvl="0">
              <a:lnSpc>
                <a:spcPct val="80000"/>
              </a:lnSpc>
            </a:pPr>
            <a:r>
              <a:rPr lang="en-US" altLang="en-US" dirty="0">
                <a:solidFill>
                  <a:prstClr val="black"/>
                </a:solidFill>
              </a:rPr>
              <a:t>Gary Of, PT, DPT, OCS, CMTPT</a:t>
            </a:r>
          </a:p>
          <a:p>
            <a:pPr>
              <a:buNone/>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4" name="Content Placeholder 3"/>
          <p:cNvSpPr>
            <a:spLocks noGrp="1"/>
          </p:cNvSpPr>
          <p:nvPr>
            <p:ph sz="half" idx="1"/>
          </p:nvPr>
        </p:nvSpPr>
        <p:spPr>
          <a:xfrm>
            <a:off x="685800" y="1537162"/>
            <a:ext cx="5105400" cy="4254038"/>
          </a:xfrm>
        </p:spPr>
        <p:txBody>
          <a:bodyPr/>
          <a:lstStyle/>
          <a:p>
            <a:pPr marL="0" lvl="0" indent="0" eaLnBrk="0" hangingPunct="0">
              <a:buNone/>
              <a:defRPr/>
            </a:pPr>
            <a:r>
              <a:rPr lang="en-US" dirty="0">
                <a:solidFill>
                  <a:prstClr val="black"/>
                </a:solidFill>
              </a:rPr>
              <a:t>Mike </a:t>
            </a:r>
            <a:r>
              <a:rPr lang="en-US" dirty="0" err="1">
                <a:solidFill>
                  <a:prstClr val="black"/>
                </a:solidFill>
              </a:rPr>
              <a:t>Agnone</a:t>
            </a:r>
            <a:endParaRPr lang="en-US" dirty="0">
              <a:solidFill>
                <a:prstClr val="black"/>
              </a:solidFill>
            </a:endParaRPr>
          </a:p>
          <a:p>
            <a:pPr marL="400050" lvl="1" indent="0" eaLnBrk="0" hangingPunct="0">
              <a:buNone/>
              <a:defRPr/>
            </a:pPr>
            <a:r>
              <a:rPr lang="en-US" sz="2000" dirty="0">
                <a:solidFill>
                  <a:prstClr val="black"/>
                </a:solidFill>
              </a:rPr>
              <a:t>BSPT, SUNY Buffalo</a:t>
            </a:r>
          </a:p>
          <a:p>
            <a:pPr marL="400050" lvl="1" indent="0" eaLnBrk="0" hangingPunct="0">
              <a:buNone/>
              <a:defRPr/>
            </a:pPr>
            <a:r>
              <a:rPr lang="en-US" sz="2000" dirty="0">
                <a:solidFill>
                  <a:prstClr val="black"/>
                </a:solidFill>
              </a:rPr>
              <a:t>MS, Athletic Training, 	        	Indiana State University</a:t>
            </a:r>
          </a:p>
          <a:p>
            <a:pPr marL="400050" lvl="1" indent="0" eaLnBrk="0" hangingPunct="0">
              <a:buNone/>
              <a:defRPr/>
            </a:pPr>
            <a:r>
              <a:rPr lang="en-US" sz="2000" dirty="0">
                <a:solidFill>
                  <a:prstClr val="black"/>
                </a:solidFill>
              </a:rPr>
              <a:t>Certified Athletic Trainer (ATC)</a:t>
            </a:r>
          </a:p>
          <a:p>
            <a:pPr marL="400050" lvl="1" indent="0" eaLnBrk="0" hangingPunct="0">
              <a:buNone/>
              <a:defRPr/>
            </a:pPr>
            <a:r>
              <a:rPr lang="en-US" sz="2000" dirty="0">
                <a:solidFill>
                  <a:prstClr val="black"/>
                </a:solidFill>
              </a:rPr>
              <a:t>OCS – 2007/2016</a:t>
            </a:r>
          </a:p>
          <a:p>
            <a:pPr marL="400050" lvl="1" indent="0">
              <a:spcBef>
                <a:spcPct val="0"/>
              </a:spcBef>
              <a:buNone/>
            </a:pPr>
            <a:r>
              <a:rPr lang="en-US" sz="2000" dirty="0">
                <a:solidFill>
                  <a:prstClr val="black"/>
                </a:solidFill>
                <a:cs typeface="Arial" charset="0"/>
              </a:rPr>
              <a:t>Certified Manual Trigger Point Therapist 	(CMTPT) – Myopain Seminars</a:t>
            </a:r>
          </a:p>
          <a:p>
            <a:pPr marL="400050" lvl="1" indent="0" eaLnBrk="0" hangingPunct="0">
              <a:buNone/>
              <a:defRPr/>
            </a:pPr>
            <a:r>
              <a:rPr lang="en-US" sz="2000" dirty="0">
                <a:solidFill>
                  <a:prstClr val="black"/>
                </a:solidFill>
              </a:rPr>
              <a:t>Center Manager – CR Randolph, 	CR Mt Island Lake, and CR 	Harris YMCA</a:t>
            </a:r>
          </a:p>
          <a:p>
            <a:pPr>
              <a:buNone/>
            </a:pPr>
            <a:endParaRPr lang="en-US" dirty="0"/>
          </a:p>
        </p:txBody>
      </p:sp>
      <p:pic>
        <p:nvPicPr>
          <p:cNvPr id="6" name="Content Placeholder 1"/>
          <p:cNvPicPr>
            <a:picLocks noGrp="1" noChangeAspect="1"/>
          </p:cNvPicPr>
          <p:nvPr>
            <p:ph sz="half" idx="2"/>
          </p:nvPr>
        </p:nvPicPr>
        <p:blipFill>
          <a:blip r:embed="rId2" cstate="print"/>
          <a:srcRect/>
          <a:stretch>
            <a:fillRect/>
          </a:stretch>
        </p:blipFill>
        <p:spPr>
          <a:xfrm>
            <a:off x="5943600" y="1600200"/>
            <a:ext cx="2414847" cy="3379124"/>
          </a:xfrm>
          <a:ln>
            <a:solidFill>
              <a:srgbClr val="009999"/>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990600"/>
          </a:xfrm>
        </p:spPr>
        <p:txBody>
          <a:bodyPr/>
          <a:lstStyle/>
          <a:p>
            <a:pPr>
              <a:defRPr/>
            </a:pPr>
            <a:r>
              <a:rPr lang="en-US" altLang="en-US" b="1" dirty="0">
                <a:solidFill>
                  <a:srgbClr val="008080"/>
                </a:solidFill>
              </a:rPr>
              <a:t>Residency Faculty</a:t>
            </a:r>
            <a:endParaRPr lang="en-US" dirty="0"/>
          </a:p>
        </p:txBody>
      </p:sp>
      <p:sp>
        <p:nvSpPr>
          <p:cNvPr id="7" name="TextBox 6"/>
          <p:cNvSpPr txBox="1"/>
          <p:nvPr/>
        </p:nvSpPr>
        <p:spPr>
          <a:xfrm>
            <a:off x="685800" y="1524000"/>
            <a:ext cx="7162800" cy="4801314"/>
          </a:xfrm>
          <a:prstGeom prst="rect">
            <a:avLst/>
          </a:prstGeom>
          <a:noFill/>
        </p:spPr>
        <p:txBody>
          <a:bodyPr wrap="square" rtlCol="0">
            <a:spAutoFit/>
          </a:bodyPr>
          <a:lstStyle/>
          <a:p>
            <a:pPr marL="0" indent="0">
              <a:buFont typeface="Arial" charset="0"/>
              <a:buNone/>
            </a:pPr>
            <a:r>
              <a:rPr lang="en-US" sz="2800" dirty="0">
                <a:latin typeface="+mn-lt"/>
              </a:rPr>
              <a:t>David Aiken</a:t>
            </a:r>
          </a:p>
          <a:p>
            <a:pPr marL="400050" lvl="1" indent="0">
              <a:buFont typeface="Arial" charset="0"/>
              <a:buNone/>
            </a:pPr>
            <a:r>
              <a:rPr lang="en-US" sz="2000" dirty="0">
                <a:latin typeface="+mn-lt"/>
              </a:rPr>
              <a:t>MPT, Emory University</a:t>
            </a:r>
          </a:p>
          <a:p>
            <a:pPr marL="400050" lvl="1" indent="0">
              <a:buFont typeface="Arial" charset="0"/>
              <a:buNone/>
            </a:pPr>
            <a:r>
              <a:rPr lang="en-US" sz="2000" dirty="0" err="1">
                <a:latin typeface="+mn-lt"/>
              </a:rPr>
              <a:t>DScPT</a:t>
            </a:r>
            <a:r>
              <a:rPr lang="en-US" sz="2000" dirty="0">
                <a:latin typeface="+mn-lt"/>
              </a:rPr>
              <a:t>, Andrews University</a:t>
            </a:r>
          </a:p>
          <a:p>
            <a:pPr marL="400050" lvl="1" indent="0">
              <a:buFont typeface="Arial" charset="0"/>
              <a:buNone/>
            </a:pPr>
            <a:r>
              <a:rPr lang="en-US" sz="2000" dirty="0">
                <a:latin typeface="+mn-lt"/>
              </a:rPr>
              <a:t>OCS – 1993/2003/2013</a:t>
            </a:r>
          </a:p>
          <a:p>
            <a:pPr marL="400050" lvl="1" indent="0">
              <a:buFont typeface="Arial" charset="0"/>
              <a:buNone/>
            </a:pPr>
            <a:r>
              <a:rPr lang="en-US" sz="2000" dirty="0">
                <a:latin typeface="+mn-lt"/>
              </a:rPr>
              <a:t>Certified Athletic Trainer (ATC)</a:t>
            </a:r>
          </a:p>
          <a:p>
            <a:pPr marL="400050" lvl="1" indent="0">
              <a:buFont typeface="Arial" charset="0"/>
              <a:buNone/>
            </a:pPr>
            <a:r>
              <a:rPr lang="en-US" sz="2000" dirty="0">
                <a:latin typeface="+mn-lt"/>
              </a:rPr>
              <a:t>NAIOMT Manual Therapy Fellowship                                                   	program (FAAOMPT)</a:t>
            </a:r>
          </a:p>
          <a:p>
            <a:pPr marL="400050" lvl="1" indent="0">
              <a:buFont typeface="Arial" charset="0"/>
              <a:buNone/>
            </a:pPr>
            <a:r>
              <a:rPr lang="en-US" sz="2000" dirty="0">
                <a:latin typeface="+mn-lt"/>
              </a:rPr>
              <a:t>COMT &amp; Clinical Fellowship                                                       	Instructor (CFI), NAIOMT</a:t>
            </a:r>
          </a:p>
          <a:p>
            <a:pPr marL="400050" lvl="1" indent="0">
              <a:buFont typeface="Arial" charset="0"/>
              <a:buNone/>
            </a:pPr>
            <a:r>
              <a:rPr lang="en-US" sz="2000" dirty="0">
                <a:latin typeface="+mn-lt"/>
              </a:rPr>
              <a:t>Certified Manual Trigger Point Therapist (CMTPT) – </a:t>
            </a:r>
          </a:p>
          <a:p>
            <a:pPr marL="400050" lvl="1" indent="0">
              <a:buFont typeface="Arial" charset="0"/>
              <a:buNone/>
            </a:pPr>
            <a:r>
              <a:rPr lang="en-US" sz="2000" dirty="0">
                <a:latin typeface="+mn-lt"/>
              </a:rPr>
              <a:t>	Myopain Seminars</a:t>
            </a:r>
          </a:p>
          <a:p>
            <a:pPr marL="400050" lvl="1" indent="0">
              <a:buFont typeface="Arial" charset="0"/>
              <a:buNone/>
            </a:pPr>
            <a:r>
              <a:rPr lang="en-US" sz="2000" dirty="0">
                <a:latin typeface="+mn-lt"/>
              </a:rPr>
              <a:t>Outstanding Physical Therapist award, NCPTA</a:t>
            </a:r>
          </a:p>
          <a:p>
            <a:pPr marL="400050" lvl="1" indent="0">
              <a:buFont typeface="Arial" charset="0"/>
              <a:buNone/>
            </a:pPr>
            <a:r>
              <a:rPr lang="en-US" sz="2000" dirty="0">
                <a:latin typeface="+mn-lt"/>
              </a:rPr>
              <a:t>Center Manager – CR Ballantyne, CR Union West, and 	CR Sara’s YMCA</a:t>
            </a:r>
          </a:p>
          <a:p>
            <a:endParaRPr lang="en-US" dirty="0"/>
          </a:p>
        </p:txBody>
      </p:sp>
      <p:pic>
        <p:nvPicPr>
          <p:cNvPr id="9" name="Content Placeholder 1"/>
          <p:cNvPicPr>
            <a:picLocks noGrp="1" noChangeAspect="1"/>
          </p:cNvPicPr>
          <p:nvPr>
            <p:ph sz="half" idx="2"/>
          </p:nvPr>
        </p:nvPicPr>
        <p:blipFill>
          <a:blip r:embed="rId2" cstate="print"/>
          <a:srcRect l="5727" t="3319" r="49889" b="69144"/>
          <a:stretch>
            <a:fillRect/>
          </a:stretch>
        </p:blipFill>
        <p:spPr>
          <a:xfrm>
            <a:off x="5791200" y="1600200"/>
            <a:ext cx="3030097" cy="2590800"/>
          </a:xfrm>
          <a:solidFill>
            <a:srgbClr val="009999"/>
          </a:solidFill>
          <a:ln>
            <a:solidFill>
              <a:srgbClr val="009999"/>
            </a:solidFill>
          </a:ln>
        </p:spPr>
      </p:pic>
    </p:spTree>
  </p:cSld>
  <p:clrMapOvr>
    <a:masterClrMapping/>
  </p:clrMapOvr>
</p:sld>
</file>

<file path=ppt/theme/theme1.xml><?xml version="1.0" encoding="utf-8"?>
<a:theme xmlns:a="http://schemas.openxmlformats.org/drawingml/2006/main" name="CHS-PowerpointTemplate-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7a13fa0-2397-4401-b326-ed31f47d46cd">M36TCXWS3FVM-26-70</_dlc_DocId>
    <_dlc_DocIdUrl xmlns="e7a13fa0-2397-4401-b326-ed31f47d46cd">
      <Url>http://documents.carolinas.org/_layouts/DocIdRedir.aspx?ID=M36TCXWS3FVM-26-70</Url>
      <Description>M36TCXWS3FVM-26-70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B44FBA748F2A5439FA43530FF690700" ma:contentTypeVersion="1" ma:contentTypeDescription="Create a new document." ma:contentTypeScope="" ma:versionID="3399ea1cded0487cb7dfd41ba98987c6">
  <xsd:schema xmlns:xsd="http://www.w3.org/2001/XMLSchema" xmlns:xs="http://www.w3.org/2001/XMLSchema" xmlns:p="http://schemas.microsoft.com/office/2006/metadata/properties" xmlns:ns2="e7a13fa0-2397-4401-b326-ed31f47d46cd" targetNamespace="http://schemas.microsoft.com/office/2006/metadata/properties" ma:root="true" ma:fieldsID="d9b63f3d6754c28a390a1dbefe142aed" ns2:_="">
    <xsd:import namespace="e7a13fa0-2397-4401-b326-ed31f47d46c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13fa0-2397-4401-b326-ed31f47d46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86E4D2-918F-4614-AA7B-43908EEF688C}">
  <ds:schemaRefs>
    <ds:schemaRef ds:uri="http://schemas.microsoft.com/sharepoint/events"/>
  </ds:schemaRefs>
</ds:datastoreItem>
</file>

<file path=customXml/itemProps2.xml><?xml version="1.0" encoding="utf-8"?>
<ds:datastoreItem xmlns:ds="http://schemas.openxmlformats.org/officeDocument/2006/customXml" ds:itemID="{F3E90E35-D5E1-49CA-8D24-136DB8102927}">
  <ds:schemaRefs>
    <ds:schemaRef ds:uri="http://www.w3.org/XML/1998/namespace"/>
    <ds:schemaRef ds:uri="http://purl.org/dc/dcmitype/"/>
    <ds:schemaRef ds:uri="http://purl.org/dc/elements/1.1/"/>
    <ds:schemaRef ds:uri="e7a13fa0-2397-4401-b326-ed31f47d46cd"/>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C4EFCF3-D204-4062-9453-314E382D2069}">
  <ds:schemaRefs>
    <ds:schemaRef ds:uri="http://schemas.microsoft.com/sharepoint/v3/contenttype/forms"/>
  </ds:schemaRefs>
</ds:datastoreItem>
</file>

<file path=customXml/itemProps4.xml><?xml version="1.0" encoding="utf-8"?>
<ds:datastoreItem xmlns:ds="http://schemas.openxmlformats.org/officeDocument/2006/customXml" ds:itemID="{EDC894FE-4F34-457F-A6EB-293A65EF1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13fa0-2397-4401-b326-ed31f47d4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CHS-PowerpointTemplate-One</Template>
  <TotalTime>308</TotalTime>
  <Words>1498</Words>
  <Application>Microsoft Office PowerPoint</Application>
  <PresentationFormat>On-screen Show (4:3)</PresentationFormat>
  <Paragraphs>429</Paragraphs>
  <Slides>32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Garamond</vt:lpstr>
      <vt:lpstr>Thonburi</vt:lpstr>
      <vt:lpstr>Times New Roman</vt:lpstr>
      <vt:lpstr>CHS-PowerpointTemplate-One</vt:lpstr>
      <vt:lpstr>Orthopaedic Physical Therapy Clinical Residency</vt:lpstr>
      <vt:lpstr>Clinical Residency </vt:lpstr>
      <vt:lpstr>Clinical Residency </vt:lpstr>
      <vt:lpstr>Clinical Residency </vt:lpstr>
      <vt:lpstr>Clinical Residency </vt:lpstr>
      <vt:lpstr>Faculty Background</vt:lpstr>
      <vt:lpstr>Residency Faculty</vt:lpstr>
      <vt:lpstr>Residency Faculty</vt:lpstr>
      <vt:lpstr>Residency Faculty</vt:lpstr>
      <vt:lpstr>Residency Faculty</vt:lpstr>
      <vt:lpstr>Residency Faculty</vt:lpstr>
      <vt:lpstr>Residency Faculty</vt:lpstr>
      <vt:lpstr>Residency Faculty</vt:lpstr>
      <vt:lpstr>Residency Faculty</vt:lpstr>
      <vt:lpstr>Residency Faculty</vt:lpstr>
      <vt:lpstr>Program Philosophy</vt:lpstr>
      <vt:lpstr>Residency Program Overview</vt:lpstr>
      <vt:lpstr>Curriculum Components</vt:lpstr>
      <vt:lpstr>PowerPoint Presentation</vt:lpstr>
      <vt:lpstr>Typical Resident Weekly Schedule</vt:lpstr>
      <vt:lpstr>Curriculum Resources</vt:lpstr>
      <vt:lpstr>Curriculum Resources</vt:lpstr>
      <vt:lpstr>Curriculum Resources</vt:lpstr>
      <vt:lpstr>Resident Evaluation</vt:lpstr>
      <vt:lpstr>Resident Evaluation</vt:lpstr>
      <vt:lpstr>Resident Feedback</vt:lpstr>
      <vt:lpstr>Resident Feedback</vt:lpstr>
      <vt:lpstr>Resident Feedback</vt:lpstr>
      <vt:lpstr>Resident Feedback</vt:lpstr>
      <vt:lpstr>Resident Feedback</vt:lpstr>
      <vt:lpstr>Resident Feedback</vt:lpstr>
      <vt:lpstr>Resident   OCS Exam  Pass Rate 2011-2016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Physical Therapy Clinical Residency</dc:title>
  <dc:creator>David Aiken</dc:creator>
  <cp:lastModifiedBy>Aiken, David</cp:lastModifiedBy>
  <cp:revision>70</cp:revision>
  <dcterms:created xsi:type="dcterms:W3CDTF">2016-08-04T21:17:36Z</dcterms:created>
  <dcterms:modified xsi:type="dcterms:W3CDTF">2017-12-18T18:52:18Z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0x0101001B44FBA748F2A5439FA43530FF690700</vt:lpwstr>
  </property>
  <property fmtid="{D5CDD505-2E9C-101B-9397-08002B2CF9AE}" pid="3" name="_dlc_DocIdItemGuid">
    <vt:lpwstr>1ee79053-5f43-48b2-9c79-6ae2f91b6ab7</vt:lpwstr>
  </property>
</Properties>
</file>