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 id="2147483699" r:id="rId4"/>
    <p:sldMasterId id="2147483711" r:id="rId5"/>
    <p:sldMasterId id="2147483723" r:id="rId6"/>
    <p:sldMasterId id="2147483735" r:id="rId7"/>
    <p:sldMasterId id="2147483747" r:id="rId8"/>
    <p:sldMasterId id="2147483761" r:id="rId9"/>
    <p:sldMasterId id="2147483775" r:id="rId10"/>
    <p:sldMasterId id="2147483787" r:id="rId11"/>
    <p:sldMasterId id="2147483799" r:id="rId12"/>
  </p:sldMasterIdLst>
  <p:notesMasterIdLst>
    <p:notesMasterId r:id="rId88"/>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8" r:id="rId59"/>
    <p:sldId id="309" r:id="rId60"/>
    <p:sldId id="310" r:id="rId61"/>
    <p:sldId id="314" r:id="rId62"/>
    <p:sldId id="315" r:id="rId63"/>
    <p:sldId id="316" r:id="rId64"/>
    <p:sldId id="317" r:id="rId65"/>
    <p:sldId id="318" r:id="rId66"/>
    <p:sldId id="319" r:id="rId67"/>
    <p:sldId id="320" r:id="rId68"/>
    <p:sldId id="321"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6" autoAdjust="0"/>
    <p:restoredTop sz="94660"/>
  </p:normalViewPr>
  <p:slideViewPr>
    <p:cSldViewPr snapToGrid="0">
      <p:cViewPr varScale="1">
        <p:scale>
          <a:sx n="79" d="100"/>
          <a:sy n="79" d="100"/>
        </p:scale>
        <p:origin x="11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5490ED-D00E-D549-9C30-DEB20D1529D5}" type="doc">
      <dgm:prSet loTypeId="urn:microsoft.com/office/officeart/2005/8/layout/pyramid1" loCatId="" qsTypeId="urn:microsoft.com/office/officeart/2005/8/quickstyle/simple2" qsCatId="simple" csTypeId="urn:microsoft.com/office/officeart/2005/8/colors/colorful4" csCatId="colorful" phldr="1"/>
      <dgm:spPr/>
      <dgm:t>
        <a:bodyPr/>
        <a:lstStyle/>
        <a:p>
          <a:endParaRPr lang="en-US"/>
        </a:p>
      </dgm:t>
    </dgm:pt>
    <dgm:pt modelId="{005BF1E3-B46C-E64C-A4C4-2A8B145B7A24}">
      <dgm:prSet phldrT="[Text]" custT="1"/>
      <dgm:spPr>
        <a:ln>
          <a:noFill/>
        </a:ln>
        <a:effectLst>
          <a:outerShdw blurRad="63500" sx="102000" sy="102000" algn="ctr" rotWithShape="0">
            <a:prstClr val="black">
              <a:alpha val="40000"/>
            </a:prstClr>
          </a:outerShdw>
        </a:effectLst>
      </dgm:spPr>
      <dgm:t>
        <a:bodyPr/>
        <a:lstStyle/>
        <a:p>
          <a:r>
            <a:rPr lang="en-US" sz="1600" b="1" dirty="0">
              <a:solidFill>
                <a:schemeClr val="bg1"/>
              </a:solidFill>
              <a:latin typeface="Calibri" panose="020F0502020204030204" pitchFamily="34" charset="0"/>
            </a:rPr>
            <a:t>Workforce</a:t>
          </a:r>
        </a:p>
        <a:p>
          <a:r>
            <a:rPr lang="en-US" altLang="en-US" sz="900" spc="0" dirty="0">
              <a:solidFill>
                <a:schemeClr val="bg1"/>
              </a:solidFill>
              <a:latin typeface="Calibri" panose="020F0502020204030204" pitchFamily="34" charset="0"/>
            </a:rPr>
            <a:t>Enhance the diversity and cultural competency skill-set of our teammates</a:t>
          </a:r>
          <a:endParaRPr lang="en-US" sz="900" spc="0" dirty="0">
            <a:solidFill>
              <a:schemeClr val="bg1"/>
            </a:solidFill>
            <a:latin typeface="Calibri" panose="020F0502020204030204" pitchFamily="34" charset="0"/>
          </a:endParaRPr>
        </a:p>
      </dgm:t>
    </dgm:pt>
    <dgm:pt modelId="{D49C8C2A-3D36-9749-9CCA-D8016103E7C5}" type="parTrans" cxnId="{4142ACC4-5020-8246-A5E9-4BAFF2E91713}">
      <dgm:prSet/>
      <dgm:spPr/>
      <dgm:t>
        <a:bodyPr/>
        <a:lstStyle/>
        <a:p>
          <a:endParaRPr lang="en-US">
            <a:solidFill>
              <a:schemeClr val="bg1"/>
            </a:solidFill>
          </a:endParaRPr>
        </a:p>
      </dgm:t>
    </dgm:pt>
    <dgm:pt modelId="{A01982CF-753D-6C4A-BDB2-C72D32489962}" type="sibTrans" cxnId="{4142ACC4-5020-8246-A5E9-4BAFF2E91713}">
      <dgm:prSet/>
      <dgm:spPr/>
      <dgm:t>
        <a:bodyPr/>
        <a:lstStyle/>
        <a:p>
          <a:endParaRPr lang="en-US">
            <a:solidFill>
              <a:schemeClr val="bg1"/>
            </a:solidFill>
          </a:endParaRPr>
        </a:p>
      </dgm:t>
    </dgm:pt>
    <dgm:pt modelId="{0FD7D645-1C93-C341-917B-9128079F5F98}">
      <dgm:prSet phldrT="[Text]" custT="1"/>
      <dgm:spPr>
        <a:ln>
          <a:noFill/>
        </a:ln>
        <a:effectLst>
          <a:outerShdw blurRad="63500" sx="102000" sy="102000" algn="ctr" rotWithShape="0">
            <a:prstClr val="black">
              <a:alpha val="40000"/>
            </a:prstClr>
          </a:outerShdw>
        </a:effectLst>
      </dgm:spPr>
      <dgm:t>
        <a:bodyPr/>
        <a:lstStyle/>
        <a:p>
          <a:r>
            <a:rPr lang="en-US" sz="1600" b="1" dirty="0">
              <a:solidFill>
                <a:schemeClr val="bg1"/>
              </a:solidFill>
              <a:latin typeface="Calibri" panose="020F0502020204030204" pitchFamily="34" charset="0"/>
            </a:rPr>
            <a:t>Community</a:t>
          </a:r>
        </a:p>
        <a:p>
          <a:r>
            <a:rPr lang="en-US" altLang="en-US" sz="900" spc="0" dirty="0">
              <a:solidFill>
                <a:schemeClr val="bg1"/>
              </a:solidFill>
              <a:latin typeface="Calibri" panose="020F0502020204030204" pitchFamily="34" charset="0"/>
            </a:rPr>
            <a:t>Enrich the health status of those who live </a:t>
          </a:r>
          <a:br>
            <a:rPr lang="en-US" altLang="en-US" sz="900" spc="0" dirty="0">
              <a:solidFill>
                <a:schemeClr val="bg1"/>
              </a:solidFill>
              <a:latin typeface="Calibri" panose="020F0502020204030204" pitchFamily="34" charset="0"/>
            </a:rPr>
          </a:br>
          <a:r>
            <a:rPr lang="en-US" altLang="en-US" sz="900" spc="0" dirty="0">
              <a:solidFill>
                <a:schemeClr val="bg1"/>
              </a:solidFill>
              <a:latin typeface="Calibri" panose="020F0502020204030204" pitchFamily="34" charset="0"/>
            </a:rPr>
            <a:t>and work in the communities we serve.</a:t>
          </a:r>
          <a:endParaRPr lang="en-US" sz="900" spc="0" dirty="0">
            <a:solidFill>
              <a:schemeClr val="bg1"/>
            </a:solidFill>
            <a:latin typeface="Calibri" panose="020F0502020204030204" pitchFamily="34" charset="0"/>
          </a:endParaRPr>
        </a:p>
      </dgm:t>
    </dgm:pt>
    <dgm:pt modelId="{6F001808-863E-574D-875F-87F6D4FC25EE}" type="parTrans" cxnId="{0F3693B9-6FD2-1345-B5D0-12A99EE7DB60}">
      <dgm:prSet/>
      <dgm:spPr/>
      <dgm:t>
        <a:bodyPr/>
        <a:lstStyle/>
        <a:p>
          <a:endParaRPr lang="en-US">
            <a:solidFill>
              <a:schemeClr val="bg1"/>
            </a:solidFill>
          </a:endParaRPr>
        </a:p>
      </dgm:t>
    </dgm:pt>
    <dgm:pt modelId="{A0D92AF3-F7F5-CC42-BB83-95659B288AEC}" type="sibTrans" cxnId="{0F3693B9-6FD2-1345-B5D0-12A99EE7DB60}">
      <dgm:prSet/>
      <dgm:spPr/>
      <dgm:t>
        <a:bodyPr/>
        <a:lstStyle/>
        <a:p>
          <a:endParaRPr lang="en-US">
            <a:solidFill>
              <a:schemeClr val="bg1"/>
            </a:solidFill>
          </a:endParaRPr>
        </a:p>
      </dgm:t>
    </dgm:pt>
    <dgm:pt modelId="{E5E06496-A315-AF47-B3BF-FBF0FCFD585D}">
      <dgm:prSet custT="1"/>
      <dgm:spPr>
        <a:ln>
          <a:noFill/>
        </a:ln>
        <a:effectLst>
          <a:outerShdw blurRad="63500" sx="102000" sy="102000" algn="ctr" rotWithShape="0">
            <a:prstClr val="black">
              <a:alpha val="40000"/>
            </a:prstClr>
          </a:outerShdw>
        </a:effectLst>
      </dgm:spPr>
      <dgm:t>
        <a:bodyPr/>
        <a:lstStyle/>
        <a:p>
          <a:r>
            <a:rPr lang="en-US" sz="1600" b="1" dirty="0">
              <a:solidFill>
                <a:schemeClr val="bg1"/>
              </a:solidFill>
              <a:latin typeface="Calibri" panose="020F0502020204030204" pitchFamily="34" charset="0"/>
            </a:rPr>
            <a:t>Diverse Customers</a:t>
          </a:r>
          <a:br>
            <a:rPr lang="en-US" sz="1600" b="1" dirty="0">
              <a:solidFill>
                <a:schemeClr val="bg1"/>
              </a:solidFill>
              <a:latin typeface="Calibri" panose="020F0502020204030204" pitchFamily="34" charset="0"/>
            </a:rPr>
          </a:br>
          <a:r>
            <a:rPr lang="en-US" altLang="en-US" sz="900" spc="0" dirty="0">
              <a:solidFill>
                <a:schemeClr val="bg1"/>
              </a:solidFill>
              <a:latin typeface="Calibri" panose="020F0502020204030204" pitchFamily="34" charset="0"/>
            </a:rPr>
            <a:t>Identify trends and develop segmentation strategies that target the fastest-growing populations of the region.</a:t>
          </a:r>
          <a:endParaRPr lang="en-US" sz="900" spc="0" dirty="0">
            <a:solidFill>
              <a:schemeClr val="bg1"/>
            </a:solidFill>
            <a:latin typeface="Calibri" panose="020F0502020204030204" pitchFamily="34" charset="0"/>
          </a:endParaRPr>
        </a:p>
      </dgm:t>
    </dgm:pt>
    <dgm:pt modelId="{439560D8-45F8-3D4D-971C-855F3975AF7E}" type="parTrans" cxnId="{CEB2E5A0-7A12-D74A-A11C-CB2DA6402867}">
      <dgm:prSet/>
      <dgm:spPr/>
      <dgm:t>
        <a:bodyPr/>
        <a:lstStyle/>
        <a:p>
          <a:endParaRPr lang="en-US">
            <a:solidFill>
              <a:schemeClr val="bg1"/>
            </a:solidFill>
          </a:endParaRPr>
        </a:p>
      </dgm:t>
    </dgm:pt>
    <dgm:pt modelId="{6E6AD95B-996D-4747-A8DB-CED968165F43}" type="sibTrans" cxnId="{CEB2E5A0-7A12-D74A-A11C-CB2DA6402867}">
      <dgm:prSet/>
      <dgm:spPr/>
      <dgm:t>
        <a:bodyPr/>
        <a:lstStyle/>
        <a:p>
          <a:endParaRPr lang="en-US">
            <a:solidFill>
              <a:schemeClr val="bg1"/>
            </a:solidFill>
          </a:endParaRPr>
        </a:p>
      </dgm:t>
    </dgm:pt>
    <dgm:pt modelId="{4BA829AF-F664-0242-BC1C-66F371C80AE2}">
      <dgm:prSet phldrT="[Text]" custT="1"/>
      <dgm:spPr>
        <a:solidFill>
          <a:srgbClr val="8064A2"/>
        </a:solidFill>
        <a:ln>
          <a:noFill/>
        </a:ln>
        <a:effectLst>
          <a:outerShdw blurRad="63500" sx="102000" sy="102000" algn="ctr" rotWithShape="0">
            <a:prstClr val="black">
              <a:alpha val="40000"/>
            </a:prstClr>
          </a:outerShdw>
        </a:effectLst>
      </dgm:spPr>
      <dgm:t>
        <a:bodyPr bIns="64008" anchor="b" anchorCtr="0"/>
        <a:lstStyle/>
        <a:p>
          <a:endParaRPr lang="en-US" sz="1200" b="1" spc="0" dirty="0">
            <a:solidFill>
              <a:schemeClr val="bg1"/>
            </a:solidFill>
          </a:endParaRPr>
        </a:p>
        <a:p>
          <a:r>
            <a:rPr lang="en-US" sz="1400" b="1" spc="0" dirty="0">
              <a:solidFill>
                <a:schemeClr val="bg1"/>
              </a:solidFill>
              <a:latin typeface="Calibri" panose="020F0502020204030204" pitchFamily="34" charset="0"/>
            </a:rPr>
            <a:t>Culturally </a:t>
          </a:r>
          <a:br>
            <a:rPr lang="en-US" sz="1400" b="1" spc="0" dirty="0">
              <a:solidFill>
                <a:schemeClr val="bg1"/>
              </a:solidFill>
              <a:latin typeface="Calibri" panose="020F0502020204030204" pitchFamily="34" charset="0"/>
            </a:rPr>
          </a:br>
          <a:r>
            <a:rPr lang="en-US" sz="1400" b="1" spc="0" dirty="0">
              <a:solidFill>
                <a:schemeClr val="bg1"/>
              </a:solidFill>
              <a:latin typeface="Calibri" panose="020F0502020204030204" pitchFamily="34" charset="0"/>
            </a:rPr>
            <a:t>Competent Care</a:t>
          </a:r>
        </a:p>
        <a:p>
          <a:r>
            <a:rPr lang="en-US" altLang="en-US" sz="800" spc="0" dirty="0">
              <a:solidFill>
                <a:schemeClr val="bg1"/>
              </a:solidFill>
              <a:latin typeface="Calibri" panose="020F0502020204030204" pitchFamily="34" charset="0"/>
            </a:rPr>
            <a:t>Provide culturally and </a:t>
          </a:r>
        </a:p>
        <a:p>
          <a:r>
            <a:rPr lang="en-US" altLang="en-US" sz="800" spc="0" dirty="0">
              <a:solidFill>
                <a:schemeClr val="bg1"/>
              </a:solidFill>
              <a:latin typeface="Calibri" panose="020F0502020204030204" pitchFamily="34" charset="0"/>
            </a:rPr>
            <a:t>linguistically competent care </a:t>
          </a:r>
        </a:p>
        <a:p>
          <a:r>
            <a:rPr lang="en-US" altLang="en-US" sz="800" spc="0" dirty="0">
              <a:solidFill>
                <a:schemeClr val="bg1"/>
              </a:solidFill>
              <a:latin typeface="Calibri" panose="020F0502020204030204" pitchFamily="34" charset="0"/>
            </a:rPr>
            <a:t>to improve the health status of </a:t>
          </a:r>
        </a:p>
        <a:p>
          <a:r>
            <a:rPr lang="en-US" altLang="en-US" sz="800" spc="0" dirty="0">
              <a:solidFill>
                <a:schemeClr val="bg1"/>
              </a:solidFill>
              <a:latin typeface="Calibri" panose="020F0502020204030204" pitchFamily="34" charset="0"/>
            </a:rPr>
            <a:t>our increasingly diverse patient population.</a:t>
          </a:r>
          <a:endParaRPr lang="en-US" sz="800" spc="0" dirty="0">
            <a:solidFill>
              <a:schemeClr val="bg1"/>
            </a:solidFill>
            <a:latin typeface="Calibri" panose="020F0502020204030204" pitchFamily="34" charset="0"/>
          </a:endParaRPr>
        </a:p>
      </dgm:t>
    </dgm:pt>
    <dgm:pt modelId="{0D87BA8F-20AF-A141-9782-9E8123DB791F}" type="sibTrans" cxnId="{359CD469-23C2-CE4B-9708-595BDF603547}">
      <dgm:prSet/>
      <dgm:spPr/>
      <dgm:t>
        <a:bodyPr/>
        <a:lstStyle/>
        <a:p>
          <a:endParaRPr lang="en-US">
            <a:solidFill>
              <a:schemeClr val="bg1"/>
            </a:solidFill>
          </a:endParaRPr>
        </a:p>
      </dgm:t>
    </dgm:pt>
    <dgm:pt modelId="{4E04CEE2-0D38-EA46-9359-1C4E5F2BB531}" type="parTrans" cxnId="{359CD469-23C2-CE4B-9708-595BDF603547}">
      <dgm:prSet/>
      <dgm:spPr/>
      <dgm:t>
        <a:bodyPr/>
        <a:lstStyle/>
        <a:p>
          <a:endParaRPr lang="en-US">
            <a:solidFill>
              <a:schemeClr val="bg1"/>
            </a:solidFill>
          </a:endParaRPr>
        </a:p>
      </dgm:t>
    </dgm:pt>
    <dgm:pt modelId="{2A70052B-DAFC-5F44-9156-883C55D1DFBD}" type="pres">
      <dgm:prSet presAssocID="{9E5490ED-D00E-D549-9C30-DEB20D1529D5}" presName="Name0" presStyleCnt="0">
        <dgm:presLayoutVars>
          <dgm:dir/>
          <dgm:animLvl val="lvl"/>
          <dgm:resizeHandles val="exact"/>
        </dgm:presLayoutVars>
      </dgm:prSet>
      <dgm:spPr/>
    </dgm:pt>
    <dgm:pt modelId="{6EDFA513-12C2-C34D-A115-8981D408C106}" type="pres">
      <dgm:prSet presAssocID="{4BA829AF-F664-0242-BC1C-66F371C80AE2}" presName="Name8" presStyleCnt="0"/>
      <dgm:spPr/>
    </dgm:pt>
    <dgm:pt modelId="{D9E11901-3996-DC42-A9DB-169C9EE2A2BF}" type="pres">
      <dgm:prSet presAssocID="{4BA829AF-F664-0242-BC1C-66F371C80AE2}" presName="level" presStyleLbl="node1" presStyleIdx="0" presStyleCnt="4" custScaleY="233333">
        <dgm:presLayoutVars>
          <dgm:chMax val="1"/>
          <dgm:bulletEnabled val="1"/>
        </dgm:presLayoutVars>
      </dgm:prSet>
      <dgm:spPr/>
    </dgm:pt>
    <dgm:pt modelId="{36008B7F-0F2C-8248-836B-7161F71DF85C}" type="pres">
      <dgm:prSet presAssocID="{4BA829AF-F664-0242-BC1C-66F371C80AE2}" presName="levelTx" presStyleLbl="revTx" presStyleIdx="0" presStyleCnt="0">
        <dgm:presLayoutVars>
          <dgm:chMax val="1"/>
          <dgm:bulletEnabled val="1"/>
        </dgm:presLayoutVars>
      </dgm:prSet>
      <dgm:spPr/>
    </dgm:pt>
    <dgm:pt modelId="{EBA36C42-3FF0-B844-947F-343F89146D7F}" type="pres">
      <dgm:prSet presAssocID="{005BF1E3-B46C-E64C-A4C4-2A8B145B7A24}" presName="Name8" presStyleCnt="0"/>
      <dgm:spPr/>
    </dgm:pt>
    <dgm:pt modelId="{3E649D5F-9A16-D94A-A283-FAACD9712B33}" type="pres">
      <dgm:prSet presAssocID="{005BF1E3-B46C-E64C-A4C4-2A8B145B7A24}" presName="level" presStyleLbl="node1" presStyleIdx="1" presStyleCnt="4">
        <dgm:presLayoutVars>
          <dgm:chMax val="1"/>
          <dgm:bulletEnabled val="1"/>
        </dgm:presLayoutVars>
      </dgm:prSet>
      <dgm:spPr/>
    </dgm:pt>
    <dgm:pt modelId="{3A5D6909-2AC7-6742-8A06-8CADE7F50D41}" type="pres">
      <dgm:prSet presAssocID="{005BF1E3-B46C-E64C-A4C4-2A8B145B7A24}" presName="levelTx" presStyleLbl="revTx" presStyleIdx="0" presStyleCnt="0">
        <dgm:presLayoutVars>
          <dgm:chMax val="1"/>
          <dgm:bulletEnabled val="1"/>
        </dgm:presLayoutVars>
      </dgm:prSet>
      <dgm:spPr/>
    </dgm:pt>
    <dgm:pt modelId="{387F5542-20F6-D94F-B858-168F3FDCB487}" type="pres">
      <dgm:prSet presAssocID="{0FD7D645-1C93-C341-917B-9128079F5F98}" presName="Name8" presStyleCnt="0"/>
      <dgm:spPr/>
    </dgm:pt>
    <dgm:pt modelId="{D31557A2-B4B8-8F40-A2B4-9E44C55C80D3}" type="pres">
      <dgm:prSet presAssocID="{0FD7D645-1C93-C341-917B-9128079F5F98}" presName="level" presStyleLbl="node1" presStyleIdx="2" presStyleCnt="4">
        <dgm:presLayoutVars>
          <dgm:chMax val="1"/>
          <dgm:bulletEnabled val="1"/>
        </dgm:presLayoutVars>
      </dgm:prSet>
      <dgm:spPr/>
    </dgm:pt>
    <dgm:pt modelId="{F6F90EF1-C48E-0342-AF95-E109FB0A0AE4}" type="pres">
      <dgm:prSet presAssocID="{0FD7D645-1C93-C341-917B-9128079F5F98}" presName="levelTx" presStyleLbl="revTx" presStyleIdx="0" presStyleCnt="0">
        <dgm:presLayoutVars>
          <dgm:chMax val="1"/>
          <dgm:bulletEnabled val="1"/>
        </dgm:presLayoutVars>
      </dgm:prSet>
      <dgm:spPr/>
    </dgm:pt>
    <dgm:pt modelId="{036613A6-D063-7F45-B83B-0E1F40B54DAE}" type="pres">
      <dgm:prSet presAssocID="{E5E06496-A315-AF47-B3BF-FBF0FCFD585D}" presName="Name8" presStyleCnt="0"/>
      <dgm:spPr/>
    </dgm:pt>
    <dgm:pt modelId="{DD62E7A2-EFD0-1B4F-A1E0-C89ADEAE6B7F}" type="pres">
      <dgm:prSet presAssocID="{E5E06496-A315-AF47-B3BF-FBF0FCFD585D}" presName="level" presStyleLbl="node1" presStyleIdx="3" presStyleCnt="4">
        <dgm:presLayoutVars>
          <dgm:chMax val="1"/>
          <dgm:bulletEnabled val="1"/>
        </dgm:presLayoutVars>
      </dgm:prSet>
      <dgm:spPr/>
    </dgm:pt>
    <dgm:pt modelId="{66566386-FF85-974F-B794-FA37769B5ABC}" type="pres">
      <dgm:prSet presAssocID="{E5E06496-A315-AF47-B3BF-FBF0FCFD585D}" presName="levelTx" presStyleLbl="revTx" presStyleIdx="0" presStyleCnt="0">
        <dgm:presLayoutVars>
          <dgm:chMax val="1"/>
          <dgm:bulletEnabled val="1"/>
        </dgm:presLayoutVars>
      </dgm:prSet>
      <dgm:spPr/>
    </dgm:pt>
  </dgm:ptLst>
  <dgm:cxnLst>
    <dgm:cxn modelId="{2D926218-1D29-4941-8ADA-1321CC0EEE4D}" type="presOf" srcId="{E5E06496-A315-AF47-B3BF-FBF0FCFD585D}" destId="{66566386-FF85-974F-B794-FA37769B5ABC}" srcOrd="1" destOrd="0" presId="urn:microsoft.com/office/officeart/2005/8/layout/pyramid1"/>
    <dgm:cxn modelId="{92D24544-0585-4DA8-919B-940A57ACA8D4}" type="presOf" srcId="{E5E06496-A315-AF47-B3BF-FBF0FCFD585D}" destId="{DD62E7A2-EFD0-1B4F-A1E0-C89ADEAE6B7F}" srcOrd="0" destOrd="0" presId="urn:microsoft.com/office/officeart/2005/8/layout/pyramid1"/>
    <dgm:cxn modelId="{FB7AD065-2FA4-4A25-8154-6C791F4331C7}" type="presOf" srcId="{9E5490ED-D00E-D549-9C30-DEB20D1529D5}" destId="{2A70052B-DAFC-5F44-9156-883C55D1DFBD}" srcOrd="0" destOrd="0" presId="urn:microsoft.com/office/officeart/2005/8/layout/pyramid1"/>
    <dgm:cxn modelId="{359CD469-23C2-CE4B-9708-595BDF603547}" srcId="{9E5490ED-D00E-D549-9C30-DEB20D1529D5}" destId="{4BA829AF-F664-0242-BC1C-66F371C80AE2}" srcOrd="0" destOrd="0" parTransId="{4E04CEE2-0D38-EA46-9359-1C4E5F2BB531}" sibTransId="{0D87BA8F-20AF-A141-9782-9E8123DB791F}"/>
    <dgm:cxn modelId="{69B94F56-34CC-4F30-97A0-E8A741DF11ED}" type="presOf" srcId="{005BF1E3-B46C-E64C-A4C4-2A8B145B7A24}" destId="{3E649D5F-9A16-D94A-A283-FAACD9712B33}" srcOrd="0" destOrd="0" presId="urn:microsoft.com/office/officeart/2005/8/layout/pyramid1"/>
    <dgm:cxn modelId="{72341C8B-0665-439E-BF68-127365CBB636}" type="presOf" srcId="{4BA829AF-F664-0242-BC1C-66F371C80AE2}" destId="{D9E11901-3996-DC42-A9DB-169C9EE2A2BF}" srcOrd="0" destOrd="0" presId="urn:microsoft.com/office/officeart/2005/8/layout/pyramid1"/>
    <dgm:cxn modelId="{472AAE8F-A798-4030-8D2F-12E6783ED6F0}" type="presOf" srcId="{0FD7D645-1C93-C341-917B-9128079F5F98}" destId="{F6F90EF1-C48E-0342-AF95-E109FB0A0AE4}" srcOrd="1" destOrd="0" presId="urn:microsoft.com/office/officeart/2005/8/layout/pyramid1"/>
    <dgm:cxn modelId="{CEB2E5A0-7A12-D74A-A11C-CB2DA6402867}" srcId="{9E5490ED-D00E-D549-9C30-DEB20D1529D5}" destId="{E5E06496-A315-AF47-B3BF-FBF0FCFD585D}" srcOrd="3" destOrd="0" parTransId="{439560D8-45F8-3D4D-971C-855F3975AF7E}" sibTransId="{6E6AD95B-996D-4747-A8DB-CED968165F43}"/>
    <dgm:cxn modelId="{0F3693B9-6FD2-1345-B5D0-12A99EE7DB60}" srcId="{9E5490ED-D00E-D549-9C30-DEB20D1529D5}" destId="{0FD7D645-1C93-C341-917B-9128079F5F98}" srcOrd="2" destOrd="0" parTransId="{6F001808-863E-574D-875F-87F6D4FC25EE}" sibTransId="{A0D92AF3-F7F5-CC42-BB83-95659B288AEC}"/>
    <dgm:cxn modelId="{4142ACC4-5020-8246-A5E9-4BAFF2E91713}" srcId="{9E5490ED-D00E-D549-9C30-DEB20D1529D5}" destId="{005BF1E3-B46C-E64C-A4C4-2A8B145B7A24}" srcOrd="1" destOrd="0" parTransId="{D49C8C2A-3D36-9749-9CCA-D8016103E7C5}" sibTransId="{A01982CF-753D-6C4A-BDB2-C72D32489962}"/>
    <dgm:cxn modelId="{0D7371D7-126D-4574-8903-988AFEA77078}" type="presOf" srcId="{0FD7D645-1C93-C341-917B-9128079F5F98}" destId="{D31557A2-B4B8-8F40-A2B4-9E44C55C80D3}" srcOrd="0" destOrd="0" presId="urn:microsoft.com/office/officeart/2005/8/layout/pyramid1"/>
    <dgm:cxn modelId="{DC4A4AE1-6AF3-4952-8196-8F64BD40F999}" type="presOf" srcId="{005BF1E3-B46C-E64C-A4C4-2A8B145B7A24}" destId="{3A5D6909-2AC7-6742-8A06-8CADE7F50D41}" srcOrd="1" destOrd="0" presId="urn:microsoft.com/office/officeart/2005/8/layout/pyramid1"/>
    <dgm:cxn modelId="{2E0552FF-41C1-4B5D-AC61-E032BB66B9D9}" type="presOf" srcId="{4BA829AF-F664-0242-BC1C-66F371C80AE2}" destId="{36008B7F-0F2C-8248-836B-7161F71DF85C}" srcOrd="1" destOrd="0" presId="urn:microsoft.com/office/officeart/2005/8/layout/pyramid1"/>
    <dgm:cxn modelId="{4F0E7B5A-A64D-48A7-814F-6F8F6325246F}" type="presParOf" srcId="{2A70052B-DAFC-5F44-9156-883C55D1DFBD}" destId="{6EDFA513-12C2-C34D-A115-8981D408C106}" srcOrd="0" destOrd="0" presId="urn:microsoft.com/office/officeart/2005/8/layout/pyramid1"/>
    <dgm:cxn modelId="{CA331BD6-7527-40BC-91D6-50D35210FD98}" type="presParOf" srcId="{6EDFA513-12C2-C34D-A115-8981D408C106}" destId="{D9E11901-3996-DC42-A9DB-169C9EE2A2BF}" srcOrd="0" destOrd="0" presId="urn:microsoft.com/office/officeart/2005/8/layout/pyramid1"/>
    <dgm:cxn modelId="{D715BB61-824D-4A4F-BB80-8CD24FB2F677}" type="presParOf" srcId="{6EDFA513-12C2-C34D-A115-8981D408C106}" destId="{36008B7F-0F2C-8248-836B-7161F71DF85C}" srcOrd="1" destOrd="0" presId="urn:microsoft.com/office/officeart/2005/8/layout/pyramid1"/>
    <dgm:cxn modelId="{3E629E95-7455-480F-A9E7-EB3791869719}" type="presParOf" srcId="{2A70052B-DAFC-5F44-9156-883C55D1DFBD}" destId="{EBA36C42-3FF0-B844-947F-343F89146D7F}" srcOrd="1" destOrd="0" presId="urn:microsoft.com/office/officeart/2005/8/layout/pyramid1"/>
    <dgm:cxn modelId="{ABD938F6-B67E-462B-AF64-CA0E3C6C8A10}" type="presParOf" srcId="{EBA36C42-3FF0-B844-947F-343F89146D7F}" destId="{3E649D5F-9A16-D94A-A283-FAACD9712B33}" srcOrd="0" destOrd="0" presId="urn:microsoft.com/office/officeart/2005/8/layout/pyramid1"/>
    <dgm:cxn modelId="{8968A610-FCC6-4059-A311-5344AE875A8A}" type="presParOf" srcId="{EBA36C42-3FF0-B844-947F-343F89146D7F}" destId="{3A5D6909-2AC7-6742-8A06-8CADE7F50D41}" srcOrd="1" destOrd="0" presId="urn:microsoft.com/office/officeart/2005/8/layout/pyramid1"/>
    <dgm:cxn modelId="{E0B8F6A1-BDD0-42A4-B75E-730038CDE3A8}" type="presParOf" srcId="{2A70052B-DAFC-5F44-9156-883C55D1DFBD}" destId="{387F5542-20F6-D94F-B858-168F3FDCB487}" srcOrd="2" destOrd="0" presId="urn:microsoft.com/office/officeart/2005/8/layout/pyramid1"/>
    <dgm:cxn modelId="{ECC5A9FA-F5AF-4F33-A762-F0610058F1CC}" type="presParOf" srcId="{387F5542-20F6-D94F-B858-168F3FDCB487}" destId="{D31557A2-B4B8-8F40-A2B4-9E44C55C80D3}" srcOrd="0" destOrd="0" presId="urn:microsoft.com/office/officeart/2005/8/layout/pyramid1"/>
    <dgm:cxn modelId="{F861D457-EF86-48C4-BB1F-1C8B6F399C2C}" type="presParOf" srcId="{387F5542-20F6-D94F-B858-168F3FDCB487}" destId="{F6F90EF1-C48E-0342-AF95-E109FB0A0AE4}" srcOrd="1" destOrd="0" presId="urn:microsoft.com/office/officeart/2005/8/layout/pyramid1"/>
    <dgm:cxn modelId="{3A70E832-DCDD-478A-9095-79BC8D88437C}" type="presParOf" srcId="{2A70052B-DAFC-5F44-9156-883C55D1DFBD}" destId="{036613A6-D063-7F45-B83B-0E1F40B54DAE}" srcOrd="3" destOrd="0" presId="urn:microsoft.com/office/officeart/2005/8/layout/pyramid1"/>
    <dgm:cxn modelId="{5492C38E-424F-44B0-BC7C-BFD007687BC2}" type="presParOf" srcId="{036613A6-D063-7F45-B83B-0E1F40B54DAE}" destId="{DD62E7A2-EFD0-1B4F-A1E0-C89ADEAE6B7F}" srcOrd="0" destOrd="0" presId="urn:microsoft.com/office/officeart/2005/8/layout/pyramid1"/>
    <dgm:cxn modelId="{FDE3436F-5F3F-49B1-BB95-9E13FC279E60}" type="presParOf" srcId="{036613A6-D063-7F45-B83B-0E1F40B54DAE}" destId="{66566386-FF85-974F-B794-FA37769B5ABC}"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EEC0AC-1D81-43E7-9FA0-FA7A684A9D24}"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10478EB1-CC3E-4B54-BFBA-B51F939B4571}">
      <dgm:prSet phldrT="[Text]" custT="1"/>
      <dgm:spPr>
        <a:noFill/>
        <a:ln>
          <a:solidFill>
            <a:srgbClr val="008C95"/>
          </a:solidFill>
        </a:ln>
      </dgm:spPr>
      <dgm:t>
        <a:bodyPr/>
        <a:lstStyle/>
        <a:p>
          <a:r>
            <a:rPr lang="en-US" sz="1000" dirty="0">
              <a:solidFill>
                <a:srgbClr val="9B2C98"/>
              </a:solidFill>
              <a:latin typeface="Calibri" panose="020F0502020204030204" pitchFamily="34" charset="0"/>
            </a:rPr>
            <a:t>EQualityONE</a:t>
          </a:r>
        </a:p>
        <a:p>
          <a:r>
            <a:rPr lang="en-US" sz="900" dirty="0">
              <a:solidFill>
                <a:srgbClr val="9B2C98"/>
              </a:solidFill>
              <a:latin typeface="Calibri" panose="020F0502020204030204" pitchFamily="34" charset="0"/>
            </a:rPr>
            <a:t>(LGBTQ </a:t>
          </a:r>
          <a:r>
            <a:rPr lang="en-US" sz="900" i="1" dirty="0">
              <a:solidFill>
                <a:srgbClr val="9B2C98"/>
              </a:solidFill>
              <a:latin typeface="Calibri" panose="020F0502020204030204" pitchFamily="34" charset="0"/>
            </a:rPr>
            <a:t>+ </a:t>
          </a:r>
          <a:r>
            <a:rPr lang="en-US" sz="900" i="0" dirty="0">
              <a:solidFill>
                <a:srgbClr val="9B2C98"/>
              </a:solidFill>
              <a:latin typeface="Calibri" panose="020F0502020204030204" pitchFamily="34" charset="0"/>
            </a:rPr>
            <a:t>Allies</a:t>
          </a:r>
          <a:r>
            <a:rPr lang="en-US" sz="900" dirty="0">
              <a:solidFill>
                <a:srgbClr val="9B2C98"/>
              </a:solidFill>
              <a:latin typeface="Calibri" panose="020F0502020204030204" pitchFamily="34" charset="0"/>
            </a:rPr>
            <a:t>)</a:t>
          </a:r>
        </a:p>
      </dgm:t>
    </dgm:pt>
    <dgm:pt modelId="{DB907355-26E9-49EB-A3A0-E053007EFA70}" type="parTrans" cxnId="{94A39E8C-9243-41E9-A489-D625DD84D0B2}">
      <dgm:prSet/>
      <dgm:spPr/>
      <dgm:t>
        <a:bodyPr/>
        <a:lstStyle/>
        <a:p>
          <a:endParaRPr lang="en-US">
            <a:solidFill>
              <a:srgbClr val="636363"/>
            </a:solidFill>
          </a:endParaRPr>
        </a:p>
      </dgm:t>
    </dgm:pt>
    <dgm:pt modelId="{E3CA23E8-33BD-4CBA-8539-5A314849CF64}" type="sibTrans" cxnId="{94A39E8C-9243-41E9-A489-D625DD84D0B2}">
      <dgm:prSet/>
      <dgm:spPr>
        <a:ln>
          <a:solidFill>
            <a:srgbClr val="636363"/>
          </a:solidFill>
        </a:ln>
      </dgm:spPr>
      <dgm:t>
        <a:bodyPr/>
        <a:lstStyle/>
        <a:p>
          <a:endParaRPr lang="en-US">
            <a:solidFill>
              <a:srgbClr val="636363"/>
            </a:solidFill>
          </a:endParaRPr>
        </a:p>
      </dgm:t>
    </dgm:pt>
    <dgm:pt modelId="{314D831E-7C45-405C-A371-740B2CE3A0A2}">
      <dgm:prSet phldrT="[Text]" custT="1"/>
      <dgm:spPr>
        <a:noFill/>
        <a:ln>
          <a:solidFill>
            <a:srgbClr val="008C95"/>
          </a:solidFill>
        </a:ln>
      </dgm:spPr>
      <dgm:t>
        <a:bodyPr/>
        <a:lstStyle/>
        <a:p>
          <a:r>
            <a:rPr lang="en-US" sz="1000" dirty="0">
              <a:solidFill>
                <a:srgbClr val="9B2C98"/>
              </a:solidFill>
              <a:latin typeface="Calibri" panose="020F0502020204030204" pitchFamily="34" charset="0"/>
            </a:rPr>
            <a:t>One Team One Mission</a:t>
          </a:r>
        </a:p>
        <a:p>
          <a:r>
            <a:rPr lang="en-US" sz="800" dirty="0">
              <a:solidFill>
                <a:srgbClr val="9B2C98"/>
              </a:solidFill>
              <a:latin typeface="Calibri" panose="020F0502020204030204" pitchFamily="34" charset="0"/>
            </a:rPr>
            <a:t>(Veteran &amp; Military </a:t>
          </a:r>
          <a:r>
            <a:rPr lang="en-US" sz="800" i="1" dirty="0">
              <a:solidFill>
                <a:srgbClr val="9B2C98"/>
              </a:solidFill>
              <a:latin typeface="Calibri" panose="020F0502020204030204" pitchFamily="34" charset="0"/>
            </a:rPr>
            <a:t>+ </a:t>
          </a:r>
          <a:r>
            <a:rPr lang="en-US" sz="800" i="0" dirty="0">
              <a:solidFill>
                <a:srgbClr val="9B2C98"/>
              </a:solidFill>
              <a:latin typeface="Calibri" panose="020F0502020204030204" pitchFamily="34" charset="0"/>
            </a:rPr>
            <a:t>Allies</a:t>
          </a:r>
          <a:r>
            <a:rPr lang="en-US" sz="800" dirty="0">
              <a:solidFill>
                <a:srgbClr val="9B2C98"/>
              </a:solidFill>
              <a:latin typeface="Calibri" panose="020F0502020204030204" pitchFamily="34" charset="0"/>
            </a:rPr>
            <a:t>)</a:t>
          </a:r>
        </a:p>
      </dgm:t>
    </dgm:pt>
    <dgm:pt modelId="{75886CEC-95A2-41E7-9EE3-C6E117146FC6}" type="parTrans" cxnId="{DA7C56EF-DDC3-44AE-846F-FB271A28677C}">
      <dgm:prSet/>
      <dgm:spPr/>
      <dgm:t>
        <a:bodyPr/>
        <a:lstStyle/>
        <a:p>
          <a:endParaRPr lang="en-US">
            <a:solidFill>
              <a:srgbClr val="636363"/>
            </a:solidFill>
          </a:endParaRPr>
        </a:p>
      </dgm:t>
    </dgm:pt>
    <dgm:pt modelId="{106445AE-377D-4F39-96B2-5AAF96316BB8}" type="sibTrans" cxnId="{DA7C56EF-DDC3-44AE-846F-FB271A28677C}">
      <dgm:prSet/>
      <dgm:spPr>
        <a:ln>
          <a:solidFill>
            <a:srgbClr val="636363"/>
          </a:solidFill>
        </a:ln>
      </dgm:spPr>
      <dgm:t>
        <a:bodyPr/>
        <a:lstStyle/>
        <a:p>
          <a:endParaRPr lang="en-US">
            <a:solidFill>
              <a:srgbClr val="636363"/>
            </a:solidFill>
          </a:endParaRPr>
        </a:p>
      </dgm:t>
    </dgm:pt>
    <dgm:pt modelId="{F76704AB-2757-4EF3-97CD-8523675E6513}">
      <dgm:prSet phldrT="[Text]" custT="1"/>
      <dgm:spPr>
        <a:noFill/>
        <a:ln>
          <a:solidFill>
            <a:srgbClr val="008C95"/>
          </a:solidFill>
        </a:ln>
      </dgm:spPr>
      <dgm:t>
        <a:bodyPr/>
        <a:lstStyle/>
        <a:p>
          <a:r>
            <a:rPr lang="en-US" sz="1000" dirty="0">
              <a:solidFill>
                <a:srgbClr val="9B2C98"/>
              </a:solidFill>
              <a:latin typeface="Calibri" panose="020F0502020204030204" pitchFamily="34" charset="0"/>
            </a:rPr>
            <a:t>UNIDOS</a:t>
          </a:r>
        </a:p>
        <a:p>
          <a:r>
            <a:rPr lang="en-US" sz="900" dirty="0">
              <a:solidFill>
                <a:srgbClr val="9B2C98"/>
              </a:solidFill>
              <a:latin typeface="Calibri" panose="020F0502020204030204" pitchFamily="34" charset="0"/>
            </a:rPr>
            <a:t>(Latino(a)</a:t>
          </a:r>
        </a:p>
        <a:p>
          <a:r>
            <a:rPr lang="en-US" sz="900" dirty="0">
              <a:solidFill>
                <a:srgbClr val="9B2C98"/>
              </a:solidFill>
              <a:latin typeface="Calibri" panose="020F0502020204030204" pitchFamily="34" charset="0"/>
            </a:rPr>
            <a:t>/Hispanic + Allies)</a:t>
          </a:r>
        </a:p>
      </dgm:t>
    </dgm:pt>
    <dgm:pt modelId="{C2C73262-9409-40B3-98A0-D8CFC8CD2BD2}" type="parTrans" cxnId="{FB6D0C79-7EDA-492D-963F-0BC1F07543B3}">
      <dgm:prSet/>
      <dgm:spPr/>
      <dgm:t>
        <a:bodyPr/>
        <a:lstStyle/>
        <a:p>
          <a:endParaRPr lang="en-US">
            <a:solidFill>
              <a:srgbClr val="636363"/>
            </a:solidFill>
          </a:endParaRPr>
        </a:p>
      </dgm:t>
    </dgm:pt>
    <dgm:pt modelId="{9FED7892-CF59-425B-AF76-17531195D934}" type="sibTrans" cxnId="{FB6D0C79-7EDA-492D-963F-0BC1F07543B3}">
      <dgm:prSet/>
      <dgm:spPr>
        <a:ln>
          <a:solidFill>
            <a:srgbClr val="636363"/>
          </a:solidFill>
        </a:ln>
      </dgm:spPr>
      <dgm:t>
        <a:bodyPr/>
        <a:lstStyle/>
        <a:p>
          <a:endParaRPr lang="en-US">
            <a:solidFill>
              <a:srgbClr val="636363"/>
            </a:solidFill>
          </a:endParaRPr>
        </a:p>
      </dgm:t>
    </dgm:pt>
    <dgm:pt modelId="{0315CC41-FD93-44E2-811D-976121E0BF5E}">
      <dgm:prSet phldrT="[Text]" custT="1"/>
      <dgm:spPr>
        <a:noFill/>
        <a:ln>
          <a:solidFill>
            <a:srgbClr val="008C95"/>
          </a:solidFill>
        </a:ln>
      </dgm:spPr>
      <dgm:t>
        <a:bodyPr/>
        <a:lstStyle/>
        <a:p>
          <a:r>
            <a:rPr lang="en-US" sz="900" dirty="0">
              <a:solidFill>
                <a:srgbClr val="9B2C98"/>
              </a:solidFill>
              <a:latin typeface="Calibri" panose="020F0502020204030204" pitchFamily="34" charset="0"/>
            </a:rPr>
            <a:t>Women’s Executive Leadership</a:t>
          </a:r>
        </a:p>
        <a:p>
          <a:r>
            <a:rPr lang="en-US" sz="800" dirty="0">
              <a:solidFill>
                <a:srgbClr val="9B2C98"/>
              </a:solidFill>
              <a:latin typeface="Calibri" panose="020F0502020204030204" pitchFamily="34" charset="0"/>
            </a:rPr>
            <a:t>(Female Leaders</a:t>
          </a:r>
          <a:r>
            <a:rPr lang="en-US" sz="800" i="1" dirty="0">
              <a:solidFill>
                <a:srgbClr val="9B2C98"/>
              </a:solidFill>
              <a:latin typeface="Calibri" panose="020F0502020204030204" pitchFamily="34" charset="0"/>
            </a:rPr>
            <a:t>+</a:t>
          </a:r>
          <a:r>
            <a:rPr lang="en-US" sz="800" i="0" dirty="0">
              <a:solidFill>
                <a:srgbClr val="9B2C98"/>
              </a:solidFill>
              <a:latin typeface="Calibri" panose="020F0502020204030204" pitchFamily="34" charset="0"/>
            </a:rPr>
            <a:t> Allies</a:t>
          </a:r>
          <a:r>
            <a:rPr lang="en-US" sz="800" dirty="0">
              <a:solidFill>
                <a:srgbClr val="9B2C98"/>
              </a:solidFill>
              <a:latin typeface="Calibri" panose="020F0502020204030204" pitchFamily="34" charset="0"/>
            </a:rPr>
            <a:t>)</a:t>
          </a:r>
        </a:p>
      </dgm:t>
    </dgm:pt>
    <dgm:pt modelId="{FA8DD8F0-848D-4C80-AD04-58013B05282C}" type="parTrans" cxnId="{E79ECE91-8B7E-435A-9F8B-3DC0989A25FF}">
      <dgm:prSet/>
      <dgm:spPr/>
      <dgm:t>
        <a:bodyPr/>
        <a:lstStyle/>
        <a:p>
          <a:endParaRPr lang="en-US">
            <a:solidFill>
              <a:srgbClr val="636363"/>
            </a:solidFill>
          </a:endParaRPr>
        </a:p>
      </dgm:t>
    </dgm:pt>
    <dgm:pt modelId="{AF827014-A52E-4A1D-92B3-E81D101A8C77}" type="sibTrans" cxnId="{E79ECE91-8B7E-435A-9F8B-3DC0989A25FF}">
      <dgm:prSet/>
      <dgm:spPr>
        <a:ln>
          <a:solidFill>
            <a:srgbClr val="636363"/>
          </a:solidFill>
        </a:ln>
      </dgm:spPr>
      <dgm:t>
        <a:bodyPr/>
        <a:lstStyle/>
        <a:p>
          <a:endParaRPr lang="en-US">
            <a:solidFill>
              <a:srgbClr val="636363"/>
            </a:solidFill>
          </a:endParaRPr>
        </a:p>
      </dgm:t>
    </dgm:pt>
    <dgm:pt modelId="{70FE4FE5-CF35-42DF-86A5-D2507D7CCFFF}">
      <dgm:prSet phldrT="[Text]" custT="1"/>
      <dgm:spPr>
        <a:noFill/>
        <a:ln>
          <a:solidFill>
            <a:srgbClr val="008C95"/>
          </a:solidFill>
        </a:ln>
      </dgm:spPr>
      <dgm:t>
        <a:bodyPr/>
        <a:lstStyle/>
        <a:p>
          <a:r>
            <a:rPr lang="en-US" sz="1000" dirty="0">
              <a:solidFill>
                <a:srgbClr val="9B2C98"/>
              </a:solidFill>
              <a:latin typeface="Calibri" panose="020F0502020204030204" pitchFamily="34" charset="0"/>
            </a:rPr>
            <a:t>Young Professionals</a:t>
          </a:r>
        </a:p>
        <a:p>
          <a:r>
            <a:rPr lang="en-US" sz="900" dirty="0">
              <a:solidFill>
                <a:srgbClr val="9B2C98"/>
              </a:solidFill>
              <a:latin typeface="Calibri" panose="020F0502020204030204" pitchFamily="34" charset="0"/>
            </a:rPr>
            <a:t>(YPs </a:t>
          </a:r>
          <a:r>
            <a:rPr lang="en-US" sz="900" i="1" dirty="0">
              <a:solidFill>
                <a:srgbClr val="9B2C98"/>
              </a:solidFill>
              <a:latin typeface="Calibri" panose="020F0502020204030204" pitchFamily="34" charset="0"/>
            </a:rPr>
            <a:t>+ </a:t>
          </a:r>
          <a:r>
            <a:rPr lang="en-US" sz="900" i="0" dirty="0">
              <a:solidFill>
                <a:srgbClr val="9B2C98"/>
              </a:solidFill>
              <a:latin typeface="Calibri" panose="020F0502020204030204" pitchFamily="34" charset="0"/>
            </a:rPr>
            <a:t>Allies</a:t>
          </a:r>
          <a:r>
            <a:rPr lang="en-US" sz="900" dirty="0">
              <a:solidFill>
                <a:srgbClr val="9B2C98"/>
              </a:solidFill>
              <a:latin typeface="Calibri" panose="020F0502020204030204" pitchFamily="34" charset="0"/>
            </a:rPr>
            <a:t>)</a:t>
          </a:r>
        </a:p>
      </dgm:t>
    </dgm:pt>
    <dgm:pt modelId="{1A2EEFA6-F577-405B-902B-6487BF6FF539}" type="parTrans" cxnId="{A2581B3C-6966-4C5A-9F61-6356DEF2FC27}">
      <dgm:prSet/>
      <dgm:spPr/>
      <dgm:t>
        <a:bodyPr/>
        <a:lstStyle/>
        <a:p>
          <a:endParaRPr lang="en-US">
            <a:solidFill>
              <a:srgbClr val="636363"/>
            </a:solidFill>
          </a:endParaRPr>
        </a:p>
      </dgm:t>
    </dgm:pt>
    <dgm:pt modelId="{EA5D4C1B-5E71-4B90-8529-77AEDA8F923E}" type="sibTrans" cxnId="{A2581B3C-6966-4C5A-9F61-6356DEF2FC27}">
      <dgm:prSet/>
      <dgm:spPr>
        <a:ln>
          <a:solidFill>
            <a:srgbClr val="636363"/>
          </a:solidFill>
        </a:ln>
      </dgm:spPr>
      <dgm:t>
        <a:bodyPr/>
        <a:lstStyle/>
        <a:p>
          <a:endParaRPr lang="en-US">
            <a:solidFill>
              <a:srgbClr val="636363"/>
            </a:solidFill>
          </a:endParaRPr>
        </a:p>
      </dgm:t>
    </dgm:pt>
    <dgm:pt modelId="{F9157A93-A7B5-4BC2-A680-72DE17912021}">
      <dgm:prSet custT="1"/>
      <dgm:spPr>
        <a:noFill/>
        <a:ln>
          <a:solidFill>
            <a:srgbClr val="008C95"/>
          </a:solidFill>
        </a:ln>
      </dgm:spPr>
      <dgm:t>
        <a:bodyPr/>
        <a:lstStyle/>
        <a:p>
          <a:r>
            <a:rPr lang="en-US" sz="900" dirty="0">
              <a:solidFill>
                <a:srgbClr val="9B2C98"/>
              </a:solidFill>
              <a:latin typeface="Calibri" panose="020F0502020204030204" pitchFamily="34" charset="0"/>
            </a:rPr>
            <a:t>Men’s Diversity Leadership Network</a:t>
          </a:r>
        </a:p>
        <a:p>
          <a:r>
            <a:rPr lang="en-US" sz="800" dirty="0">
              <a:solidFill>
                <a:srgbClr val="9B2C98"/>
              </a:solidFill>
              <a:latin typeface="Calibri" panose="020F0502020204030204" pitchFamily="34" charset="0"/>
            </a:rPr>
            <a:t>(Men of Color </a:t>
          </a:r>
          <a:r>
            <a:rPr lang="en-US" sz="800" i="1" dirty="0">
              <a:solidFill>
                <a:srgbClr val="9B2C98"/>
              </a:solidFill>
              <a:latin typeface="Calibri" panose="020F0502020204030204" pitchFamily="34" charset="0"/>
            </a:rPr>
            <a:t>+</a:t>
          </a:r>
          <a:r>
            <a:rPr lang="en-US" sz="800" i="0" dirty="0">
              <a:solidFill>
                <a:srgbClr val="9B2C98"/>
              </a:solidFill>
              <a:latin typeface="Calibri" panose="020F0502020204030204" pitchFamily="34" charset="0"/>
            </a:rPr>
            <a:t> Allies</a:t>
          </a:r>
          <a:r>
            <a:rPr lang="en-US" sz="800" dirty="0">
              <a:solidFill>
                <a:srgbClr val="9B2C98"/>
              </a:solidFill>
              <a:latin typeface="Calibri" panose="020F0502020204030204" pitchFamily="34" charset="0"/>
            </a:rPr>
            <a:t>)</a:t>
          </a:r>
          <a:endParaRPr lang="en-US" sz="900" dirty="0">
            <a:solidFill>
              <a:srgbClr val="9B2C98"/>
            </a:solidFill>
            <a:latin typeface="Calibri" panose="020F0502020204030204" pitchFamily="34" charset="0"/>
          </a:endParaRPr>
        </a:p>
      </dgm:t>
    </dgm:pt>
    <dgm:pt modelId="{E64FF440-1FC8-4260-B1F8-295254BA17A8}" type="parTrans" cxnId="{684EAB05-5EE6-4B5D-A89C-4D1086F62B45}">
      <dgm:prSet/>
      <dgm:spPr/>
      <dgm:t>
        <a:bodyPr/>
        <a:lstStyle/>
        <a:p>
          <a:endParaRPr lang="en-US">
            <a:solidFill>
              <a:srgbClr val="636363"/>
            </a:solidFill>
          </a:endParaRPr>
        </a:p>
      </dgm:t>
    </dgm:pt>
    <dgm:pt modelId="{ED13C206-1203-47B5-B6A5-AD1A16D81A64}" type="sibTrans" cxnId="{684EAB05-5EE6-4B5D-A89C-4D1086F62B45}">
      <dgm:prSet/>
      <dgm:spPr>
        <a:ln>
          <a:solidFill>
            <a:srgbClr val="636363"/>
          </a:solidFill>
        </a:ln>
      </dgm:spPr>
      <dgm:t>
        <a:bodyPr/>
        <a:lstStyle/>
        <a:p>
          <a:endParaRPr lang="en-US">
            <a:solidFill>
              <a:srgbClr val="636363"/>
            </a:solidFill>
          </a:endParaRPr>
        </a:p>
      </dgm:t>
    </dgm:pt>
    <dgm:pt modelId="{0325BFEB-7852-4C54-A5B9-A9A5E9528378}">
      <dgm:prSet custT="1"/>
      <dgm:spPr>
        <a:noFill/>
        <a:ln>
          <a:solidFill>
            <a:srgbClr val="008C95"/>
          </a:solidFill>
        </a:ln>
      </dgm:spPr>
      <dgm:t>
        <a:bodyPr/>
        <a:lstStyle/>
        <a:p>
          <a:r>
            <a:rPr lang="en-US" sz="1000" dirty="0">
              <a:solidFill>
                <a:srgbClr val="9B2C98"/>
              </a:solidFill>
              <a:latin typeface="Calibri" panose="020F0502020204030204" pitchFamily="34" charset="0"/>
            </a:rPr>
            <a:t>Multicultural Physicians</a:t>
          </a:r>
        </a:p>
        <a:p>
          <a:r>
            <a:rPr lang="en-US" sz="900" dirty="0">
              <a:solidFill>
                <a:srgbClr val="9B2C98"/>
              </a:solidFill>
              <a:latin typeface="Calibri" panose="020F0502020204030204" pitchFamily="34" charset="0"/>
            </a:rPr>
            <a:t>(Physician +</a:t>
          </a:r>
          <a:r>
            <a:rPr lang="en-US" sz="900" i="0" dirty="0">
              <a:solidFill>
                <a:srgbClr val="9B2C98"/>
              </a:solidFill>
              <a:latin typeface="Calibri" panose="020F0502020204030204" pitchFamily="34" charset="0"/>
            </a:rPr>
            <a:t> Allies</a:t>
          </a:r>
          <a:r>
            <a:rPr lang="en-US" sz="900" dirty="0">
              <a:solidFill>
                <a:srgbClr val="9B2C98"/>
              </a:solidFill>
              <a:latin typeface="Calibri" panose="020F0502020204030204" pitchFamily="34" charset="0"/>
            </a:rPr>
            <a:t>)</a:t>
          </a:r>
        </a:p>
      </dgm:t>
    </dgm:pt>
    <dgm:pt modelId="{F15E7544-FCF8-4FA9-97CD-B26A75A3805C}" type="parTrans" cxnId="{34ADDD31-30F4-4272-94E6-FE9008BCC84E}">
      <dgm:prSet/>
      <dgm:spPr/>
      <dgm:t>
        <a:bodyPr/>
        <a:lstStyle/>
        <a:p>
          <a:endParaRPr lang="en-US">
            <a:solidFill>
              <a:srgbClr val="636363"/>
            </a:solidFill>
          </a:endParaRPr>
        </a:p>
      </dgm:t>
    </dgm:pt>
    <dgm:pt modelId="{33C903DC-A170-4C9A-A5B1-A7CEFD0E0089}" type="sibTrans" cxnId="{34ADDD31-30F4-4272-94E6-FE9008BCC84E}">
      <dgm:prSet/>
      <dgm:spPr>
        <a:ln>
          <a:solidFill>
            <a:srgbClr val="636363"/>
          </a:solidFill>
        </a:ln>
      </dgm:spPr>
      <dgm:t>
        <a:bodyPr/>
        <a:lstStyle/>
        <a:p>
          <a:endParaRPr lang="en-US">
            <a:solidFill>
              <a:srgbClr val="636363"/>
            </a:solidFill>
          </a:endParaRPr>
        </a:p>
      </dgm:t>
    </dgm:pt>
    <dgm:pt modelId="{23D8B21D-B33E-4480-B404-669269EC6A6C}" type="pres">
      <dgm:prSet presAssocID="{BCEEC0AC-1D81-43E7-9FA0-FA7A684A9D24}" presName="cycle" presStyleCnt="0">
        <dgm:presLayoutVars>
          <dgm:dir/>
          <dgm:resizeHandles val="exact"/>
        </dgm:presLayoutVars>
      </dgm:prSet>
      <dgm:spPr/>
    </dgm:pt>
    <dgm:pt modelId="{F58FD65A-4E37-4C5F-8DC5-9B1CC277C8A3}" type="pres">
      <dgm:prSet presAssocID="{10478EB1-CC3E-4B54-BFBA-B51F939B4571}" presName="node" presStyleLbl="node1" presStyleIdx="0" presStyleCnt="7" custScaleY="148598" custRadScaleRad="98497" custRadScaleInc="6682">
        <dgm:presLayoutVars>
          <dgm:bulletEnabled val="1"/>
        </dgm:presLayoutVars>
      </dgm:prSet>
      <dgm:spPr/>
    </dgm:pt>
    <dgm:pt modelId="{B26371F0-3DA4-4EE0-AE07-8B9AE5C437B5}" type="pres">
      <dgm:prSet presAssocID="{10478EB1-CC3E-4B54-BFBA-B51F939B4571}" presName="spNode" presStyleCnt="0"/>
      <dgm:spPr/>
    </dgm:pt>
    <dgm:pt modelId="{265A2BBE-B3C9-4AD7-845B-5D05C9DDFC14}" type="pres">
      <dgm:prSet presAssocID="{E3CA23E8-33BD-4CBA-8539-5A314849CF64}" presName="sibTrans" presStyleLbl="sibTrans1D1" presStyleIdx="0" presStyleCnt="7"/>
      <dgm:spPr/>
    </dgm:pt>
    <dgm:pt modelId="{9A6C4F85-7894-4C61-B346-A2F2E106D0F1}" type="pres">
      <dgm:prSet presAssocID="{F9157A93-A7B5-4BC2-A680-72DE17912021}" presName="node" presStyleLbl="node1" presStyleIdx="1" presStyleCnt="7" custScaleY="149250" custRadScaleRad="100619" custRadScaleInc="8034">
        <dgm:presLayoutVars>
          <dgm:bulletEnabled val="1"/>
        </dgm:presLayoutVars>
      </dgm:prSet>
      <dgm:spPr/>
    </dgm:pt>
    <dgm:pt modelId="{63B94901-15F8-46BA-85AD-AF2AA1462BF3}" type="pres">
      <dgm:prSet presAssocID="{F9157A93-A7B5-4BC2-A680-72DE17912021}" presName="spNode" presStyleCnt="0"/>
      <dgm:spPr/>
    </dgm:pt>
    <dgm:pt modelId="{BDFB9D9F-8CB6-45B8-9361-4541B87A8D51}" type="pres">
      <dgm:prSet presAssocID="{ED13C206-1203-47B5-B6A5-AD1A16D81A64}" presName="sibTrans" presStyleLbl="sibTrans1D1" presStyleIdx="1" presStyleCnt="7"/>
      <dgm:spPr/>
    </dgm:pt>
    <dgm:pt modelId="{40920BC9-B1DC-4118-AFCC-848EF236B104}" type="pres">
      <dgm:prSet presAssocID="{0325BFEB-7852-4C54-A5B9-A9A5E9528378}" presName="node" presStyleLbl="node1" presStyleIdx="2" presStyleCnt="7" custScaleY="149250" custRadScaleRad="102264" custRadScaleInc="3420">
        <dgm:presLayoutVars>
          <dgm:bulletEnabled val="1"/>
        </dgm:presLayoutVars>
      </dgm:prSet>
      <dgm:spPr/>
    </dgm:pt>
    <dgm:pt modelId="{23257D13-864D-4CB9-82C5-C4CF95E9D34D}" type="pres">
      <dgm:prSet presAssocID="{0325BFEB-7852-4C54-A5B9-A9A5E9528378}" presName="spNode" presStyleCnt="0"/>
      <dgm:spPr/>
    </dgm:pt>
    <dgm:pt modelId="{D3BB980D-E390-44B2-8899-0142B8920750}" type="pres">
      <dgm:prSet presAssocID="{33C903DC-A170-4C9A-A5B1-A7CEFD0E0089}" presName="sibTrans" presStyleLbl="sibTrans1D1" presStyleIdx="2" presStyleCnt="7"/>
      <dgm:spPr/>
    </dgm:pt>
    <dgm:pt modelId="{C0D7E646-E8E4-4374-94AC-E992A9CFB09E}" type="pres">
      <dgm:prSet presAssocID="{314D831E-7C45-405C-A371-740B2CE3A0A2}" presName="node" presStyleLbl="node1" presStyleIdx="3" presStyleCnt="7" custScaleY="149250" custRadScaleRad="102232" custRadScaleInc="-3640">
        <dgm:presLayoutVars>
          <dgm:bulletEnabled val="1"/>
        </dgm:presLayoutVars>
      </dgm:prSet>
      <dgm:spPr/>
    </dgm:pt>
    <dgm:pt modelId="{E9A4C533-91D5-4D5C-9190-3AB50A122149}" type="pres">
      <dgm:prSet presAssocID="{314D831E-7C45-405C-A371-740B2CE3A0A2}" presName="spNode" presStyleCnt="0"/>
      <dgm:spPr/>
    </dgm:pt>
    <dgm:pt modelId="{64203037-5FCC-4680-B65B-D662DC97FEA5}" type="pres">
      <dgm:prSet presAssocID="{106445AE-377D-4F39-96B2-5AAF96316BB8}" presName="sibTrans" presStyleLbl="sibTrans1D1" presStyleIdx="3" presStyleCnt="7"/>
      <dgm:spPr/>
    </dgm:pt>
    <dgm:pt modelId="{1DE41133-C7BE-4BF5-95B8-789CA672F46B}" type="pres">
      <dgm:prSet presAssocID="{F76704AB-2757-4EF3-97CD-8523675E6513}" presName="node" presStyleLbl="node1" presStyleIdx="4" presStyleCnt="7" custScaleY="149250" custRadScaleRad="100547" custRadScaleInc="-8094">
        <dgm:presLayoutVars>
          <dgm:bulletEnabled val="1"/>
        </dgm:presLayoutVars>
      </dgm:prSet>
      <dgm:spPr/>
    </dgm:pt>
    <dgm:pt modelId="{9CBDC76B-BE0C-4539-9C04-D52067078BF0}" type="pres">
      <dgm:prSet presAssocID="{F76704AB-2757-4EF3-97CD-8523675E6513}" presName="spNode" presStyleCnt="0"/>
      <dgm:spPr/>
    </dgm:pt>
    <dgm:pt modelId="{58F63104-DA47-4DE7-99BE-A5E7EE1C2E39}" type="pres">
      <dgm:prSet presAssocID="{9FED7892-CF59-425B-AF76-17531195D934}" presName="sibTrans" presStyleLbl="sibTrans1D1" presStyleIdx="4" presStyleCnt="7"/>
      <dgm:spPr/>
    </dgm:pt>
    <dgm:pt modelId="{CF9FEC11-1C3A-406C-9554-9C3247556CF6}" type="pres">
      <dgm:prSet presAssocID="{0315CC41-FD93-44E2-811D-976121E0BF5E}" presName="node" presStyleLbl="node1" presStyleIdx="5" presStyleCnt="7" custScaleY="149250" custRadScaleRad="98497" custRadScaleInc="6682">
        <dgm:presLayoutVars>
          <dgm:bulletEnabled val="1"/>
        </dgm:presLayoutVars>
      </dgm:prSet>
      <dgm:spPr/>
    </dgm:pt>
    <dgm:pt modelId="{C59D46CD-0327-47C7-8F1F-990C95004872}" type="pres">
      <dgm:prSet presAssocID="{0315CC41-FD93-44E2-811D-976121E0BF5E}" presName="spNode" presStyleCnt="0"/>
      <dgm:spPr/>
    </dgm:pt>
    <dgm:pt modelId="{9813BF5B-913B-402D-8557-682558F220A0}" type="pres">
      <dgm:prSet presAssocID="{AF827014-A52E-4A1D-92B3-E81D101A8C77}" presName="sibTrans" presStyleLbl="sibTrans1D1" presStyleIdx="5" presStyleCnt="7"/>
      <dgm:spPr/>
    </dgm:pt>
    <dgm:pt modelId="{B702CA2E-A020-4079-80B7-2A629B9BF2F0}" type="pres">
      <dgm:prSet presAssocID="{70FE4FE5-CF35-42DF-86A5-D2507D7CCFFF}" presName="node" presStyleLbl="node1" presStyleIdx="6" presStyleCnt="7" custScaleY="149250" custRadScaleRad="97511" custRadScaleInc="127">
        <dgm:presLayoutVars>
          <dgm:bulletEnabled val="1"/>
        </dgm:presLayoutVars>
      </dgm:prSet>
      <dgm:spPr/>
    </dgm:pt>
    <dgm:pt modelId="{5E22E97D-12EE-45E3-A4BE-5DE09C15E853}" type="pres">
      <dgm:prSet presAssocID="{70FE4FE5-CF35-42DF-86A5-D2507D7CCFFF}" presName="spNode" presStyleCnt="0"/>
      <dgm:spPr/>
    </dgm:pt>
    <dgm:pt modelId="{927AFD13-6C72-4FAC-82ED-8BAA57A63759}" type="pres">
      <dgm:prSet presAssocID="{EA5D4C1B-5E71-4B90-8529-77AEDA8F923E}" presName="sibTrans" presStyleLbl="sibTrans1D1" presStyleIdx="6" presStyleCnt="7"/>
      <dgm:spPr/>
    </dgm:pt>
  </dgm:ptLst>
  <dgm:cxnLst>
    <dgm:cxn modelId="{56B85804-353D-4A51-B4AA-069927E43BBD}" type="presOf" srcId="{314D831E-7C45-405C-A371-740B2CE3A0A2}" destId="{C0D7E646-E8E4-4374-94AC-E992A9CFB09E}" srcOrd="0" destOrd="0" presId="urn:microsoft.com/office/officeart/2005/8/layout/cycle6"/>
    <dgm:cxn modelId="{684EAB05-5EE6-4B5D-A89C-4D1086F62B45}" srcId="{BCEEC0AC-1D81-43E7-9FA0-FA7A684A9D24}" destId="{F9157A93-A7B5-4BC2-A680-72DE17912021}" srcOrd="1" destOrd="0" parTransId="{E64FF440-1FC8-4260-B1F8-295254BA17A8}" sibTransId="{ED13C206-1203-47B5-B6A5-AD1A16D81A64}"/>
    <dgm:cxn modelId="{191FC213-51C2-43B9-8DB5-C8253A51686C}" type="presOf" srcId="{9FED7892-CF59-425B-AF76-17531195D934}" destId="{58F63104-DA47-4DE7-99BE-A5E7EE1C2E39}" srcOrd="0" destOrd="0" presId="urn:microsoft.com/office/officeart/2005/8/layout/cycle6"/>
    <dgm:cxn modelId="{2F74A516-7903-43B5-A745-41ADEFA0D0B6}" type="presOf" srcId="{106445AE-377D-4F39-96B2-5AAF96316BB8}" destId="{64203037-5FCC-4680-B65B-D662DC97FEA5}" srcOrd="0" destOrd="0" presId="urn:microsoft.com/office/officeart/2005/8/layout/cycle6"/>
    <dgm:cxn modelId="{F8D6D91B-D338-4129-B9F8-F5D466029C82}" type="presOf" srcId="{F76704AB-2757-4EF3-97CD-8523675E6513}" destId="{1DE41133-C7BE-4BF5-95B8-789CA672F46B}" srcOrd="0" destOrd="0" presId="urn:microsoft.com/office/officeart/2005/8/layout/cycle6"/>
    <dgm:cxn modelId="{34ADDD31-30F4-4272-94E6-FE9008BCC84E}" srcId="{BCEEC0AC-1D81-43E7-9FA0-FA7A684A9D24}" destId="{0325BFEB-7852-4C54-A5B9-A9A5E9528378}" srcOrd="2" destOrd="0" parTransId="{F15E7544-FCF8-4FA9-97CD-B26A75A3805C}" sibTransId="{33C903DC-A170-4C9A-A5B1-A7CEFD0E0089}"/>
    <dgm:cxn modelId="{A2581B3C-6966-4C5A-9F61-6356DEF2FC27}" srcId="{BCEEC0AC-1D81-43E7-9FA0-FA7A684A9D24}" destId="{70FE4FE5-CF35-42DF-86A5-D2507D7CCFFF}" srcOrd="6" destOrd="0" parTransId="{1A2EEFA6-F577-405B-902B-6487BF6FF539}" sibTransId="{EA5D4C1B-5E71-4B90-8529-77AEDA8F923E}"/>
    <dgm:cxn modelId="{7E626A6B-C51D-4481-A4F4-6CBA6DD132E4}" type="presOf" srcId="{EA5D4C1B-5E71-4B90-8529-77AEDA8F923E}" destId="{927AFD13-6C72-4FAC-82ED-8BAA57A63759}" srcOrd="0" destOrd="0" presId="urn:microsoft.com/office/officeart/2005/8/layout/cycle6"/>
    <dgm:cxn modelId="{DDAF5E6F-EE0A-4F25-A58D-1C094015BC53}" type="presOf" srcId="{AF827014-A52E-4A1D-92B3-E81D101A8C77}" destId="{9813BF5B-913B-402D-8557-682558F220A0}" srcOrd="0" destOrd="0" presId="urn:microsoft.com/office/officeart/2005/8/layout/cycle6"/>
    <dgm:cxn modelId="{FB6D0C79-7EDA-492D-963F-0BC1F07543B3}" srcId="{BCEEC0AC-1D81-43E7-9FA0-FA7A684A9D24}" destId="{F76704AB-2757-4EF3-97CD-8523675E6513}" srcOrd="4" destOrd="0" parTransId="{C2C73262-9409-40B3-98A0-D8CFC8CD2BD2}" sibTransId="{9FED7892-CF59-425B-AF76-17531195D934}"/>
    <dgm:cxn modelId="{84FB937D-5D75-4E57-B80D-F603F87AAF3B}" type="presOf" srcId="{F9157A93-A7B5-4BC2-A680-72DE17912021}" destId="{9A6C4F85-7894-4C61-B346-A2F2E106D0F1}" srcOrd="0" destOrd="0" presId="urn:microsoft.com/office/officeart/2005/8/layout/cycle6"/>
    <dgm:cxn modelId="{7D633185-F898-4A3B-AA98-5FF8A2E547B0}" type="presOf" srcId="{E3CA23E8-33BD-4CBA-8539-5A314849CF64}" destId="{265A2BBE-B3C9-4AD7-845B-5D05C9DDFC14}" srcOrd="0" destOrd="0" presId="urn:microsoft.com/office/officeart/2005/8/layout/cycle6"/>
    <dgm:cxn modelId="{94A39E8C-9243-41E9-A489-D625DD84D0B2}" srcId="{BCEEC0AC-1D81-43E7-9FA0-FA7A684A9D24}" destId="{10478EB1-CC3E-4B54-BFBA-B51F939B4571}" srcOrd="0" destOrd="0" parTransId="{DB907355-26E9-49EB-A3A0-E053007EFA70}" sibTransId="{E3CA23E8-33BD-4CBA-8539-5A314849CF64}"/>
    <dgm:cxn modelId="{E79ECE91-8B7E-435A-9F8B-3DC0989A25FF}" srcId="{BCEEC0AC-1D81-43E7-9FA0-FA7A684A9D24}" destId="{0315CC41-FD93-44E2-811D-976121E0BF5E}" srcOrd="5" destOrd="0" parTransId="{FA8DD8F0-848D-4C80-AD04-58013B05282C}" sibTransId="{AF827014-A52E-4A1D-92B3-E81D101A8C77}"/>
    <dgm:cxn modelId="{060D9696-D379-4DB6-8BAD-CD14FEF7755F}" type="presOf" srcId="{10478EB1-CC3E-4B54-BFBA-B51F939B4571}" destId="{F58FD65A-4E37-4C5F-8DC5-9B1CC277C8A3}" srcOrd="0" destOrd="0" presId="urn:microsoft.com/office/officeart/2005/8/layout/cycle6"/>
    <dgm:cxn modelId="{396309A5-1682-4DFF-934A-1F618BCBE5F5}" type="presOf" srcId="{BCEEC0AC-1D81-43E7-9FA0-FA7A684A9D24}" destId="{23D8B21D-B33E-4480-B404-669269EC6A6C}" srcOrd="0" destOrd="0" presId="urn:microsoft.com/office/officeart/2005/8/layout/cycle6"/>
    <dgm:cxn modelId="{7FF61AB4-BD7D-4159-8852-D6F0BB46B4F3}" type="presOf" srcId="{0325BFEB-7852-4C54-A5B9-A9A5E9528378}" destId="{40920BC9-B1DC-4118-AFCC-848EF236B104}" srcOrd="0" destOrd="0" presId="urn:microsoft.com/office/officeart/2005/8/layout/cycle6"/>
    <dgm:cxn modelId="{B4AD94BE-1C5E-4008-8F13-750A10A14EE8}" type="presOf" srcId="{ED13C206-1203-47B5-B6A5-AD1A16D81A64}" destId="{BDFB9D9F-8CB6-45B8-9361-4541B87A8D51}" srcOrd="0" destOrd="0" presId="urn:microsoft.com/office/officeart/2005/8/layout/cycle6"/>
    <dgm:cxn modelId="{ED65AED1-422C-43AA-B655-9D6A9CB5E376}" type="presOf" srcId="{0315CC41-FD93-44E2-811D-976121E0BF5E}" destId="{CF9FEC11-1C3A-406C-9554-9C3247556CF6}" srcOrd="0" destOrd="0" presId="urn:microsoft.com/office/officeart/2005/8/layout/cycle6"/>
    <dgm:cxn modelId="{075C08D6-0FD6-4097-A0E6-8AA6C3FD4CEF}" type="presOf" srcId="{33C903DC-A170-4C9A-A5B1-A7CEFD0E0089}" destId="{D3BB980D-E390-44B2-8899-0142B8920750}" srcOrd="0" destOrd="0" presId="urn:microsoft.com/office/officeart/2005/8/layout/cycle6"/>
    <dgm:cxn modelId="{A93FC4DF-78ED-4923-98C6-32C554EE2B44}" type="presOf" srcId="{70FE4FE5-CF35-42DF-86A5-D2507D7CCFFF}" destId="{B702CA2E-A020-4079-80B7-2A629B9BF2F0}" srcOrd="0" destOrd="0" presId="urn:microsoft.com/office/officeart/2005/8/layout/cycle6"/>
    <dgm:cxn modelId="{DA7C56EF-DDC3-44AE-846F-FB271A28677C}" srcId="{BCEEC0AC-1D81-43E7-9FA0-FA7A684A9D24}" destId="{314D831E-7C45-405C-A371-740B2CE3A0A2}" srcOrd="3" destOrd="0" parTransId="{75886CEC-95A2-41E7-9EE3-C6E117146FC6}" sibTransId="{106445AE-377D-4F39-96B2-5AAF96316BB8}"/>
    <dgm:cxn modelId="{83A53DF6-6531-4D57-837B-C72DD22820FF}" type="presParOf" srcId="{23D8B21D-B33E-4480-B404-669269EC6A6C}" destId="{F58FD65A-4E37-4C5F-8DC5-9B1CC277C8A3}" srcOrd="0" destOrd="0" presId="urn:microsoft.com/office/officeart/2005/8/layout/cycle6"/>
    <dgm:cxn modelId="{279F624A-ABCF-4678-BEE6-DD5912BF3962}" type="presParOf" srcId="{23D8B21D-B33E-4480-B404-669269EC6A6C}" destId="{B26371F0-3DA4-4EE0-AE07-8B9AE5C437B5}" srcOrd="1" destOrd="0" presId="urn:microsoft.com/office/officeart/2005/8/layout/cycle6"/>
    <dgm:cxn modelId="{CCDFFBE9-359C-40A9-A4EE-7B397FEF8008}" type="presParOf" srcId="{23D8B21D-B33E-4480-B404-669269EC6A6C}" destId="{265A2BBE-B3C9-4AD7-845B-5D05C9DDFC14}" srcOrd="2" destOrd="0" presId="urn:microsoft.com/office/officeart/2005/8/layout/cycle6"/>
    <dgm:cxn modelId="{D5032730-B051-4DC1-A9A5-CC5630A10C68}" type="presParOf" srcId="{23D8B21D-B33E-4480-B404-669269EC6A6C}" destId="{9A6C4F85-7894-4C61-B346-A2F2E106D0F1}" srcOrd="3" destOrd="0" presId="urn:microsoft.com/office/officeart/2005/8/layout/cycle6"/>
    <dgm:cxn modelId="{F916CA9D-6992-4B80-AEA5-6D8C41418DCD}" type="presParOf" srcId="{23D8B21D-B33E-4480-B404-669269EC6A6C}" destId="{63B94901-15F8-46BA-85AD-AF2AA1462BF3}" srcOrd="4" destOrd="0" presId="urn:microsoft.com/office/officeart/2005/8/layout/cycle6"/>
    <dgm:cxn modelId="{AC59C252-9DD2-4AF8-AF45-069BF25F7D18}" type="presParOf" srcId="{23D8B21D-B33E-4480-B404-669269EC6A6C}" destId="{BDFB9D9F-8CB6-45B8-9361-4541B87A8D51}" srcOrd="5" destOrd="0" presId="urn:microsoft.com/office/officeart/2005/8/layout/cycle6"/>
    <dgm:cxn modelId="{1CAF1F74-27B8-4FBC-87AE-C0B62215BF09}" type="presParOf" srcId="{23D8B21D-B33E-4480-B404-669269EC6A6C}" destId="{40920BC9-B1DC-4118-AFCC-848EF236B104}" srcOrd="6" destOrd="0" presId="urn:microsoft.com/office/officeart/2005/8/layout/cycle6"/>
    <dgm:cxn modelId="{C6A753BE-7A52-439A-9DE6-33710E36181A}" type="presParOf" srcId="{23D8B21D-B33E-4480-B404-669269EC6A6C}" destId="{23257D13-864D-4CB9-82C5-C4CF95E9D34D}" srcOrd="7" destOrd="0" presId="urn:microsoft.com/office/officeart/2005/8/layout/cycle6"/>
    <dgm:cxn modelId="{F58E6722-446F-41B1-B53A-353DA9B4B858}" type="presParOf" srcId="{23D8B21D-B33E-4480-B404-669269EC6A6C}" destId="{D3BB980D-E390-44B2-8899-0142B8920750}" srcOrd="8" destOrd="0" presId="urn:microsoft.com/office/officeart/2005/8/layout/cycle6"/>
    <dgm:cxn modelId="{4DBB5428-788C-4722-80FD-FAD2007383D8}" type="presParOf" srcId="{23D8B21D-B33E-4480-B404-669269EC6A6C}" destId="{C0D7E646-E8E4-4374-94AC-E992A9CFB09E}" srcOrd="9" destOrd="0" presId="urn:microsoft.com/office/officeart/2005/8/layout/cycle6"/>
    <dgm:cxn modelId="{B5E77E8D-82E4-492D-92C2-1AA7FF9823EE}" type="presParOf" srcId="{23D8B21D-B33E-4480-B404-669269EC6A6C}" destId="{E9A4C533-91D5-4D5C-9190-3AB50A122149}" srcOrd="10" destOrd="0" presId="urn:microsoft.com/office/officeart/2005/8/layout/cycle6"/>
    <dgm:cxn modelId="{B765041D-DC87-46C0-BACE-E25E118ACE07}" type="presParOf" srcId="{23D8B21D-B33E-4480-B404-669269EC6A6C}" destId="{64203037-5FCC-4680-B65B-D662DC97FEA5}" srcOrd="11" destOrd="0" presId="urn:microsoft.com/office/officeart/2005/8/layout/cycle6"/>
    <dgm:cxn modelId="{9E09D47E-9078-4239-86B2-82419E4A46AB}" type="presParOf" srcId="{23D8B21D-B33E-4480-B404-669269EC6A6C}" destId="{1DE41133-C7BE-4BF5-95B8-789CA672F46B}" srcOrd="12" destOrd="0" presId="urn:microsoft.com/office/officeart/2005/8/layout/cycle6"/>
    <dgm:cxn modelId="{B4BEC359-69B6-46E3-87EE-43797EE89419}" type="presParOf" srcId="{23D8B21D-B33E-4480-B404-669269EC6A6C}" destId="{9CBDC76B-BE0C-4539-9C04-D52067078BF0}" srcOrd="13" destOrd="0" presId="urn:microsoft.com/office/officeart/2005/8/layout/cycle6"/>
    <dgm:cxn modelId="{FDF06024-9415-4D9A-B55B-788115C75613}" type="presParOf" srcId="{23D8B21D-B33E-4480-B404-669269EC6A6C}" destId="{58F63104-DA47-4DE7-99BE-A5E7EE1C2E39}" srcOrd="14" destOrd="0" presId="urn:microsoft.com/office/officeart/2005/8/layout/cycle6"/>
    <dgm:cxn modelId="{7010BA72-F85B-4761-AE78-194A0E5BB48A}" type="presParOf" srcId="{23D8B21D-B33E-4480-B404-669269EC6A6C}" destId="{CF9FEC11-1C3A-406C-9554-9C3247556CF6}" srcOrd="15" destOrd="0" presId="urn:microsoft.com/office/officeart/2005/8/layout/cycle6"/>
    <dgm:cxn modelId="{BA88A1AC-D75F-42B1-9D5C-8C668975B22F}" type="presParOf" srcId="{23D8B21D-B33E-4480-B404-669269EC6A6C}" destId="{C59D46CD-0327-47C7-8F1F-990C95004872}" srcOrd="16" destOrd="0" presId="urn:microsoft.com/office/officeart/2005/8/layout/cycle6"/>
    <dgm:cxn modelId="{8DE783D6-649F-4DD2-AF40-C7EC2526A8EF}" type="presParOf" srcId="{23D8B21D-B33E-4480-B404-669269EC6A6C}" destId="{9813BF5B-913B-402D-8557-682558F220A0}" srcOrd="17" destOrd="0" presId="urn:microsoft.com/office/officeart/2005/8/layout/cycle6"/>
    <dgm:cxn modelId="{CBDE2C7F-1299-475C-95A5-EDEA317AA77F}" type="presParOf" srcId="{23D8B21D-B33E-4480-B404-669269EC6A6C}" destId="{B702CA2E-A020-4079-80B7-2A629B9BF2F0}" srcOrd="18" destOrd="0" presId="urn:microsoft.com/office/officeart/2005/8/layout/cycle6"/>
    <dgm:cxn modelId="{EECAE4D3-9B6B-4B85-B0F9-1A50FF97FE84}" type="presParOf" srcId="{23D8B21D-B33E-4480-B404-669269EC6A6C}" destId="{5E22E97D-12EE-45E3-A4BE-5DE09C15E853}" srcOrd="19" destOrd="0" presId="urn:microsoft.com/office/officeart/2005/8/layout/cycle6"/>
    <dgm:cxn modelId="{2BD59C79-6923-41BA-AB64-C39FB548A861}" type="presParOf" srcId="{23D8B21D-B33E-4480-B404-669269EC6A6C}" destId="{927AFD13-6C72-4FAC-82ED-8BAA57A63759}"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EEC0AC-1D81-43E7-9FA0-FA7A684A9D24}"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10478EB1-CC3E-4B54-BFBA-B51F939B4571}">
      <dgm:prSet phldrT="[Text]" custT="1"/>
      <dgm:spPr>
        <a:noFill/>
        <a:ln>
          <a:solidFill>
            <a:srgbClr val="008C95"/>
          </a:solidFill>
        </a:ln>
      </dgm:spPr>
      <dgm:t>
        <a:bodyPr/>
        <a:lstStyle/>
        <a:p>
          <a:r>
            <a:rPr lang="en-US" sz="1100" dirty="0">
              <a:solidFill>
                <a:srgbClr val="9B2C98"/>
              </a:solidFill>
              <a:latin typeface="Calibri" panose="020F0502020204030204" pitchFamily="34" charset="0"/>
            </a:rPr>
            <a:t>Northern Division Diversity &amp; Inclusion Council</a:t>
          </a:r>
        </a:p>
      </dgm:t>
    </dgm:pt>
    <dgm:pt modelId="{DB907355-26E9-49EB-A3A0-E053007EFA70}" type="parTrans" cxnId="{94A39E8C-9243-41E9-A489-D625DD84D0B2}">
      <dgm:prSet/>
      <dgm:spPr/>
      <dgm:t>
        <a:bodyPr/>
        <a:lstStyle/>
        <a:p>
          <a:endParaRPr lang="en-US">
            <a:solidFill>
              <a:srgbClr val="636363"/>
            </a:solidFill>
            <a:latin typeface="Calibri" panose="020F0502020204030204" pitchFamily="34" charset="0"/>
          </a:endParaRPr>
        </a:p>
      </dgm:t>
    </dgm:pt>
    <dgm:pt modelId="{E3CA23E8-33BD-4CBA-8539-5A314849CF64}" type="sibTrans" cxnId="{94A39E8C-9243-41E9-A489-D625DD84D0B2}">
      <dgm:prSet/>
      <dgm:spPr>
        <a:ln>
          <a:solidFill>
            <a:srgbClr val="636363"/>
          </a:solidFill>
        </a:ln>
      </dgm:spPr>
      <dgm:t>
        <a:bodyPr/>
        <a:lstStyle/>
        <a:p>
          <a:endParaRPr lang="en-US">
            <a:solidFill>
              <a:srgbClr val="636363"/>
            </a:solidFill>
            <a:latin typeface="Calibri" panose="020F0502020204030204" pitchFamily="34" charset="0"/>
          </a:endParaRPr>
        </a:p>
      </dgm:t>
    </dgm:pt>
    <dgm:pt modelId="{314D831E-7C45-405C-A371-740B2CE3A0A2}">
      <dgm:prSet phldrT="[Text]" custT="1"/>
      <dgm:spPr>
        <a:noFill/>
        <a:ln>
          <a:solidFill>
            <a:srgbClr val="008C95"/>
          </a:solidFill>
        </a:ln>
      </dgm:spPr>
      <dgm:t>
        <a:bodyPr/>
        <a:lstStyle/>
        <a:p>
          <a:r>
            <a:rPr lang="en-US" sz="1100" dirty="0">
              <a:solidFill>
                <a:srgbClr val="9B2C98"/>
              </a:solidFill>
              <a:latin typeface="Calibri" panose="020F0502020204030204" pitchFamily="34" charset="0"/>
            </a:rPr>
            <a:t>Clinical Cultural Competence Council</a:t>
          </a:r>
        </a:p>
      </dgm:t>
    </dgm:pt>
    <dgm:pt modelId="{75886CEC-95A2-41E7-9EE3-C6E117146FC6}" type="parTrans" cxnId="{DA7C56EF-DDC3-44AE-846F-FB271A28677C}">
      <dgm:prSet/>
      <dgm:spPr/>
      <dgm:t>
        <a:bodyPr/>
        <a:lstStyle/>
        <a:p>
          <a:endParaRPr lang="en-US">
            <a:solidFill>
              <a:srgbClr val="636363"/>
            </a:solidFill>
            <a:latin typeface="Calibri" panose="020F0502020204030204" pitchFamily="34" charset="0"/>
          </a:endParaRPr>
        </a:p>
      </dgm:t>
    </dgm:pt>
    <dgm:pt modelId="{106445AE-377D-4F39-96B2-5AAF96316BB8}" type="sibTrans" cxnId="{DA7C56EF-DDC3-44AE-846F-FB271A28677C}">
      <dgm:prSet/>
      <dgm:spPr>
        <a:ln>
          <a:solidFill>
            <a:srgbClr val="636363"/>
          </a:solidFill>
        </a:ln>
      </dgm:spPr>
      <dgm:t>
        <a:bodyPr/>
        <a:lstStyle/>
        <a:p>
          <a:endParaRPr lang="en-US">
            <a:solidFill>
              <a:srgbClr val="636363"/>
            </a:solidFill>
            <a:latin typeface="Calibri" panose="020F0502020204030204" pitchFamily="34" charset="0"/>
          </a:endParaRPr>
        </a:p>
      </dgm:t>
    </dgm:pt>
    <dgm:pt modelId="{0315CC41-FD93-44E2-811D-976121E0BF5E}">
      <dgm:prSet phldrT="[Text]" custT="1"/>
      <dgm:spPr>
        <a:noFill/>
        <a:ln>
          <a:solidFill>
            <a:srgbClr val="008C95"/>
          </a:solidFill>
        </a:ln>
      </dgm:spPr>
      <dgm:t>
        <a:bodyPr/>
        <a:lstStyle/>
        <a:p>
          <a:r>
            <a:rPr lang="en-US" sz="1100" dirty="0">
              <a:solidFill>
                <a:srgbClr val="9B2C98"/>
              </a:solidFill>
              <a:latin typeface="Calibri" panose="020F0502020204030204" pitchFamily="34" charset="0"/>
            </a:rPr>
            <a:t>Central Division Diversity &amp; Inclusion Council</a:t>
          </a:r>
        </a:p>
      </dgm:t>
    </dgm:pt>
    <dgm:pt modelId="{FA8DD8F0-848D-4C80-AD04-58013B05282C}" type="parTrans" cxnId="{E79ECE91-8B7E-435A-9F8B-3DC0989A25FF}">
      <dgm:prSet/>
      <dgm:spPr/>
      <dgm:t>
        <a:bodyPr/>
        <a:lstStyle/>
        <a:p>
          <a:endParaRPr lang="en-US">
            <a:solidFill>
              <a:srgbClr val="636363"/>
            </a:solidFill>
            <a:latin typeface="Calibri" panose="020F0502020204030204" pitchFamily="34" charset="0"/>
          </a:endParaRPr>
        </a:p>
      </dgm:t>
    </dgm:pt>
    <dgm:pt modelId="{AF827014-A52E-4A1D-92B3-E81D101A8C77}" type="sibTrans" cxnId="{E79ECE91-8B7E-435A-9F8B-3DC0989A25FF}">
      <dgm:prSet/>
      <dgm:spPr>
        <a:ln>
          <a:solidFill>
            <a:srgbClr val="636363"/>
          </a:solidFill>
        </a:ln>
      </dgm:spPr>
      <dgm:t>
        <a:bodyPr/>
        <a:lstStyle/>
        <a:p>
          <a:endParaRPr lang="en-US">
            <a:solidFill>
              <a:srgbClr val="636363"/>
            </a:solidFill>
            <a:latin typeface="Calibri" panose="020F0502020204030204" pitchFamily="34" charset="0"/>
          </a:endParaRPr>
        </a:p>
      </dgm:t>
    </dgm:pt>
    <dgm:pt modelId="{70FE4FE5-CF35-42DF-86A5-D2507D7CCFFF}">
      <dgm:prSet phldrT="[Text]" custT="1"/>
      <dgm:spPr>
        <a:noFill/>
        <a:ln>
          <a:solidFill>
            <a:srgbClr val="008C95"/>
          </a:solidFill>
        </a:ln>
      </dgm:spPr>
      <dgm:t>
        <a:bodyPr/>
        <a:lstStyle/>
        <a:p>
          <a:r>
            <a:rPr lang="en-US" sz="1100" dirty="0">
              <a:solidFill>
                <a:srgbClr val="9B2C98"/>
              </a:solidFill>
              <a:latin typeface="Calibri" panose="020F0502020204030204" pitchFamily="34" charset="0"/>
            </a:rPr>
            <a:t>Physician Diversity Advisory Committee</a:t>
          </a:r>
        </a:p>
      </dgm:t>
    </dgm:pt>
    <dgm:pt modelId="{1A2EEFA6-F577-405B-902B-6487BF6FF539}" type="parTrans" cxnId="{A2581B3C-6966-4C5A-9F61-6356DEF2FC27}">
      <dgm:prSet/>
      <dgm:spPr/>
      <dgm:t>
        <a:bodyPr/>
        <a:lstStyle/>
        <a:p>
          <a:endParaRPr lang="en-US">
            <a:solidFill>
              <a:srgbClr val="636363"/>
            </a:solidFill>
            <a:latin typeface="Calibri" panose="020F0502020204030204" pitchFamily="34" charset="0"/>
          </a:endParaRPr>
        </a:p>
      </dgm:t>
    </dgm:pt>
    <dgm:pt modelId="{EA5D4C1B-5E71-4B90-8529-77AEDA8F923E}" type="sibTrans" cxnId="{A2581B3C-6966-4C5A-9F61-6356DEF2FC27}">
      <dgm:prSet/>
      <dgm:spPr>
        <a:ln>
          <a:solidFill>
            <a:srgbClr val="636363"/>
          </a:solidFill>
        </a:ln>
      </dgm:spPr>
      <dgm:t>
        <a:bodyPr/>
        <a:lstStyle/>
        <a:p>
          <a:endParaRPr lang="en-US">
            <a:solidFill>
              <a:srgbClr val="636363"/>
            </a:solidFill>
            <a:latin typeface="Calibri" panose="020F0502020204030204" pitchFamily="34" charset="0"/>
          </a:endParaRPr>
        </a:p>
      </dgm:t>
    </dgm:pt>
    <dgm:pt modelId="{F9157A93-A7B5-4BC2-A680-72DE17912021}">
      <dgm:prSet custT="1"/>
      <dgm:spPr>
        <a:noFill/>
        <a:ln>
          <a:solidFill>
            <a:srgbClr val="008C95"/>
          </a:solidFill>
        </a:ln>
      </dgm:spPr>
      <dgm:t>
        <a:bodyPr/>
        <a:lstStyle/>
        <a:p>
          <a:r>
            <a:rPr lang="en-US" sz="1100" dirty="0">
              <a:solidFill>
                <a:srgbClr val="9B2C98"/>
              </a:solidFill>
              <a:latin typeface="Calibri" panose="020F0502020204030204" pitchFamily="34" charset="0"/>
            </a:rPr>
            <a:t>Medical Group Diversity &amp; Inclusion Committee</a:t>
          </a:r>
        </a:p>
      </dgm:t>
    </dgm:pt>
    <dgm:pt modelId="{E64FF440-1FC8-4260-B1F8-295254BA17A8}" type="parTrans" cxnId="{684EAB05-5EE6-4B5D-A89C-4D1086F62B45}">
      <dgm:prSet/>
      <dgm:spPr/>
      <dgm:t>
        <a:bodyPr/>
        <a:lstStyle/>
        <a:p>
          <a:endParaRPr lang="en-US">
            <a:solidFill>
              <a:srgbClr val="636363"/>
            </a:solidFill>
            <a:latin typeface="Calibri" panose="020F0502020204030204" pitchFamily="34" charset="0"/>
          </a:endParaRPr>
        </a:p>
      </dgm:t>
    </dgm:pt>
    <dgm:pt modelId="{ED13C206-1203-47B5-B6A5-AD1A16D81A64}" type="sibTrans" cxnId="{684EAB05-5EE6-4B5D-A89C-4D1086F62B45}">
      <dgm:prSet/>
      <dgm:spPr>
        <a:ln>
          <a:solidFill>
            <a:srgbClr val="636363"/>
          </a:solidFill>
        </a:ln>
      </dgm:spPr>
      <dgm:t>
        <a:bodyPr/>
        <a:lstStyle/>
        <a:p>
          <a:endParaRPr lang="en-US">
            <a:solidFill>
              <a:srgbClr val="636363"/>
            </a:solidFill>
            <a:latin typeface="Calibri" panose="020F0502020204030204" pitchFamily="34" charset="0"/>
          </a:endParaRPr>
        </a:p>
      </dgm:t>
    </dgm:pt>
    <dgm:pt modelId="{0325BFEB-7852-4C54-A5B9-A9A5E9528378}">
      <dgm:prSet custT="1"/>
      <dgm:spPr>
        <a:noFill/>
        <a:ln>
          <a:solidFill>
            <a:srgbClr val="008C95"/>
          </a:solidFill>
        </a:ln>
      </dgm:spPr>
      <dgm:t>
        <a:bodyPr/>
        <a:lstStyle/>
        <a:p>
          <a:r>
            <a:rPr lang="en-US" sz="1100" dirty="0">
              <a:solidFill>
                <a:srgbClr val="9B2C98"/>
              </a:solidFill>
              <a:latin typeface="Calibri" panose="020F0502020204030204" pitchFamily="34" charset="0"/>
            </a:rPr>
            <a:t>HR Innovation Diversity &amp; Inclusion Committee</a:t>
          </a:r>
        </a:p>
      </dgm:t>
    </dgm:pt>
    <dgm:pt modelId="{F15E7544-FCF8-4FA9-97CD-B26A75A3805C}" type="parTrans" cxnId="{34ADDD31-30F4-4272-94E6-FE9008BCC84E}">
      <dgm:prSet/>
      <dgm:spPr/>
      <dgm:t>
        <a:bodyPr/>
        <a:lstStyle/>
        <a:p>
          <a:endParaRPr lang="en-US">
            <a:solidFill>
              <a:srgbClr val="636363"/>
            </a:solidFill>
            <a:latin typeface="Calibri" panose="020F0502020204030204" pitchFamily="34" charset="0"/>
          </a:endParaRPr>
        </a:p>
      </dgm:t>
    </dgm:pt>
    <dgm:pt modelId="{33C903DC-A170-4C9A-A5B1-A7CEFD0E0089}" type="sibTrans" cxnId="{34ADDD31-30F4-4272-94E6-FE9008BCC84E}">
      <dgm:prSet/>
      <dgm:spPr>
        <a:ln>
          <a:solidFill>
            <a:srgbClr val="636363"/>
          </a:solidFill>
        </a:ln>
      </dgm:spPr>
      <dgm:t>
        <a:bodyPr/>
        <a:lstStyle/>
        <a:p>
          <a:endParaRPr lang="en-US">
            <a:solidFill>
              <a:srgbClr val="636363"/>
            </a:solidFill>
            <a:latin typeface="Calibri" panose="020F0502020204030204" pitchFamily="34" charset="0"/>
          </a:endParaRPr>
        </a:p>
      </dgm:t>
    </dgm:pt>
    <dgm:pt modelId="{55384D14-662E-436F-BEE0-938821BB7D3F}">
      <dgm:prSet custT="1"/>
      <dgm:spPr>
        <a:noFill/>
        <a:ln>
          <a:solidFill>
            <a:srgbClr val="008C95"/>
          </a:solidFill>
        </a:ln>
      </dgm:spPr>
      <dgm:t>
        <a:bodyPr/>
        <a:lstStyle/>
        <a:p>
          <a:r>
            <a:rPr lang="en-US" sz="1100" dirty="0">
              <a:solidFill>
                <a:srgbClr val="9B2C98"/>
              </a:solidFill>
              <a:latin typeface="Calibri" panose="020F0502020204030204" pitchFamily="34" charset="0"/>
            </a:rPr>
            <a:t>Southern Division Diversity &amp; Inclusion Council</a:t>
          </a:r>
        </a:p>
      </dgm:t>
    </dgm:pt>
    <dgm:pt modelId="{C2D19ECF-D2FA-40F0-A9E8-7A744362D6B2}" type="parTrans" cxnId="{635D22B8-CF49-4DB2-8194-1D454D6937A9}">
      <dgm:prSet/>
      <dgm:spPr/>
      <dgm:t>
        <a:bodyPr/>
        <a:lstStyle/>
        <a:p>
          <a:endParaRPr lang="en-US">
            <a:latin typeface="Calibri" panose="020F0502020204030204" pitchFamily="34" charset="0"/>
          </a:endParaRPr>
        </a:p>
      </dgm:t>
    </dgm:pt>
    <dgm:pt modelId="{B0DA53CC-8B61-4907-981A-C5374B231EDE}" type="sibTrans" cxnId="{635D22B8-CF49-4DB2-8194-1D454D6937A9}">
      <dgm:prSet/>
      <dgm:spPr/>
      <dgm:t>
        <a:bodyPr/>
        <a:lstStyle/>
        <a:p>
          <a:endParaRPr lang="en-US">
            <a:latin typeface="Calibri" panose="020F0502020204030204" pitchFamily="34" charset="0"/>
          </a:endParaRPr>
        </a:p>
      </dgm:t>
    </dgm:pt>
    <dgm:pt modelId="{23D8B21D-B33E-4480-B404-669269EC6A6C}" type="pres">
      <dgm:prSet presAssocID="{BCEEC0AC-1D81-43E7-9FA0-FA7A684A9D24}" presName="cycle" presStyleCnt="0">
        <dgm:presLayoutVars>
          <dgm:dir/>
          <dgm:resizeHandles val="exact"/>
        </dgm:presLayoutVars>
      </dgm:prSet>
      <dgm:spPr/>
    </dgm:pt>
    <dgm:pt modelId="{F58FD65A-4E37-4C5F-8DC5-9B1CC277C8A3}" type="pres">
      <dgm:prSet presAssocID="{10478EB1-CC3E-4B54-BFBA-B51F939B4571}" presName="node" presStyleLbl="node1" presStyleIdx="0" presStyleCnt="7" custScaleY="148598" custRadScaleRad="98497" custRadScaleInc="6682">
        <dgm:presLayoutVars>
          <dgm:bulletEnabled val="1"/>
        </dgm:presLayoutVars>
      </dgm:prSet>
      <dgm:spPr/>
    </dgm:pt>
    <dgm:pt modelId="{B26371F0-3DA4-4EE0-AE07-8B9AE5C437B5}" type="pres">
      <dgm:prSet presAssocID="{10478EB1-CC3E-4B54-BFBA-B51F939B4571}" presName="spNode" presStyleCnt="0"/>
      <dgm:spPr/>
    </dgm:pt>
    <dgm:pt modelId="{265A2BBE-B3C9-4AD7-845B-5D05C9DDFC14}" type="pres">
      <dgm:prSet presAssocID="{E3CA23E8-33BD-4CBA-8539-5A314849CF64}" presName="sibTrans" presStyleLbl="sibTrans1D1" presStyleIdx="0" presStyleCnt="7"/>
      <dgm:spPr/>
    </dgm:pt>
    <dgm:pt modelId="{9A6C4F85-7894-4C61-B346-A2F2E106D0F1}" type="pres">
      <dgm:prSet presAssocID="{F9157A93-A7B5-4BC2-A680-72DE17912021}" presName="node" presStyleLbl="node1" presStyleIdx="1" presStyleCnt="7" custScaleY="149250" custRadScaleRad="100619" custRadScaleInc="8034">
        <dgm:presLayoutVars>
          <dgm:bulletEnabled val="1"/>
        </dgm:presLayoutVars>
      </dgm:prSet>
      <dgm:spPr/>
    </dgm:pt>
    <dgm:pt modelId="{63B94901-15F8-46BA-85AD-AF2AA1462BF3}" type="pres">
      <dgm:prSet presAssocID="{F9157A93-A7B5-4BC2-A680-72DE17912021}" presName="spNode" presStyleCnt="0"/>
      <dgm:spPr/>
    </dgm:pt>
    <dgm:pt modelId="{BDFB9D9F-8CB6-45B8-9361-4541B87A8D51}" type="pres">
      <dgm:prSet presAssocID="{ED13C206-1203-47B5-B6A5-AD1A16D81A64}" presName="sibTrans" presStyleLbl="sibTrans1D1" presStyleIdx="1" presStyleCnt="7"/>
      <dgm:spPr/>
    </dgm:pt>
    <dgm:pt modelId="{40920BC9-B1DC-4118-AFCC-848EF236B104}" type="pres">
      <dgm:prSet presAssocID="{0325BFEB-7852-4C54-A5B9-A9A5E9528378}" presName="node" presStyleLbl="node1" presStyleIdx="2" presStyleCnt="7" custScaleY="149250" custRadScaleRad="102264" custRadScaleInc="3420">
        <dgm:presLayoutVars>
          <dgm:bulletEnabled val="1"/>
        </dgm:presLayoutVars>
      </dgm:prSet>
      <dgm:spPr/>
    </dgm:pt>
    <dgm:pt modelId="{23257D13-864D-4CB9-82C5-C4CF95E9D34D}" type="pres">
      <dgm:prSet presAssocID="{0325BFEB-7852-4C54-A5B9-A9A5E9528378}" presName="spNode" presStyleCnt="0"/>
      <dgm:spPr/>
    </dgm:pt>
    <dgm:pt modelId="{D3BB980D-E390-44B2-8899-0142B8920750}" type="pres">
      <dgm:prSet presAssocID="{33C903DC-A170-4C9A-A5B1-A7CEFD0E0089}" presName="sibTrans" presStyleLbl="sibTrans1D1" presStyleIdx="2" presStyleCnt="7"/>
      <dgm:spPr/>
    </dgm:pt>
    <dgm:pt modelId="{79EB0A9B-39AF-4F7B-92EA-E89A6450CE34}" type="pres">
      <dgm:prSet presAssocID="{55384D14-662E-436F-BEE0-938821BB7D3F}" presName="node" presStyleLbl="node1" presStyleIdx="3" presStyleCnt="7" custScaleY="149082">
        <dgm:presLayoutVars>
          <dgm:bulletEnabled val="1"/>
        </dgm:presLayoutVars>
      </dgm:prSet>
      <dgm:spPr/>
    </dgm:pt>
    <dgm:pt modelId="{5EE6F157-EC19-4DB4-9FF5-444927F4B320}" type="pres">
      <dgm:prSet presAssocID="{55384D14-662E-436F-BEE0-938821BB7D3F}" presName="spNode" presStyleCnt="0"/>
      <dgm:spPr/>
    </dgm:pt>
    <dgm:pt modelId="{4F50E254-FE4C-46CD-9AFF-59F150DB6CBF}" type="pres">
      <dgm:prSet presAssocID="{B0DA53CC-8B61-4907-981A-C5374B231EDE}" presName="sibTrans" presStyleLbl="sibTrans1D1" presStyleIdx="3" presStyleCnt="7"/>
      <dgm:spPr/>
    </dgm:pt>
    <dgm:pt modelId="{C0D7E646-E8E4-4374-94AC-E992A9CFB09E}" type="pres">
      <dgm:prSet presAssocID="{314D831E-7C45-405C-A371-740B2CE3A0A2}" presName="node" presStyleLbl="node1" presStyleIdx="4" presStyleCnt="7" custScaleY="149250" custRadScaleRad="102232" custRadScaleInc="-3640">
        <dgm:presLayoutVars>
          <dgm:bulletEnabled val="1"/>
        </dgm:presLayoutVars>
      </dgm:prSet>
      <dgm:spPr/>
    </dgm:pt>
    <dgm:pt modelId="{E9A4C533-91D5-4D5C-9190-3AB50A122149}" type="pres">
      <dgm:prSet presAssocID="{314D831E-7C45-405C-A371-740B2CE3A0A2}" presName="spNode" presStyleCnt="0"/>
      <dgm:spPr/>
    </dgm:pt>
    <dgm:pt modelId="{64203037-5FCC-4680-B65B-D662DC97FEA5}" type="pres">
      <dgm:prSet presAssocID="{106445AE-377D-4F39-96B2-5AAF96316BB8}" presName="sibTrans" presStyleLbl="sibTrans1D1" presStyleIdx="4" presStyleCnt="7"/>
      <dgm:spPr/>
    </dgm:pt>
    <dgm:pt modelId="{CF9FEC11-1C3A-406C-9554-9C3247556CF6}" type="pres">
      <dgm:prSet presAssocID="{0315CC41-FD93-44E2-811D-976121E0BF5E}" presName="node" presStyleLbl="node1" presStyleIdx="5" presStyleCnt="7" custScaleY="149250" custRadScaleRad="98497" custRadScaleInc="6682">
        <dgm:presLayoutVars>
          <dgm:bulletEnabled val="1"/>
        </dgm:presLayoutVars>
      </dgm:prSet>
      <dgm:spPr/>
    </dgm:pt>
    <dgm:pt modelId="{C59D46CD-0327-47C7-8F1F-990C95004872}" type="pres">
      <dgm:prSet presAssocID="{0315CC41-FD93-44E2-811D-976121E0BF5E}" presName="spNode" presStyleCnt="0"/>
      <dgm:spPr/>
    </dgm:pt>
    <dgm:pt modelId="{9813BF5B-913B-402D-8557-682558F220A0}" type="pres">
      <dgm:prSet presAssocID="{AF827014-A52E-4A1D-92B3-E81D101A8C77}" presName="sibTrans" presStyleLbl="sibTrans1D1" presStyleIdx="5" presStyleCnt="7"/>
      <dgm:spPr/>
    </dgm:pt>
    <dgm:pt modelId="{B702CA2E-A020-4079-80B7-2A629B9BF2F0}" type="pres">
      <dgm:prSet presAssocID="{70FE4FE5-CF35-42DF-86A5-D2507D7CCFFF}" presName="node" presStyleLbl="node1" presStyleIdx="6" presStyleCnt="7" custScaleY="149250" custRadScaleRad="97511" custRadScaleInc="127">
        <dgm:presLayoutVars>
          <dgm:bulletEnabled val="1"/>
        </dgm:presLayoutVars>
      </dgm:prSet>
      <dgm:spPr/>
    </dgm:pt>
    <dgm:pt modelId="{5E22E97D-12EE-45E3-A4BE-5DE09C15E853}" type="pres">
      <dgm:prSet presAssocID="{70FE4FE5-CF35-42DF-86A5-D2507D7CCFFF}" presName="spNode" presStyleCnt="0"/>
      <dgm:spPr/>
    </dgm:pt>
    <dgm:pt modelId="{927AFD13-6C72-4FAC-82ED-8BAA57A63759}" type="pres">
      <dgm:prSet presAssocID="{EA5D4C1B-5E71-4B90-8529-77AEDA8F923E}" presName="sibTrans" presStyleLbl="sibTrans1D1" presStyleIdx="6" presStyleCnt="7"/>
      <dgm:spPr/>
    </dgm:pt>
  </dgm:ptLst>
  <dgm:cxnLst>
    <dgm:cxn modelId="{2B2BE002-7CDA-40A6-B08C-595E6B11E832}" type="presOf" srcId="{106445AE-377D-4F39-96B2-5AAF96316BB8}" destId="{64203037-5FCC-4680-B65B-D662DC97FEA5}" srcOrd="0" destOrd="0" presId="urn:microsoft.com/office/officeart/2005/8/layout/cycle6"/>
    <dgm:cxn modelId="{18444305-DA87-42C1-A325-D42DA501928B}" type="presOf" srcId="{33C903DC-A170-4C9A-A5B1-A7CEFD0E0089}" destId="{D3BB980D-E390-44B2-8899-0142B8920750}" srcOrd="0" destOrd="0" presId="urn:microsoft.com/office/officeart/2005/8/layout/cycle6"/>
    <dgm:cxn modelId="{684EAB05-5EE6-4B5D-A89C-4D1086F62B45}" srcId="{BCEEC0AC-1D81-43E7-9FA0-FA7A684A9D24}" destId="{F9157A93-A7B5-4BC2-A680-72DE17912021}" srcOrd="1" destOrd="0" parTransId="{E64FF440-1FC8-4260-B1F8-295254BA17A8}" sibTransId="{ED13C206-1203-47B5-B6A5-AD1A16D81A64}"/>
    <dgm:cxn modelId="{34ADDD31-30F4-4272-94E6-FE9008BCC84E}" srcId="{BCEEC0AC-1D81-43E7-9FA0-FA7A684A9D24}" destId="{0325BFEB-7852-4C54-A5B9-A9A5E9528378}" srcOrd="2" destOrd="0" parTransId="{F15E7544-FCF8-4FA9-97CD-B26A75A3805C}" sibTransId="{33C903DC-A170-4C9A-A5B1-A7CEFD0E0089}"/>
    <dgm:cxn modelId="{A2581B3C-6966-4C5A-9F61-6356DEF2FC27}" srcId="{BCEEC0AC-1D81-43E7-9FA0-FA7A684A9D24}" destId="{70FE4FE5-CF35-42DF-86A5-D2507D7CCFFF}" srcOrd="6" destOrd="0" parTransId="{1A2EEFA6-F577-405B-902B-6487BF6FF539}" sibTransId="{EA5D4C1B-5E71-4B90-8529-77AEDA8F923E}"/>
    <dgm:cxn modelId="{E1EC1C3E-27EC-4941-AE12-0E018788A0C6}" type="presOf" srcId="{B0DA53CC-8B61-4907-981A-C5374B231EDE}" destId="{4F50E254-FE4C-46CD-9AFF-59F150DB6CBF}" srcOrd="0" destOrd="0" presId="urn:microsoft.com/office/officeart/2005/8/layout/cycle6"/>
    <dgm:cxn modelId="{3AE51E4B-A307-4F18-9B49-736F6F111159}" type="presOf" srcId="{EA5D4C1B-5E71-4B90-8529-77AEDA8F923E}" destId="{927AFD13-6C72-4FAC-82ED-8BAA57A63759}" srcOrd="0" destOrd="0" presId="urn:microsoft.com/office/officeart/2005/8/layout/cycle6"/>
    <dgm:cxn modelId="{C1C6BB6B-698D-4E8C-9788-D54F3006E040}" type="presOf" srcId="{ED13C206-1203-47B5-B6A5-AD1A16D81A64}" destId="{BDFB9D9F-8CB6-45B8-9361-4541B87A8D51}" srcOrd="0" destOrd="0" presId="urn:microsoft.com/office/officeart/2005/8/layout/cycle6"/>
    <dgm:cxn modelId="{BAA19875-01A8-4DA1-924C-5132D183388B}" type="presOf" srcId="{0325BFEB-7852-4C54-A5B9-A9A5E9528378}" destId="{40920BC9-B1DC-4118-AFCC-848EF236B104}" srcOrd="0" destOrd="0" presId="urn:microsoft.com/office/officeart/2005/8/layout/cycle6"/>
    <dgm:cxn modelId="{569B1A7B-B936-4B23-AED3-D335DF4F287E}" type="presOf" srcId="{314D831E-7C45-405C-A371-740B2CE3A0A2}" destId="{C0D7E646-E8E4-4374-94AC-E992A9CFB09E}" srcOrd="0" destOrd="0" presId="urn:microsoft.com/office/officeart/2005/8/layout/cycle6"/>
    <dgm:cxn modelId="{EEE31C85-047D-4B5B-A566-44A185F805F7}" type="presOf" srcId="{10478EB1-CC3E-4B54-BFBA-B51F939B4571}" destId="{F58FD65A-4E37-4C5F-8DC5-9B1CC277C8A3}" srcOrd="0" destOrd="0" presId="urn:microsoft.com/office/officeart/2005/8/layout/cycle6"/>
    <dgm:cxn modelId="{94A39E8C-9243-41E9-A489-D625DD84D0B2}" srcId="{BCEEC0AC-1D81-43E7-9FA0-FA7A684A9D24}" destId="{10478EB1-CC3E-4B54-BFBA-B51F939B4571}" srcOrd="0" destOrd="0" parTransId="{DB907355-26E9-49EB-A3A0-E053007EFA70}" sibTransId="{E3CA23E8-33BD-4CBA-8539-5A314849CF64}"/>
    <dgm:cxn modelId="{E79ECE91-8B7E-435A-9F8B-3DC0989A25FF}" srcId="{BCEEC0AC-1D81-43E7-9FA0-FA7A684A9D24}" destId="{0315CC41-FD93-44E2-811D-976121E0BF5E}" srcOrd="5" destOrd="0" parTransId="{FA8DD8F0-848D-4C80-AD04-58013B05282C}" sibTransId="{AF827014-A52E-4A1D-92B3-E81D101A8C77}"/>
    <dgm:cxn modelId="{B30D3CA7-7520-4569-85CA-0626BE4DCEA7}" type="presOf" srcId="{F9157A93-A7B5-4BC2-A680-72DE17912021}" destId="{9A6C4F85-7894-4C61-B346-A2F2E106D0F1}" srcOrd="0" destOrd="0" presId="urn:microsoft.com/office/officeart/2005/8/layout/cycle6"/>
    <dgm:cxn modelId="{632B48AF-9D0F-414B-91BA-427FB90A9637}" type="presOf" srcId="{AF827014-A52E-4A1D-92B3-E81D101A8C77}" destId="{9813BF5B-913B-402D-8557-682558F220A0}" srcOrd="0" destOrd="0" presId="urn:microsoft.com/office/officeart/2005/8/layout/cycle6"/>
    <dgm:cxn modelId="{EDBBECAF-6AF9-43E4-A8FA-FF3D097D965F}" type="presOf" srcId="{70FE4FE5-CF35-42DF-86A5-D2507D7CCFFF}" destId="{B702CA2E-A020-4079-80B7-2A629B9BF2F0}" srcOrd="0" destOrd="0" presId="urn:microsoft.com/office/officeart/2005/8/layout/cycle6"/>
    <dgm:cxn modelId="{635D22B8-CF49-4DB2-8194-1D454D6937A9}" srcId="{BCEEC0AC-1D81-43E7-9FA0-FA7A684A9D24}" destId="{55384D14-662E-436F-BEE0-938821BB7D3F}" srcOrd="3" destOrd="0" parTransId="{C2D19ECF-D2FA-40F0-A9E8-7A744362D6B2}" sibTransId="{B0DA53CC-8B61-4907-981A-C5374B231EDE}"/>
    <dgm:cxn modelId="{054BCEBB-21F4-4136-858A-2313264375DD}" type="presOf" srcId="{55384D14-662E-436F-BEE0-938821BB7D3F}" destId="{79EB0A9B-39AF-4F7B-92EA-E89A6450CE34}" srcOrd="0" destOrd="0" presId="urn:microsoft.com/office/officeart/2005/8/layout/cycle6"/>
    <dgm:cxn modelId="{D01E8BCC-6867-4D58-9D08-E6F68BF0FE1F}" type="presOf" srcId="{E3CA23E8-33BD-4CBA-8539-5A314849CF64}" destId="{265A2BBE-B3C9-4AD7-845B-5D05C9DDFC14}" srcOrd="0" destOrd="0" presId="urn:microsoft.com/office/officeart/2005/8/layout/cycle6"/>
    <dgm:cxn modelId="{CA0A04D1-005A-492F-9AEC-CFBEEBA5CEAD}" type="presOf" srcId="{0315CC41-FD93-44E2-811D-976121E0BF5E}" destId="{CF9FEC11-1C3A-406C-9554-9C3247556CF6}" srcOrd="0" destOrd="0" presId="urn:microsoft.com/office/officeart/2005/8/layout/cycle6"/>
    <dgm:cxn modelId="{BCCA0ED3-2EF7-4879-83EC-0069C2915E79}" type="presOf" srcId="{BCEEC0AC-1D81-43E7-9FA0-FA7A684A9D24}" destId="{23D8B21D-B33E-4480-B404-669269EC6A6C}" srcOrd="0" destOrd="0" presId="urn:microsoft.com/office/officeart/2005/8/layout/cycle6"/>
    <dgm:cxn modelId="{DA7C56EF-DDC3-44AE-846F-FB271A28677C}" srcId="{BCEEC0AC-1D81-43E7-9FA0-FA7A684A9D24}" destId="{314D831E-7C45-405C-A371-740B2CE3A0A2}" srcOrd="4" destOrd="0" parTransId="{75886CEC-95A2-41E7-9EE3-C6E117146FC6}" sibTransId="{106445AE-377D-4F39-96B2-5AAF96316BB8}"/>
    <dgm:cxn modelId="{8CE4E3E3-1AB8-4226-B6BD-E7A9BBF361FB}" type="presParOf" srcId="{23D8B21D-B33E-4480-B404-669269EC6A6C}" destId="{F58FD65A-4E37-4C5F-8DC5-9B1CC277C8A3}" srcOrd="0" destOrd="0" presId="urn:microsoft.com/office/officeart/2005/8/layout/cycle6"/>
    <dgm:cxn modelId="{E6B8607F-22C7-41FD-B30C-3B45015620CF}" type="presParOf" srcId="{23D8B21D-B33E-4480-B404-669269EC6A6C}" destId="{B26371F0-3DA4-4EE0-AE07-8B9AE5C437B5}" srcOrd="1" destOrd="0" presId="urn:microsoft.com/office/officeart/2005/8/layout/cycle6"/>
    <dgm:cxn modelId="{5C4C1246-F592-4A5C-995F-762BD9AA2485}" type="presParOf" srcId="{23D8B21D-B33E-4480-B404-669269EC6A6C}" destId="{265A2BBE-B3C9-4AD7-845B-5D05C9DDFC14}" srcOrd="2" destOrd="0" presId="urn:microsoft.com/office/officeart/2005/8/layout/cycle6"/>
    <dgm:cxn modelId="{325E87AD-E9DC-4135-BD91-C94402226B02}" type="presParOf" srcId="{23D8B21D-B33E-4480-B404-669269EC6A6C}" destId="{9A6C4F85-7894-4C61-B346-A2F2E106D0F1}" srcOrd="3" destOrd="0" presId="urn:microsoft.com/office/officeart/2005/8/layout/cycle6"/>
    <dgm:cxn modelId="{9343EBA1-129C-4A5D-9B4E-6CE6BA141587}" type="presParOf" srcId="{23D8B21D-B33E-4480-B404-669269EC6A6C}" destId="{63B94901-15F8-46BA-85AD-AF2AA1462BF3}" srcOrd="4" destOrd="0" presId="urn:microsoft.com/office/officeart/2005/8/layout/cycle6"/>
    <dgm:cxn modelId="{02BA28A7-D92B-4831-8009-D58342775EAA}" type="presParOf" srcId="{23D8B21D-B33E-4480-B404-669269EC6A6C}" destId="{BDFB9D9F-8CB6-45B8-9361-4541B87A8D51}" srcOrd="5" destOrd="0" presId="urn:microsoft.com/office/officeart/2005/8/layout/cycle6"/>
    <dgm:cxn modelId="{52215277-C1A4-4C53-8EF4-28F5BEF36A05}" type="presParOf" srcId="{23D8B21D-B33E-4480-B404-669269EC6A6C}" destId="{40920BC9-B1DC-4118-AFCC-848EF236B104}" srcOrd="6" destOrd="0" presId="urn:microsoft.com/office/officeart/2005/8/layout/cycle6"/>
    <dgm:cxn modelId="{17BC7359-1399-4AE8-BE77-93DBFE9D3F3D}" type="presParOf" srcId="{23D8B21D-B33E-4480-B404-669269EC6A6C}" destId="{23257D13-864D-4CB9-82C5-C4CF95E9D34D}" srcOrd="7" destOrd="0" presId="urn:microsoft.com/office/officeart/2005/8/layout/cycle6"/>
    <dgm:cxn modelId="{744FD4C4-37EC-4D00-B838-3BB761C61AA4}" type="presParOf" srcId="{23D8B21D-B33E-4480-B404-669269EC6A6C}" destId="{D3BB980D-E390-44B2-8899-0142B8920750}" srcOrd="8" destOrd="0" presId="urn:microsoft.com/office/officeart/2005/8/layout/cycle6"/>
    <dgm:cxn modelId="{58FB4E99-4207-4919-95F2-EB71234EBEB0}" type="presParOf" srcId="{23D8B21D-B33E-4480-B404-669269EC6A6C}" destId="{79EB0A9B-39AF-4F7B-92EA-E89A6450CE34}" srcOrd="9" destOrd="0" presId="urn:microsoft.com/office/officeart/2005/8/layout/cycle6"/>
    <dgm:cxn modelId="{1A0D28CC-B66A-4AC8-B339-3513C831E268}" type="presParOf" srcId="{23D8B21D-B33E-4480-B404-669269EC6A6C}" destId="{5EE6F157-EC19-4DB4-9FF5-444927F4B320}" srcOrd="10" destOrd="0" presId="urn:microsoft.com/office/officeart/2005/8/layout/cycle6"/>
    <dgm:cxn modelId="{0B2405AB-FBB8-410A-8E97-5EE34F58162F}" type="presParOf" srcId="{23D8B21D-B33E-4480-B404-669269EC6A6C}" destId="{4F50E254-FE4C-46CD-9AFF-59F150DB6CBF}" srcOrd="11" destOrd="0" presId="urn:microsoft.com/office/officeart/2005/8/layout/cycle6"/>
    <dgm:cxn modelId="{FB69DF69-66ED-444E-9810-993C5880ECD3}" type="presParOf" srcId="{23D8B21D-B33E-4480-B404-669269EC6A6C}" destId="{C0D7E646-E8E4-4374-94AC-E992A9CFB09E}" srcOrd="12" destOrd="0" presId="urn:microsoft.com/office/officeart/2005/8/layout/cycle6"/>
    <dgm:cxn modelId="{7A08512D-9952-4574-B48A-B1B8BE58BEE2}" type="presParOf" srcId="{23D8B21D-B33E-4480-B404-669269EC6A6C}" destId="{E9A4C533-91D5-4D5C-9190-3AB50A122149}" srcOrd="13" destOrd="0" presId="urn:microsoft.com/office/officeart/2005/8/layout/cycle6"/>
    <dgm:cxn modelId="{D8F02F22-EBF4-48A4-911D-ED5265863FC7}" type="presParOf" srcId="{23D8B21D-B33E-4480-B404-669269EC6A6C}" destId="{64203037-5FCC-4680-B65B-D662DC97FEA5}" srcOrd="14" destOrd="0" presId="urn:microsoft.com/office/officeart/2005/8/layout/cycle6"/>
    <dgm:cxn modelId="{B70016EE-9CAA-4288-984E-CDEA18DEB4C2}" type="presParOf" srcId="{23D8B21D-B33E-4480-B404-669269EC6A6C}" destId="{CF9FEC11-1C3A-406C-9554-9C3247556CF6}" srcOrd="15" destOrd="0" presId="urn:microsoft.com/office/officeart/2005/8/layout/cycle6"/>
    <dgm:cxn modelId="{8EE9875C-891A-44CC-8C32-9DEB08D135EF}" type="presParOf" srcId="{23D8B21D-B33E-4480-B404-669269EC6A6C}" destId="{C59D46CD-0327-47C7-8F1F-990C95004872}" srcOrd="16" destOrd="0" presId="urn:microsoft.com/office/officeart/2005/8/layout/cycle6"/>
    <dgm:cxn modelId="{FFEEAA52-6571-4C4E-87DA-D411B88702D6}" type="presParOf" srcId="{23D8B21D-B33E-4480-B404-669269EC6A6C}" destId="{9813BF5B-913B-402D-8557-682558F220A0}" srcOrd="17" destOrd="0" presId="urn:microsoft.com/office/officeart/2005/8/layout/cycle6"/>
    <dgm:cxn modelId="{F3442DD1-02E6-4971-B306-B88792825078}" type="presParOf" srcId="{23D8B21D-B33E-4480-B404-669269EC6A6C}" destId="{B702CA2E-A020-4079-80B7-2A629B9BF2F0}" srcOrd="18" destOrd="0" presId="urn:microsoft.com/office/officeart/2005/8/layout/cycle6"/>
    <dgm:cxn modelId="{604FAA75-A59A-4D5B-A924-37363ACF3891}" type="presParOf" srcId="{23D8B21D-B33E-4480-B404-669269EC6A6C}" destId="{5E22E97D-12EE-45E3-A4BE-5DE09C15E853}" srcOrd="19" destOrd="0" presId="urn:microsoft.com/office/officeart/2005/8/layout/cycle6"/>
    <dgm:cxn modelId="{A5F6BF7F-733B-4AD1-B7C4-8959300B975A}" type="presParOf" srcId="{23D8B21D-B33E-4480-B404-669269EC6A6C}" destId="{927AFD13-6C72-4FAC-82ED-8BAA57A63759}"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83A789-6A3D-4D74-B570-06B8D3B3DD03}"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5C636186-1D79-420B-A06C-E4C7F32E5678}">
      <dgm:prSet phldrT="[Text]" custT="1"/>
      <dgm:spPr/>
      <dgm:t>
        <a:bodyPr/>
        <a:lstStyle/>
        <a:p>
          <a:pPr algn="l"/>
          <a:r>
            <a:rPr lang="en-US" sz="2400" b="1" dirty="0">
              <a:latin typeface="Calibri" panose="020F0502020204030204" pitchFamily="34" charset="0"/>
            </a:rPr>
            <a:t>Strategic Objectives</a:t>
          </a:r>
        </a:p>
      </dgm:t>
    </dgm:pt>
    <dgm:pt modelId="{C88FF8B5-0BD6-4431-9F6C-CAFE6C7B235F}" type="parTrans" cxnId="{48BBC6B7-53FF-4924-A765-CA53FCBC8067}">
      <dgm:prSet/>
      <dgm:spPr/>
      <dgm:t>
        <a:bodyPr/>
        <a:lstStyle/>
        <a:p>
          <a:endParaRPr lang="en-US">
            <a:latin typeface="Calibri" panose="020F0502020204030204" pitchFamily="34" charset="0"/>
          </a:endParaRPr>
        </a:p>
      </dgm:t>
    </dgm:pt>
    <dgm:pt modelId="{0F16B89B-3DE0-434E-9761-C6D0EE462FC1}" type="sibTrans" cxnId="{48BBC6B7-53FF-4924-A765-CA53FCBC8067}">
      <dgm:prSet/>
      <dgm:spPr/>
      <dgm:t>
        <a:bodyPr/>
        <a:lstStyle/>
        <a:p>
          <a:endParaRPr lang="en-US">
            <a:latin typeface="Calibri" panose="020F0502020204030204" pitchFamily="34" charset="0"/>
          </a:endParaRPr>
        </a:p>
      </dgm:t>
    </dgm:pt>
    <dgm:pt modelId="{A335CABF-CC80-4EDF-A869-3EC068F6BBE2}">
      <dgm:prSet phldrT="[Text]"/>
      <dgm:spPr/>
      <dgm:t>
        <a:bodyPr anchor="ctr"/>
        <a:lstStyle/>
        <a:p>
          <a:pPr algn="ctr"/>
          <a:r>
            <a:rPr lang="en-US" dirty="0">
              <a:latin typeface="Calibri" panose="020F0502020204030204" pitchFamily="34" charset="0"/>
            </a:rPr>
            <a:t>Physician Workforce</a:t>
          </a:r>
        </a:p>
      </dgm:t>
    </dgm:pt>
    <dgm:pt modelId="{2A343075-F508-4606-A184-8FB154982AEA}" type="parTrans" cxnId="{905E9186-F708-417B-8882-30D5C7D83E84}">
      <dgm:prSet/>
      <dgm:spPr/>
      <dgm:t>
        <a:bodyPr/>
        <a:lstStyle/>
        <a:p>
          <a:endParaRPr lang="en-US">
            <a:latin typeface="Calibri" panose="020F0502020204030204" pitchFamily="34" charset="0"/>
          </a:endParaRPr>
        </a:p>
      </dgm:t>
    </dgm:pt>
    <dgm:pt modelId="{EE5D40F0-0308-466E-B548-F5F361CD939C}" type="sibTrans" cxnId="{905E9186-F708-417B-8882-30D5C7D83E84}">
      <dgm:prSet/>
      <dgm:spPr/>
      <dgm:t>
        <a:bodyPr/>
        <a:lstStyle/>
        <a:p>
          <a:endParaRPr lang="en-US">
            <a:latin typeface="Calibri" panose="020F0502020204030204" pitchFamily="34" charset="0"/>
          </a:endParaRPr>
        </a:p>
      </dgm:t>
    </dgm:pt>
    <dgm:pt modelId="{B5BD439C-E18E-49B4-9078-12D3BE0BBA3C}">
      <dgm:prSet phldrT="[Text]"/>
      <dgm:spPr/>
      <dgm:t>
        <a:bodyPr anchor="ctr"/>
        <a:lstStyle/>
        <a:p>
          <a:pPr algn="ctr"/>
          <a:r>
            <a:rPr lang="en-US" dirty="0">
              <a:latin typeface="Calibri" panose="020F0502020204030204" pitchFamily="34" charset="0"/>
            </a:rPr>
            <a:t>Physician &amp; Administrative Leadership</a:t>
          </a:r>
        </a:p>
      </dgm:t>
    </dgm:pt>
    <dgm:pt modelId="{C04D1B13-5B2D-4612-9D98-18E0831F4210}" type="parTrans" cxnId="{54613F7D-D024-43F6-AD6A-353A50DF02F6}">
      <dgm:prSet/>
      <dgm:spPr/>
      <dgm:t>
        <a:bodyPr/>
        <a:lstStyle/>
        <a:p>
          <a:endParaRPr lang="en-US">
            <a:latin typeface="Calibri" panose="020F0502020204030204" pitchFamily="34" charset="0"/>
          </a:endParaRPr>
        </a:p>
      </dgm:t>
    </dgm:pt>
    <dgm:pt modelId="{9AC275EA-758D-4373-9D10-13CDFD5A1561}" type="sibTrans" cxnId="{54613F7D-D024-43F6-AD6A-353A50DF02F6}">
      <dgm:prSet/>
      <dgm:spPr/>
      <dgm:t>
        <a:bodyPr/>
        <a:lstStyle/>
        <a:p>
          <a:endParaRPr lang="en-US">
            <a:latin typeface="Calibri" panose="020F0502020204030204" pitchFamily="34" charset="0"/>
          </a:endParaRPr>
        </a:p>
      </dgm:t>
    </dgm:pt>
    <dgm:pt modelId="{2175E507-0DA1-4905-8247-55D35B408CF0}">
      <dgm:prSet phldrT="[Text]"/>
      <dgm:spPr/>
      <dgm:t>
        <a:bodyPr anchor="ctr"/>
        <a:lstStyle/>
        <a:p>
          <a:pPr algn="ctr"/>
          <a:r>
            <a:rPr lang="en-US" dirty="0">
              <a:latin typeface="Calibri" panose="020F0502020204030204" pitchFamily="34" charset="0"/>
            </a:rPr>
            <a:t>Key Diversity and Inclusion Performance Indicators</a:t>
          </a:r>
        </a:p>
      </dgm:t>
    </dgm:pt>
    <dgm:pt modelId="{6A07DF85-81BD-4CDB-AC77-44C938F90D46}" type="parTrans" cxnId="{587B0232-A306-42A6-9609-D7F46DE9EBCA}">
      <dgm:prSet/>
      <dgm:spPr/>
      <dgm:t>
        <a:bodyPr/>
        <a:lstStyle/>
        <a:p>
          <a:endParaRPr lang="en-US">
            <a:latin typeface="Calibri" panose="020F0502020204030204" pitchFamily="34" charset="0"/>
          </a:endParaRPr>
        </a:p>
      </dgm:t>
    </dgm:pt>
    <dgm:pt modelId="{9DC53999-B1CD-40D2-9278-23BA56282C1B}" type="sibTrans" cxnId="{587B0232-A306-42A6-9609-D7F46DE9EBCA}">
      <dgm:prSet/>
      <dgm:spPr/>
      <dgm:t>
        <a:bodyPr/>
        <a:lstStyle/>
        <a:p>
          <a:endParaRPr lang="en-US">
            <a:latin typeface="Calibri" panose="020F0502020204030204" pitchFamily="34" charset="0"/>
          </a:endParaRPr>
        </a:p>
      </dgm:t>
    </dgm:pt>
    <dgm:pt modelId="{D118B5F8-7849-4644-AB7F-7D63AB8E1E65}">
      <dgm:prSet phldrT="[Text]"/>
      <dgm:spPr/>
      <dgm:t>
        <a:bodyPr anchor="ctr"/>
        <a:lstStyle/>
        <a:p>
          <a:pPr algn="ctr"/>
          <a:r>
            <a:rPr lang="en-US" dirty="0">
              <a:latin typeface="Calibri" panose="020F0502020204030204" pitchFamily="34" charset="0"/>
            </a:rPr>
            <a:t>Sustainable Measurement &amp; Accountability</a:t>
          </a:r>
        </a:p>
      </dgm:t>
    </dgm:pt>
    <dgm:pt modelId="{57816CF7-EC65-4988-9224-5B5AD260F885}" type="parTrans" cxnId="{4B7F8016-A736-4F89-8097-A8E12EAA0949}">
      <dgm:prSet/>
      <dgm:spPr/>
      <dgm:t>
        <a:bodyPr/>
        <a:lstStyle/>
        <a:p>
          <a:endParaRPr lang="en-US">
            <a:latin typeface="Calibri" panose="020F0502020204030204" pitchFamily="34" charset="0"/>
          </a:endParaRPr>
        </a:p>
      </dgm:t>
    </dgm:pt>
    <dgm:pt modelId="{C64BBB6C-B424-4190-A1F8-91FFFDD5F414}" type="sibTrans" cxnId="{4B7F8016-A736-4F89-8097-A8E12EAA0949}">
      <dgm:prSet/>
      <dgm:spPr/>
      <dgm:t>
        <a:bodyPr/>
        <a:lstStyle/>
        <a:p>
          <a:endParaRPr lang="en-US">
            <a:latin typeface="Calibri" panose="020F0502020204030204" pitchFamily="34" charset="0"/>
          </a:endParaRPr>
        </a:p>
      </dgm:t>
    </dgm:pt>
    <dgm:pt modelId="{43A43064-88F1-4EAA-AFA2-44DE3F1808FC}">
      <dgm:prSet phldrT="[Text]"/>
      <dgm:spPr/>
      <dgm:t>
        <a:bodyPr anchor="ctr"/>
        <a:lstStyle/>
        <a:p>
          <a:pPr algn="ctr"/>
          <a:r>
            <a:rPr lang="en-US" dirty="0">
              <a:latin typeface="Calibri" panose="020F0502020204030204" pitchFamily="34" charset="0"/>
            </a:rPr>
            <a:t>Strong Culture of Learning</a:t>
          </a:r>
        </a:p>
      </dgm:t>
    </dgm:pt>
    <dgm:pt modelId="{E7A545F5-B4EF-4A53-A0C2-A9759A5C683F}" type="parTrans" cxnId="{DE716035-E0D9-4C64-9CAB-5D5A2347071C}">
      <dgm:prSet/>
      <dgm:spPr/>
      <dgm:t>
        <a:bodyPr/>
        <a:lstStyle/>
        <a:p>
          <a:endParaRPr lang="en-US">
            <a:latin typeface="Calibri" panose="020F0502020204030204" pitchFamily="34" charset="0"/>
          </a:endParaRPr>
        </a:p>
      </dgm:t>
    </dgm:pt>
    <dgm:pt modelId="{62DC1D28-5204-49C0-9FDF-BA399C806109}" type="sibTrans" cxnId="{DE716035-E0D9-4C64-9CAB-5D5A2347071C}">
      <dgm:prSet/>
      <dgm:spPr/>
      <dgm:t>
        <a:bodyPr/>
        <a:lstStyle/>
        <a:p>
          <a:endParaRPr lang="en-US">
            <a:latin typeface="Calibri" panose="020F0502020204030204" pitchFamily="34" charset="0"/>
          </a:endParaRPr>
        </a:p>
      </dgm:t>
    </dgm:pt>
    <dgm:pt modelId="{7269272E-2289-40FC-936F-8ED1D8FEC57D}" type="pres">
      <dgm:prSet presAssocID="{A183A789-6A3D-4D74-B570-06B8D3B3DD03}" presName="vert0" presStyleCnt="0">
        <dgm:presLayoutVars>
          <dgm:dir/>
          <dgm:animOne val="branch"/>
          <dgm:animLvl val="lvl"/>
        </dgm:presLayoutVars>
      </dgm:prSet>
      <dgm:spPr/>
    </dgm:pt>
    <dgm:pt modelId="{9AD10842-7403-4B78-BFEC-243B2FF8F2F5}" type="pres">
      <dgm:prSet presAssocID="{5C636186-1D79-420B-A06C-E4C7F32E5678}" presName="thickLine" presStyleLbl="alignNode1" presStyleIdx="0" presStyleCnt="1"/>
      <dgm:spPr/>
    </dgm:pt>
    <dgm:pt modelId="{849EA0AC-54CD-45B0-A4D6-1AC1AD3B1A68}" type="pres">
      <dgm:prSet presAssocID="{5C636186-1D79-420B-A06C-E4C7F32E5678}" presName="horz1" presStyleCnt="0"/>
      <dgm:spPr/>
    </dgm:pt>
    <dgm:pt modelId="{EEF79931-E7DD-4A97-875D-7B3702E990BA}" type="pres">
      <dgm:prSet presAssocID="{5C636186-1D79-420B-A06C-E4C7F32E5678}" presName="tx1" presStyleLbl="revTx" presStyleIdx="0" presStyleCnt="6" custScaleX="162145" custScaleY="100098"/>
      <dgm:spPr/>
    </dgm:pt>
    <dgm:pt modelId="{5BBDD023-072D-4CE7-B77B-83AA3D75EAC1}" type="pres">
      <dgm:prSet presAssocID="{5C636186-1D79-420B-A06C-E4C7F32E5678}" presName="vert1" presStyleCnt="0"/>
      <dgm:spPr/>
    </dgm:pt>
    <dgm:pt modelId="{C125E8A8-E752-4EBA-BD0F-7D8E3915CB11}" type="pres">
      <dgm:prSet presAssocID="{A335CABF-CC80-4EDF-A869-3EC068F6BBE2}" presName="vertSpace2a" presStyleCnt="0"/>
      <dgm:spPr/>
    </dgm:pt>
    <dgm:pt modelId="{70EBCCF2-242E-4CC7-A2A7-8F302E2C9350}" type="pres">
      <dgm:prSet presAssocID="{A335CABF-CC80-4EDF-A869-3EC068F6BBE2}" presName="horz2" presStyleCnt="0"/>
      <dgm:spPr/>
    </dgm:pt>
    <dgm:pt modelId="{F1F84A38-5002-4846-98A6-0423A537AA93}" type="pres">
      <dgm:prSet presAssocID="{A335CABF-CC80-4EDF-A869-3EC068F6BBE2}" presName="horzSpace2" presStyleCnt="0"/>
      <dgm:spPr/>
    </dgm:pt>
    <dgm:pt modelId="{09570669-A01E-4F0B-897D-EDCEADBD4762}" type="pres">
      <dgm:prSet presAssocID="{A335CABF-CC80-4EDF-A869-3EC068F6BBE2}" presName="tx2" presStyleLbl="revTx" presStyleIdx="1" presStyleCnt="6"/>
      <dgm:spPr/>
    </dgm:pt>
    <dgm:pt modelId="{B55575BF-96DC-4CFE-808D-387A41C7CE07}" type="pres">
      <dgm:prSet presAssocID="{A335CABF-CC80-4EDF-A869-3EC068F6BBE2}" presName="vert2" presStyleCnt="0"/>
      <dgm:spPr/>
    </dgm:pt>
    <dgm:pt modelId="{3738DC52-C57F-42B9-BDC3-8A39B318E3B9}" type="pres">
      <dgm:prSet presAssocID="{A335CABF-CC80-4EDF-A869-3EC068F6BBE2}" presName="thinLine2b" presStyleLbl="callout" presStyleIdx="0" presStyleCnt="5"/>
      <dgm:spPr/>
    </dgm:pt>
    <dgm:pt modelId="{8EFEB709-B03A-40C5-A4CE-620F0911A442}" type="pres">
      <dgm:prSet presAssocID="{A335CABF-CC80-4EDF-A869-3EC068F6BBE2}" presName="vertSpace2b" presStyleCnt="0"/>
      <dgm:spPr/>
    </dgm:pt>
    <dgm:pt modelId="{88F6854E-E3C6-4BDA-B014-0C12B8D9D594}" type="pres">
      <dgm:prSet presAssocID="{B5BD439C-E18E-49B4-9078-12D3BE0BBA3C}" presName="horz2" presStyleCnt="0"/>
      <dgm:spPr/>
    </dgm:pt>
    <dgm:pt modelId="{6DB4A4A0-D354-4329-A8E7-28474A1B1E93}" type="pres">
      <dgm:prSet presAssocID="{B5BD439C-E18E-49B4-9078-12D3BE0BBA3C}" presName="horzSpace2" presStyleCnt="0"/>
      <dgm:spPr/>
    </dgm:pt>
    <dgm:pt modelId="{E26D635D-6511-4319-9424-4BC946499DF6}" type="pres">
      <dgm:prSet presAssocID="{B5BD439C-E18E-49B4-9078-12D3BE0BBA3C}" presName="tx2" presStyleLbl="revTx" presStyleIdx="2" presStyleCnt="6"/>
      <dgm:spPr/>
    </dgm:pt>
    <dgm:pt modelId="{1A9BDAE4-2DD4-4D8D-BF1A-4CA4CF586694}" type="pres">
      <dgm:prSet presAssocID="{B5BD439C-E18E-49B4-9078-12D3BE0BBA3C}" presName="vert2" presStyleCnt="0"/>
      <dgm:spPr/>
    </dgm:pt>
    <dgm:pt modelId="{3957CF8E-E867-4986-9EA9-6F7EA51A9200}" type="pres">
      <dgm:prSet presAssocID="{B5BD439C-E18E-49B4-9078-12D3BE0BBA3C}" presName="thinLine2b" presStyleLbl="callout" presStyleIdx="1" presStyleCnt="5"/>
      <dgm:spPr/>
    </dgm:pt>
    <dgm:pt modelId="{00F6CCBC-2596-4026-B6C0-93F0A30D02F8}" type="pres">
      <dgm:prSet presAssocID="{B5BD439C-E18E-49B4-9078-12D3BE0BBA3C}" presName="vertSpace2b" presStyleCnt="0"/>
      <dgm:spPr/>
    </dgm:pt>
    <dgm:pt modelId="{B5C89009-4FD6-4635-9581-4DD00E2141A9}" type="pres">
      <dgm:prSet presAssocID="{2175E507-0DA1-4905-8247-55D35B408CF0}" presName="horz2" presStyleCnt="0"/>
      <dgm:spPr/>
    </dgm:pt>
    <dgm:pt modelId="{F2FAA8FF-516A-41D1-9815-CCA788AF690C}" type="pres">
      <dgm:prSet presAssocID="{2175E507-0DA1-4905-8247-55D35B408CF0}" presName="horzSpace2" presStyleCnt="0"/>
      <dgm:spPr/>
    </dgm:pt>
    <dgm:pt modelId="{78DE298B-3AA9-48D9-9548-4408FE51E51E}" type="pres">
      <dgm:prSet presAssocID="{2175E507-0DA1-4905-8247-55D35B408CF0}" presName="tx2" presStyleLbl="revTx" presStyleIdx="3" presStyleCnt="6"/>
      <dgm:spPr/>
    </dgm:pt>
    <dgm:pt modelId="{4EDF929E-9870-4BEC-A363-AF89169B673C}" type="pres">
      <dgm:prSet presAssocID="{2175E507-0DA1-4905-8247-55D35B408CF0}" presName="vert2" presStyleCnt="0"/>
      <dgm:spPr/>
    </dgm:pt>
    <dgm:pt modelId="{841A4CC0-F45B-4985-B78A-ACA1E2F748B8}" type="pres">
      <dgm:prSet presAssocID="{2175E507-0DA1-4905-8247-55D35B408CF0}" presName="thinLine2b" presStyleLbl="callout" presStyleIdx="2" presStyleCnt="5"/>
      <dgm:spPr/>
    </dgm:pt>
    <dgm:pt modelId="{6C114D6E-EEC9-470E-B2E9-5B2F2A798FB7}" type="pres">
      <dgm:prSet presAssocID="{2175E507-0DA1-4905-8247-55D35B408CF0}" presName="vertSpace2b" presStyleCnt="0"/>
      <dgm:spPr/>
    </dgm:pt>
    <dgm:pt modelId="{8CBF594D-F594-4F2D-9513-AF958E0C7222}" type="pres">
      <dgm:prSet presAssocID="{D118B5F8-7849-4644-AB7F-7D63AB8E1E65}" presName="horz2" presStyleCnt="0"/>
      <dgm:spPr/>
    </dgm:pt>
    <dgm:pt modelId="{A6260E33-B954-4FF2-AD66-CDCC3A3AA36C}" type="pres">
      <dgm:prSet presAssocID="{D118B5F8-7849-4644-AB7F-7D63AB8E1E65}" presName="horzSpace2" presStyleCnt="0"/>
      <dgm:spPr/>
    </dgm:pt>
    <dgm:pt modelId="{78DCDAA0-73F4-43F3-B5D9-212D4E6CEC0E}" type="pres">
      <dgm:prSet presAssocID="{D118B5F8-7849-4644-AB7F-7D63AB8E1E65}" presName="tx2" presStyleLbl="revTx" presStyleIdx="4" presStyleCnt="6"/>
      <dgm:spPr/>
    </dgm:pt>
    <dgm:pt modelId="{E90BBAAD-3E57-4FB0-BD76-C6C821A6C0E4}" type="pres">
      <dgm:prSet presAssocID="{D118B5F8-7849-4644-AB7F-7D63AB8E1E65}" presName="vert2" presStyleCnt="0"/>
      <dgm:spPr/>
    </dgm:pt>
    <dgm:pt modelId="{603C2505-3D66-4CC5-BC89-2104BE01DFDC}" type="pres">
      <dgm:prSet presAssocID="{D118B5F8-7849-4644-AB7F-7D63AB8E1E65}" presName="thinLine2b" presStyleLbl="callout" presStyleIdx="3" presStyleCnt="5"/>
      <dgm:spPr/>
    </dgm:pt>
    <dgm:pt modelId="{5C645E4E-E08C-4CDF-8506-852CCD75197F}" type="pres">
      <dgm:prSet presAssocID="{D118B5F8-7849-4644-AB7F-7D63AB8E1E65}" presName="vertSpace2b" presStyleCnt="0"/>
      <dgm:spPr/>
    </dgm:pt>
    <dgm:pt modelId="{42C84992-71E1-4B34-9121-B6A084E41A3D}" type="pres">
      <dgm:prSet presAssocID="{43A43064-88F1-4EAA-AFA2-44DE3F1808FC}" presName="horz2" presStyleCnt="0"/>
      <dgm:spPr/>
    </dgm:pt>
    <dgm:pt modelId="{151E865B-A3D1-4F13-BB50-1194C1960464}" type="pres">
      <dgm:prSet presAssocID="{43A43064-88F1-4EAA-AFA2-44DE3F1808FC}" presName="horzSpace2" presStyleCnt="0"/>
      <dgm:spPr/>
    </dgm:pt>
    <dgm:pt modelId="{F4A4DD37-0179-4FF2-89B1-F251598DAFB7}" type="pres">
      <dgm:prSet presAssocID="{43A43064-88F1-4EAA-AFA2-44DE3F1808FC}" presName="tx2" presStyleLbl="revTx" presStyleIdx="5" presStyleCnt="6"/>
      <dgm:spPr/>
    </dgm:pt>
    <dgm:pt modelId="{463F5404-105A-4FFC-A7FF-3FAFB8A0D445}" type="pres">
      <dgm:prSet presAssocID="{43A43064-88F1-4EAA-AFA2-44DE3F1808FC}" presName="vert2" presStyleCnt="0"/>
      <dgm:spPr/>
    </dgm:pt>
    <dgm:pt modelId="{0FEED4D4-691C-4C03-A305-FC428668207E}" type="pres">
      <dgm:prSet presAssocID="{43A43064-88F1-4EAA-AFA2-44DE3F1808FC}" presName="thinLine2b" presStyleLbl="callout" presStyleIdx="4" presStyleCnt="5"/>
      <dgm:spPr/>
    </dgm:pt>
    <dgm:pt modelId="{473A3697-81F3-41AF-A4CB-B417AE8D7575}" type="pres">
      <dgm:prSet presAssocID="{43A43064-88F1-4EAA-AFA2-44DE3F1808FC}" presName="vertSpace2b" presStyleCnt="0"/>
      <dgm:spPr/>
    </dgm:pt>
  </dgm:ptLst>
  <dgm:cxnLst>
    <dgm:cxn modelId="{DBF5E00D-433E-4DF0-AEB1-F2510F098055}" type="presOf" srcId="{2175E507-0DA1-4905-8247-55D35B408CF0}" destId="{78DE298B-3AA9-48D9-9548-4408FE51E51E}" srcOrd="0" destOrd="0" presId="urn:microsoft.com/office/officeart/2008/layout/LinedList"/>
    <dgm:cxn modelId="{4B7F8016-A736-4F89-8097-A8E12EAA0949}" srcId="{5C636186-1D79-420B-A06C-E4C7F32E5678}" destId="{D118B5F8-7849-4644-AB7F-7D63AB8E1E65}" srcOrd="3" destOrd="0" parTransId="{57816CF7-EC65-4988-9224-5B5AD260F885}" sibTransId="{C64BBB6C-B424-4190-A1F8-91FFFDD5F414}"/>
    <dgm:cxn modelId="{968A0319-7F10-457C-9729-5E190796A061}" type="presOf" srcId="{5C636186-1D79-420B-A06C-E4C7F32E5678}" destId="{EEF79931-E7DD-4A97-875D-7B3702E990BA}" srcOrd="0" destOrd="0" presId="urn:microsoft.com/office/officeart/2008/layout/LinedList"/>
    <dgm:cxn modelId="{0DCA3920-B130-48ED-A4E6-1C115ECEAB90}" type="presOf" srcId="{A335CABF-CC80-4EDF-A869-3EC068F6BBE2}" destId="{09570669-A01E-4F0B-897D-EDCEADBD4762}" srcOrd="0" destOrd="0" presId="urn:microsoft.com/office/officeart/2008/layout/LinedList"/>
    <dgm:cxn modelId="{587B0232-A306-42A6-9609-D7F46DE9EBCA}" srcId="{5C636186-1D79-420B-A06C-E4C7F32E5678}" destId="{2175E507-0DA1-4905-8247-55D35B408CF0}" srcOrd="2" destOrd="0" parTransId="{6A07DF85-81BD-4CDB-AC77-44C938F90D46}" sibTransId="{9DC53999-B1CD-40D2-9278-23BA56282C1B}"/>
    <dgm:cxn modelId="{DE716035-E0D9-4C64-9CAB-5D5A2347071C}" srcId="{5C636186-1D79-420B-A06C-E4C7F32E5678}" destId="{43A43064-88F1-4EAA-AFA2-44DE3F1808FC}" srcOrd="4" destOrd="0" parTransId="{E7A545F5-B4EF-4A53-A0C2-A9759A5C683F}" sibTransId="{62DC1D28-5204-49C0-9FDF-BA399C806109}"/>
    <dgm:cxn modelId="{19EF485B-0F0E-4E52-BD4E-D20BA210CD48}" type="presOf" srcId="{D118B5F8-7849-4644-AB7F-7D63AB8E1E65}" destId="{78DCDAA0-73F4-43F3-B5D9-212D4E6CEC0E}" srcOrd="0" destOrd="0" presId="urn:microsoft.com/office/officeart/2008/layout/LinedList"/>
    <dgm:cxn modelId="{FA19BF71-BDD4-4852-9D25-2BC8E8E99C6D}" type="presOf" srcId="{A183A789-6A3D-4D74-B570-06B8D3B3DD03}" destId="{7269272E-2289-40FC-936F-8ED1D8FEC57D}" srcOrd="0" destOrd="0" presId="urn:microsoft.com/office/officeart/2008/layout/LinedList"/>
    <dgm:cxn modelId="{54613F7D-D024-43F6-AD6A-353A50DF02F6}" srcId="{5C636186-1D79-420B-A06C-E4C7F32E5678}" destId="{B5BD439C-E18E-49B4-9078-12D3BE0BBA3C}" srcOrd="1" destOrd="0" parTransId="{C04D1B13-5B2D-4612-9D98-18E0831F4210}" sibTransId="{9AC275EA-758D-4373-9D10-13CDFD5A1561}"/>
    <dgm:cxn modelId="{905E9186-F708-417B-8882-30D5C7D83E84}" srcId="{5C636186-1D79-420B-A06C-E4C7F32E5678}" destId="{A335CABF-CC80-4EDF-A869-3EC068F6BBE2}" srcOrd="0" destOrd="0" parTransId="{2A343075-F508-4606-A184-8FB154982AEA}" sibTransId="{EE5D40F0-0308-466E-B548-F5F361CD939C}"/>
    <dgm:cxn modelId="{D1A5D3A6-075B-4A94-BAF6-E6456335E6DA}" type="presOf" srcId="{43A43064-88F1-4EAA-AFA2-44DE3F1808FC}" destId="{F4A4DD37-0179-4FF2-89B1-F251598DAFB7}" srcOrd="0" destOrd="0" presId="urn:microsoft.com/office/officeart/2008/layout/LinedList"/>
    <dgm:cxn modelId="{48BBC6B7-53FF-4924-A765-CA53FCBC8067}" srcId="{A183A789-6A3D-4D74-B570-06B8D3B3DD03}" destId="{5C636186-1D79-420B-A06C-E4C7F32E5678}" srcOrd="0" destOrd="0" parTransId="{C88FF8B5-0BD6-4431-9F6C-CAFE6C7B235F}" sibTransId="{0F16B89B-3DE0-434E-9761-C6D0EE462FC1}"/>
    <dgm:cxn modelId="{67CDD0B8-7BDD-4FAC-9918-3DA102C8F52B}" type="presOf" srcId="{B5BD439C-E18E-49B4-9078-12D3BE0BBA3C}" destId="{E26D635D-6511-4319-9424-4BC946499DF6}" srcOrd="0" destOrd="0" presId="urn:microsoft.com/office/officeart/2008/layout/LinedList"/>
    <dgm:cxn modelId="{E65E05FE-2AB9-40BF-9B76-581526079244}" type="presParOf" srcId="{7269272E-2289-40FC-936F-8ED1D8FEC57D}" destId="{9AD10842-7403-4B78-BFEC-243B2FF8F2F5}" srcOrd="0" destOrd="0" presId="urn:microsoft.com/office/officeart/2008/layout/LinedList"/>
    <dgm:cxn modelId="{469471DD-1466-49BA-BAB9-D306131D278B}" type="presParOf" srcId="{7269272E-2289-40FC-936F-8ED1D8FEC57D}" destId="{849EA0AC-54CD-45B0-A4D6-1AC1AD3B1A68}" srcOrd="1" destOrd="0" presId="urn:microsoft.com/office/officeart/2008/layout/LinedList"/>
    <dgm:cxn modelId="{21C37FED-42F7-4CDC-866B-226BC8923A42}" type="presParOf" srcId="{849EA0AC-54CD-45B0-A4D6-1AC1AD3B1A68}" destId="{EEF79931-E7DD-4A97-875D-7B3702E990BA}" srcOrd="0" destOrd="0" presId="urn:microsoft.com/office/officeart/2008/layout/LinedList"/>
    <dgm:cxn modelId="{41B8F897-675F-49C6-BBA4-8EAC1D85AA74}" type="presParOf" srcId="{849EA0AC-54CD-45B0-A4D6-1AC1AD3B1A68}" destId="{5BBDD023-072D-4CE7-B77B-83AA3D75EAC1}" srcOrd="1" destOrd="0" presId="urn:microsoft.com/office/officeart/2008/layout/LinedList"/>
    <dgm:cxn modelId="{5FF06D8A-A27A-4849-B153-F9E91ECA236A}" type="presParOf" srcId="{5BBDD023-072D-4CE7-B77B-83AA3D75EAC1}" destId="{C125E8A8-E752-4EBA-BD0F-7D8E3915CB11}" srcOrd="0" destOrd="0" presId="urn:microsoft.com/office/officeart/2008/layout/LinedList"/>
    <dgm:cxn modelId="{AC7F8521-BDF0-4B92-8B2B-02C5F1B2EBFF}" type="presParOf" srcId="{5BBDD023-072D-4CE7-B77B-83AA3D75EAC1}" destId="{70EBCCF2-242E-4CC7-A2A7-8F302E2C9350}" srcOrd="1" destOrd="0" presId="urn:microsoft.com/office/officeart/2008/layout/LinedList"/>
    <dgm:cxn modelId="{890C92F3-4E9E-406F-9A05-81E09B5D17FC}" type="presParOf" srcId="{70EBCCF2-242E-4CC7-A2A7-8F302E2C9350}" destId="{F1F84A38-5002-4846-98A6-0423A537AA93}" srcOrd="0" destOrd="0" presId="urn:microsoft.com/office/officeart/2008/layout/LinedList"/>
    <dgm:cxn modelId="{D5FAB4A3-7CE1-44EF-B1CA-056CBAD65B8A}" type="presParOf" srcId="{70EBCCF2-242E-4CC7-A2A7-8F302E2C9350}" destId="{09570669-A01E-4F0B-897D-EDCEADBD4762}" srcOrd="1" destOrd="0" presId="urn:microsoft.com/office/officeart/2008/layout/LinedList"/>
    <dgm:cxn modelId="{FD275FA5-5C82-4E21-811C-46AA37CD6142}" type="presParOf" srcId="{70EBCCF2-242E-4CC7-A2A7-8F302E2C9350}" destId="{B55575BF-96DC-4CFE-808D-387A41C7CE07}" srcOrd="2" destOrd="0" presId="urn:microsoft.com/office/officeart/2008/layout/LinedList"/>
    <dgm:cxn modelId="{EEFCE9EF-7F82-40C4-AB8A-D25C51753760}" type="presParOf" srcId="{5BBDD023-072D-4CE7-B77B-83AA3D75EAC1}" destId="{3738DC52-C57F-42B9-BDC3-8A39B318E3B9}" srcOrd="2" destOrd="0" presId="urn:microsoft.com/office/officeart/2008/layout/LinedList"/>
    <dgm:cxn modelId="{B0A9BE92-D533-4A33-93B3-D731B487EF42}" type="presParOf" srcId="{5BBDD023-072D-4CE7-B77B-83AA3D75EAC1}" destId="{8EFEB709-B03A-40C5-A4CE-620F0911A442}" srcOrd="3" destOrd="0" presId="urn:microsoft.com/office/officeart/2008/layout/LinedList"/>
    <dgm:cxn modelId="{85965953-E867-4BDB-AF4B-0EA4D3F80F24}" type="presParOf" srcId="{5BBDD023-072D-4CE7-B77B-83AA3D75EAC1}" destId="{88F6854E-E3C6-4BDA-B014-0C12B8D9D594}" srcOrd="4" destOrd="0" presId="urn:microsoft.com/office/officeart/2008/layout/LinedList"/>
    <dgm:cxn modelId="{3A06EFAF-6740-4402-9A06-2DAABCF282CC}" type="presParOf" srcId="{88F6854E-E3C6-4BDA-B014-0C12B8D9D594}" destId="{6DB4A4A0-D354-4329-A8E7-28474A1B1E93}" srcOrd="0" destOrd="0" presId="urn:microsoft.com/office/officeart/2008/layout/LinedList"/>
    <dgm:cxn modelId="{5ABC8818-E3D5-46F3-B8F5-F8A738B919C4}" type="presParOf" srcId="{88F6854E-E3C6-4BDA-B014-0C12B8D9D594}" destId="{E26D635D-6511-4319-9424-4BC946499DF6}" srcOrd="1" destOrd="0" presId="urn:microsoft.com/office/officeart/2008/layout/LinedList"/>
    <dgm:cxn modelId="{11A5D7B5-0773-4B82-9259-802417551638}" type="presParOf" srcId="{88F6854E-E3C6-4BDA-B014-0C12B8D9D594}" destId="{1A9BDAE4-2DD4-4D8D-BF1A-4CA4CF586694}" srcOrd="2" destOrd="0" presId="urn:microsoft.com/office/officeart/2008/layout/LinedList"/>
    <dgm:cxn modelId="{62625BA7-706F-4C8A-B73A-39E3E491FEDA}" type="presParOf" srcId="{5BBDD023-072D-4CE7-B77B-83AA3D75EAC1}" destId="{3957CF8E-E867-4986-9EA9-6F7EA51A9200}" srcOrd="5" destOrd="0" presId="urn:microsoft.com/office/officeart/2008/layout/LinedList"/>
    <dgm:cxn modelId="{80589688-1294-4532-9C90-A2CC6A1E9DFA}" type="presParOf" srcId="{5BBDD023-072D-4CE7-B77B-83AA3D75EAC1}" destId="{00F6CCBC-2596-4026-B6C0-93F0A30D02F8}" srcOrd="6" destOrd="0" presId="urn:microsoft.com/office/officeart/2008/layout/LinedList"/>
    <dgm:cxn modelId="{4083D057-9562-442C-848C-EAE01B4A939E}" type="presParOf" srcId="{5BBDD023-072D-4CE7-B77B-83AA3D75EAC1}" destId="{B5C89009-4FD6-4635-9581-4DD00E2141A9}" srcOrd="7" destOrd="0" presId="urn:microsoft.com/office/officeart/2008/layout/LinedList"/>
    <dgm:cxn modelId="{5B520C86-5C2B-4F32-84E6-A8BB6A932ED6}" type="presParOf" srcId="{B5C89009-4FD6-4635-9581-4DD00E2141A9}" destId="{F2FAA8FF-516A-41D1-9815-CCA788AF690C}" srcOrd="0" destOrd="0" presId="urn:microsoft.com/office/officeart/2008/layout/LinedList"/>
    <dgm:cxn modelId="{5431E7D9-00AD-4624-9B9F-06B9659BAC44}" type="presParOf" srcId="{B5C89009-4FD6-4635-9581-4DD00E2141A9}" destId="{78DE298B-3AA9-48D9-9548-4408FE51E51E}" srcOrd="1" destOrd="0" presId="urn:microsoft.com/office/officeart/2008/layout/LinedList"/>
    <dgm:cxn modelId="{FD64DE9D-CD65-4D31-8726-0D1B4648647F}" type="presParOf" srcId="{B5C89009-4FD6-4635-9581-4DD00E2141A9}" destId="{4EDF929E-9870-4BEC-A363-AF89169B673C}" srcOrd="2" destOrd="0" presId="urn:microsoft.com/office/officeart/2008/layout/LinedList"/>
    <dgm:cxn modelId="{26748F69-7260-4F26-9EF9-7D8E8BC26AD6}" type="presParOf" srcId="{5BBDD023-072D-4CE7-B77B-83AA3D75EAC1}" destId="{841A4CC0-F45B-4985-B78A-ACA1E2F748B8}" srcOrd="8" destOrd="0" presId="urn:microsoft.com/office/officeart/2008/layout/LinedList"/>
    <dgm:cxn modelId="{91FC08C4-ACF9-4749-AFE1-4DAB2A391339}" type="presParOf" srcId="{5BBDD023-072D-4CE7-B77B-83AA3D75EAC1}" destId="{6C114D6E-EEC9-470E-B2E9-5B2F2A798FB7}" srcOrd="9" destOrd="0" presId="urn:microsoft.com/office/officeart/2008/layout/LinedList"/>
    <dgm:cxn modelId="{AAACEE39-14EC-4328-9907-97AE1A7E7241}" type="presParOf" srcId="{5BBDD023-072D-4CE7-B77B-83AA3D75EAC1}" destId="{8CBF594D-F594-4F2D-9513-AF958E0C7222}" srcOrd="10" destOrd="0" presId="urn:microsoft.com/office/officeart/2008/layout/LinedList"/>
    <dgm:cxn modelId="{73E87437-75D9-46D1-86AA-3C2FE80EBF9F}" type="presParOf" srcId="{8CBF594D-F594-4F2D-9513-AF958E0C7222}" destId="{A6260E33-B954-4FF2-AD66-CDCC3A3AA36C}" srcOrd="0" destOrd="0" presId="urn:microsoft.com/office/officeart/2008/layout/LinedList"/>
    <dgm:cxn modelId="{631751FA-2326-48C4-BAB6-F356C7D24ED2}" type="presParOf" srcId="{8CBF594D-F594-4F2D-9513-AF958E0C7222}" destId="{78DCDAA0-73F4-43F3-B5D9-212D4E6CEC0E}" srcOrd="1" destOrd="0" presId="urn:microsoft.com/office/officeart/2008/layout/LinedList"/>
    <dgm:cxn modelId="{834A16C2-BDD5-4447-AC04-F0F7BE94EE0C}" type="presParOf" srcId="{8CBF594D-F594-4F2D-9513-AF958E0C7222}" destId="{E90BBAAD-3E57-4FB0-BD76-C6C821A6C0E4}" srcOrd="2" destOrd="0" presId="urn:microsoft.com/office/officeart/2008/layout/LinedList"/>
    <dgm:cxn modelId="{A4BBA33B-92E5-405D-B812-4E122285DCBD}" type="presParOf" srcId="{5BBDD023-072D-4CE7-B77B-83AA3D75EAC1}" destId="{603C2505-3D66-4CC5-BC89-2104BE01DFDC}" srcOrd="11" destOrd="0" presId="urn:microsoft.com/office/officeart/2008/layout/LinedList"/>
    <dgm:cxn modelId="{7F952407-8EDB-4727-9ECA-A4ED3909DAFC}" type="presParOf" srcId="{5BBDD023-072D-4CE7-B77B-83AA3D75EAC1}" destId="{5C645E4E-E08C-4CDF-8506-852CCD75197F}" srcOrd="12" destOrd="0" presId="urn:microsoft.com/office/officeart/2008/layout/LinedList"/>
    <dgm:cxn modelId="{683EBD33-AEE1-4AAF-B52D-499EAF0A3D65}" type="presParOf" srcId="{5BBDD023-072D-4CE7-B77B-83AA3D75EAC1}" destId="{42C84992-71E1-4B34-9121-B6A084E41A3D}" srcOrd="13" destOrd="0" presId="urn:microsoft.com/office/officeart/2008/layout/LinedList"/>
    <dgm:cxn modelId="{D50CAB27-9643-4F96-ADA5-AC5E66F5B313}" type="presParOf" srcId="{42C84992-71E1-4B34-9121-B6A084E41A3D}" destId="{151E865B-A3D1-4F13-BB50-1194C1960464}" srcOrd="0" destOrd="0" presId="urn:microsoft.com/office/officeart/2008/layout/LinedList"/>
    <dgm:cxn modelId="{564393BF-AB8E-47CD-8E2F-B0F2031B0E15}" type="presParOf" srcId="{42C84992-71E1-4B34-9121-B6A084E41A3D}" destId="{F4A4DD37-0179-4FF2-89B1-F251598DAFB7}" srcOrd="1" destOrd="0" presId="urn:microsoft.com/office/officeart/2008/layout/LinedList"/>
    <dgm:cxn modelId="{46BD96EE-3010-4710-BD32-2212E9E5F6B5}" type="presParOf" srcId="{42C84992-71E1-4B34-9121-B6A084E41A3D}" destId="{463F5404-105A-4FFC-A7FF-3FAFB8A0D445}" srcOrd="2" destOrd="0" presId="urn:microsoft.com/office/officeart/2008/layout/LinedList"/>
    <dgm:cxn modelId="{2C282D81-63F0-436D-954F-1380DA226133}" type="presParOf" srcId="{5BBDD023-072D-4CE7-B77B-83AA3D75EAC1}" destId="{0FEED4D4-691C-4C03-A305-FC428668207E}" srcOrd="14" destOrd="0" presId="urn:microsoft.com/office/officeart/2008/layout/LinedList"/>
    <dgm:cxn modelId="{2D15693E-B13B-4A21-AF79-12B72FC75800}" type="presParOf" srcId="{5BBDD023-072D-4CE7-B77B-83AA3D75EAC1}" destId="{473A3697-81F3-41AF-A4CB-B417AE8D7575}"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2FC7C44-35D4-4925-BD57-4B7CCE382839}" type="doc">
      <dgm:prSet loTypeId="urn:microsoft.com/office/officeart/2005/8/layout/process2" loCatId="process" qsTypeId="urn:microsoft.com/office/officeart/2005/8/quickstyle/simple1" qsCatId="simple" csTypeId="urn:microsoft.com/office/officeart/2005/8/colors/accent1_2" csCatId="accent1" phldr="1"/>
      <dgm:spPr/>
    </dgm:pt>
    <dgm:pt modelId="{563CE7EB-F7D7-4F1C-A78A-43342EBFE0E3}">
      <dgm:prSet phldrT="[Text]" custT="1"/>
      <dgm:spPr>
        <a:solidFill>
          <a:srgbClr val="008C99"/>
        </a:solidFill>
      </dgm:spPr>
      <dgm:t>
        <a:bodyPr/>
        <a:lstStyle/>
        <a:p>
          <a:r>
            <a:rPr lang="en-US" sz="1400" dirty="0"/>
            <a:t>Find a comparative national benchmark, if possible.</a:t>
          </a:r>
        </a:p>
      </dgm:t>
    </dgm:pt>
    <dgm:pt modelId="{AA863051-3CD2-486A-8310-7A40060D2C54}" type="parTrans" cxnId="{92FC1328-F527-48C8-9358-A5A1E5D58E77}">
      <dgm:prSet/>
      <dgm:spPr/>
      <dgm:t>
        <a:bodyPr/>
        <a:lstStyle/>
        <a:p>
          <a:endParaRPr lang="en-US"/>
        </a:p>
      </dgm:t>
    </dgm:pt>
    <dgm:pt modelId="{2DD17DA1-F3FE-4AE9-A482-925D09BD7EFA}" type="sibTrans" cxnId="{92FC1328-F527-48C8-9358-A5A1E5D58E77}">
      <dgm:prSet/>
      <dgm:spPr/>
      <dgm:t>
        <a:bodyPr/>
        <a:lstStyle/>
        <a:p>
          <a:endParaRPr lang="en-US"/>
        </a:p>
      </dgm:t>
    </dgm:pt>
    <dgm:pt modelId="{DB487F3E-D746-489F-9924-6CF4DF0B740E}">
      <dgm:prSet phldrT="[Text]" custT="1"/>
      <dgm:spPr>
        <a:solidFill>
          <a:srgbClr val="008C99"/>
        </a:solidFill>
      </dgm:spPr>
      <dgm:t>
        <a:bodyPr/>
        <a:lstStyle/>
        <a:p>
          <a:r>
            <a:rPr lang="en-US" sz="1400" dirty="0"/>
            <a:t>Focus on the top quartile as either the target or stretch goal for the System depending on the baseline performance for that metric and the anticipated improvement that is possible in the coming year.</a:t>
          </a:r>
        </a:p>
      </dgm:t>
    </dgm:pt>
    <dgm:pt modelId="{27B18A41-BE99-48AC-B8BB-7BD98525D367}" type="parTrans" cxnId="{539D6F26-9E1B-46BA-8E5A-91BC82097E79}">
      <dgm:prSet/>
      <dgm:spPr/>
      <dgm:t>
        <a:bodyPr/>
        <a:lstStyle/>
        <a:p>
          <a:endParaRPr lang="en-US"/>
        </a:p>
      </dgm:t>
    </dgm:pt>
    <dgm:pt modelId="{E27F02EF-9030-40C4-9223-265BAC4D16BD}" type="sibTrans" cxnId="{539D6F26-9E1B-46BA-8E5A-91BC82097E79}">
      <dgm:prSet/>
      <dgm:spPr/>
      <dgm:t>
        <a:bodyPr/>
        <a:lstStyle/>
        <a:p>
          <a:endParaRPr lang="en-US"/>
        </a:p>
      </dgm:t>
    </dgm:pt>
    <dgm:pt modelId="{26AF483C-87B4-48ED-8C23-6EF4FC050F6F}">
      <dgm:prSet phldrT="[Text]" custT="1"/>
      <dgm:spPr>
        <a:solidFill>
          <a:srgbClr val="008C99"/>
        </a:solidFill>
      </dgm:spPr>
      <dgm:t>
        <a:bodyPr/>
        <a:lstStyle/>
        <a:p>
          <a:r>
            <a:rPr lang="en-US" sz="1400" dirty="0">
              <a:cs typeface="Arial" pitchFamily="34" charset="0"/>
            </a:rPr>
            <a:t>If a facility/network is currently performing above the System stretch goal then their goals will be developed to encourage maintaining these gains.</a:t>
          </a:r>
          <a:endParaRPr lang="en-US" sz="1400" dirty="0"/>
        </a:p>
      </dgm:t>
    </dgm:pt>
    <dgm:pt modelId="{FE497BB9-33CD-48F3-8A7D-4DE1A543BC2D}" type="parTrans" cxnId="{4FD3970D-97D9-4552-B33E-999E03678C5D}">
      <dgm:prSet/>
      <dgm:spPr/>
      <dgm:t>
        <a:bodyPr/>
        <a:lstStyle/>
        <a:p>
          <a:endParaRPr lang="en-US"/>
        </a:p>
      </dgm:t>
    </dgm:pt>
    <dgm:pt modelId="{41D2A82C-95DB-4080-AB05-0086E3C2C239}" type="sibTrans" cxnId="{4FD3970D-97D9-4552-B33E-999E03678C5D}">
      <dgm:prSet/>
      <dgm:spPr/>
      <dgm:t>
        <a:bodyPr/>
        <a:lstStyle/>
        <a:p>
          <a:endParaRPr lang="en-US"/>
        </a:p>
      </dgm:t>
    </dgm:pt>
    <dgm:pt modelId="{79BB928E-3A0E-4EDF-BC6E-8591C6E76F38}">
      <dgm:prSet phldrT="[Text]" custT="1"/>
      <dgm:spPr>
        <a:solidFill>
          <a:srgbClr val="008C99"/>
        </a:solidFill>
      </dgm:spPr>
      <dgm:t>
        <a:bodyPr/>
        <a:lstStyle/>
        <a:p>
          <a:r>
            <a:rPr lang="en-US" sz="1400" dirty="0">
              <a:cs typeface="Arial" pitchFamily="34" charset="0"/>
            </a:rPr>
            <a:t>For all other facilities/networks, target and stretch goals are assigned by an algorithm at an increasing percentage in order to allow for the System to meet the overall target and stretch goals if all facilities meet their individual goals.</a:t>
          </a:r>
          <a:endParaRPr lang="en-US" sz="1400" dirty="0"/>
        </a:p>
      </dgm:t>
    </dgm:pt>
    <dgm:pt modelId="{58996A45-AACF-4E9D-8873-1AB82AFC866D}" type="parTrans" cxnId="{90CE9695-CB65-4220-AB5D-FD6CEA458B5C}">
      <dgm:prSet/>
      <dgm:spPr/>
      <dgm:t>
        <a:bodyPr/>
        <a:lstStyle/>
        <a:p>
          <a:endParaRPr lang="en-US"/>
        </a:p>
      </dgm:t>
    </dgm:pt>
    <dgm:pt modelId="{6CB5E234-A978-4449-9F3E-88784016D95F}" type="sibTrans" cxnId="{90CE9695-CB65-4220-AB5D-FD6CEA458B5C}">
      <dgm:prSet/>
      <dgm:spPr/>
      <dgm:t>
        <a:bodyPr/>
        <a:lstStyle/>
        <a:p>
          <a:endParaRPr lang="en-US"/>
        </a:p>
      </dgm:t>
    </dgm:pt>
    <dgm:pt modelId="{932DC640-F9D9-495F-BC93-035A23E50BAC}" type="pres">
      <dgm:prSet presAssocID="{D2FC7C44-35D4-4925-BD57-4B7CCE382839}" presName="linearFlow" presStyleCnt="0">
        <dgm:presLayoutVars>
          <dgm:resizeHandles val="exact"/>
        </dgm:presLayoutVars>
      </dgm:prSet>
      <dgm:spPr/>
    </dgm:pt>
    <dgm:pt modelId="{F16A2713-71F4-42F2-9CC2-0F477F0FA23A}" type="pres">
      <dgm:prSet presAssocID="{563CE7EB-F7D7-4F1C-A78A-43342EBFE0E3}" presName="node" presStyleLbl="node1" presStyleIdx="0" presStyleCnt="4" custScaleX="120062">
        <dgm:presLayoutVars>
          <dgm:bulletEnabled val="1"/>
        </dgm:presLayoutVars>
      </dgm:prSet>
      <dgm:spPr/>
    </dgm:pt>
    <dgm:pt modelId="{972BDA75-3416-44F2-828A-68138051B513}" type="pres">
      <dgm:prSet presAssocID="{2DD17DA1-F3FE-4AE9-A482-925D09BD7EFA}" presName="sibTrans" presStyleLbl="sibTrans2D1" presStyleIdx="0" presStyleCnt="3"/>
      <dgm:spPr/>
    </dgm:pt>
    <dgm:pt modelId="{9C9FCCDE-899B-4C21-9ED0-CDDD31157C00}" type="pres">
      <dgm:prSet presAssocID="{2DD17DA1-F3FE-4AE9-A482-925D09BD7EFA}" presName="connectorText" presStyleLbl="sibTrans2D1" presStyleIdx="0" presStyleCnt="3"/>
      <dgm:spPr/>
    </dgm:pt>
    <dgm:pt modelId="{9043E0CE-3580-41DA-91C1-4017E402B1D4}" type="pres">
      <dgm:prSet presAssocID="{DB487F3E-D746-489F-9924-6CF4DF0B740E}" presName="node" presStyleLbl="node1" presStyleIdx="1" presStyleCnt="4" custScaleX="122113">
        <dgm:presLayoutVars>
          <dgm:bulletEnabled val="1"/>
        </dgm:presLayoutVars>
      </dgm:prSet>
      <dgm:spPr/>
    </dgm:pt>
    <dgm:pt modelId="{DFDB0D0E-909F-4606-ABCD-CE942D8D3CA5}" type="pres">
      <dgm:prSet presAssocID="{E27F02EF-9030-40C4-9223-265BAC4D16BD}" presName="sibTrans" presStyleLbl="sibTrans2D1" presStyleIdx="1" presStyleCnt="3"/>
      <dgm:spPr/>
    </dgm:pt>
    <dgm:pt modelId="{B43B31FB-5348-4B4E-A218-5F3DA110845B}" type="pres">
      <dgm:prSet presAssocID="{E27F02EF-9030-40C4-9223-265BAC4D16BD}" presName="connectorText" presStyleLbl="sibTrans2D1" presStyleIdx="1" presStyleCnt="3"/>
      <dgm:spPr/>
    </dgm:pt>
    <dgm:pt modelId="{182262AE-C9B2-47B2-9F49-BDBB23A50DD1}" type="pres">
      <dgm:prSet presAssocID="{26AF483C-87B4-48ED-8C23-6EF4FC050F6F}" presName="node" presStyleLbl="node1" presStyleIdx="2" presStyleCnt="4" custScaleX="123755">
        <dgm:presLayoutVars>
          <dgm:bulletEnabled val="1"/>
        </dgm:presLayoutVars>
      </dgm:prSet>
      <dgm:spPr/>
    </dgm:pt>
    <dgm:pt modelId="{4C708E1C-75CB-4BD9-A860-9D75705D60CE}" type="pres">
      <dgm:prSet presAssocID="{41D2A82C-95DB-4080-AB05-0086E3C2C239}" presName="sibTrans" presStyleLbl="sibTrans2D1" presStyleIdx="2" presStyleCnt="3"/>
      <dgm:spPr/>
    </dgm:pt>
    <dgm:pt modelId="{8663233C-1451-404C-ADA7-223349709FEF}" type="pres">
      <dgm:prSet presAssocID="{41D2A82C-95DB-4080-AB05-0086E3C2C239}" presName="connectorText" presStyleLbl="sibTrans2D1" presStyleIdx="2" presStyleCnt="3"/>
      <dgm:spPr/>
    </dgm:pt>
    <dgm:pt modelId="{3E597DB0-0793-4E12-AD2B-16EB06F1AFF5}" type="pres">
      <dgm:prSet presAssocID="{79BB928E-3A0E-4EDF-BC6E-8591C6E76F38}" presName="node" presStyleLbl="node1" presStyleIdx="3" presStyleCnt="4" custScaleX="124987">
        <dgm:presLayoutVars>
          <dgm:bulletEnabled val="1"/>
        </dgm:presLayoutVars>
      </dgm:prSet>
      <dgm:spPr/>
    </dgm:pt>
  </dgm:ptLst>
  <dgm:cxnLst>
    <dgm:cxn modelId="{4FD3970D-97D9-4552-B33E-999E03678C5D}" srcId="{D2FC7C44-35D4-4925-BD57-4B7CCE382839}" destId="{26AF483C-87B4-48ED-8C23-6EF4FC050F6F}" srcOrd="2" destOrd="0" parTransId="{FE497BB9-33CD-48F3-8A7D-4DE1A543BC2D}" sibTransId="{41D2A82C-95DB-4080-AB05-0086E3C2C239}"/>
    <dgm:cxn modelId="{6CE8B011-072B-4FA6-A3CB-BC99C426E9AC}" type="presOf" srcId="{DB487F3E-D746-489F-9924-6CF4DF0B740E}" destId="{9043E0CE-3580-41DA-91C1-4017E402B1D4}" srcOrd="0" destOrd="0" presId="urn:microsoft.com/office/officeart/2005/8/layout/process2"/>
    <dgm:cxn modelId="{4A00151E-4782-4D7A-AF9A-FC9EE0D9D2A6}" type="presOf" srcId="{D2FC7C44-35D4-4925-BD57-4B7CCE382839}" destId="{932DC640-F9D9-495F-BC93-035A23E50BAC}" srcOrd="0" destOrd="0" presId="urn:microsoft.com/office/officeart/2005/8/layout/process2"/>
    <dgm:cxn modelId="{539D6F26-9E1B-46BA-8E5A-91BC82097E79}" srcId="{D2FC7C44-35D4-4925-BD57-4B7CCE382839}" destId="{DB487F3E-D746-489F-9924-6CF4DF0B740E}" srcOrd="1" destOrd="0" parTransId="{27B18A41-BE99-48AC-B8BB-7BD98525D367}" sibTransId="{E27F02EF-9030-40C4-9223-265BAC4D16BD}"/>
    <dgm:cxn modelId="{417F8126-66A0-4FCC-B0DD-6747305E19D8}" type="presOf" srcId="{2DD17DA1-F3FE-4AE9-A482-925D09BD7EFA}" destId="{9C9FCCDE-899B-4C21-9ED0-CDDD31157C00}" srcOrd="1" destOrd="0" presId="urn:microsoft.com/office/officeart/2005/8/layout/process2"/>
    <dgm:cxn modelId="{92FC1328-F527-48C8-9358-A5A1E5D58E77}" srcId="{D2FC7C44-35D4-4925-BD57-4B7CCE382839}" destId="{563CE7EB-F7D7-4F1C-A78A-43342EBFE0E3}" srcOrd="0" destOrd="0" parTransId="{AA863051-3CD2-486A-8310-7A40060D2C54}" sibTransId="{2DD17DA1-F3FE-4AE9-A482-925D09BD7EFA}"/>
    <dgm:cxn modelId="{4EED1F4A-4EBA-4D2E-8AF3-C8CEF99CF281}" type="presOf" srcId="{26AF483C-87B4-48ED-8C23-6EF4FC050F6F}" destId="{182262AE-C9B2-47B2-9F49-BDBB23A50DD1}" srcOrd="0" destOrd="0" presId="urn:microsoft.com/office/officeart/2005/8/layout/process2"/>
    <dgm:cxn modelId="{56079A85-CDD5-4331-84D3-A17B1C64D95A}" type="presOf" srcId="{563CE7EB-F7D7-4F1C-A78A-43342EBFE0E3}" destId="{F16A2713-71F4-42F2-9CC2-0F477F0FA23A}" srcOrd="0" destOrd="0" presId="urn:microsoft.com/office/officeart/2005/8/layout/process2"/>
    <dgm:cxn modelId="{0DF63E86-28FA-4C0C-BE9F-434074CA0344}" type="presOf" srcId="{E27F02EF-9030-40C4-9223-265BAC4D16BD}" destId="{B43B31FB-5348-4B4E-A218-5F3DA110845B}" srcOrd="1" destOrd="0" presId="urn:microsoft.com/office/officeart/2005/8/layout/process2"/>
    <dgm:cxn modelId="{90CE9695-CB65-4220-AB5D-FD6CEA458B5C}" srcId="{D2FC7C44-35D4-4925-BD57-4B7CCE382839}" destId="{79BB928E-3A0E-4EDF-BC6E-8591C6E76F38}" srcOrd="3" destOrd="0" parTransId="{58996A45-AACF-4E9D-8873-1AB82AFC866D}" sibTransId="{6CB5E234-A978-4449-9F3E-88784016D95F}"/>
    <dgm:cxn modelId="{3238F6A6-BE7E-4013-B485-2D7CEBE86663}" type="presOf" srcId="{41D2A82C-95DB-4080-AB05-0086E3C2C239}" destId="{8663233C-1451-404C-ADA7-223349709FEF}" srcOrd="1" destOrd="0" presId="urn:microsoft.com/office/officeart/2005/8/layout/process2"/>
    <dgm:cxn modelId="{09BAB1B7-F934-40C9-9832-370003C0CED6}" type="presOf" srcId="{41D2A82C-95DB-4080-AB05-0086E3C2C239}" destId="{4C708E1C-75CB-4BD9-A860-9D75705D60CE}" srcOrd="0" destOrd="0" presId="urn:microsoft.com/office/officeart/2005/8/layout/process2"/>
    <dgm:cxn modelId="{FE6A93B8-1B50-4087-BCFA-F568EFEFF3E2}" type="presOf" srcId="{2DD17DA1-F3FE-4AE9-A482-925D09BD7EFA}" destId="{972BDA75-3416-44F2-828A-68138051B513}" srcOrd="0" destOrd="0" presId="urn:microsoft.com/office/officeart/2005/8/layout/process2"/>
    <dgm:cxn modelId="{7D8C68D0-C984-44B6-9AA7-AA32DE271EF6}" type="presOf" srcId="{79BB928E-3A0E-4EDF-BC6E-8591C6E76F38}" destId="{3E597DB0-0793-4E12-AD2B-16EB06F1AFF5}" srcOrd="0" destOrd="0" presId="urn:microsoft.com/office/officeart/2005/8/layout/process2"/>
    <dgm:cxn modelId="{D1D3D9DF-B3BA-4AC7-A753-9CE3766E4A76}" type="presOf" srcId="{E27F02EF-9030-40C4-9223-265BAC4D16BD}" destId="{DFDB0D0E-909F-4606-ABCD-CE942D8D3CA5}" srcOrd="0" destOrd="0" presId="urn:microsoft.com/office/officeart/2005/8/layout/process2"/>
    <dgm:cxn modelId="{95B9DA7C-0E7E-4453-9B59-669132804A6D}" type="presParOf" srcId="{932DC640-F9D9-495F-BC93-035A23E50BAC}" destId="{F16A2713-71F4-42F2-9CC2-0F477F0FA23A}" srcOrd="0" destOrd="0" presId="urn:microsoft.com/office/officeart/2005/8/layout/process2"/>
    <dgm:cxn modelId="{02089421-B960-4E77-B683-EC644EC23F99}" type="presParOf" srcId="{932DC640-F9D9-495F-BC93-035A23E50BAC}" destId="{972BDA75-3416-44F2-828A-68138051B513}" srcOrd="1" destOrd="0" presId="urn:microsoft.com/office/officeart/2005/8/layout/process2"/>
    <dgm:cxn modelId="{376FB969-AF39-404D-A2E3-D68B291A90A7}" type="presParOf" srcId="{972BDA75-3416-44F2-828A-68138051B513}" destId="{9C9FCCDE-899B-4C21-9ED0-CDDD31157C00}" srcOrd="0" destOrd="0" presId="urn:microsoft.com/office/officeart/2005/8/layout/process2"/>
    <dgm:cxn modelId="{036479EC-1C55-41ED-AF61-3F884F6DA5FD}" type="presParOf" srcId="{932DC640-F9D9-495F-BC93-035A23E50BAC}" destId="{9043E0CE-3580-41DA-91C1-4017E402B1D4}" srcOrd="2" destOrd="0" presId="urn:microsoft.com/office/officeart/2005/8/layout/process2"/>
    <dgm:cxn modelId="{06B10B9D-CFB3-4680-8ACE-802665C8A841}" type="presParOf" srcId="{932DC640-F9D9-495F-BC93-035A23E50BAC}" destId="{DFDB0D0E-909F-4606-ABCD-CE942D8D3CA5}" srcOrd="3" destOrd="0" presId="urn:microsoft.com/office/officeart/2005/8/layout/process2"/>
    <dgm:cxn modelId="{288E6157-9AA6-4D37-B19A-47E3ADE3A048}" type="presParOf" srcId="{DFDB0D0E-909F-4606-ABCD-CE942D8D3CA5}" destId="{B43B31FB-5348-4B4E-A218-5F3DA110845B}" srcOrd="0" destOrd="0" presId="urn:microsoft.com/office/officeart/2005/8/layout/process2"/>
    <dgm:cxn modelId="{25A67D82-EADE-41B4-A32A-A886978449BD}" type="presParOf" srcId="{932DC640-F9D9-495F-BC93-035A23E50BAC}" destId="{182262AE-C9B2-47B2-9F49-BDBB23A50DD1}" srcOrd="4" destOrd="0" presId="urn:microsoft.com/office/officeart/2005/8/layout/process2"/>
    <dgm:cxn modelId="{23EA9CFF-CB83-43E6-8816-B1EAE6254312}" type="presParOf" srcId="{932DC640-F9D9-495F-BC93-035A23E50BAC}" destId="{4C708E1C-75CB-4BD9-A860-9D75705D60CE}" srcOrd="5" destOrd="0" presId="urn:microsoft.com/office/officeart/2005/8/layout/process2"/>
    <dgm:cxn modelId="{E08A84FE-36D7-4871-8985-A3829C43EF1D}" type="presParOf" srcId="{4C708E1C-75CB-4BD9-A860-9D75705D60CE}" destId="{8663233C-1451-404C-ADA7-223349709FEF}" srcOrd="0" destOrd="0" presId="urn:microsoft.com/office/officeart/2005/8/layout/process2"/>
    <dgm:cxn modelId="{0F686024-571A-44BE-9734-0D4C07A6FEF5}" type="presParOf" srcId="{932DC640-F9D9-495F-BC93-035A23E50BAC}" destId="{3E597DB0-0793-4E12-AD2B-16EB06F1AFF5}"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11901-3996-DC42-A9DB-169C9EE2A2BF}">
      <dsp:nvSpPr>
        <dsp:cNvPr id="0" name=""/>
        <dsp:cNvSpPr/>
      </dsp:nvSpPr>
      <dsp:spPr>
        <a:xfrm>
          <a:off x="1714501" y="0"/>
          <a:ext cx="2666997" cy="1955798"/>
        </a:xfrm>
        <a:prstGeom prst="trapezoid">
          <a:avLst>
            <a:gd name="adj" fmla="val 68182"/>
          </a:avLst>
        </a:prstGeom>
        <a:solidFill>
          <a:srgbClr val="8064A2"/>
        </a:solidFill>
        <a:ln w="38100" cap="flat" cmpd="sng" algn="ctr">
          <a:noFill/>
          <a:prstDash val="solid"/>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64008" numCol="1" spcCol="1270" anchor="b" anchorCtr="0">
          <a:noAutofit/>
        </a:bodyPr>
        <a:lstStyle/>
        <a:p>
          <a:pPr marL="0" lvl="0" indent="0" algn="ctr" defTabSz="533400">
            <a:lnSpc>
              <a:spcPct val="90000"/>
            </a:lnSpc>
            <a:spcBef>
              <a:spcPct val="0"/>
            </a:spcBef>
            <a:spcAft>
              <a:spcPct val="35000"/>
            </a:spcAft>
            <a:buNone/>
          </a:pPr>
          <a:endParaRPr lang="en-US" sz="1200" b="1" kern="1200" spc="0" dirty="0">
            <a:solidFill>
              <a:schemeClr val="bg1"/>
            </a:solidFill>
          </a:endParaRPr>
        </a:p>
        <a:p>
          <a:pPr marL="0" lvl="0" indent="0" algn="ctr" defTabSz="533400">
            <a:lnSpc>
              <a:spcPct val="90000"/>
            </a:lnSpc>
            <a:spcBef>
              <a:spcPct val="0"/>
            </a:spcBef>
            <a:spcAft>
              <a:spcPct val="35000"/>
            </a:spcAft>
            <a:buNone/>
          </a:pPr>
          <a:r>
            <a:rPr lang="en-US" sz="1400" b="1" kern="1200" spc="0" dirty="0">
              <a:solidFill>
                <a:schemeClr val="bg1"/>
              </a:solidFill>
              <a:latin typeface="Calibri" panose="020F0502020204030204" pitchFamily="34" charset="0"/>
            </a:rPr>
            <a:t>Culturally </a:t>
          </a:r>
          <a:br>
            <a:rPr lang="en-US" sz="1400" b="1" kern="1200" spc="0" dirty="0">
              <a:solidFill>
                <a:schemeClr val="bg1"/>
              </a:solidFill>
              <a:latin typeface="Calibri" panose="020F0502020204030204" pitchFamily="34" charset="0"/>
            </a:rPr>
          </a:br>
          <a:r>
            <a:rPr lang="en-US" sz="1400" b="1" kern="1200" spc="0" dirty="0">
              <a:solidFill>
                <a:schemeClr val="bg1"/>
              </a:solidFill>
              <a:latin typeface="Calibri" panose="020F0502020204030204" pitchFamily="34" charset="0"/>
            </a:rPr>
            <a:t>Competent Care</a:t>
          </a:r>
        </a:p>
        <a:p>
          <a:pPr marL="0" lvl="0" indent="0" algn="ctr" defTabSz="533400">
            <a:lnSpc>
              <a:spcPct val="90000"/>
            </a:lnSpc>
            <a:spcBef>
              <a:spcPct val="0"/>
            </a:spcBef>
            <a:spcAft>
              <a:spcPct val="35000"/>
            </a:spcAft>
            <a:buNone/>
          </a:pPr>
          <a:r>
            <a:rPr lang="en-US" altLang="en-US" sz="800" kern="1200" spc="0" dirty="0">
              <a:solidFill>
                <a:schemeClr val="bg1"/>
              </a:solidFill>
              <a:latin typeface="Calibri" panose="020F0502020204030204" pitchFamily="34" charset="0"/>
            </a:rPr>
            <a:t>Provide culturally and </a:t>
          </a:r>
        </a:p>
        <a:p>
          <a:pPr marL="0" lvl="0" indent="0" algn="ctr" defTabSz="533400">
            <a:lnSpc>
              <a:spcPct val="90000"/>
            </a:lnSpc>
            <a:spcBef>
              <a:spcPct val="0"/>
            </a:spcBef>
            <a:spcAft>
              <a:spcPct val="35000"/>
            </a:spcAft>
            <a:buNone/>
          </a:pPr>
          <a:r>
            <a:rPr lang="en-US" altLang="en-US" sz="800" kern="1200" spc="0" dirty="0">
              <a:solidFill>
                <a:schemeClr val="bg1"/>
              </a:solidFill>
              <a:latin typeface="Calibri" panose="020F0502020204030204" pitchFamily="34" charset="0"/>
            </a:rPr>
            <a:t>linguistically competent care </a:t>
          </a:r>
        </a:p>
        <a:p>
          <a:pPr marL="0" lvl="0" indent="0" algn="ctr" defTabSz="533400">
            <a:lnSpc>
              <a:spcPct val="90000"/>
            </a:lnSpc>
            <a:spcBef>
              <a:spcPct val="0"/>
            </a:spcBef>
            <a:spcAft>
              <a:spcPct val="35000"/>
            </a:spcAft>
            <a:buNone/>
          </a:pPr>
          <a:r>
            <a:rPr lang="en-US" altLang="en-US" sz="800" kern="1200" spc="0" dirty="0">
              <a:solidFill>
                <a:schemeClr val="bg1"/>
              </a:solidFill>
              <a:latin typeface="Calibri" panose="020F0502020204030204" pitchFamily="34" charset="0"/>
            </a:rPr>
            <a:t>to improve the health status of </a:t>
          </a:r>
        </a:p>
        <a:p>
          <a:pPr marL="0" lvl="0" indent="0" algn="ctr" defTabSz="533400">
            <a:lnSpc>
              <a:spcPct val="90000"/>
            </a:lnSpc>
            <a:spcBef>
              <a:spcPct val="0"/>
            </a:spcBef>
            <a:spcAft>
              <a:spcPct val="35000"/>
            </a:spcAft>
            <a:buNone/>
          </a:pPr>
          <a:r>
            <a:rPr lang="en-US" altLang="en-US" sz="800" kern="1200" spc="0" dirty="0">
              <a:solidFill>
                <a:schemeClr val="bg1"/>
              </a:solidFill>
              <a:latin typeface="Calibri" panose="020F0502020204030204" pitchFamily="34" charset="0"/>
            </a:rPr>
            <a:t>our increasingly diverse patient population.</a:t>
          </a:r>
          <a:endParaRPr lang="en-US" sz="800" kern="1200" spc="0" dirty="0">
            <a:solidFill>
              <a:schemeClr val="bg1"/>
            </a:solidFill>
            <a:latin typeface="Calibri" panose="020F0502020204030204" pitchFamily="34" charset="0"/>
          </a:endParaRPr>
        </a:p>
      </dsp:txBody>
      <dsp:txXfrm>
        <a:off x="1714501" y="0"/>
        <a:ext cx="2666997" cy="1955798"/>
      </dsp:txXfrm>
    </dsp:sp>
    <dsp:sp modelId="{3E649D5F-9A16-D94A-A283-FAACD9712B33}">
      <dsp:nvSpPr>
        <dsp:cNvPr id="0" name=""/>
        <dsp:cNvSpPr/>
      </dsp:nvSpPr>
      <dsp:spPr>
        <a:xfrm>
          <a:off x="1143000" y="1955798"/>
          <a:ext cx="3809998" cy="838200"/>
        </a:xfrm>
        <a:prstGeom prst="trapezoid">
          <a:avLst>
            <a:gd name="adj" fmla="val 68182"/>
          </a:avLst>
        </a:prstGeom>
        <a:solidFill>
          <a:schemeClr val="accent4">
            <a:hueOff val="-1488257"/>
            <a:satOff val="8966"/>
            <a:lumOff val="719"/>
            <a:alphaOff val="0"/>
          </a:schemeClr>
        </a:solidFill>
        <a:ln w="38100" cap="flat" cmpd="sng" algn="ctr">
          <a:noFill/>
          <a:prstDash val="solid"/>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Calibri" panose="020F0502020204030204" pitchFamily="34" charset="0"/>
            </a:rPr>
            <a:t>Workforce</a:t>
          </a:r>
        </a:p>
        <a:p>
          <a:pPr marL="0" lvl="0" indent="0" algn="ctr" defTabSz="711200">
            <a:lnSpc>
              <a:spcPct val="90000"/>
            </a:lnSpc>
            <a:spcBef>
              <a:spcPct val="0"/>
            </a:spcBef>
            <a:spcAft>
              <a:spcPct val="35000"/>
            </a:spcAft>
            <a:buNone/>
          </a:pPr>
          <a:r>
            <a:rPr lang="en-US" altLang="en-US" sz="900" kern="1200" spc="0" dirty="0">
              <a:solidFill>
                <a:schemeClr val="bg1"/>
              </a:solidFill>
              <a:latin typeface="Calibri" panose="020F0502020204030204" pitchFamily="34" charset="0"/>
            </a:rPr>
            <a:t>Enhance the diversity and cultural competency skill-set of our teammates</a:t>
          </a:r>
          <a:endParaRPr lang="en-US" sz="900" kern="1200" spc="0" dirty="0">
            <a:solidFill>
              <a:schemeClr val="bg1"/>
            </a:solidFill>
            <a:latin typeface="Calibri" panose="020F0502020204030204" pitchFamily="34" charset="0"/>
          </a:endParaRPr>
        </a:p>
      </dsp:txBody>
      <dsp:txXfrm>
        <a:off x="1809750" y="1955798"/>
        <a:ext cx="2476499" cy="838200"/>
      </dsp:txXfrm>
    </dsp:sp>
    <dsp:sp modelId="{D31557A2-B4B8-8F40-A2B4-9E44C55C80D3}">
      <dsp:nvSpPr>
        <dsp:cNvPr id="0" name=""/>
        <dsp:cNvSpPr/>
      </dsp:nvSpPr>
      <dsp:spPr>
        <a:xfrm>
          <a:off x="571500" y="2793998"/>
          <a:ext cx="4952999" cy="838200"/>
        </a:xfrm>
        <a:prstGeom prst="trapezoid">
          <a:avLst>
            <a:gd name="adj" fmla="val 68182"/>
          </a:avLst>
        </a:prstGeom>
        <a:solidFill>
          <a:schemeClr val="accent4">
            <a:hueOff val="-2976513"/>
            <a:satOff val="17933"/>
            <a:lumOff val="1437"/>
            <a:alphaOff val="0"/>
          </a:schemeClr>
        </a:solidFill>
        <a:ln w="38100" cap="flat" cmpd="sng" algn="ctr">
          <a:noFill/>
          <a:prstDash val="solid"/>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Calibri" panose="020F0502020204030204" pitchFamily="34" charset="0"/>
            </a:rPr>
            <a:t>Community</a:t>
          </a:r>
        </a:p>
        <a:p>
          <a:pPr marL="0" lvl="0" indent="0" algn="ctr" defTabSz="711200">
            <a:lnSpc>
              <a:spcPct val="90000"/>
            </a:lnSpc>
            <a:spcBef>
              <a:spcPct val="0"/>
            </a:spcBef>
            <a:spcAft>
              <a:spcPct val="35000"/>
            </a:spcAft>
            <a:buNone/>
          </a:pPr>
          <a:r>
            <a:rPr lang="en-US" altLang="en-US" sz="900" kern="1200" spc="0" dirty="0">
              <a:solidFill>
                <a:schemeClr val="bg1"/>
              </a:solidFill>
              <a:latin typeface="Calibri" panose="020F0502020204030204" pitchFamily="34" charset="0"/>
            </a:rPr>
            <a:t>Enrich the health status of those who live </a:t>
          </a:r>
          <a:br>
            <a:rPr lang="en-US" altLang="en-US" sz="900" kern="1200" spc="0" dirty="0">
              <a:solidFill>
                <a:schemeClr val="bg1"/>
              </a:solidFill>
              <a:latin typeface="Calibri" panose="020F0502020204030204" pitchFamily="34" charset="0"/>
            </a:rPr>
          </a:br>
          <a:r>
            <a:rPr lang="en-US" altLang="en-US" sz="900" kern="1200" spc="0" dirty="0">
              <a:solidFill>
                <a:schemeClr val="bg1"/>
              </a:solidFill>
              <a:latin typeface="Calibri" panose="020F0502020204030204" pitchFamily="34" charset="0"/>
            </a:rPr>
            <a:t>and work in the communities we serve.</a:t>
          </a:r>
          <a:endParaRPr lang="en-US" sz="900" kern="1200" spc="0" dirty="0">
            <a:solidFill>
              <a:schemeClr val="bg1"/>
            </a:solidFill>
            <a:latin typeface="Calibri" panose="020F0502020204030204" pitchFamily="34" charset="0"/>
          </a:endParaRPr>
        </a:p>
      </dsp:txBody>
      <dsp:txXfrm>
        <a:off x="1438275" y="2793998"/>
        <a:ext cx="3219449" cy="838200"/>
      </dsp:txXfrm>
    </dsp:sp>
    <dsp:sp modelId="{DD62E7A2-EFD0-1B4F-A1E0-C89ADEAE6B7F}">
      <dsp:nvSpPr>
        <dsp:cNvPr id="0" name=""/>
        <dsp:cNvSpPr/>
      </dsp:nvSpPr>
      <dsp:spPr>
        <a:xfrm>
          <a:off x="0" y="3632199"/>
          <a:ext cx="6096000" cy="838200"/>
        </a:xfrm>
        <a:prstGeom prst="trapezoid">
          <a:avLst>
            <a:gd name="adj" fmla="val 68182"/>
          </a:avLst>
        </a:prstGeom>
        <a:solidFill>
          <a:schemeClr val="accent4">
            <a:hueOff val="-4464770"/>
            <a:satOff val="26899"/>
            <a:lumOff val="2156"/>
            <a:alphaOff val="0"/>
          </a:schemeClr>
        </a:solidFill>
        <a:ln w="38100" cap="flat" cmpd="sng" algn="ctr">
          <a:noFill/>
          <a:prstDash val="solid"/>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Calibri" panose="020F0502020204030204" pitchFamily="34" charset="0"/>
            </a:rPr>
            <a:t>Diverse Customers</a:t>
          </a:r>
          <a:br>
            <a:rPr lang="en-US" sz="1600" b="1" kern="1200" dirty="0">
              <a:solidFill>
                <a:schemeClr val="bg1"/>
              </a:solidFill>
              <a:latin typeface="Calibri" panose="020F0502020204030204" pitchFamily="34" charset="0"/>
            </a:rPr>
          </a:br>
          <a:r>
            <a:rPr lang="en-US" altLang="en-US" sz="900" kern="1200" spc="0" dirty="0">
              <a:solidFill>
                <a:schemeClr val="bg1"/>
              </a:solidFill>
              <a:latin typeface="Calibri" panose="020F0502020204030204" pitchFamily="34" charset="0"/>
            </a:rPr>
            <a:t>Identify trends and develop segmentation strategies that target the fastest-growing populations of the region.</a:t>
          </a:r>
          <a:endParaRPr lang="en-US" sz="900" kern="1200" spc="0" dirty="0">
            <a:solidFill>
              <a:schemeClr val="bg1"/>
            </a:solidFill>
            <a:latin typeface="Calibri" panose="020F0502020204030204" pitchFamily="34" charset="0"/>
          </a:endParaRPr>
        </a:p>
      </dsp:txBody>
      <dsp:txXfrm>
        <a:off x="1066799" y="3632199"/>
        <a:ext cx="3962400" cy="838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FD65A-4E37-4C5F-8DC5-9B1CC277C8A3}">
      <dsp:nvSpPr>
        <dsp:cNvPr id="0" name=""/>
        <dsp:cNvSpPr/>
      </dsp:nvSpPr>
      <dsp:spPr>
        <a:xfrm>
          <a:off x="1548701" y="-106999"/>
          <a:ext cx="836847" cy="808300"/>
        </a:xfrm>
        <a:prstGeom prst="roundRect">
          <a:avLst/>
        </a:prstGeom>
        <a:noFill/>
        <a:ln w="25400" cap="flat" cmpd="sng" algn="ctr">
          <a:solidFill>
            <a:srgbClr val="008C9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9B2C98"/>
              </a:solidFill>
              <a:latin typeface="Calibri" panose="020F0502020204030204" pitchFamily="34" charset="0"/>
            </a:rPr>
            <a:t>EQualityONE</a:t>
          </a:r>
        </a:p>
        <a:p>
          <a:pPr marL="0" lvl="0" indent="0" algn="ctr" defTabSz="444500">
            <a:lnSpc>
              <a:spcPct val="90000"/>
            </a:lnSpc>
            <a:spcBef>
              <a:spcPct val="0"/>
            </a:spcBef>
            <a:spcAft>
              <a:spcPct val="35000"/>
            </a:spcAft>
            <a:buNone/>
          </a:pPr>
          <a:r>
            <a:rPr lang="en-US" sz="900" kern="1200" dirty="0">
              <a:solidFill>
                <a:srgbClr val="9B2C98"/>
              </a:solidFill>
              <a:latin typeface="Calibri" panose="020F0502020204030204" pitchFamily="34" charset="0"/>
            </a:rPr>
            <a:t>(LGBTQ </a:t>
          </a:r>
          <a:r>
            <a:rPr lang="en-US" sz="900" i="1" kern="1200" dirty="0">
              <a:solidFill>
                <a:srgbClr val="9B2C98"/>
              </a:solidFill>
              <a:latin typeface="Calibri" panose="020F0502020204030204" pitchFamily="34" charset="0"/>
            </a:rPr>
            <a:t>+ </a:t>
          </a:r>
          <a:r>
            <a:rPr lang="en-US" sz="900" i="0" kern="1200" dirty="0">
              <a:solidFill>
                <a:srgbClr val="9B2C98"/>
              </a:solidFill>
              <a:latin typeface="Calibri" panose="020F0502020204030204" pitchFamily="34" charset="0"/>
            </a:rPr>
            <a:t>Allies</a:t>
          </a:r>
          <a:r>
            <a:rPr lang="en-US" sz="900" kern="1200" dirty="0">
              <a:solidFill>
                <a:srgbClr val="9B2C98"/>
              </a:solidFill>
              <a:latin typeface="Calibri" panose="020F0502020204030204" pitchFamily="34" charset="0"/>
            </a:rPr>
            <a:t>)</a:t>
          </a:r>
        </a:p>
      </dsp:txBody>
      <dsp:txXfrm>
        <a:off x="1588159" y="-67541"/>
        <a:ext cx="757931" cy="729384"/>
      </dsp:txXfrm>
    </dsp:sp>
    <dsp:sp modelId="{265A2BBE-B3C9-4AD7-845B-5D05C9DDFC14}">
      <dsp:nvSpPr>
        <dsp:cNvPr id="0" name=""/>
        <dsp:cNvSpPr/>
      </dsp:nvSpPr>
      <dsp:spPr>
        <a:xfrm>
          <a:off x="500297" y="328023"/>
          <a:ext cx="3103586" cy="3103586"/>
        </a:xfrm>
        <a:custGeom>
          <a:avLst/>
          <a:gdLst/>
          <a:ahLst/>
          <a:cxnLst/>
          <a:rect l="0" t="0" r="0" b="0"/>
          <a:pathLst>
            <a:path>
              <a:moveTo>
                <a:pt x="1889157" y="37115"/>
              </a:moveTo>
              <a:arcTo wR="1551793" hR="1551793" stAng="16953393" swAng="871065"/>
            </a:path>
          </a:pathLst>
        </a:custGeom>
        <a:noFill/>
        <a:ln w="9525" cap="flat" cmpd="sng" algn="ctr">
          <a:solidFill>
            <a:srgbClr val="636363"/>
          </a:solidFill>
          <a:prstDash val="solid"/>
        </a:ln>
        <a:effectLst/>
      </dsp:spPr>
      <dsp:style>
        <a:lnRef idx="1">
          <a:scrgbClr r="0" g="0" b="0"/>
        </a:lnRef>
        <a:fillRef idx="0">
          <a:scrgbClr r="0" g="0" b="0"/>
        </a:fillRef>
        <a:effectRef idx="0">
          <a:scrgbClr r="0" g="0" b="0"/>
        </a:effectRef>
        <a:fontRef idx="minor"/>
      </dsp:style>
    </dsp:sp>
    <dsp:sp modelId="{9A6C4F85-7894-4C61-B346-A2F2E106D0F1}">
      <dsp:nvSpPr>
        <dsp:cNvPr id="0" name=""/>
        <dsp:cNvSpPr/>
      </dsp:nvSpPr>
      <dsp:spPr>
        <a:xfrm>
          <a:off x="2761942" y="475497"/>
          <a:ext cx="836847" cy="811846"/>
        </a:xfrm>
        <a:prstGeom prst="roundRect">
          <a:avLst/>
        </a:prstGeom>
        <a:noFill/>
        <a:ln w="25400" cap="flat" cmpd="sng" algn="ctr">
          <a:solidFill>
            <a:srgbClr val="008C9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9B2C98"/>
              </a:solidFill>
              <a:latin typeface="Calibri" panose="020F0502020204030204" pitchFamily="34" charset="0"/>
            </a:rPr>
            <a:t>Men’s Diversity Leadership Network</a:t>
          </a:r>
        </a:p>
        <a:p>
          <a:pPr marL="0" lvl="0" indent="0" algn="ctr" defTabSz="400050">
            <a:lnSpc>
              <a:spcPct val="90000"/>
            </a:lnSpc>
            <a:spcBef>
              <a:spcPct val="0"/>
            </a:spcBef>
            <a:spcAft>
              <a:spcPct val="35000"/>
            </a:spcAft>
            <a:buNone/>
          </a:pPr>
          <a:r>
            <a:rPr lang="en-US" sz="800" kern="1200" dirty="0">
              <a:solidFill>
                <a:srgbClr val="9B2C98"/>
              </a:solidFill>
              <a:latin typeface="Calibri" panose="020F0502020204030204" pitchFamily="34" charset="0"/>
            </a:rPr>
            <a:t>(Men of Color </a:t>
          </a:r>
          <a:r>
            <a:rPr lang="en-US" sz="800" i="1" kern="1200" dirty="0">
              <a:solidFill>
                <a:srgbClr val="9B2C98"/>
              </a:solidFill>
              <a:latin typeface="Calibri" panose="020F0502020204030204" pitchFamily="34" charset="0"/>
            </a:rPr>
            <a:t>+</a:t>
          </a:r>
          <a:r>
            <a:rPr lang="en-US" sz="800" i="0" kern="1200" dirty="0">
              <a:solidFill>
                <a:srgbClr val="9B2C98"/>
              </a:solidFill>
              <a:latin typeface="Calibri" panose="020F0502020204030204" pitchFamily="34" charset="0"/>
            </a:rPr>
            <a:t> Allies</a:t>
          </a:r>
          <a:r>
            <a:rPr lang="en-US" sz="800" kern="1200" dirty="0">
              <a:solidFill>
                <a:srgbClr val="9B2C98"/>
              </a:solidFill>
              <a:latin typeface="Calibri" panose="020F0502020204030204" pitchFamily="34" charset="0"/>
            </a:rPr>
            <a:t>)</a:t>
          </a:r>
          <a:endParaRPr lang="en-US" sz="900" kern="1200" dirty="0">
            <a:solidFill>
              <a:srgbClr val="9B2C98"/>
            </a:solidFill>
            <a:latin typeface="Calibri" panose="020F0502020204030204" pitchFamily="34" charset="0"/>
          </a:endParaRPr>
        </a:p>
      </dsp:txBody>
      <dsp:txXfrm>
        <a:off x="2801573" y="515128"/>
        <a:ext cx="757585" cy="732584"/>
      </dsp:txXfrm>
    </dsp:sp>
    <dsp:sp modelId="{BDFB9D9F-8CB6-45B8-9361-4541B87A8D51}">
      <dsp:nvSpPr>
        <dsp:cNvPr id="0" name=""/>
        <dsp:cNvSpPr/>
      </dsp:nvSpPr>
      <dsp:spPr>
        <a:xfrm>
          <a:off x="395338" y="274403"/>
          <a:ext cx="3103586" cy="3103586"/>
        </a:xfrm>
        <a:custGeom>
          <a:avLst/>
          <a:gdLst/>
          <a:ahLst/>
          <a:cxnLst/>
          <a:rect l="0" t="0" r="0" b="0"/>
          <a:pathLst>
            <a:path>
              <a:moveTo>
                <a:pt x="3008788" y="1017727"/>
              </a:moveTo>
              <a:arcTo wR="1551793" hR="1551793" stAng="20392167" swAng="1112632"/>
            </a:path>
          </a:pathLst>
        </a:custGeom>
        <a:noFill/>
        <a:ln w="9525" cap="flat" cmpd="sng" algn="ctr">
          <a:solidFill>
            <a:srgbClr val="636363"/>
          </a:solidFill>
          <a:prstDash val="solid"/>
        </a:ln>
        <a:effectLst/>
      </dsp:spPr>
      <dsp:style>
        <a:lnRef idx="1">
          <a:scrgbClr r="0" g="0" b="0"/>
        </a:lnRef>
        <a:fillRef idx="0">
          <a:scrgbClr r="0" g="0" b="0"/>
        </a:fillRef>
        <a:effectRef idx="0">
          <a:scrgbClr r="0" g="0" b="0"/>
        </a:effectRef>
        <a:fontRef idx="minor"/>
      </dsp:style>
    </dsp:sp>
    <dsp:sp modelId="{40920BC9-B1DC-4118-AFCC-848EF236B104}">
      <dsp:nvSpPr>
        <dsp:cNvPr id="0" name=""/>
        <dsp:cNvSpPr/>
      </dsp:nvSpPr>
      <dsp:spPr>
        <a:xfrm>
          <a:off x="3036290" y="1788327"/>
          <a:ext cx="836847" cy="811846"/>
        </a:xfrm>
        <a:prstGeom prst="roundRect">
          <a:avLst/>
        </a:prstGeom>
        <a:noFill/>
        <a:ln w="25400" cap="flat" cmpd="sng" algn="ctr">
          <a:solidFill>
            <a:srgbClr val="008C9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9B2C98"/>
              </a:solidFill>
              <a:latin typeface="Calibri" panose="020F0502020204030204" pitchFamily="34" charset="0"/>
            </a:rPr>
            <a:t>Multicultural Physicians</a:t>
          </a:r>
        </a:p>
        <a:p>
          <a:pPr marL="0" lvl="0" indent="0" algn="ctr" defTabSz="444500">
            <a:lnSpc>
              <a:spcPct val="90000"/>
            </a:lnSpc>
            <a:spcBef>
              <a:spcPct val="0"/>
            </a:spcBef>
            <a:spcAft>
              <a:spcPct val="35000"/>
            </a:spcAft>
            <a:buNone/>
          </a:pPr>
          <a:r>
            <a:rPr lang="en-US" sz="900" kern="1200" dirty="0">
              <a:solidFill>
                <a:srgbClr val="9B2C98"/>
              </a:solidFill>
              <a:latin typeface="Calibri" panose="020F0502020204030204" pitchFamily="34" charset="0"/>
            </a:rPr>
            <a:t>(Physician +</a:t>
          </a:r>
          <a:r>
            <a:rPr lang="en-US" sz="900" i="0" kern="1200" dirty="0">
              <a:solidFill>
                <a:srgbClr val="9B2C98"/>
              </a:solidFill>
              <a:latin typeface="Calibri" panose="020F0502020204030204" pitchFamily="34" charset="0"/>
            </a:rPr>
            <a:t> Allies</a:t>
          </a:r>
          <a:r>
            <a:rPr lang="en-US" sz="900" kern="1200" dirty="0">
              <a:solidFill>
                <a:srgbClr val="9B2C98"/>
              </a:solidFill>
              <a:latin typeface="Calibri" panose="020F0502020204030204" pitchFamily="34" charset="0"/>
            </a:rPr>
            <a:t>)</a:t>
          </a:r>
        </a:p>
      </dsp:txBody>
      <dsp:txXfrm>
        <a:off x="3075921" y="1827958"/>
        <a:ext cx="757585" cy="732584"/>
      </dsp:txXfrm>
    </dsp:sp>
    <dsp:sp modelId="{D3BB980D-E390-44B2-8899-0142B8920750}">
      <dsp:nvSpPr>
        <dsp:cNvPr id="0" name=""/>
        <dsp:cNvSpPr/>
      </dsp:nvSpPr>
      <dsp:spPr>
        <a:xfrm>
          <a:off x="387474" y="290156"/>
          <a:ext cx="3103586" cy="3103586"/>
        </a:xfrm>
        <a:custGeom>
          <a:avLst/>
          <a:gdLst/>
          <a:ahLst/>
          <a:cxnLst/>
          <a:rect l="0" t="0" r="0" b="0"/>
          <a:pathLst>
            <a:path>
              <a:moveTo>
                <a:pt x="2903806" y="2313449"/>
              </a:moveTo>
              <a:arcTo wR="1551793" hR="1551793" stAng="1763684" swAng="857022"/>
            </a:path>
          </a:pathLst>
        </a:custGeom>
        <a:noFill/>
        <a:ln w="9525" cap="flat" cmpd="sng" algn="ctr">
          <a:solidFill>
            <a:srgbClr val="636363"/>
          </a:solidFill>
          <a:prstDash val="solid"/>
        </a:ln>
        <a:effectLst/>
      </dsp:spPr>
      <dsp:style>
        <a:lnRef idx="1">
          <a:scrgbClr r="0" g="0" b="0"/>
        </a:lnRef>
        <a:fillRef idx="0">
          <a:scrgbClr r="0" g="0" b="0"/>
        </a:fillRef>
        <a:effectRef idx="0">
          <a:scrgbClr r="0" g="0" b="0"/>
        </a:effectRef>
        <a:fontRef idx="minor"/>
      </dsp:style>
    </dsp:sp>
    <dsp:sp modelId="{C0D7E646-E8E4-4374-94AC-E992A9CFB09E}">
      <dsp:nvSpPr>
        <dsp:cNvPr id="0" name=""/>
        <dsp:cNvSpPr/>
      </dsp:nvSpPr>
      <dsp:spPr>
        <a:xfrm>
          <a:off x="2221996" y="2817508"/>
          <a:ext cx="836847" cy="811846"/>
        </a:xfrm>
        <a:prstGeom prst="roundRect">
          <a:avLst/>
        </a:prstGeom>
        <a:noFill/>
        <a:ln w="25400" cap="flat" cmpd="sng" algn="ctr">
          <a:solidFill>
            <a:srgbClr val="008C9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9B2C98"/>
              </a:solidFill>
              <a:latin typeface="Calibri" panose="020F0502020204030204" pitchFamily="34" charset="0"/>
            </a:rPr>
            <a:t>One Team One Mission</a:t>
          </a:r>
        </a:p>
        <a:p>
          <a:pPr marL="0" lvl="0" indent="0" algn="ctr" defTabSz="444500">
            <a:lnSpc>
              <a:spcPct val="90000"/>
            </a:lnSpc>
            <a:spcBef>
              <a:spcPct val="0"/>
            </a:spcBef>
            <a:spcAft>
              <a:spcPct val="35000"/>
            </a:spcAft>
            <a:buNone/>
          </a:pPr>
          <a:r>
            <a:rPr lang="en-US" sz="800" kern="1200" dirty="0">
              <a:solidFill>
                <a:srgbClr val="9B2C98"/>
              </a:solidFill>
              <a:latin typeface="Calibri" panose="020F0502020204030204" pitchFamily="34" charset="0"/>
            </a:rPr>
            <a:t>(Veteran &amp; Military </a:t>
          </a:r>
          <a:r>
            <a:rPr lang="en-US" sz="800" i="1" kern="1200" dirty="0">
              <a:solidFill>
                <a:srgbClr val="9B2C98"/>
              </a:solidFill>
              <a:latin typeface="Calibri" panose="020F0502020204030204" pitchFamily="34" charset="0"/>
            </a:rPr>
            <a:t>+ </a:t>
          </a:r>
          <a:r>
            <a:rPr lang="en-US" sz="800" i="0" kern="1200" dirty="0">
              <a:solidFill>
                <a:srgbClr val="9B2C98"/>
              </a:solidFill>
              <a:latin typeface="Calibri" panose="020F0502020204030204" pitchFamily="34" charset="0"/>
            </a:rPr>
            <a:t>Allies</a:t>
          </a:r>
          <a:r>
            <a:rPr lang="en-US" sz="800" kern="1200" dirty="0">
              <a:solidFill>
                <a:srgbClr val="9B2C98"/>
              </a:solidFill>
              <a:latin typeface="Calibri" panose="020F0502020204030204" pitchFamily="34" charset="0"/>
            </a:rPr>
            <a:t>)</a:t>
          </a:r>
        </a:p>
      </dsp:txBody>
      <dsp:txXfrm>
        <a:off x="2261627" y="2857139"/>
        <a:ext cx="757585" cy="732584"/>
      </dsp:txXfrm>
    </dsp:sp>
    <dsp:sp modelId="{64203037-5FCC-4680-B65B-D662DC97FEA5}">
      <dsp:nvSpPr>
        <dsp:cNvPr id="0" name=""/>
        <dsp:cNvSpPr/>
      </dsp:nvSpPr>
      <dsp:spPr>
        <a:xfrm>
          <a:off x="465465" y="274341"/>
          <a:ext cx="3103586" cy="3103586"/>
        </a:xfrm>
        <a:custGeom>
          <a:avLst/>
          <a:gdLst/>
          <a:ahLst/>
          <a:cxnLst/>
          <a:rect l="0" t="0" r="0" b="0"/>
          <a:pathLst>
            <a:path>
              <a:moveTo>
                <a:pt x="1751474" y="3090685"/>
              </a:moveTo>
              <a:arcTo wR="1551793" hR="1551793" stAng="4956408" swAng="1112416"/>
            </a:path>
          </a:pathLst>
        </a:custGeom>
        <a:noFill/>
        <a:ln w="9525" cap="flat" cmpd="sng" algn="ctr">
          <a:solidFill>
            <a:srgbClr val="636363"/>
          </a:solidFill>
          <a:prstDash val="solid"/>
        </a:ln>
        <a:effectLst/>
      </dsp:spPr>
      <dsp:style>
        <a:lnRef idx="1">
          <a:scrgbClr r="0" g="0" b="0"/>
        </a:lnRef>
        <a:fillRef idx="0">
          <a:scrgbClr r="0" g="0" b="0"/>
        </a:fillRef>
        <a:effectRef idx="0">
          <a:scrgbClr r="0" g="0" b="0"/>
        </a:effectRef>
        <a:fontRef idx="minor"/>
      </dsp:style>
    </dsp:sp>
    <dsp:sp modelId="{1DE41133-C7BE-4BF5-95B8-789CA672F46B}">
      <dsp:nvSpPr>
        <dsp:cNvPr id="0" name=""/>
        <dsp:cNvSpPr/>
      </dsp:nvSpPr>
      <dsp:spPr>
        <a:xfrm>
          <a:off x="875403" y="2817508"/>
          <a:ext cx="836847" cy="811846"/>
        </a:xfrm>
        <a:prstGeom prst="roundRect">
          <a:avLst/>
        </a:prstGeom>
        <a:noFill/>
        <a:ln w="25400" cap="flat" cmpd="sng" algn="ctr">
          <a:solidFill>
            <a:srgbClr val="008C9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9B2C98"/>
              </a:solidFill>
              <a:latin typeface="Calibri" panose="020F0502020204030204" pitchFamily="34" charset="0"/>
            </a:rPr>
            <a:t>UNIDOS</a:t>
          </a:r>
        </a:p>
        <a:p>
          <a:pPr marL="0" lvl="0" indent="0" algn="ctr" defTabSz="444500">
            <a:lnSpc>
              <a:spcPct val="90000"/>
            </a:lnSpc>
            <a:spcBef>
              <a:spcPct val="0"/>
            </a:spcBef>
            <a:spcAft>
              <a:spcPct val="35000"/>
            </a:spcAft>
            <a:buNone/>
          </a:pPr>
          <a:r>
            <a:rPr lang="en-US" sz="900" kern="1200" dirty="0">
              <a:solidFill>
                <a:srgbClr val="9B2C98"/>
              </a:solidFill>
              <a:latin typeface="Calibri" panose="020F0502020204030204" pitchFamily="34" charset="0"/>
            </a:rPr>
            <a:t>(Latino(a)</a:t>
          </a:r>
        </a:p>
        <a:p>
          <a:pPr marL="0" lvl="0" indent="0" algn="ctr" defTabSz="444500">
            <a:lnSpc>
              <a:spcPct val="90000"/>
            </a:lnSpc>
            <a:spcBef>
              <a:spcPct val="0"/>
            </a:spcBef>
            <a:spcAft>
              <a:spcPct val="35000"/>
            </a:spcAft>
            <a:buNone/>
          </a:pPr>
          <a:r>
            <a:rPr lang="en-US" sz="900" kern="1200" dirty="0">
              <a:solidFill>
                <a:srgbClr val="9B2C98"/>
              </a:solidFill>
              <a:latin typeface="Calibri" panose="020F0502020204030204" pitchFamily="34" charset="0"/>
            </a:rPr>
            <a:t>/Hispanic + Allies)</a:t>
          </a:r>
        </a:p>
      </dsp:txBody>
      <dsp:txXfrm>
        <a:off x="915034" y="2857139"/>
        <a:ext cx="757585" cy="732584"/>
      </dsp:txXfrm>
    </dsp:sp>
    <dsp:sp modelId="{58F63104-DA47-4DE7-99BE-A5E7EE1C2E39}">
      <dsp:nvSpPr>
        <dsp:cNvPr id="0" name=""/>
        <dsp:cNvSpPr/>
      </dsp:nvSpPr>
      <dsp:spPr>
        <a:xfrm>
          <a:off x="418820" y="288518"/>
          <a:ext cx="3103586" cy="3103586"/>
        </a:xfrm>
        <a:custGeom>
          <a:avLst/>
          <a:gdLst/>
          <a:ahLst/>
          <a:cxnLst/>
          <a:rect l="0" t="0" r="0" b="0"/>
          <a:pathLst>
            <a:path>
              <a:moveTo>
                <a:pt x="453102" y="2647667"/>
              </a:moveTo>
              <a:arcTo wR="1551793" hR="1551793" stAng="8104411" swAng="1072924"/>
            </a:path>
          </a:pathLst>
        </a:custGeom>
        <a:noFill/>
        <a:ln w="9525" cap="flat" cmpd="sng" algn="ctr">
          <a:solidFill>
            <a:srgbClr val="636363"/>
          </a:solidFill>
          <a:prstDash val="solid"/>
        </a:ln>
        <a:effectLst/>
      </dsp:spPr>
      <dsp:style>
        <a:lnRef idx="1">
          <a:scrgbClr r="0" g="0" b="0"/>
        </a:lnRef>
        <a:fillRef idx="0">
          <a:scrgbClr r="0" g="0" b="0"/>
        </a:fillRef>
        <a:effectRef idx="0">
          <a:scrgbClr r="0" g="0" b="0"/>
        </a:effectRef>
        <a:fontRef idx="minor"/>
      </dsp:style>
    </dsp:sp>
    <dsp:sp modelId="{CF9FEC11-1C3A-406C-9554-9C3247556CF6}">
      <dsp:nvSpPr>
        <dsp:cNvPr id="0" name=""/>
        <dsp:cNvSpPr/>
      </dsp:nvSpPr>
      <dsp:spPr>
        <a:xfrm>
          <a:off x="21496" y="1729649"/>
          <a:ext cx="836847" cy="811846"/>
        </a:xfrm>
        <a:prstGeom prst="roundRect">
          <a:avLst/>
        </a:prstGeom>
        <a:noFill/>
        <a:ln w="25400" cap="flat" cmpd="sng" algn="ctr">
          <a:solidFill>
            <a:srgbClr val="008C9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9B2C98"/>
              </a:solidFill>
              <a:latin typeface="Calibri" panose="020F0502020204030204" pitchFamily="34" charset="0"/>
            </a:rPr>
            <a:t>Women’s Executive Leadership</a:t>
          </a:r>
        </a:p>
        <a:p>
          <a:pPr marL="0" lvl="0" indent="0" algn="ctr" defTabSz="400050">
            <a:lnSpc>
              <a:spcPct val="90000"/>
            </a:lnSpc>
            <a:spcBef>
              <a:spcPct val="0"/>
            </a:spcBef>
            <a:spcAft>
              <a:spcPct val="35000"/>
            </a:spcAft>
            <a:buNone/>
          </a:pPr>
          <a:r>
            <a:rPr lang="en-US" sz="800" kern="1200" dirty="0">
              <a:solidFill>
                <a:srgbClr val="9B2C98"/>
              </a:solidFill>
              <a:latin typeface="Calibri" panose="020F0502020204030204" pitchFamily="34" charset="0"/>
            </a:rPr>
            <a:t>(Female Leaders</a:t>
          </a:r>
          <a:r>
            <a:rPr lang="en-US" sz="800" i="1" kern="1200" dirty="0">
              <a:solidFill>
                <a:srgbClr val="9B2C98"/>
              </a:solidFill>
              <a:latin typeface="Calibri" panose="020F0502020204030204" pitchFamily="34" charset="0"/>
            </a:rPr>
            <a:t>+</a:t>
          </a:r>
          <a:r>
            <a:rPr lang="en-US" sz="800" i="0" kern="1200" dirty="0">
              <a:solidFill>
                <a:srgbClr val="9B2C98"/>
              </a:solidFill>
              <a:latin typeface="Calibri" panose="020F0502020204030204" pitchFamily="34" charset="0"/>
            </a:rPr>
            <a:t> Allies</a:t>
          </a:r>
          <a:r>
            <a:rPr lang="en-US" sz="800" kern="1200" dirty="0">
              <a:solidFill>
                <a:srgbClr val="9B2C98"/>
              </a:solidFill>
              <a:latin typeface="Calibri" panose="020F0502020204030204" pitchFamily="34" charset="0"/>
            </a:rPr>
            <a:t>)</a:t>
          </a:r>
        </a:p>
      </dsp:txBody>
      <dsp:txXfrm>
        <a:off x="61127" y="1769280"/>
        <a:ext cx="757585" cy="732584"/>
      </dsp:txXfrm>
    </dsp:sp>
    <dsp:sp modelId="{9813BF5B-913B-402D-8557-682558F220A0}">
      <dsp:nvSpPr>
        <dsp:cNvPr id="0" name=""/>
        <dsp:cNvSpPr/>
      </dsp:nvSpPr>
      <dsp:spPr>
        <a:xfrm>
          <a:off x="403536" y="330845"/>
          <a:ext cx="3103586" cy="3103586"/>
        </a:xfrm>
        <a:custGeom>
          <a:avLst/>
          <a:gdLst/>
          <a:ahLst/>
          <a:cxnLst/>
          <a:rect l="0" t="0" r="0" b="0"/>
          <a:pathLst>
            <a:path>
              <a:moveTo>
                <a:pt x="8016" y="1394266"/>
              </a:moveTo>
              <a:arcTo wR="1551793" hR="1551793" stAng="11149578" swAng="993798"/>
            </a:path>
          </a:pathLst>
        </a:custGeom>
        <a:noFill/>
        <a:ln w="9525" cap="flat" cmpd="sng" algn="ctr">
          <a:solidFill>
            <a:srgbClr val="636363"/>
          </a:solidFill>
          <a:prstDash val="solid"/>
        </a:ln>
        <a:effectLst/>
      </dsp:spPr>
      <dsp:style>
        <a:lnRef idx="1">
          <a:scrgbClr r="0" g="0" b="0"/>
        </a:lnRef>
        <a:fillRef idx="0">
          <a:scrgbClr r="0" g="0" b="0"/>
        </a:fillRef>
        <a:effectRef idx="0">
          <a:scrgbClr r="0" g="0" b="0"/>
        </a:effectRef>
        <a:fontRef idx="minor"/>
      </dsp:style>
    </dsp:sp>
    <dsp:sp modelId="{B702CA2E-A020-4079-80B7-2A629B9BF2F0}">
      <dsp:nvSpPr>
        <dsp:cNvPr id="0" name=""/>
        <dsp:cNvSpPr/>
      </dsp:nvSpPr>
      <dsp:spPr>
        <a:xfrm>
          <a:off x="335460" y="475496"/>
          <a:ext cx="836847" cy="811846"/>
        </a:xfrm>
        <a:prstGeom prst="roundRect">
          <a:avLst/>
        </a:prstGeom>
        <a:noFill/>
        <a:ln w="25400" cap="flat" cmpd="sng" algn="ctr">
          <a:solidFill>
            <a:srgbClr val="008C9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9B2C98"/>
              </a:solidFill>
              <a:latin typeface="Calibri" panose="020F0502020204030204" pitchFamily="34" charset="0"/>
            </a:rPr>
            <a:t>Young Professionals</a:t>
          </a:r>
        </a:p>
        <a:p>
          <a:pPr marL="0" lvl="0" indent="0" algn="ctr" defTabSz="444500">
            <a:lnSpc>
              <a:spcPct val="90000"/>
            </a:lnSpc>
            <a:spcBef>
              <a:spcPct val="0"/>
            </a:spcBef>
            <a:spcAft>
              <a:spcPct val="35000"/>
            </a:spcAft>
            <a:buNone/>
          </a:pPr>
          <a:r>
            <a:rPr lang="en-US" sz="900" kern="1200" dirty="0">
              <a:solidFill>
                <a:srgbClr val="9B2C98"/>
              </a:solidFill>
              <a:latin typeface="Calibri" panose="020F0502020204030204" pitchFamily="34" charset="0"/>
            </a:rPr>
            <a:t>(YPs </a:t>
          </a:r>
          <a:r>
            <a:rPr lang="en-US" sz="900" i="1" kern="1200" dirty="0">
              <a:solidFill>
                <a:srgbClr val="9B2C98"/>
              </a:solidFill>
              <a:latin typeface="Calibri" panose="020F0502020204030204" pitchFamily="34" charset="0"/>
            </a:rPr>
            <a:t>+ </a:t>
          </a:r>
          <a:r>
            <a:rPr lang="en-US" sz="900" i="0" kern="1200" dirty="0">
              <a:solidFill>
                <a:srgbClr val="9B2C98"/>
              </a:solidFill>
              <a:latin typeface="Calibri" panose="020F0502020204030204" pitchFamily="34" charset="0"/>
            </a:rPr>
            <a:t>Allies</a:t>
          </a:r>
          <a:r>
            <a:rPr lang="en-US" sz="900" kern="1200" dirty="0">
              <a:solidFill>
                <a:srgbClr val="9B2C98"/>
              </a:solidFill>
              <a:latin typeface="Calibri" panose="020F0502020204030204" pitchFamily="34" charset="0"/>
            </a:rPr>
            <a:t>)</a:t>
          </a:r>
        </a:p>
      </dsp:txBody>
      <dsp:txXfrm>
        <a:off x="375091" y="515127"/>
        <a:ext cx="757585" cy="732584"/>
      </dsp:txXfrm>
    </dsp:sp>
    <dsp:sp modelId="{927AFD13-6C72-4FAC-82ED-8BAA57A63759}">
      <dsp:nvSpPr>
        <dsp:cNvPr id="0" name=""/>
        <dsp:cNvSpPr/>
      </dsp:nvSpPr>
      <dsp:spPr>
        <a:xfrm>
          <a:off x="449321" y="279463"/>
          <a:ext cx="3103586" cy="3103586"/>
        </a:xfrm>
        <a:custGeom>
          <a:avLst/>
          <a:gdLst/>
          <a:ahLst/>
          <a:cxnLst/>
          <a:rect l="0" t="0" r="0" b="0"/>
          <a:pathLst>
            <a:path>
              <a:moveTo>
                <a:pt x="726490" y="237663"/>
              </a:moveTo>
              <a:arcTo wR="1551793" hR="1551793" stAng="14272216" swAng="901594"/>
            </a:path>
          </a:pathLst>
        </a:custGeom>
        <a:noFill/>
        <a:ln w="9525" cap="flat" cmpd="sng" algn="ctr">
          <a:solidFill>
            <a:srgbClr val="636363"/>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FD65A-4E37-4C5F-8DC5-9B1CC277C8A3}">
      <dsp:nvSpPr>
        <dsp:cNvPr id="0" name=""/>
        <dsp:cNvSpPr/>
      </dsp:nvSpPr>
      <dsp:spPr>
        <a:xfrm>
          <a:off x="2154601" y="-121941"/>
          <a:ext cx="1165860" cy="1126089"/>
        </a:xfrm>
        <a:prstGeom prst="roundRect">
          <a:avLst/>
        </a:prstGeom>
        <a:noFill/>
        <a:ln w="25400" cap="flat" cmpd="sng" algn="ctr">
          <a:solidFill>
            <a:srgbClr val="008C9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9B2C98"/>
              </a:solidFill>
              <a:latin typeface="Calibri" panose="020F0502020204030204" pitchFamily="34" charset="0"/>
            </a:rPr>
            <a:t>Northern Division Diversity &amp; Inclusion Council</a:t>
          </a:r>
        </a:p>
      </dsp:txBody>
      <dsp:txXfrm>
        <a:off x="2209572" y="-66970"/>
        <a:ext cx="1055918" cy="1016147"/>
      </dsp:txXfrm>
    </dsp:sp>
    <dsp:sp modelId="{265A2BBE-B3C9-4AD7-845B-5D05C9DDFC14}">
      <dsp:nvSpPr>
        <dsp:cNvPr id="0" name=""/>
        <dsp:cNvSpPr/>
      </dsp:nvSpPr>
      <dsp:spPr>
        <a:xfrm>
          <a:off x="690513" y="483981"/>
          <a:ext cx="4330006" cy="4330006"/>
        </a:xfrm>
        <a:custGeom>
          <a:avLst/>
          <a:gdLst/>
          <a:ahLst/>
          <a:cxnLst/>
          <a:rect l="0" t="0" r="0" b="0"/>
          <a:pathLst>
            <a:path>
              <a:moveTo>
                <a:pt x="2635416" y="51723"/>
              </a:moveTo>
              <a:arcTo wR="2165003" hR="2165003" stAng="16952962" swAng="873957"/>
            </a:path>
          </a:pathLst>
        </a:custGeom>
        <a:noFill/>
        <a:ln w="9525" cap="flat" cmpd="sng" algn="ctr">
          <a:solidFill>
            <a:srgbClr val="636363"/>
          </a:solidFill>
          <a:prstDash val="solid"/>
        </a:ln>
        <a:effectLst/>
      </dsp:spPr>
      <dsp:style>
        <a:lnRef idx="1">
          <a:scrgbClr r="0" g="0" b="0"/>
        </a:lnRef>
        <a:fillRef idx="0">
          <a:scrgbClr r="0" g="0" b="0"/>
        </a:fillRef>
        <a:effectRef idx="0">
          <a:scrgbClr r="0" g="0" b="0"/>
        </a:effectRef>
        <a:fontRef idx="minor"/>
      </dsp:style>
    </dsp:sp>
    <dsp:sp modelId="{9A6C4F85-7894-4C61-B346-A2F2E106D0F1}">
      <dsp:nvSpPr>
        <dsp:cNvPr id="0" name=""/>
        <dsp:cNvSpPr/>
      </dsp:nvSpPr>
      <dsp:spPr>
        <a:xfrm>
          <a:off x="3847269" y="690739"/>
          <a:ext cx="1165860" cy="1131030"/>
        </a:xfrm>
        <a:prstGeom prst="roundRect">
          <a:avLst/>
        </a:prstGeom>
        <a:noFill/>
        <a:ln w="25400" cap="flat" cmpd="sng" algn="ctr">
          <a:solidFill>
            <a:srgbClr val="008C9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9B2C98"/>
              </a:solidFill>
              <a:latin typeface="Calibri" panose="020F0502020204030204" pitchFamily="34" charset="0"/>
            </a:rPr>
            <a:t>Medical Group Diversity &amp; Inclusion Committee</a:t>
          </a:r>
        </a:p>
      </dsp:txBody>
      <dsp:txXfrm>
        <a:off x="3902481" y="745951"/>
        <a:ext cx="1055436" cy="1020606"/>
      </dsp:txXfrm>
    </dsp:sp>
    <dsp:sp modelId="{BDFB9D9F-8CB6-45B8-9361-4541B87A8D51}">
      <dsp:nvSpPr>
        <dsp:cNvPr id="0" name=""/>
        <dsp:cNvSpPr/>
      </dsp:nvSpPr>
      <dsp:spPr>
        <a:xfrm>
          <a:off x="538373" y="392251"/>
          <a:ext cx="4330006" cy="4330006"/>
        </a:xfrm>
        <a:custGeom>
          <a:avLst/>
          <a:gdLst/>
          <a:ahLst/>
          <a:cxnLst/>
          <a:rect l="0" t="0" r="0" b="0"/>
          <a:pathLst>
            <a:path>
              <a:moveTo>
                <a:pt x="4203658" y="1436221"/>
              </a:moveTo>
              <a:arcTo wR="2165003" hR="2165003" stAng="20419739" swAng="1113527"/>
            </a:path>
          </a:pathLst>
        </a:custGeom>
        <a:noFill/>
        <a:ln w="9525" cap="flat" cmpd="sng" algn="ctr">
          <a:solidFill>
            <a:srgbClr val="636363"/>
          </a:solidFill>
          <a:prstDash val="solid"/>
        </a:ln>
        <a:effectLst/>
      </dsp:spPr>
      <dsp:style>
        <a:lnRef idx="1">
          <a:scrgbClr r="0" g="0" b="0"/>
        </a:lnRef>
        <a:fillRef idx="0">
          <a:scrgbClr r="0" g="0" b="0"/>
        </a:fillRef>
        <a:effectRef idx="0">
          <a:scrgbClr r="0" g="0" b="0"/>
        </a:effectRef>
        <a:fontRef idx="minor"/>
      </dsp:style>
    </dsp:sp>
    <dsp:sp modelId="{40920BC9-B1DC-4118-AFCC-848EF236B104}">
      <dsp:nvSpPr>
        <dsp:cNvPr id="0" name=""/>
        <dsp:cNvSpPr/>
      </dsp:nvSpPr>
      <dsp:spPr>
        <a:xfrm>
          <a:off x="4223942" y="2522351"/>
          <a:ext cx="1165860" cy="1131030"/>
        </a:xfrm>
        <a:prstGeom prst="roundRect">
          <a:avLst/>
        </a:prstGeom>
        <a:noFill/>
        <a:ln w="25400" cap="flat" cmpd="sng" algn="ctr">
          <a:solidFill>
            <a:srgbClr val="008C9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9B2C98"/>
              </a:solidFill>
              <a:latin typeface="Calibri" panose="020F0502020204030204" pitchFamily="34" charset="0"/>
            </a:rPr>
            <a:t>HR Innovation Diversity &amp; Inclusion Committee</a:t>
          </a:r>
        </a:p>
      </dsp:txBody>
      <dsp:txXfrm>
        <a:off x="4279154" y="2577563"/>
        <a:ext cx="1055436" cy="1020606"/>
      </dsp:txXfrm>
    </dsp:sp>
    <dsp:sp modelId="{D3BB980D-E390-44B2-8899-0142B8920750}">
      <dsp:nvSpPr>
        <dsp:cNvPr id="0" name=""/>
        <dsp:cNvSpPr/>
      </dsp:nvSpPr>
      <dsp:spPr>
        <a:xfrm>
          <a:off x="553394" y="385251"/>
          <a:ext cx="4330006" cy="4330006"/>
        </a:xfrm>
        <a:custGeom>
          <a:avLst/>
          <a:gdLst/>
          <a:ahLst/>
          <a:cxnLst/>
          <a:rect l="0" t="0" r="0" b="0"/>
          <a:pathLst>
            <a:path>
              <a:moveTo>
                <a:pt x="4024897" y="3273168"/>
              </a:moveTo>
              <a:arcTo wR="2165003" hR="2165003" stAng="1847244" swAng="914787"/>
            </a:path>
          </a:pathLst>
        </a:custGeom>
        <a:noFill/>
        <a:ln w="9525" cap="flat" cmpd="sng" algn="ctr">
          <a:solidFill>
            <a:srgbClr val="636363"/>
          </a:solidFill>
          <a:prstDash val="solid"/>
        </a:ln>
        <a:effectLst/>
      </dsp:spPr>
      <dsp:style>
        <a:lnRef idx="1">
          <a:scrgbClr r="0" g="0" b="0"/>
        </a:lnRef>
        <a:fillRef idx="0">
          <a:scrgbClr r="0" g="0" b="0"/>
        </a:fillRef>
        <a:effectRef idx="0">
          <a:scrgbClr r="0" g="0" b="0"/>
        </a:effectRef>
        <a:fontRef idx="minor"/>
      </dsp:style>
    </dsp:sp>
    <dsp:sp modelId="{79EB0A9B-39AF-4F7B-92EA-E89A6450CE34}">
      <dsp:nvSpPr>
        <dsp:cNvPr id="0" name=""/>
        <dsp:cNvSpPr/>
      </dsp:nvSpPr>
      <dsp:spPr>
        <a:xfrm>
          <a:off x="3051330" y="3958861"/>
          <a:ext cx="1165860" cy="1129757"/>
        </a:xfrm>
        <a:prstGeom prst="roundRect">
          <a:avLst/>
        </a:prstGeom>
        <a:noFill/>
        <a:ln w="25400" cap="flat" cmpd="sng" algn="ctr">
          <a:solidFill>
            <a:srgbClr val="008C9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9B2C98"/>
              </a:solidFill>
              <a:latin typeface="Calibri" panose="020F0502020204030204" pitchFamily="34" charset="0"/>
            </a:rPr>
            <a:t>Southern Division Diversity &amp; Inclusion Council</a:t>
          </a:r>
        </a:p>
      </dsp:txBody>
      <dsp:txXfrm>
        <a:off x="3106480" y="4014011"/>
        <a:ext cx="1055560" cy="1019457"/>
      </dsp:txXfrm>
    </dsp:sp>
    <dsp:sp modelId="{4F50E254-FE4C-46CD-9AFF-59F150DB6CBF}">
      <dsp:nvSpPr>
        <dsp:cNvPr id="0" name=""/>
        <dsp:cNvSpPr/>
      </dsp:nvSpPr>
      <dsp:spPr>
        <a:xfrm>
          <a:off x="530963" y="407959"/>
          <a:ext cx="4330006" cy="4330006"/>
        </a:xfrm>
        <a:custGeom>
          <a:avLst/>
          <a:gdLst/>
          <a:ahLst/>
          <a:cxnLst/>
          <a:rect l="0" t="0" r="0" b="0"/>
          <a:pathLst>
            <a:path>
              <a:moveTo>
                <a:pt x="2513341" y="4301799"/>
              </a:moveTo>
              <a:arcTo wR="2165003" hR="2165003" stAng="4844469" swAng="111319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D7E646-E8E4-4374-94AC-E992A9CFB09E}">
      <dsp:nvSpPr>
        <dsp:cNvPr id="0" name=""/>
        <dsp:cNvSpPr/>
      </dsp:nvSpPr>
      <dsp:spPr>
        <a:xfrm>
          <a:off x="1173419" y="3958225"/>
          <a:ext cx="1165860" cy="1131030"/>
        </a:xfrm>
        <a:prstGeom prst="roundRect">
          <a:avLst/>
        </a:prstGeom>
        <a:noFill/>
        <a:ln w="25400" cap="flat" cmpd="sng" algn="ctr">
          <a:solidFill>
            <a:srgbClr val="008C9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9B2C98"/>
              </a:solidFill>
              <a:latin typeface="Calibri" panose="020F0502020204030204" pitchFamily="34" charset="0"/>
            </a:rPr>
            <a:t>Clinical Cultural Competence Council</a:t>
          </a:r>
        </a:p>
      </dsp:txBody>
      <dsp:txXfrm>
        <a:off x="1228631" y="4013437"/>
        <a:ext cx="1055436" cy="1020606"/>
      </dsp:txXfrm>
    </dsp:sp>
    <dsp:sp modelId="{64203037-5FCC-4680-B65B-D662DC97FEA5}">
      <dsp:nvSpPr>
        <dsp:cNvPr id="0" name=""/>
        <dsp:cNvSpPr/>
      </dsp:nvSpPr>
      <dsp:spPr>
        <a:xfrm>
          <a:off x="604953" y="485586"/>
          <a:ext cx="4330006" cy="4330006"/>
        </a:xfrm>
        <a:custGeom>
          <a:avLst/>
          <a:gdLst/>
          <a:ahLst/>
          <a:cxnLst/>
          <a:rect l="0" t="0" r="0" b="0"/>
          <a:pathLst>
            <a:path>
              <a:moveTo>
                <a:pt x="564071" y="3622485"/>
              </a:moveTo>
              <a:arcTo wR="2165003" hR="2165003" stAng="8261123" swAng="1018084"/>
            </a:path>
          </a:pathLst>
        </a:custGeom>
        <a:noFill/>
        <a:ln w="9525" cap="flat" cmpd="sng" algn="ctr">
          <a:solidFill>
            <a:srgbClr val="636363"/>
          </a:solidFill>
          <a:prstDash val="solid"/>
        </a:ln>
        <a:effectLst/>
      </dsp:spPr>
      <dsp:style>
        <a:lnRef idx="1">
          <a:scrgbClr r="0" g="0" b="0"/>
        </a:lnRef>
        <a:fillRef idx="0">
          <a:scrgbClr r="0" g="0" b="0"/>
        </a:fillRef>
        <a:effectRef idx="0">
          <a:scrgbClr r="0" g="0" b="0"/>
        </a:effectRef>
        <a:fontRef idx="minor"/>
      </dsp:style>
    </dsp:sp>
    <dsp:sp modelId="{CF9FEC11-1C3A-406C-9554-9C3247556CF6}">
      <dsp:nvSpPr>
        <dsp:cNvPr id="0" name=""/>
        <dsp:cNvSpPr/>
      </dsp:nvSpPr>
      <dsp:spPr>
        <a:xfrm>
          <a:off x="23902" y="2440486"/>
          <a:ext cx="1165860" cy="1131030"/>
        </a:xfrm>
        <a:prstGeom prst="roundRect">
          <a:avLst/>
        </a:prstGeom>
        <a:noFill/>
        <a:ln w="25400" cap="flat" cmpd="sng" algn="ctr">
          <a:solidFill>
            <a:srgbClr val="008C9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9B2C98"/>
              </a:solidFill>
              <a:latin typeface="Calibri" panose="020F0502020204030204" pitchFamily="34" charset="0"/>
            </a:rPr>
            <a:t>Central Division Diversity &amp; Inclusion Council</a:t>
          </a:r>
        </a:p>
      </dsp:txBody>
      <dsp:txXfrm>
        <a:off x="79114" y="2495698"/>
        <a:ext cx="1055436" cy="1020606"/>
      </dsp:txXfrm>
    </dsp:sp>
    <dsp:sp modelId="{9813BF5B-913B-402D-8557-682558F220A0}">
      <dsp:nvSpPr>
        <dsp:cNvPr id="0" name=""/>
        <dsp:cNvSpPr/>
      </dsp:nvSpPr>
      <dsp:spPr>
        <a:xfrm>
          <a:off x="556119" y="487931"/>
          <a:ext cx="4330006" cy="4330006"/>
        </a:xfrm>
        <a:custGeom>
          <a:avLst/>
          <a:gdLst/>
          <a:ahLst/>
          <a:cxnLst/>
          <a:rect l="0" t="0" r="0" b="0"/>
          <a:pathLst>
            <a:path>
              <a:moveTo>
                <a:pt x="11084" y="1946207"/>
              </a:moveTo>
              <a:arcTo wR="2165003" hR="2165003" stAng="11148014" swAng="996420"/>
            </a:path>
          </a:pathLst>
        </a:custGeom>
        <a:noFill/>
        <a:ln w="9525" cap="flat" cmpd="sng" algn="ctr">
          <a:solidFill>
            <a:srgbClr val="636363"/>
          </a:solidFill>
          <a:prstDash val="solid"/>
        </a:ln>
        <a:effectLst/>
      </dsp:spPr>
      <dsp:style>
        <a:lnRef idx="1">
          <a:scrgbClr r="0" g="0" b="0"/>
        </a:lnRef>
        <a:fillRef idx="0">
          <a:scrgbClr r="0" g="0" b="0"/>
        </a:fillRef>
        <a:effectRef idx="0">
          <a:scrgbClr r="0" g="0" b="0"/>
        </a:effectRef>
        <a:fontRef idx="minor"/>
      </dsp:style>
    </dsp:sp>
    <dsp:sp modelId="{B702CA2E-A020-4079-80B7-2A629B9BF2F0}">
      <dsp:nvSpPr>
        <dsp:cNvPr id="0" name=""/>
        <dsp:cNvSpPr/>
      </dsp:nvSpPr>
      <dsp:spPr>
        <a:xfrm>
          <a:off x="461934" y="690738"/>
          <a:ext cx="1165860" cy="1131030"/>
        </a:xfrm>
        <a:prstGeom prst="roundRect">
          <a:avLst/>
        </a:prstGeom>
        <a:noFill/>
        <a:ln w="25400" cap="flat" cmpd="sng" algn="ctr">
          <a:solidFill>
            <a:srgbClr val="008C9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9B2C98"/>
              </a:solidFill>
              <a:latin typeface="Calibri" panose="020F0502020204030204" pitchFamily="34" charset="0"/>
            </a:rPr>
            <a:t>Physician Diversity Advisory Committee</a:t>
          </a:r>
        </a:p>
      </dsp:txBody>
      <dsp:txXfrm>
        <a:off x="517146" y="745950"/>
        <a:ext cx="1055436" cy="1020606"/>
      </dsp:txXfrm>
    </dsp:sp>
    <dsp:sp modelId="{927AFD13-6C72-4FAC-82ED-8BAA57A63759}">
      <dsp:nvSpPr>
        <dsp:cNvPr id="0" name=""/>
        <dsp:cNvSpPr/>
      </dsp:nvSpPr>
      <dsp:spPr>
        <a:xfrm>
          <a:off x="619722" y="416532"/>
          <a:ext cx="4330006" cy="4330006"/>
        </a:xfrm>
        <a:custGeom>
          <a:avLst/>
          <a:gdLst/>
          <a:ahLst/>
          <a:cxnLst/>
          <a:rect l="0" t="0" r="0" b="0"/>
          <a:pathLst>
            <a:path>
              <a:moveTo>
                <a:pt x="1012974" y="331953"/>
              </a:moveTo>
              <a:arcTo wR="2165003" hR="2165003" stAng="14271097" swAng="904454"/>
            </a:path>
          </a:pathLst>
        </a:custGeom>
        <a:noFill/>
        <a:ln w="9525" cap="flat" cmpd="sng" algn="ctr">
          <a:solidFill>
            <a:srgbClr val="636363"/>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10842-7403-4B78-BFEC-243B2FF8F2F5}">
      <dsp:nvSpPr>
        <dsp:cNvPr id="0" name=""/>
        <dsp:cNvSpPr/>
      </dsp:nvSpPr>
      <dsp:spPr>
        <a:xfrm>
          <a:off x="0" y="1981"/>
          <a:ext cx="60960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F79931-E7DD-4A97-875D-7B3702E990BA}">
      <dsp:nvSpPr>
        <dsp:cNvPr id="0" name=""/>
        <dsp:cNvSpPr/>
      </dsp:nvSpPr>
      <dsp:spPr>
        <a:xfrm>
          <a:off x="0" y="1981"/>
          <a:ext cx="1756790" cy="406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Calibri" panose="020F0502020204030204" pitchFamily="34" charset="0"/>
            </a:rPr>
            <a:t>Strategic Objectives</a:t>
          </a:r>
        </a:p>
      </dsp:txBody>
      <dsp:txXfrm>
        <a:off x="0" y="1981"/>
        <a:ext cx="1756790" cy="4060037"/>
      </dsp:txXfrm>
    </dsp:sp>
    <dsp:sp modelId="{09570669-A01E-4F0B-897D-EDCEADBD4762}">
      <dsp:nvSpPr>
        <dsp:cNvPr id="0" name=""/>
        <dsp:cNvSpPr/>
      </dsp:nvSpPr>
      <dsp:spPr>
        <a:xfrm>
          <a:off x="1838050" y="40204"/>
          <a:ext cx="4252614" cy="764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pitchFamily="34" charset="0"/>
            </a:rPr>
            <a:t>Physician Workforce</a:t>
          </a:r>
        </a:p>
      </dsp:txBody>
      <dsp:txXfrm>
        <a:off x="1838050" y="40204"/>
        <a:ext cx="4252614" cy="764472"/>
      </dsp:txXfrm>
    </dsp:sp>
    <dsp:sp modelId="{3738DC52-C57F-42B9-BDC3-8A39B318E3B9}">
      <dsp:nvSpPr>
        <dsp:cNvPr id="0" name=""/>
        <dsp:cNvSpPr/>
      </dsp:nvSpPr>
      <dsp:spPr>
        <a:xfrm>
          <a:off x="1756790" y="804677"/>
          <a:ext cx="4333874"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6D635D-6511-4319-9424-4BC946499DF6}">
      <dsp:nvSpPr>
        <dsp:cNvPr id="0" name=""/>
        <dsp:cNvSpPr/>
      </dsp:nvSpPr>
      <dsp:spPr>
        <a:xfrm>
          <a:off x="1838050" y="842901"/>
          <a:ext cx="4252614" cy="764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pitchFamily="34" charset="0"/>
            </a:rPr>
            <a:t>Physician &amp; Administrative Leadership</a:t>
          </a:r>
        </a:p>
      </dsp:txBody>
      <dsp:txXfrm>
        <a:off x="1838050" y="842901"/>
        <a:ext cx="4252614" cy="764472"/>
      </dsp:txXfrm>
    </dsp:sp>
    <dsp:sp modelId="{3957CF8E-E867-4986-9EA9-6F7EA51A9200}">
      <dsp:nvSpPr>
        <dsp:cNvPr id="0" name=""/>
        <dsp:cNvSpPr/>
      </dsp:nvSpPr>
      <dsp:spPr>
        <a:xfrm>
          <a:off x="1756790" y="1607373"/>
          <a:ext cx="4333874"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DE298B-3AA9-48D9-9548-4408FE51E51E}">
      <dsp:nvSpPr>
        <dsp:cNvPr id="0" name=""/>
        <dsp:cNvSpPr/>
      </dsp:nvSpPr>
      <dsp:spPr>
        <a:xfrm>
          <a:off x="1838050" y="1645597"/>
          <a:ext cx="4252614" cy="764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pitchFamily="34" charset="0"/>
            </a:rPr>
            <a:t>Key Diversity and Inclusion Performance Indicators</a:t>
          </a:r>
        </a:p>
      </dsp:txBody>
      <dsp:txXfrm>
        <a:off x="1838050" y="1645597"/>
        <a:ext cx="4252614" cy="764472"/>
      </dsp:txXfrm>
    </dsp:sp>
    <dsp:sp modelId="{841A4CC0-F45B-4985-B78A-ACA1E2F748B8}">
      <dsp:nvSpPr>
        <dsp:cNvPr id="0" name=""/>
        <dsp:cNvSpPr/>
      </dsp:nvSpPr>
      <dsp:spPr>
        <a:xfrm>
          <a:off x="1756790" y="2410070"/>
          <a:ext cx="4333874"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DCDAA0-73F4-43F3-B5D9-212D4E6CEC0E}">
      <dsp:nvSpPr>
        <dsp:cNvPr id="0" name=""/>
        <dsp:cNvSpPr/>
      </dsp:nvSpPr>
      <dsp:spPr>
        <a:xfrm>
          <a:off x="1838050" y="2448293"/>
          <a:ext cx="4252614" cy="764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pitchFamily="34" charset="0"/>
            </a:rPr>
            <a:t>Sustainable Measurement &amp; Accountability</a:t>
          </a:r>
        </a:p>
      </dsp:txBody>
      <dsp:txXfrm>
        <a:off x="1838050" y="2448293"/>
        <a:ext cx="4252614" cy="764472"/>
      </dsp:txXfrm>
    </dsp:sp>
    <dsp:sp modelId="{603C2505-3D66-4CC5-BC89-2104BE01DFDC}">
      <dsp:nvSpPr>
        <dsp:cNvPr id="0" name=""/>
        <dsp:cNvSpPr/>
      </dsp:nvSpPr>
      <dsp:spPr>
        <a:xfrm>
          <a:off x="1756790" y="3212766"/>
          <a:ext cx="4333874"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A4DD37-0179-4FF2-89B1-F251598DAFB7}">
      <dsp:nvSpPr>
        <dsp:cNvPr id="0" name=""/>
        <dsp:cNvSpPr/>
      </dsp:nvSpPr>
      <dsp:spPr>
        <a:xfrm>
          <a:off x="1838050" y="3250990"/>
          <a:ext cx="4252614" cy="764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pitchFamily="34" charset="0"/>
            </a:rPr>
            <a:t>Strong Culture of Learning</a:t>
          </a:r>
        </a:p>
      </dsp:txBody>
      <dsp:txXfrm>
        <a:off x="1838050" y="3250990"/>
        <a:ext cx="4252614" cy="764472"/>
      </dsp:txXfrm>
    </dsp:sp>
    <dsp:sp modelId="{0FEED4D4-691C-4C03-A305-FC428668207E}">
      <dsp:nvSpPr>
        <dsp:cNvPr id="0" name=""/>
        <dsp:cNvSpPr/>
      </dsp:nvSpPr>
      <dsp:spPr>
        <a:xfrm>
          <a:off x="1756790" y="4015463"/>
          <a:ext cx="4333874"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A2713-71F4-42F2-9CC2-0F477F0FA23A}">
      <dsp:nvSpPr>
        <dsp:cNvPr id="0" name=""/>
        <dsp:cNvSpPr/>
      </dsp:nvSpPr>
      <dsp:spPr>
        <a:xfrm>
          <a:off x="1958064" y="5097"/>
          <a:ext cx="4551597" cy="947759"/>
        </a:xfrm>
        <a:prstGeom prst="roundRect">
          <a:avLst>
            <a:gd name="adj" fmla="val 10000"/>
          </a:avLst>
        </a:prstGeom>
        <a:solidFill>
          <a:srgbClr val="008C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Find a comparative national benchmark, if possible.</a:t>
          </a:r>
        </a:p>
      </dsp:txBody>
      <dsp:txXfrm>
        <a:off x="1985823" y="32856"/>
        <a:ext cx="4496079" cy="892241"/>
      </dsp:txXfrm>
    </dsp:sp>
    <dsp:sp modelId="{972BDA75-3416-44F2-828A-68138051B513}">
      <dsp:nvSpPr>
        <dsp:cNvPr id="0" name=""/>
        <dsp:cNvSpPr/>
      </dsp:nvSpPr>
      <dsp:spPr>
        <a:xfrm rot="5400000">
          <a:off x="4056158" y="976551"/>
          <a:ext cx="355409" cy="4264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4105916" y="1012092"/>
        <a:ext cx="255895" cy="248786"/>
      </dsp:txXfrm>
    </dsp:sp>
    <dsp:sp modelId="{9043E0CE-3580-41DA-91C1-4017E402B1D4}">
      <dsp:nvSpPr>
        <dsp:cNvPr id="0" name=""/>
        <dsp:cNvSpPr/>
      </dsp:nvSpPr>
      <dsp:spPr>
        <a:xfrm>
          <a:off x="1919187" y="1426737"/>
          <a:ext cx="4629351" cy="947759"/>
        </a:xfrm>
        <a:prstGeom prst="roundRect">
          <a:avLst>
            <a:gd name="adj" fmla="val 10000"/>
          </a:avLst>
        </a:prstGeom>
        <a:solidFill>
          <a:srgbClr val="008C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Focus on the top quartile as either the target or stretch goal for the System depending on the baseline performance for that metric and the anticipated improvement that is possible in the coming year.</a:t>
          </a:r>
        </a:p>
      </dsp:txBody>
      <dsp:txXfrm>
        <a:off x="1946946" y="1454496"/>
        <a:ext cx="4573833" cy="892241"/>
      </dsp:txXfrm>
    </dsp:sp>
    <dsp:sp modelId="{DFDB0D0E-909F-4606-ABCD-CE942D8D3CA5}">
      <dsp:nvSpPr>
        <dsp:cNvPr id="0" name=""/>
        <dsp:cNvSpPr/>
      </dsp:nvSpPr>
      <dsp:spPr>
        <a:xfrm rot="5400000">
          <a:off x="4056158" y="2398191"/>
          <a:ext cx="355409" cy="4264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4105916" y="2433732"/>
        <a:ext cx="255895" cy="248786"/>
      </dsp:txXfrm>
    </dsp:sp>
    <dsp:sp modelId="{182262AE-C9B2-47B2-9F49-BDBB23A50DD1}">
      <dsp:nvSpPr>
        <dsp:cNvPr id="0" name=""/>
        <dsp:cNvSpPr/>
      </dsp:nvSpPr>
      <dsp:spPr>
        <a:xfrm>
          <a:off x="1888062" y="2848377"/>
          <a:ext cx="4691600" cy="947759"/>
        </a:xfrm>
        <a:prstGeom prst="roundRect">
          <a:avLst>
            <a:gd name="adj" fmla="val 10000"/>
          </a:avLst>
        </a:prstGeom>
        <a:solidFill>
          <a:srgbClr val="008C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cs typeface="Arial" pitchFamily="34" charset="0"/>
            </a:rPr>
            <a:t>If a facility/network is currently performing above the System stretch goal then their goals will be developed to encourage maintaining these gains.</a:t>
          </a:r>
          <a:endParaRPr lang="en-US" sz="1400" kern="1200" dirty="0"/>
        </a:p>
      </dsp:txBody>
      <dsp:txXfrm>
        <a:off x="1915821" y="2876136"/>
        <a:ext cx="4636082" cy="892241"/>
      </dsp:txXfrm>
    </dsp:sp>
    <dsp:sp modelId="{4C708E1C-75CB-4BD9-A860-9D75705D60CE}">
      <dsp:nvSpPr>
        <dsp:cNvPr id="0" name=""/>
        <dsp:cNvSpPr/>
      </dsp:nvSpPr>
      <dsp:spPr>
        <a:xfrm rot="5400000">
          <a:off x="4056158" y="3819831"/>
          <a:ext cx="355409" cy="4264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4105916" y="3855372"/>
        <a:ext cx="255895" cy="248786"/>
      </dsp:txXfrm>
    </dsp:sp>
    <dsp:sp modelId="{3E597DB0-0793-4E12-AD2B-16EB06F1AFF5}">
      <dsp:nvSpPr>
        <dsp:cNvPr id="0" name=""/>
        <dsp:cNvSpPr/>
      </dsp:nvSpPr>
      <dsp:spPr>
        <a:xfrm>
          <a:off x="1864709" y="4270017"/>
          <a:ext cx="4738306" cy="947759"/>
        </a:xfrm>
        <a:prstGeom prst="roundRect">
          <a:avLst>
            <a:gd name="adj" fmla="val 10000"/>
          </a:avLst>
        </a:prstGeom>
        <a:solidFill>
          <a:srgbClr val="008C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cs typeface="Arial" pitchFamily="34" charset="0"/>
            </a:rPr>
            <a:t>For all other facilities/networks, target and stretch goals are assigned by an algorithm at an increasing percentage in order to allow for the System to meet the overall target and stretch goals if all facilities meet their individual goals.</a:t>
          </a:r>
          <a:endParaRPr lang="en-US" sz="1400" kern="1200" dirty="0"/>
        </a:p>
      </dsp:txBody>
      <dsp:txXfrm>
        <a:off x="1892468" y="4297776"/>
        <a:ext cx="4682788" cy="89224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02D4E-99E0-4EC9-8911-DAD89CD9B190}" type="datetimeFigureOut">
              <a:rPr lang="en-US" smtClean="0"/>
              <a:t>1/10/2018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C54CE0-CBB9-4782-B79E-E2825863AFE8}" type="slidenum">
              <a:rPr lang="en-US" smtClean="0"/>
              <a:t>‹#›</a:t>
            </a:fld>
            <a:endParaRPr lang="en-US"/>
          </a:p>
        </p:txBody>
      </p:sp>
    </p:spTree>
    <p:extLst>
      <p:ext uri="{BB962C8B-B14F-4D97-AF65-F5344CB8AC3E}">
        <p14:creationId xmlns:p14="http://schemas.microsoft.com/office/powerpoint/2010/main" val="807228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Representation</a:t>
            </a:r>
            <a:r>
              <a:rPr lang="en-US" baseline="0" dirty="0"/>
              <a:t> at all levels of the organization remains a key, critical pillar and linkage for critical thinking, innovation and transferable knowledge to ensure leadership in the transformation of healthcare delivery.</a:t>
            </a:r>
          </a:p>
          <a:p>
            <a:endParaRPr lang="en-US" baseline="0" dirty="0"/>
          </a:p>
          <a:p>
            <a:r>
              <a:rPr lang="en-US" dirty="0"/>
              <a:t>Health disparities</a:t>
            </a:r>
            <a:r>
              <a:rPr lang="en-US" baseline="0" dirty="0"/>
              <a:t> do exist. Disparities pertaining to healthcare access and health outcomes. Go to disparities slide. </a:t>
            </a:r>
          </a:p>
          <a:p>
            <a:endParaRPr lang="en-US" baseline="0" dirty="0"/>
          </a:p>
          <a:p>
            <a:r>
              <a:rPr lang="en-US" baseline="0" dirty="0"/>
              <a:t>The business of healthcare is evolving right before our eyes. The old adage of “what got you here, won’t get you there…” is very much applicable as many organizations are forcing delivery systems to adjust strategy to stay relevant with the changing labor and consumer market. </a:t>
            </a:r>
          </a:p>
          <a:p>
            <a:endParaRPr lang="en-US" baseline="0" dirty="0"/>
          </a:p>
          <a:p>
            <a:r>
              <a:rPr lang="en-US" dirty="0"/>
              <a:t>The average age of people of color is younger than majority population.</a:t>
            </a:r>
            <a:r>
              <a:rPr lang="en-US" baseline="0" dirty="0"/>
              <a:t> Average white person in US is 43. Asian is 37. Black is 33. Latino is 28. This is relevant as many health systems attempt to assess what being a “provider of choice” for tomorrow’s patient will look like. </a:t>
            </a:r>
          </a:p>
          <a:p>
            <a:endParaRPr lang="en-US" baseline="0" dirty="0"/>
          </a:p>
          <a:p>
            <a:r>
              <a:rPr lang="en-US" baseline="0" dirty="0"/>
              <a:t>And lastly, diversity management and cultural competence are tools to address the transformation occurring throughout our industry.</a:t>
            </a:r>
          </a:p>
          <a:p>
            <a:endParaRPr lang="en-US" baseline="0" dirty="0"/>
          </a:p>
          <a:p>
            <a:r>
              <a:rPr lang="en-US" b="1" baseline="0" dirty="0"/>
              <a:t>Original Text:</a:t>
            </a:r>
          </a:p>
          <a:p>
            <a:endParaRPr lang="en-US" baseline="0" dirty="0"/>
          </a:p>
          <a:p>
            <a:r>
              <a:rPr lang="en-US" dirty="0"/>
              <a:t>• Diverse employee representation at all levels can help ensure that we have the knowledge, </a:t>
            </a:r>
            <a:r>
              <a:rPr lang="en-US" b="1" dirty="0">
                <a:solidFill>
                  <a:schemeClr val="accent5">
                    <a:lumMod val="75000"/>
                  </a:schemeClr>
                </a:solidFill>
              </a:rPr>
              <a:t>critical </a:t>
            </a:r>
          </a:p>
          <a:p>
            <a:r>
              <a:rPr lang="en-US" b="1" dirty="0">
                <a:solidFill>
                  <a:schemeClr val="accent5">
                    <a:lumMod val="75000"/>
                  </a:schemeClr>
                </a:solidFill>
              </a:rPr>
              <a:t>  thinking and innovation</a:t>
            </a:r>
            <a:r>
              <a:rPr lang="en-US" dirty="0"/>
              <a:t> required of a leader in the </a:t>
            </a:r>
            <a:r>
              <a:rPr lang="en-US" b="1" dirty="0">
                <a:solidFill>
                  <a:schemeClr val="accent5">
                    <a:lumMod val="75000"/>
                  </a:schemeClr>
                </a:solidFill>
              </a:rPr>
              <a:t>transformation</a:t>
            </a:r>
            <a:r>
              <a:rPr lang="en-US" dirty="0"/>
              <a:t> of healthcare delivery.</a:t>
            </a:r>
          </a:p>
          <a:p>
            <a:endParaRPr lang="en-US" dirty="0"/>
          </a:p>
          <a:p>
            <a:r>
              <a:rPr lang="en-US" dirty="0"/>
              <a:t>• Dramatic </a:t>
            </a:r>
            <a:r>
              <a:rPr lang="en-US" b="1" dirty="0">
                <a:solidFill>
                  <a:schemeClr val="accent5">
                    <a:lumMod val="75000"/>
                  </a:schemeClr>
                </a:solidFill>
              </a:rPr>
              <a:t>epidemiological variations </a:t>
            </a:r>
            <a:r>
              <a:rPr lang="en-US" dirty="0"/>
              <a:t>exist across racial and ethnic groups in terms of vulnerability and health risks, incidence and prevalence rates of a variety of clinical conditions. </a:t>
            </a:r>
          </a:p>
          <a:p>
            <a:endParaRPr lang="en-US" dirty="0"/>
          </a:p>
          <a:p>
            <a:r>
              <a:rPr lang="en-US" dirty="0"/>
              <a:t>• </a:t>
            </a:r>
            <a:r>
              <a:rPr lang="en-US" b="1" dirty="0">
                <a:solidFill>
                  <a:schemeClr val="accent5">
                    <a:lumMod val="75000"/>
                  </a:schemeClr>
                </a:solidFill>
              </a:rPr>
              <a:t>Shifting demographic trends </a:t>
            </a:r>
            <a:r>
              <a:rPr lang="en-US" dirty="0"/>
              <a:t>are forcing healthcare delivery systems to assess their marketing, </a:t>
            </a:r>
          </a:p>
          <a:p>
            <a:r>
              <a:rPr lang="en-US" dirty="0"/>
              <a:t>  service and product delivery, and human resource strategies to remain competitive in the changing</a:t>
            </a:r>
          </a:p>
          <a:p>
            <a:r>
              <a:rPr lang="en-US" dirty="0"/>
              <a:t>  labor and consumer markets.</a:t>
            </a:r>
          </a:p>
          <a:p>
            <a:endParaRPr lang="en-US" dirty="0"/>
          </a:p>
          <a:p>
            <a:r>
              <a:rPr lang="en-US" dirty="0"/>
              <a:t>• The </a:t>
            </a:r>
            <a:r>
              <a:rPr lang="en-US" b="1" dirty="0">
                <a:solidFill>
                  <a:schemeClr val="accent5">
                    <a:lumMod val="75000"/>
                  </a:schemeClr>
                </a:solidFill>
              </a:rPr>
              <a:t>median age of populations</a:t>
            </a:r>
            <a:r>
              <a:rPr lang="en-US" dirty="0"/>
              <a:t> of color is more than 10 years younger than the majority population</a:t>
            </a:r>
          </a:p>
          <a:p>
            <a:r>
              <a:rPr lang="en-US" dirty="0"/>
              <a:t>  and comprises a greater proportion of the young, healthy segment of our communities.   </a:t>
            </a:r>
          </a:p>
          <a:p>
            <a:endParaRPr lang="en-US" dirty="0"/>
          </a:p>
          <a:p>
            <a:r>
              <a:rPr lang="en-US" dirty="0"/>
              <a:t>• Diversity management will prepare us to respond appropriately to the increasing demands of state</a:t>
            </a:r>
          </a:p>
          <a:p>
            <a:r>
              <a:rPr lang="en-US" dirty="0"/>
              <a:t>  and federal efforts aimed at health care reform, thereby facilitating </a:t>
            </a:r>
            <a:r>
              <a:rPr lang="en-US" b="1" dirty="0">
                <a:solidFill>
                  <a:schemeClr val="accent5">
                    <a:lumMod val="75000"/>
                  </a:schemeClr>
                </a:solidFill>
              </a:rPr>
              <a:t>compliance</a:t>
            </a:r>
            <a:r>
              <a:rPr lang="en-US" dirty="0"/>
              <a:t> and reducing </a:t>
            </a:r>
            <a:r>
              <a:rPr lang="en-US" b="1" dirty="0">
                <a:solidFill>
                  <a:schemeClr val="accent5">
                    <a:lumMod val="75000"/>
                  </a:schemeClr>
                </a:solidFill>
              </a:rPr>
              <a:t>legal </a:t>
            </a:r>
          </a:p>
          <a:p>
            <a:r>
              <a:rPr lang="en-US" b="1" dirty="0">
                <a:solidFill>
                  <a:schemeClr val="accent5">
                    <a:lumMod val="75000"/>
                  </a:schemeClr>
                </a:solidFill>
              </a:rPr>
              <a:t>  liability</a:t>
            </a:r>
            <a:r>
              <a:rPr lang="en-US" dirty="0"/>
              <a:t>. </a:t>
            </a:r>
          </a:p>
          <a:p>
            <a:endParaRPr lang="en-US" dirty="0"/>
          </a:p>
        </p:txBody>
      </p:sp>
    </p:spTree>
    <p:extLst>
      <p:ext uri="{BB962C8B-B14F-4D97-AF65-F5344CB8AC3E}">
        <p14:creationId xmlns:p14="http://schemas.microsoft.com/office/powerpoint/2010/main" val="1032312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solidFill>
                  <a:schemeClr val="tx1"/>
                </a:solidFill>
              </a:rPr>
              <a:t>Original Text:</a:t>
            </a:r>
          </a:p>
          <a:p>
            <a:endParaRPr lang="en-US" b="1" u="sng" dirty="0">
              <a:solidFill>
                <a:schemeClr val="tx1"/>
              </a:solidFill>
            </a:endParaRPr>
          </a:p>
          <a:p>
            <a:r>
              <a:rPr lang="en-US" b="1" u="sng" dirty="0">
                <a:solidFill>
                  <a:schemeClr val="tx1"/>
                </a:solidFill>
              </a:rPr>
              <a:t>P</a:t>
            </a:r>
            <a:r>
              <a:rPr lang="en-US" dirty="0">
                <a:solidFill>
                  <a:schemeClr val="tx1"/>
                </a:solidFill>
              </a:rPr>
              <a:t>ay attention to what’s happening beneath the judgments and assessments</a:t>
            </a:r>
          </a:p>
          <a:p>
            <a:r>
              <a:rPr lang="en-US" b="1" u="sng" dirty="0">
                <a:solidFill>
                  <a:schemeClr val="tx1"/>
                </a:solidFill>
              </a:rPr>
              <a:t>A</a:t>
            </a:r>
            <a:r>
              <a:rPr lang="en-US" dirty="0">
                <a:solidFill>
                  <a:schemeClr val="tx1"/>
                </a:solidFill>
              </a:rPr>
              <a:t>cknowledge your own reactions, interpretations and judgments</a:t>
            </a:r>
          </a:p>
          <a:p>
            <a:r>
              <a:rPr lang="en-US" b="1" u="sng" dirty="0">
                <a:solidFill>
                  <a:schemeClr val="tx1"/>
                </a:solidFill>
              </a:rPr>
              <a:t>U</a:t>
            </a:r>
            <a:r>
              <a:rPr lang="en-US" dirty="0">
                <a:solidFill>
                  <a:schemeClr val="tx1"/>
                </a:solidFill>
              </a:rPr>
              <a:t>nderstand</a:t>
            </a:r>
            <a:r>
              <a:rPr lang="en-US" baseline="0" dirty="0">
                <a:solidFill>
                  <a:schemeClr val="tx1"/>
                </a:solidFill>
              </a:rPr>
              <a:t> the </a:t>
            </a:r>
            <a:r>
              <a:rPr lang="en-US" dirty="0">
                <a:solidFill>
                  <a:schemeClr val="tx1"/>
                </a:solidFill>
              </a:rPr>
              <a:t>other reactions, interpretations, and judgments that may be possible</a:t>
            </a:r>
          </a:p>
          <a:p>
            <a:r>
              <a:rPr lang="en-US" b="1" u="sng" dirty="0">
                <a:solidFill>
                  <a:schemeClr val="tx1"/>
                </a:solidFill>
              </a:rPr>
              <a:t>S</a:t>
            </a:r>
            <a:r>
              <a:rPr lang="en-US" dirty="0">
                <a:solidFill>
                  <a:schemeClr val="tx1"/>
                </a:solidFill>
              </a:rPr>
              <a:t>earch for the most constructive, empowering, or productive way to deal with the situation</a:t>
            </a:r>
          </a:p>
          <a:p>
            <a:r>
              <a:rPr lang="en-US" b="1" u="sng" dirty="0">
                <a:solidFill>
                  <a:schemeClr val="tx1"/>
                </a:solidFill>
              </a:rPr>
              <a:t>E</a:t>
            </a:r>
            <a:r>
              <a:rPr lang="en-US" dirty="0">
                <a:solidFill>
                  <a:schemeClr val="tx1"/>
                </a:solidFill>
              </a:rPr>
              <a:t>xecute your action plan</a:t>
            </a:r>
          </a:p>
          <a:p>
            <a:endParaRPr lang="en-US" dirty="0"/>
          </a:p>
        </p:txBody>
      </p:sp>
    </p:spTree>
    <p:extLst>
      <p:ext uri="{BB962C8B-B14F-4D97-AF65-F5344CB8AC3E}">
        <p14:creationId xmlns:p14="http://schemas.microsoft.com/office/powerpoint/2010/main" val="2127725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3"/>
              </a:spcBef>
            </a:pPr>
            <a:endParaRPr lang="en-US" dirty="0"/>
          </a:p>
        </p:txBody>
      </p:sp>
    </p:spTree>
    <p:extLst>
      <p:ext uri="{BB962C8B-B14F-4D97-AF65-F5344CB8AC3E}">
        <p14:creationId xmlns:p14="http://schemas.microsoft.com/office/powerpoint/2010/main" val="769345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9054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7795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83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4473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5508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2311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3320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129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0366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Who Leads:  AMD/VP          2.  Who Leads:  SBMD/AVP</a:t>
            </a:r>
          </a:p>
          <a:p>
            <a:pPr defTabSz="900947">
              <a:defRPr/>
            </a:pPr>
            <a:r>
              <a:rPr lang="en-US" dirty="0"/>
              <a:t>      Audience:  SBMD/AVP              Audience:  All Providers in Practice and Practice</a:t>
            </a:r>
            <a:r>
              <a:rPr lang="en-US" baseline="0" dirty="0"/>
              <a:t> Manager and other Practice Leaders (Clinical Supervisor, Office Coordinator, etc.)</a:t>
            </a:r>
            <a:endParaRPr lang="en-US" dirty="0"/>
          </a:p>
          <a:p>
            <a:endParaRPr lang="en-US" dirty="0"/>
          </a:p>
          <a:p>
            <a:r>
              <a:rPr lang="en-US" dirty="0"/>
              <a:t>Demonstrates tasks that were formerly performed by Provider that can be shifted to a Clinical</a:t>
            </a:r>
            <a:r>
              <a:rPr lang="en-US" baseline="0" dirty="0"/>
              <a:t> Assistant with proper training.</a:t>
            </a:r>
            <a:endParaRPr lang="en-US" dirty="0"/>
          </a:p>
        </p:txBody>
      </p:sp>
    </p:spTree>
    <p:extLst>
      <p:ext uri="{BB962C8B-B14F-4D97-AF65-F5344CB8AC3E}">
        <p14:creationId xmlns:p14="http://schemas.microsoft.com/office/powerpoint/2010/main" val="2085969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Who Leads:  AMD/VP          2.  Who Leads:  SBMD/AVP</a:t>
            </a:r>
          </a:p>
          <a:p>
            <a:r>
              <a:rPr lang="en-US" dirty="0"/>
              <a:t>      Audience:  SBMD/AVP              Audience:  All Providers in Practice and Practice</a:t>
            </a:r>
            <a:r>
              <a:rPr lang="en-US" baseline="0" dirty="0"/>
              <a:t> Manager and other Practice Leaders (Clinical Supervisor, Office Coordinator, etc.)</a:t>
            </a:r>
            <a:endParaRPr lang="en-US" dirty="0"/>
          </a:p>
          <a:p>
            <a:endParaRPr lang="en-US" dirty="0"/>
          </a:p>
          <a:p>
            <a:r>
              <a:rPr lang="en-US" dirty="0"/>
              <a:t>Demonstrates the realignment of work between “Roomers” ,</a:t>
            </a:r>
            <a:r>
              <a:rPr lang="en-US" baseline="0" dirty="0"/>
              <a:t> “Flow Manager” and RNs in the practice or RNs utilized as Triage Nurses at the Regional Operations Centers (ROC)</a:t>
            </a:r>
            <a:endParaRPr lang="en-US" dirty="0"/>
          </a:p>
        </p:txBody>
      </p:sp>
    </p:spTree>
    <p:extLst>
      <p:ext uri="{BB962C8B-B14F-4D97-AF65-F5344CB8AC3E}">
        <p14:creationId xmlns:p14="http://schemas.microsoft.com/office/powerpoint/2010/main" val="3780441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8014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723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1767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8772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4943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295400" y="730250"/>
            <a:ext cx="4848225" cy="3636963"/>
          </a:xfrm>
          <a:ln/>
        </p:spPr>
      </p:sp>
      <p:sp>
        <p:nvSpPr>
          <p:cNvPr id="122883" name="Rectangle 3"/>
          <p:cNvSpPr>
            <a:spLocks noGrp="1" noChangeArrowheads="1"/>
          </p:cNvSpPr>
          <p:nvPr>
            <p:ph type="body" idx="1"/>
          </p:nvPr>
        </p:nvSpPr>
        <p:spPr>
          <a:xfrm>
            <a:off x="743212" y="4605837"/>
            <a:ext cx="5952397" cy="43627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79" tIns="49286" rIns="98579" bIns="49286"/>
          <a:lstStyle/>
          <a:p>
            <a:endParaRPr lang="en-US" dirty="0">
              <a:latin typeface="Arial" pitchFamily="34" charset="0"/>
            </a:endParaRPr>
          </a:p>
        </p:txBody>
      </p:sp>
    </p:spTree>
    <p:extLst>
      <p:ext uri="{BB962C8B-B14F-4D97-AF65-F5344CB8AC3E}">
        <p14:creationId xmlns:p14="http://schemas.microsoft.com/office/powerpoint/2010/main" val="1151982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7869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This</a:t>
            </a:r>
            <a:r>
              <a:rPr lang="en-US" baseline="0" dirty="0"/>
              <a:t> slide can be used as talking points or to share publicly </a:t>
            </a:r>
            <a:endParaRPr lang="en-US" dirty="0"/>
          </a:p>
        </p:txBody>
      </p:sp>
    </p:spTree>
    <p:extLst>
      <p:ext uri="{BB962C8B-B14F-4D97-AF65-F5344CB8AC3E}">
        <p14:creationId xmlns:p14="http://schemas.microsoft.com/office/powerpoint/2010/main" val="279438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solidFill>
                  <a:prstClr val="black"/>
                </a:solidFill>
                <a:cs typeface="Arial" charset="0"/>
              </a:rPr>
              <a:t>Original Text:</a:t>
            </a:r>
          </a:p>
          <a:p>
            <a:pPr defTabSz="933237">
              <a:defRPr/>
            </a:pPr>
            <a:endParaRPr lang="en-US" dirty="0">
              <a:solidFill>
                <a:prstClr val="black"/>
              </a:solidFill>
              <a:cs typeface="Arial" charset="0"/>
            </a:endParaRPr>
          </a:p>
          <a:p>
            <a:pPr defTabSz="933237">
              <a:defRPr/>
            </a:pPr>
            <a:r>
              <a:rPr lang="en-US" dirty="0">
                <a:solidFill>
                  <a:prstClr val="black"/>
                </a:solidFill>
                <a:cs typeface="Arial" charset="0"/>
              </a:rPr>
              <a:t>System Resource Groups (SRGs) are a critical part of Carolinas HealthCare System’s diversity infrastructure. These teammate-driven, affinity groups are accountable for leveraging their cultural expertise to support the Diversity Agenda, as well as, advance the mission and goals of the organization. SRGs support workforce retention, and professional development, while representing Carolinas HealthCare System in the communities we serve. </a:t>
            </a:r>
            <a:endParaRPr lang="en-US" sz="1400" dirty="0">
              <a:solidFill>
                <a:prstClr val="black"/>
              </a:solidFill>
              <a:latin typeface="Calibri" pitchFamily="34" charset="0"/>
              <a:ea typeface="Arial" panose="020B060402020202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876608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2001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Speaker</a:t>
            </a:r>
            <a:r>
              <a:rPr lang="en-US" baseline="0" dirty="0"/>
              <a:t> notes: This is the ONLY portion of the Press </a:t>
            </a:r>
            <a:r>
              <a:rPr lang="en-US" baseline="0" dirty="0" err="1"/>
              <a:t>Ganey</a:t>
            </a:r>
            <a:r>
              <a:rPr lang="en-US" baseline="0" dirty="0"/>
              <a:t> survey that will be reflected in your star rating.  This is about YOUR interaction with the patient – nothing else that happens at the practice or other facility (</a:t>
            </a:r>
            <a:r>
              <a:rPr lang="en-US" baseline="0" dirty="0" err="1"/>
              <a:t>ie</a:t>
            </a:r>
            <a:r>
              <a:rPr lang="en-US" baseline="0" dirty="0"/>
              <a:t>., front desk person’s behavior or parking deck experience) Most organizations are also including patient’s perception of their </a:t>
            </a:r>
            <a:r>
              <a:rPr lang="en-US" baseline="0" dirty="0" err="1"/>
              <a:t>ait</a:t>
            </a:r>
            <a:r>
              <a:rPr lang="en-US" baseline="0" dirty="0"/>
              <a:t> time as a separate rating. CHS has not decided yet, among others.</a:t>
            </a:r>
            <a:endParaRPr lang="en-US" dirty="0"/>
          </a:p>
        </p:txBody>
      </p:sp>
    </p:spTree>
    <p:extLst>
      <p:ext uri="{BB962C8B-B14F-4D97-AF65-F5344CB8AC3E}">
        <p14:creationId xmlns:p14="http://schemas.microsoft.com/office/powerpoint/2010/main" val="1997757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3809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6617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3232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7328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MyCarolinas helps reduce task fatigue.  It creates an easy way for patients to take control of managing their health in partnership with providers.</a:t>
            </a:r>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D777B4E-F293-4BD9-9BAE-AF23316547E3}" type="slidenum">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69</a:t>
            </a:fld>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6304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C3A0D7A-3681-41D3-A794-58B78DEEA2A8}" type="slidenum">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70</a:t>
            </a:fld>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183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right things to do to improve PATIENT CARE</a:t>
            </a:r>
          </a:p>
          <a:p>
            <a:endParaRPr lang="en-US" baseline="0" dirty="0"/>
          </a:p>
          <a:p>
            <a:r>
              <a:rPr lang="en-US" baseline="0" dirty="0"/>
              <a:t>And…</a:t>
            </a:r>
          </a:p>
          <a:p>
            <a:endParaRPr lang="en-US" baseline="0" dirty="0"/>
          </a:p>
          <a:p>
            <a:r>
              <a:rPr lang="en-US" baseline="0" dirty="0"/>
              <a:t>These are the right things to IMPROVE physician job DOABILITY</a:t>
            </a:r>
            <a:endParaRPr lang="en-US" dirty="0"/>
          </a:p>
        </p:txBody>
      </p:sp>
    </p:spTree>
    <p:extLst>
      <p:ext uri="{BB962C8B-B14F-4D97-AF65-F5344CB8AC3E}">
        <p14:creationId xmlns:p14="http://schemas.microsoft.com/office/powerpoint/2010/main" val="2385380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solidFill>
                  <a:prstClr val="black"/>
                </a:solidFill>
                <a:cs typeface="Arial" charset="0"/>
              </a:rPr>
              <a:t>Original Text:</a:t>
            </a:r>
          </a:p>
          <a:p>
            <a:pPr defTabSz="933237">
              <a:defRPr/>
            </a:pPr>
            <a:endParaRPr lang="en-US" dirty="0">
              <a:solidFill>
                <a:prstClr val="black"/>
              </a:solidFill>
              <a:cs typeface="Arial" charset="0"/>
            </a:endParaRPr>
          </a:p>
          <a:p>
            <a:pPr defTabSz="933237">
              <a:defRPr/>
            </a:pPr>
            <a:r>
              <a:rPr lang="en-US" dirty="0">
                <a:solidFill>
                  <a:prstClr val="black"/>
                </a:solidFill>
                <a:cs typeface="Arial" charset="0"/>
              </a:rPr>
              <a:t>The Diversity Advisory Committees and Councils are a critical part of Carolinas HealthCare System’s diversity infrastructure. These groups provide guidance and oversight to leverage and implement diversity best practices across Carolinas HealthCare System. They partner with the Office of Diversity and Inclusion, as well as CHS leaders to assure progress toward achievement of aligned diversity objectives that support the Diversity Agenda, as well as, the mission and goals of the organization. </a:t>
            </a:r>
            <a:endParaRPr lang="en-US" sz="1400" dirty="0">
              <a:solidFill>
                <a:prstClr val="black"/>
              </a:solidFill>
              <a:latin typeface="Calibri" pitchFamily="34" charset="0"/>
              <a:ea typeface="Arial" panose="020B060402020202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859690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9334">
              <a:spcBef>
                <a:spcPts val="743"/>
              </a:spcBef>
            </a:pPr>
            <a:r>
              <a:rPr lang="en-US" b="1" kern="0" dirty="0">
                <a:solidFill>
                  <a:prstClr val="black"/>
                </a:solidFill>
                <a:ea typeface="Arial" panose="020B0604020202020204" pitchFamily="34" charset="0"/>
                <a:cs typeface="Calibri" panose="020F0502020204030204" pitchFamily="34" charset="0"/>
              </a:rPr>
              <a:t>Original Text:</a:t>
            </a:r>
          </a:p>
          <a:p>
            <a:pPr marL="389334">
              <a:spcBef>
                <a:spcPts val="743"/>
              </a:spcBef>
            </a:pPr>
            <a:endParaRPr lang="en-US" b="1" kern="0" dirty="0">
              <a:solidFill>
                <a:prstClr val="black"/>
              </a:solidFill>
              <a:ea typeface="Arial" panose="020B0604020202020204" pitchFamily="34" charset="0"/>
              <a:cs typeface="Calibri" panose="020F0502020204030204" pitchFamily="34" charset="0"/>
            </a:endParaRPr>
          </a:p>
          <a:p>
            <a:pPr marL="389334">
              <a:spcBef>
                <a:spcPts val="743"/>
              </a:spcBef>
            </a:pPr>
            <a:r>
              <a:rPr lang="en-US" b="1" kern="0" dirty="0">
                <a:solidFill>
                  <a:prstClr val="black"/>
                </a:solidFill>
                <a:ea typeface="Arial" panose="020B0604020202020204" pitchFamily="34" charset="0"/>
                <a:cs typeface="Calibri" panose="020F0502020204030204" pitchFamily="34" charset="0"/>
              </a:rPr>
              <a:t>Purpose - </a:t>
            </a:r>
          </a:p>
          <a:p>
            <a:pPr marL="389334">
              <a:spcBef>
                <a:spcPts val="743"/>
              </a:spcBef>
            </a:pPr>
            <a:r>
              <a:rPr lang="en-US" kern="0" dirty="0">
                <a:solidFill>
                  <a:prstClr val="black"/>
                </a:solidFill>
                <a:ea typeface="Arial" panose="020B0604020202020204" pitchFamily="34" charset="0"/>
                <a:cs typeface="Calibri" panose="020F0502020204030204" pitchFamily="34" charset="0"/>
              </a:rPr>
              <a:t>The Carolinas HealthCare System Medical Group Diversity and Inclusion Committee is charged with developing and enhancing structures and processes that facilitate a more inclusive environment for the physician workforce.  Our organizational culture, systems, practices, values, behaviors, and processes will be a model for inclusion and considered a best practice.</a:t>
            </a:r>
          </a:p>
          <a:p>
            <a:endParaRPr lang="en-US" dirty="0"/>
          </a:p>
        </p:txBody>
      </p:sp>
    </p:spTree>
    <p:extLst>
      <p:ext uri="{BB962C8B-B14F-4D97-AF65-F5344CB8AC3E}">
        <p14:creationId xmlns:p14="http://schemas.microsoft.com/office/powerpoint/2010/main" val="812584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b="1" dirty="0">
                <a:solidFill>
                  <a:schemeClr val="bg1"/>
                </a:solidFill>
                <a:cs typeface="Calibri" panose="020F0502020204030204" pitchFamily="34" charset="0"/>
              </a:rPr>
              <a:t>Original Text:</a:t>
            </a:r>
          </a:p>
          <a:p>
            <a:pPr>
              <a:buFont typeface="Wingdings" panose="05000000000000000000" pitchFamily="2" charset="2"/>
              <a:buNone/>
            </a:pPr>
            <a:endParaRPr lang="en-US" b="1" dirty="0">
              <a:solidFill>
                <a:schemeClr val="bg1"/>
              </a:solidFill>
              <a:cs typeface="Calibri" panose="020F0502020204030204" pitchFamily="34" charset="0"/>
            </a:endParaRPr>
          </a:p>
          <a:p>
            <a:pPr marL="174982" indent="-174982">
              <a:buFont typeface="Arial" panose="020B0604020202020204" pitchFamily="34" charset="0"/>
              <a:buChar char="•"/>
            </a:pPr>
            <a:r>
              <a:rPr lang="en-US" dirty="0">
                <a:solidFill>
                  <a:schemeClr val="bg1"/>
                </a:solidFill>
                <a:cs typeface="Calibri" panose="020F0502020204030204" pitchFamily="34" charset="0"/>
              </a:rPr>
              <a:t>Engage in self-assessment</a:t>
            </a:r>
          </a:p>
          <a:p>
            <a:pPr marL="174982" indent="-174982">
              <a:buFont typeface="Arial" panose="020B0604020202020204" pitchFamily="34" charset="0"/>
              <a:buChar char="•"/>
            </a:pPr>
            <a:r>
              <a:rPr lang="en-US" dirty="0">
                <a:solidFill>
                  <a:schemeClr val="bg1"/>
                </a:solidFill>
                <a:cs typeface="Calibri" panose="020F0502020204030204" pitchFamily="34" charset="0"/>
              </a:rPr>
              <a:t>Express individual heritage, values, beliefs, and biases</a:t>
            </a:r>
          </a:p>
          <a:p>
            <a:pPr marL="174982" indent="-174982">
              <a:buFont typeface="Arial" panose="020B0604020202020204" pitchFamily="34" charset="0"/>
              <a:buChar char="•"/>
            </a:pPr>
            <a:r>
              <a:rPr lang="en-US" dirty="0">
                <a:solidFill>
                  <a:schemeClr val="bg1"/>
                </a:solidFill>
                <a:cs typeface="Calibri" panose="020F0502020204030204" pitchFamily="34" charset="0"/>
              </a:rPr>
              <a:t>Form relationships based on trust and caring even in the </a:t>
            </a:r>
            <a:br>
              <a:rPr lang="en-US" dirty="0">
                <a:solidFill>
                  <a:schemeClr val="bg1"/>
                </a:solidFill>
                <a:cs typeface="Calibri" panose="020F0502020204030204" pitchFamily="34" charset="0"/>
              </a:rPr>
            </a:br>
            <a:r>
              <a:rPr lang="en-US" dirty="0">
                <a:solidFill>
                  <a:schemeClr val="bg1"/>
                </a:solidFill>
                <a:cs typeface="Calibri" panose="020F0502020204030204" pitchFamily="34" charset="0"/>
              </a:rPr>
              <a:t>face of individual differences</a:t>
            </a:r>
          </a:p>
          <a:p>
            <a:pPr marL="174982" indent="-174982">
              <a:buFont typeface="Arial" panose="020B0604020202020204" pitchFamily="34" charset="0"/>
              <a:buChar char="•"/>
            </a:pPr>
            <a:r>
              <a:rPr lang="en-US" dirty="0">
                <a:solidFill>
                  <a:schemeClr val="bg1"/>
                </a:solidFill>
                <a:cs typeface="Calibri" panose="020F0502020204030204" pitchFamily="34" charset="0"/>
              </a:rPr>
              <a:t>Acquire knowledge about and are willing to listen to other perspectives</a:t>
            </a:r>
          </a:p>
          <a:p>
            <a:pPr marL="174982" indent="-174982">
              <a:buFont typeface="Arial" panose="020B0604020202020204" pitchFamily="34" charset="0"/>
              <a:buChar char="•"/>
            </a:pPr>
            <a:r>
              <a:rPr lang="en-US" dirty="0">
                <a:solidFill>
                  <a:schemeClr val="bg1"/>
                </a:solidFill>
                <a:cs typeface="Calibri" panose="020F0502020204030204" pitchFamily="34" charset="0"/>
              </a:rPr>
              <a:t>Develop effective responses to challenges posed by new or uncomfortable situations</a:t>
            </a:r>
          </a:p>
          <a:p>
            <a:pPr marL="174982" indent="-174982">
              <a:buFont typeface="Arial" panose="020B0604020202020204" pitchFamily="34" charset="0"/>
              <a:buChar char="•"/>
            </a:pPr>
            <a:r>
              <a:rPr lang="en-US" dirty="0">
                <a:solidFill>
                  <a:schemeClr val="bg1"/>
                </a:solidFill>
                <a:cs typeface="Calibri" panose="020F0502020204030204" pitchFamily="34" charset="0"/>
              </a:rPr>
              <a:t>Show openness and willingness to challenge prejudice and misperceptions</a:t>
            </a:r>
          </a:p>
          <a:p>
            <a:pPr marL="174982" indent="-174982">
              <a:buFont typeface="Arial" panose="020B0604020202020204" pitchFamily="34" charset="0"/>
              <a:buChar char="•"/>
            </a:pPr>
            <a:r>
              <a:rPr lang="en-US" dirty="0">
                <a:solidFill>
                  <a:schemeClr val="bg1"/>
                </a:solidFill>
                <a:cs typeface="Calibri" panose="020F0502020204030204" pitchFamily="34" charset="0"/>
              </a:rPr>
              <a:t>Recognize similar and different communication, motivational, </a:t>
            </a:r>
            <a:br>
              <a:rPr lang="en-US" dirty="0">
                <a:solidFill>
                  <a:schemeClr val="bg1"/>
                </a:solidFill>
                <a:cs typeface="Calibri" panose="020F0502020204030204" pitchFamily="34" charset="0"/>
              </a:rPr>
            </a:br>
            <a:r>
              <a:rPr lang="en-US" dirty="0">
                <a:solidFill>
                  <a:schemeClr val="bg1"/>
                </a:solidFill>
                <a:cs typeface="Calibri" panose="020F0502020204030204" pitchFamily="34" charset="0"/>
              </a:rPr>
              <a:t>and decision-making strategies</a:t>
            </a:r>
          </a:p>
          <a:p>
            <a:endParaRPr lang="en-US" dirty="0"/>
          </a:p>
        </p:txBody>
      </p:sp>
    </p:spTree>
    <p:extLst>
      <p:ext uri="{BB962C8B-B14F-4D97-AF65-F5344CB8AC3E}">
        <p14:creationId xmlns:p14="http://schemas.microsoft.com/office/powerpoint/2010/main" val="2481220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417638" y="1163638"/>
            <a:ext cx="4187825" cy="3141662"/>
          </a:xfrm>
          <a:ln/>
        </p:spPr>
      </p:sp>
      <p:sp>
        <p:nvSpPr>
          <p:cNvPr id="63491" name="Notes Placeholder 2"/>
          <p:cNvSpPr>
            <a:spLocks noGrp="1"/>
          </p:cNvSpPr>
          <p:nvPr>
            <p:ph type="body" idx="1"/>
          </p:nvPr>
        </p:nvSpPr>
        <p:spPr>
          <a:noFill/>
        </p:spPr>
        <p:txBody>
          <a:bodyPr/>
          <a:lstStyle/>
          <a:p>
            <a:endParaRPr lang="en-US"/>
          </a:p>
        </p:txBody>
      </p:sp>
    </p:spTree>
    <p:extLst>
      <p:ext uri="{BB962C8B-B14F-4D97-AF65-F5344CB8AC3E}">
        <p14:creationId xmlns:p14="http://schemas.microsoft.com/office/powerpoint/2010/main" val="691570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1254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Bias Is defined as a strong inclination of the mind or a preconceived opinion about something or someone. A </a:t>
            </a:r>
            <a:r>
              <a:rPr lang="en-US" sz="1100" i="1" dirty="0"/>
              <a:t>bias</a:t>
            </a:r>
            <a:r>
              <a:rPr lang="en-US" sz="1100" dirty="0"/>
              <a:t> may be favorable or unfavorable.</a:t>
            </a:r>
          </a:p>
          <a:p>
            <a:r>
              <a:rPr lang="en-US" sz="1100" dirty="0"/>
              <a:t>· Bias serves as a fundamental protective mechanism for human beings</a:t>
            </a:r>
          </a:p>
          <a:p>
            <a:r>
              <a:rPr lang="en-US" sz="1100" dirty="0"/>
              <a:t>· Unconscious bias comes from social stereotypes, attitudes, opinions, and stigma we form about certain groups of people outside out own conscious awareness</a:t>
            </a:r>
          </a:p>
          <a:p>
            <a:r>
              <a:rPr lang="en-US" sz="1100" dirty="0"/>
              <a:t>· All of us hold unconscious beliefs about various social and identity groups, as defined by race, gender, age, sexual orientation, ethnicity, physical ability or disability, etc. </a:t>
            </a:r>
          </a:p>
          <a:p>
            <a:r>
              <a:rPr lang="en-US" sz="1100" dirty="0"/>
              <a:t>· Certain social scenarios can automatically activate implicit stereotypes and attitudes which can affect our perceptions, judgments, and behaviors in virtually every interaction we have with any other human being (including the choice of whom to befriend, whom to hire or promote, and how we deliver customer service; even in the case of physicians, what treatment to deliver).</a:t>
            </a:r>
          </a:p>
          <a:p>
            <a:r>
              <a:rPr lang="en-US" sz="1100" dirty="0"/>
              <a:t>· Unconscious bias education is not the cure all, but it can be a powerful beginning for the process of shifting awareness.</a:t>
            </a:r>
          </a:p>
          <a:p>
            <a:r>
              <a:rPr lang="en-US" sz="1100" dirty="0"/>
              <a:t>· While we may not be able to eliminate all of our biases, we can reframe them and curb their influence on our behavior.</a:t>
            </a:r>
          </a:p>
          <a:p>
            <a:endParaRPr lang="en-US" sz="1100" dirty="0"/>
          </a:p>
          <a:p>
            <a:r>
              <a:rPr lang="en-US" sz="1100" dirty="0"/>
              <a:t>Let’s take a look at our unconscious at work via these visuals</a:t>
            </a:r>
          </a:p>
          <a:p>
            <a:r>
              <a:rPr lang="en-US" sz="1100" dirty="0"/>
              <a:t>What do you see?</a:t>
            </a:r>
          </a:p>
          <a:p>
            <a:r>
              <a:rPr lang="en-US" sz="1100" dirty="0"/>
              <a:t> </a:t>
            </a:r>
          </a:p>
          <a:p>
            <a:endParaRPr lang="en-US" sz="1100" dirty="0"/>
          </a:p>
        </p:txBody>
      </p:sp>
    </p:spTree>
    <p:extLst>
      <p:ext uri="{BB962C8B-B14F-4D97-AF65-F5344CB8AC3E}">
        <p14:creationId xmlns:p14="http://schemas.microsoft.com/office/powerpoint/2010/main" val="1909964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1D9E69-209D-478F-B62D-B728F6FA56AD}"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90930-0545-42E7-9912-AE65DE38AEA0}" type="slidenum">
              <a:rPr lang="en-US" smtClean="0"/>
              <a:t>‹#›</a:t>
            </a:fld>
            <a:endParaRPr lang="en-US"/>
          </a:p>
        </p:txBody>
      </p:sp>
    </p:spTree>
    <p:extLst>
      <p:ext uri="{BB962C8B-B14F-4D97-AF65-F5344CB8AC3E}">
        <p14:creationId xmlns:p14="http://schemas.microsoft.com/office/powerpoint/2010/main" val="175087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1D9E69-209D-478F-B62D-B728F6FA56AD}"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90930-0545-42E7-9912-AE65DE38AEA0}" type="slidenum">
              <a:rPr lang="en-US" smtClean="0"/>
              <a:t>‹#›</a:t>
            </a:fld>
            <a:endParaRPr lang="en-US"/>
          </a:p>
        </p:txBody>
      </p:sp>
    </p:spTree>
    <p:extLst>
      <p:ext uri="{BB962C8B-B14F-4D97-AF65-F5344CB8AC3E}">
        <p14:creationId xmlns:p14="http://schemas.microsoft.com/office/powerpoint/2010/main" val="12920931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1F32556-F677-4DFC-878F-610A6C2B3C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4994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F32556-F677-4DFC-878F-610A6C2B3C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5829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F32556-F677-4DFC-878F-610A6C2B3C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2806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F32556-F677-4DFC-878F-610A6C2B3C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2747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F32556-F677-4DFC-878F-610A6C2B3C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2512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1_Comparis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6"/>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2900">
                <a:solidFill>
                  <a:srgbClr val="008C95"/>
                </a:solidFill>
              </a:defRPr>
            </a:lvl1pPr>
          </a:lstStyle>
          <a:p>
            <a:r>
              <a:rPr lang="en-US" dirty="0"/>
              <a:t>Click to edit Master title style</a:t>
            </a:r>
          </a:p>
        </p:txBody>
      </p:sp>
      <p:sp>
        <p:nvSpPr>
          <p:cNvPr id="4" name="Content Placeholder 3"/>
          <p:cNvSpPr>
            <a:spLocks noGrp="1"/>
          </p:cNvSpPr>
          <p:nvPr>
            <p:ph sz="half" idx="2"/>
          </p:nvPr>
        </p:nvSpPr>
        <p:spPr>
          <a:xfrm>
            <a:off x="457200" y="1143004"/>
            <a:ext cx="4040188" cy="4571999"/>
          </a:xfrm>
        </p:spPr>
        <p:txBody>
          <a:bodyPr/>
          <a:lstStyle>
            <a:lvl1pPr>
              <a:defRPr sz="2200">
                <a:solidFill>
                  <a:srgbClr val="333333"/>
                </a:solidFill>
              </a:defRPr>
            </a:lvl1pPr>
            <a:lvl2pPr>
              <a:defRPr sz="1800">
                <a:solidFill>
                  <a:srgbClr val="333333"/>
                </a:solidFill>
              </a:defRPr>
            </a:lvl2pPr>
            <a:lvl3pPr>
              <a:defRPr sz="1700">
                <a:solidFill>
                  <a:srgbClr val="333333"/>
                </a:solidFill>
              </a:defRPr>
            </a:lvl3pPr>
            <a:lvl4pPr>
              <a:defRPr sz="1500">
                <a:solidFill>
                  <a:srgbClr val="333333"/>
                </a:solidFill>
              </a:defRPr>
            </a:lvl4pPr>
            <a:lvl5pPr>
              <a:defRPr sz="1500">
                <a:solidFill>
                  <a:srgbClr val="333333"/>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1143001"/>
            <a:ext cx="4041775" cy="4572000"/>
          </a:xfrm>
        </p:spPr>
        <p:txBody>
          <a:bodyPr/>
          <a:lstStyle>
            <a:lvl1pPr>
              <a:defRPr sz="2200">
                <a:solidFill>
                  <a:srgbClr val="333333"/>
                </a:solidFill>
              </a:defRPr>
            </a:lvl1pPr>
            <a:lvl2pPr>
              <a:defRPr sz="1800">
                <a:solidFill>
                  <a:srgbClr val="333333"/>
                </a:solidFill>
              </a:defRPr>
            </a:lvl2pPr>
            <a:lvl3pPr>
              <a:defRPr sz="1700">
                <a:solidFill>
                  <a:srgbClr val="333333"/>
                </a:solidFill>
              </a:defRPr>
            </a:lvl3pPr>
            <a:lvl4pPr>
              <a:defRPr sz="1500">
                <a:solidFill>
                  <a:srgbClr val="333333"/>
                </a:solidFill>
              </a:defRPr>
            </a:lvl4pPr>
            <a:lvl5pPr>
              <a:defRPr sz="1500">
                <a:solidFill>
                  <a:srgbClr val="333333"/>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Tree>
    <p:extLst>
      <p:ext uri="{BB962C8B-B14F-4D97-AF65-F5344CB8AC3E}">
        <p14:creationId xmlns:p14="http://schemas.microsoft.com/office/powerpoint/2010/main" val="37486701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1F32556-F677-4DFC-878F-610A6C2B3C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0754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81200"/>
            <a:ext cx="7772400" cy="685801"/>
          </a:xfrm>
        </p:spPr>
        <p:txBody>
          <a:bodyPr/>
          <a:lstStyle>
            <a:lvl1pPr>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967990"/>
            <a:ext cx="6400800" cy="92202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210517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0"/>
            <a:ext cx="8229600" cy="44958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7"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41349191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914400"/>
            <a:ext cx="7772400" cy="1362075"/>
          </a:xfrm>
        </p:spPr>
        <p:txBody>
          <a:bodyPr anchor="ctr" anchorCtr="1"/>
          <a:lstStyle>
            <a:lvl1pPr algn="l">
              <a:defRPr sz="3200" b="0" cap="all">
                <a:solidFill>
                  <a:srgbClr val="008C95"/>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590800"/>
            <a:ext cx="7772400" cy="1500187"/>
          </a:xfrm>
        </p:spPr>
        <p:txBody>
          <a:bodyPr anchor="t" anchorCtr="0"/>
          <a:lstStyle>
            <a:lvl1pPr marL="0" indent="0">
              <a:buNone/>
              <a:defRPr sz="2000">
                <a:solidFill>
                  <a:srgbClr val="33333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570300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1D9E69-209D-478F-B62D-B728F6FA56AD}"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90930-0545-42E7-9912-AE65DE38AEA0}" type="slidenum">
              <a:rPr lang="en-US" smtClean="0"/>
              <a:t>‹#›</a:t>
            </a:fld>
            <a:endParaRPr lang="en-US"/>
          </a:p>
        </p:txBody>
      </p:sp>
    </p:spTree>
    <p:extLst>
      <p:ext uri="{BB962C8B-B14F-4D97-AF65-F5344CB8AC3E}">
        <p14:creationId xmlns:p14="http://schemas.microsoft.com/office/powerpoint/2010/main" val="189337773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1430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30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Tree>
    <p:extLst>
      <p:ext uri="{BB962C8B-B14F-4D97-AF65-F5344CB8AC3E}">
        <p14:creationId xmlns:p14="http://schemas.microsoft.com/office/powerpoint/2010/main" val="82023733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57200" y="1143001"/>
            <a:ext cx="4040188" cy="4571999"/>
          </a:xfrm>
        </p:spPr>
        <p:txBody>
          <a:bodyPr/>
          <a:lstStyle>
            <a:lvl1pPr>
              <a:defRPr sz="2400">
                <a:solidFill>
                  <a:srgbClr val="333333"/>
                </a:solidFill>
              </a:defRPr>
            </a:lvl1pPr>
            <a:lvl2pPr>
              <a:defRPr sz="2000">
                <a:solidFill>
                  <a:srgbClr val="333333"/>
                </a:solidFill>
              </a:defRPr>
            </a:lvl2pPr>
            <a:lvl3pPr>
              <a:defRPr sz="1800">
                <a:solidFill>
                  <a:srgbClr val="333333"/>
                </a:solidFill>
              </a:defRPr>
            </a:lvl3pPr>
            <a:lvl4pPr>
              <a:defRPr sz="1600">
                <a:solidFill>
                  <a:srgbClr val="333333"/>
                </a:solidFill>
              </a:defRPr>
            </a:lvl4pPr>
            <a:lvl5pPr>
              <a:defRPr sz="1600">
                <a:solidFill>
                  <a:srgbClr val="333333"/>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1143001"/>
            <a:ext cx="4041775" cy="4572000"/>
          </a:xfrm>
        </p:spPr>
        <p:txBody>
          <a:bodyPr/>
          <a:lstStyle>
            <a:lvl1pPr>
              <a:defRPr sz="2400">
                <a:solidFill>
                  <a:srgbClr val="333333"/>
                </a:solidFill>
              </a:defRPr>
            </a:lvl1pPr>
            <a:lvl2pPr>
              <a:defRPr sz="2000">
                <a:solidFill>
                  <a:srgbClr val="333333"/>
                </a:solidFill>
              </a:defRPr>
            </a:lvl2pPr>
            <a:lvl3pPr>
              <a:defRPr sz="1800">
                <a:solidFill>
                  <a:srgbClr val="333333"/>
                </a:solidFill>
              </a:defRPr>
            </a:lvl3pPr>
            <a:lvl4pPr>
              <a:defRPr sz="1600">
                <a:solidFill>
                  <a:srgbClr val="333333"/>
                </a:solidFill>
              </a:defRPr>
            </a:lvl4pPr>
            <a:lvl5pPr>
              <a:defRPr sz="1600">
                <a:solidFill>
                  <a:srgbClr val="333333"/>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Tree>
    <p:extLst>
      <p:ext uri="{BB962C8B-B14F-4D97-AF65-F5344CB8AC3E}">
        <p14:creationId xmlns:p14="http://schemas.microsoft.com/office/powerpoint/2010/main" val="15735369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9"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7" name="Date Placeholder 3"/>
          <p:cNvSpPr txBox="1">
            <a:spLocks/>
          </p:cNvSpPr>
          <p:nvPr userDrawn="1"/>
        </p:nvSpPr>
        <p:spPr>
          <a:xfrm>
            <a:off x="457200" y="5780567"/>
            <a:ext cx="1295400" cy="244475"/>
          </a:xfrm>
          <a:prstGeom prst="rect">
            <a:avLst/>
          </a:prstGeom>
        </p:spPr>
        <p:txBody>
          <a:bodyPr/>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C661EC3-1D7F-4FA1-96FD-CA9D50427818}" type="datetimeFigureOut">
              <a:rPr lang="en-US" smtClean="0"/>
              <a:pPr>
                <a:defRPr/>
              </a:pPr>
              <a:t>1/10/2018</a:t>
            </a:fld>
            <a:endParaRPr lang="en-US" dirty="0"/>
          </a:p>
        </p:txBody>
      </p:sp>
      <p:sp>
        <p:nvSpPr>
          <p:cNvPr id="8"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36596696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Tree>
    <p:extLst>
      <p:ext uri="{BB962C8B-B14F-4D97-AF65-F5344CB8AC3E}">
        <p14:creationId xmlns:p14="http://schemas.microsoft.com/office/powerpoint/2010/main" val="25853201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8229600" cy="1162050"/>
          </a:xfrm>
        </p:spPr>
        <p:txBody>
          <a:bodyPr anchor="ctr" anchorCtr="1"/>
          <a:lstStyle>
            <a:lvl1pPr algn="l">
              <a:defRPr sz="3200" b="0">
                <a:solidFill>
                  <a:srgbClr val="008C95"/>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1447800"/>
            <a:ext cx="5111750" cy="4114800"/>
          </a:xfrm>
        </p:spPr>
        <p:txBody>
          <a:bodyPr/>
          <a:lstStyle>
            <a:lvl1pPr>
              <a:defRPr sz="2800">
                <a:solidFill>
                  <a:srgbClr val="333333"/>
                </a:solidFill>
              </a:defRPr>
            </a:lvl1pPr>
            <a:lvl2pPr>
              <a:defRPr sz="2800">
                <a:solidFill>
                  <a:srgbClr val="333333"/>
                </a:solidFill>
              </a:defRPr>
            </a:lvl2pPr>
            <a:lvl3pPr>
              <a:defRPr sz="2400">
                <a:solidFill>
                  <a:srgbClr val="333333"/>
                </a:solidFill>
              </a:defRPr>
            </a:lvl3pPr>
            <a:lvl4pPr>
              <a:defRPr sz="2000">
                <a:solidFill>
                  <a:srgbClr val="333333"/>
                </a:solidFill>
              </a:defRPr>
            </a:lvl4pPr>
            <a:lvl5pPr>
              <a:defRPr sz="2000">
                <a:solidFill>
                  <a:srgbClr val="33333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47800"/>
            <a:ext cx="3008313" cy="4114800"/>
          </a:xfrm>
        </p:spPr>
        <p:txBody>
          <a:bodyPr/>
          <a:lstStyle>
            <a:lvl1pPr marL="0" indent="0">
              <a:buNone/>
              <a:defRPr sz="1400">
                <a:solidFill>
                  <a:srgbClr val="33333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2"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3"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9" name="Date Placeholder 3"/>
          <p:cNvSpPr txBox="1">
            <a:spLocks/>
          </p:cNvSpPr>
          <p:nvPr userDrawn="1"/>
        </p:nvSpPr>
        <p:spPr>
          <a:xfrm>
            <a:off x="457200" y="5780567"/>
            <a:ext cx="1295400" cy="244475"/>
          </a:xfrm>
          <a:prstGeom prst="rect">
            <a:avLst/>
          </a:prstGeom>
        </p:spPr>
        <p:txBody>
          <a:bodyPr/>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C661EC3-1D7F-4FA1-96FD-CA9D50427818}" type="datetimeFigureOut">
              <a:rPr lang="en-US" smtClean="0"/>
              <a:pPr>
                <a:defRPr/>
              </a:pPr>
              <a:t>1/10/2018</a:t>
            </a:fld>
            <a:endParaRPr lang="en-US" dirty="0"/>
          </a:p>
        </p:txBody>
      </p:sp>
      <p:sp>
        <p:nvSpPr>
          <p:cNvPr id="10"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27134853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343400"/>
            <a:ext cx="5486400" cy="381000"/>
          </a:xfrm>
        </p:spPr>
        <p:txBody>
          <a:bodyPr anchor="b"/>
          <a:lstStyle>
            <a:lvl1pPr algn="l">
              <a:defRPr sz="2000" b="1">
                <a:solidFill>
                  <a:srgbClr val="008C95"/>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35782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876800"/>
            <a:ext cx="5486400" cy="423862"/>
          </a:xfrm>
        </p:spPr>
        <p:txBody>
          <a:bodyPr/>
          <a:lstStyle>
            <a:lvl1pPr marL="0" indent="0">
              <a:buNone/>
              <a:defRPr sz="1400">
                <a:solidFill>
                  <a:srgbClr val="33333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2" name="Date Placeholder 3"/>
          <p:cNvSpPr txBox="1">
            <a:spLocks/>
          </p:cNvSpPr>
          <p:nvPr userDrawn="1"/>
        </p:nvSpPr>
        <p:spPr>
          <a:xfrm>
            <a:off x="457200" y="5780567"/>
            <a:ext cx="1295400" cy="244475"/>
          </a:xfrm>
          <a:prstGeom prst="rect">
            <a:avLst/>
          </a:prstGeom>
        </p:spPr>
        <p:txBody>
          <a:bodyPr/>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C661EC3-1D7F-4FA1-96FD-CA9D50427818}" type="datetimeFigureOut">
              <a:rPr lang="en-US" smtClean="0"/>
              <a:pPr>
                <a:defRPr/>
              </a:pPr>
              <a:t>1/10/2018</a:t>
            </a:fld>
            <a:endParaRPr lang="en-US" dirty="0"/>
          </a:p>
        </p:txBody>
      </p:sp>
      <p:sp>
        <p:nvSpPr>
          <p:cNvPr id="13"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6343819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143000"/>
            <a:ext cx="8229600" cy="4495800"/>
          </a:xfrm>
        </p:spPr>
        <p:txBody>
          <a:bodyPr vert="eaVert"/>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1" name="Date Placeholder 3"/>
          <p:cNvSpPr txBox="1">
            <a:spLocks/>
          </p:cNvSpPr>
          <p:nvPr userDrawn="1"/>
        </p:nvSpPr>
        <p:spPr>
          <a:xfrm>
            <a:off x="457200" y="5780567"/>
            <a:ext cx="1295400" cy="244475"/>
          </a:xfrm>
          <a:prstGeom prst="rect">
            <a:avLst/>
          </a:prstGeom>
        </p:spPr>
        <p:txBody>
          <a:bodyPr/>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C661EC3-1D7F-4FA1-96FD-CA9D50427818}" type="datetimeFigureOut">
              <a:rPr lang="en-US" smtClean="0"/>
              <a:pPr>
                <a:defRPr/>
              </a:pPr>
              <a:t>1/10/2018</a:t>
            </a:fld>
            <a:endParaRPr lang="en-US" dirty="0"/>
          </a:p>
        </p:txBody>
      </p:sp>
      <p:sp>
        <p:nvSpPr>
          <p:cNvPr id="12"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2325800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9"/>
            <a:ext cx="2057400" cy="5364162"/>
          </a:xfrm>
        </p:spPr>
        <p:txBody>
          <a:bodyPr vert="eaVert"/>
          <a:lstStyle>
            <a:lvl1pPr>
              <a:defRPr>
                <a:solidFill>
                  <a:srgbClr val="008C9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1" name="Date Placeholder 3"/>
          <p:cNvSpPr txBox="1">
            <a:spLocks/>
          </p:cNvSpPr>
          <p:nvPr userDrawn="1"/>
        </p:nvSpPr>
        <p:spPr>
          <a:xfrm>
            <a:off x="457200" y="5780567"/>
            <a:ext cx="1295400" cy="244475"/>
          </a:xfrm>
          <a:prstGeom prst="rect">
            <a:avLst/>
          </a:prstGeom>
        </p:spPr>
        <p:txBody>
          <a:bodyPr/>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C661EC3-1D7F-4FA1-96FD-CA9D50427818}" type="datetimeFigureOut">
              <a:rPr lang="en-US" smtClean="0"/>
              <a:pPr>
                <a:defRPr/>
              </a:pPr>
              <a:t>1/10/2018</a:t>
            </a:fld>
            <a:endParaRPr lang="en-US" dirty="0"/>
          </a:p>
        </p:txBody>
      </p:sp>
      <p:sp>
        <p:nvSpPr>
          <p:cNvPr id="12"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38110553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1981200"/>
            <a:ext cx="7772400" cy="685801"/>
          </a:xfrm>
        </p:spPr>
        <p:txBody>
          <a:bodyPr/>
          <a:lstStyle>
            <a:lvl1pPr>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967990"/>
            <a:ext cx="6400800" cy="92202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p:cNvSpPr>
            <a:spLocks noGrp="1"/>
          </p:cNvSpPr>
          <p:nvPr>
            <p:ph type="dt" sz="half" idx="10"/>
          </p:nvPr>
        </p:nvSpPr>
        <p:spPr/>
        <p:txBody>
          <a:bodyPr/>
          <a:lstStyle/>
          <a:p>
            <a:pPr>
              <a:defRPr/>
            </a:pPr>
            <a:endParaRPr lang="en-US" dirty="0"/>
          </a:p>
        </p:txBody>
      </p:sp>
      <p:sp>
        <p:nvSpPr>
          <p:cNvPr id="9" name="Footer Placeholder 8"/>
          <p:cNvSpPr>
            <a:spLocks noGrp="1"/>
          </p:cNvSpPr>
          <p:nvPr>
            <p:ph type="ftr" sz="quarter" idx="11"/>
          </p:nvPr>
        </p:nvSpPr>
        <p:spPr/>
        <p:txBody>
          <a:bodyPr/>
          <a:lstStyle>
            <a:lvl1pPr>
              <a:defRPr>
                <a:ln>
                  <a:noFill/>
                </a:ln>
              </a:defRPr>
            </a:lvl1pPr>
          </a:lstStyle>
          <a:p>
            <a:pPr>
              <a:defRPr/>
            </a:pPr>
            <a:r>
              <a:rPr lang="en-US" dirty="0"/>
              <a:t>DO NOT DISTRIBUTE</a:t>
            </a:r>
          </a:p>
        </p:txBody>
      </p:sp>
      <p:sp>
        <p:nvSpPr>
          <p:cNvPr id="10" name="Slide Number Placeholder 9"/>
          <p:cNvSpPr>
            <a:spLocks noGrp="1"/>
          </p:cNvSpPr>
          <p:nvPr>
            <p:ph type="sldNum" sz="quarter" idx="12"/>
          </p:nvPr>
        </p:nvSpPr>
        <p:spPr/>
        <p:txBody>
          <a:bodyPr/>
          <a:lstStyle/>
          <a:p>
            <a:pPr>
              <a:defRPr/>
            </a:pPr>
            <a:fld id="{803AF8E8-6088-43B1-B1E4-F2A27E0BAD4E}" type="slidenum">
              <a:rPr lang="en-US" smtClean="0"/>
              <a:pPr>
                <a:defRPr/>
              </a:pPr>
              <a:t>‹#›</a:t>
            </a:fld>
            <a:endParaRPr lang="en-US" dirty="0"/>
          </a:p>
        </p:txBody>
      </p:sp>
    </p:spTree>
    <p:extLst>
      <p:ext uri="{BB962C8B-B14F-4D97-AF65-F5344CB8AC3E}">
        <p14:creationId xmlns:p14="http://schemas.microsoft.com/office/powerpoint/2010/main" val="8616053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0" y="6143625"/>
            <a:ext cx="9144000" cy="714375"/>
          </a:xfrm>
          <a:prstGeom prst="rect">
            <a:avLst/>
          </a:prstGeom>
          <a:noFill/>
          <a:ln w="9525">
            <a:noFill/>
            <a:miter lim="800000"/>
            <a:headEnd/>
            <a:tailEnd/>
          </a:ln>
        </p:spPr>
      </p:pic>
      <p:sp>
        <p:nvSpPr>
          <p:cNvPr id="5" name="Slide Number Placeholder 5"/>
          <p:cNvSpPr txBox="1">
            <a:spLocks/>
          </p:cNvSpPr>
          <p:nvPr userDrawn="1"/>
        </p:nvSpPr>
        <p:spPr>
          <a:xfrm>
            <a:off x="7848600" y="5780088"/>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82292604-7F9F-44BD-846F-B4A41224EAAE}" type="slidenum">
              <a:rPr lang="en-US" smtClean="0"/>
              <a:pPr>
                <a:defRPr/>
              </a:pPr>
              <a:t>‹#›</a:t>
            </a:fld>
            <a:endParaRPr lang="en-US" dirty="0"/>
          </a:p>
        </p:txBody>
      </p:sp>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0"/>
            <a:ext cx="8229600" cy="44958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1"/>
          </p:nvPr>
        </p:nvSpPr>
        <p:spPr>
          <a:xfrm>
            <a:off x="7848600" y="5775325"/>
            <a:ext cx="1066800" cy="212725"/>
          </a:xfrm>
        </p:spPr>
        <p:txBody>
          <a:bodyPr/>
          <a:lstStyle>
            <a:lvl1pPr algn="r">
              <a:defRPr>
                <a:solidFill>
                  <a:schemeClr val="bg1">
                    <a:lumMod val="50000"/>
                  </a:schemeClr>
                </a:solidFill>
              </a:defRPr>
            </a:lvl1pPr>
          </a:lstStyle>
          <a:p>
            <a:pPr>
              <a:defRPr/>
            </a:pPr>
            <a:fld id="{B284C3F9-1DA7-4354-9841-EA379011F4E2}" type="slidenum">
              <a:rPr lang="en-US"/>
              <a:pPr>
                <a:defRPr/>
              </a:pPr>
              <a:t>‹#›</a:t>
            </a:fld>
            <a:endParaRPr lang="en-US" dirty="0"/>
          </a:p>
        </p:txBody>
      </p:sp>
    </p:spTree>
    <p:extLst>
      <p:ext uri="{BB962C8B-B14F-4D97-AF65-F5344CB8AC3E}">
        <p14:creationId xmlns:p14="http://schemas.microsoft.com/office/powerpoint/2010/main" val="1818663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81204"/>
            <a:ext cx="7772400" cy="685801"/>
          </a:xfrm>
        </p:spPr>
        <p:txBody>
          <a:bodyPr/>
          <a:lstStyle>
            <a:lvl1pPr>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967990"/>
            <a:ext cx="6400800" cy="922020"/>
          </a:xfrm>
        </p:spPr>
        <p:txBody>
          <a:bodyPr/>
          <a:lstStyle>
            <a:lvl1pPr marL="0" indent="0" algn="ctr">
              <a:buNone/>
              <a:defRPr>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125846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0" y="6143625"/>
            <a:ext cx="9144000" cy="714375"/>
          </a:xfrm>
          <a:prstGeom prst="rect">
            <a:avLst/>
          </a:prstGeom>
          <a:noFill/>
          <a:ln w="9525">
            <a:noFill/>
            <a:miter lim="800000"/>
            <a:headEnd/>
            <a:tailEnd/>
          </a:ln>
        </p:spPr>
      </p:pic>
      <p:sp>
        <p:nvSpPr>
          <p:cNvPr id="5" name="Date Placeholder 3"/>
          <p:cNvSpPr txBox="1">
            <a:spLocks/>
          </p:cNvSpPr>
          <p:nvPr userDrawn="1"/>
        </p:nvSpPr>
        <p:spPr>
          <a:xfrm>
            <a:off x="457200" y="5780088"/>
            <a:ext cx="1295400" cy="244475"/>
          </a:xfrm>
          <a:prstGeom prst="rect">
            <a:avLst/>
          </a:prstGeom>
        </p:spPr>
        <p:txBody>
          <a:bodyPr/>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C661EC3-1D7F-4FA1-96FD-CA9D50427818}" type="datetimeFigureOut">
              <a:rPr lang="en-US" smtClean="0"/>
              <a:pPr>
                <a:defRPr/>
              </a:pPr>
              <a:t>1/10/2018</a:t>
            </a:fld>
            <a:endParaRPr lang="en-US" dirty="0"/>
          </a:p>
        </p:txBody>
      </p:sp>
      <p:sp>
        <p:nvSpPr>
          <p:cNvPr id="6" name="Slide Number Placeholder 5"/>
          <p:cNvSpPr txBox="1">
            <a:spLocks/>
          </p:cNvSpPr>
          <p:nvPr userDrawn="1"/>
        </p:nvSpPr>
        <p:spPr>
          <a:xfrm>
            <a:off x="7848600" y="5780088"/>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647CC141-588E-4EDE-B04E-5FFD13B5E47C}" type="slidenum">
              <a:rPr lang="en-US" smtClean="0"/>
              <a:pPr>
                <a:defRPr/>
              </a:pPr>
              <a:t>‹#›</a:t>
            </a:fld>
            <a:endParaRPr lang="en-US" dirty="0"/>
          </a:p>
        </p:txBody>
      </p:sp>
      <p:sp>
        <p:nvSpPr>
          <p:cNvPr id="2" name="Title 1"/>
          <p:cNvSpPr>
            <a:spLocks noGrp="1"/>
          </p:cNvSpPr>
          <p:nvPr>
            <p:ph type="title"/>
          </p:nvPr>
        </p:nvSpPr>
        <p:spPr>
          <a:xfrm>
            <a:off x="722313" y="914400"/>
            <a:ext cx="7772400" cy="1362075"/>
          </a:xfrm>
        </p:spPr>
        <p:txBody>
          <a:bodyPr anchorCtr="1"/>
          <a:lstStyle>
            <a:lvl1pPr algn="l">
              <a:defRPr sz="3200" b="0" cap="all">
                <a:solidFill>
                  <a:srgbClr val="008C95"/>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590800"/>
            <a:ext cx="7772400" cy="1500187"/>
          </a:xfrm>
        </p:spPr>
        <p:txBody>
          <a:bodyPr/>
          <a:lstStyle>
            <a:lvl1pPr marL="0" indent="0">
              <a:buNone/>
              <a:defRPr sz="2000">
                <a:solidFill>
                  <a:srgbClr val="33333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p>
        </p:txBody>
      </p:sp>
      <p:sp>
        <p:nvSpPr>
          <p:cNvPr id="8"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r>
              <a:rPr lang="en-US"/>
              <a:t>DO NOT DISTRIBUTE</a:t>
            </a:r>
          </a:p>
        </p:txBody>
      </p:sp>
      <p:sp>
        <p:nvSpPr>
          <p:cNvPr id="9"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7CE6A66D-4776-4530-9D21-9BC437C6475F}" type="slidenum">
              <a:rPr lang="en-US"/>
              <a:pPr>
                <a:defRPr/>
              </a:pPr>
              <a:t>‹#›</a:t>
            </a:fld>
            <a:endParaRPr lang="en-US" dirty="0"/>
          </a:p>
        </p:txBody>
      </p:sp>
    </p:spTree>
    <p:extLst>
      <p:ext uri="{BB962C8B-B14F-4D97-AF65-F5344CB8AC3E}">
        <p14:creationId xmlns:p14="http://schemas.microsoft.com/office/powerpoint/2010/main" val="9385031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6143625"/>
            <a:ext cx="9144000" cy="714375"/>
          </a:xfrm>
          <a:prstGeom prst="rect">
            <a:avLst/>
          </a:prstGeom>
          <a:noFill/>
          <a:ln w="9525">
            <a:noFill/>
            <a:miter lim="800000"/>
            <a:headEnd/>
            <a:tailEnd/>
          </a:ln>
        </p:spPr>
      </p:pic>
      <p:sp>
        <p:nvSpPr>
          <p:cNvPr id="6" name="Date Placeholder 3"/>
          <p:cNvSpPr txBox="1">
            <a:spLocks/>
          </p:cNvSpPr>
          <p:nvPr userDrawn="1"/>
        </p:nvSpPr>
        <p:spPr>
          <a:xfrm>
            <a:off x="457200" y="5780088"/>
            <a:ext cx="1295400" cy="244475"/>
          </a:xfrm>
          <a:prstGeom prst="rect">
            <a:avLst/>
          </a:prstGeom>
        </p:spPr>
        <p:txBody>
          <a:bodyPr/>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C661EC3-1D7F-4FA1-96FD-CA9D50427818}" type="datetimeFigureOut">
              <a:rPr lang="en-US" smtClean="0"/>
              <a:pPr>
                <a:defRPr/>
              </a:pPr>
              <a:t>1/10/2018</a:t>
            </a:fld>
            <a:endParaRPr lang="en-US" dirty="0"/>
          </a:p>
        </p:txBody>
      </p:sp>
      <p:sp>
        <p:nvSpPr>
          <p:cNvPr id="7" name="Slide Number Placeholder 5"/>
          <p:cNvSpPr txBox="1">
            <a:spLocks/>
          </p:cNvSpPr>
          <p:nvPr userDrawn="1"/>
        </p:nvSpPr>
        <p:spPr>
          <a:xfrm>
            <a:off x="7848600" y="5780088"/>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635F5BA7-01D7-4410-88E8-0239C731DD11}" type="slidenum">
              <a:rPr lang="en-US" smtClean="0"/>
              <a:pPr>
                <a:defRPr/>
              </a:pPr>
              <a:t>‹#›</a:t>
            </a:fld>
            <a:endParaRPr lang="en-US" dirty="0"/>
          </a:p>
        </p:txBody>
      </p:sp>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1430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30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r>
              <a:rPr lang="en-US"/>
              <a:t>DO NOT DISTRIBUTE</a:t>
            </a:r>
          </a:p>
        </p:txBody>
      </p:sp>
      <p:sp>
        <p:nvSpPr>
          <p:cNvPr id="10"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59FAA0C4-2F38-4A35-A619-D4B3FF50371C}" type="slidenum">
              <a:rPr lang="en-US"/>
              <a:pPr>
                <a:defRPr/>
              </a:pPr>
              <a:t>‹#›</a:t>
            </a:fld>
            <a:endParaRPr lang="en-US" dirty="0"/>
          </a:p>
        </p:txBody>
      </p:sp>
    </p:spTree>
    <p:extLst>
      <p:ext uri="{BB962C8B-B14F-4D97-AF65-F5344CB8AC3E}">
        <p14:creationId xmlns:p14="http://schemas.microsoft.com/office/powerpoint/2010/main" val="31980072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6143625"/>
            <a:ext cx="9144000" cy="714375"/>
          </a:xfrm>
          <a:prstGeom prst="rect">
            <a:avLst/>
          </a:prstGeom>
          <a:noFill/>
          <a:ln w="9525">
            <a:noFill/>
            <a:miter lim="800000"/>
            <a:headEnd/>
            <a:tailEnd/>
          </a:ln>
        </p:spPr>
      </p:pic>
      <p:sp>
        <p:nvSpPr>
          <p:cNvPr id="7" name="Date Placeholder 3"/>
          <p:cNvSpPr txBox="1">
            <a:spLocks/>
          </p:cNvSpPr>
          <p:nvPr userDrawn="1"/>
        </p:nvSpPr>
        <p:spPr>
          <a:xfrm>
            <a:off x="457200" y="5780088"/>
            <a:ext cx="1295400" cy="244475"/>
          </a:xfrm>
          <a:prstGeom prst="rect">
            <a:avLst/>
          </a:prstGeom>
        </p:spPr>
        <p:txBody>
          <a:bodyPr/>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C661EC3-1D7F-4FA1-96FD-CA9D50427818}" type="datetimeFigureOut">
              <a:rPr lang="en-US" smtClean="0"/>
              <a:pPr>
                <a:defRPr/>
              </a:pPr>
              <a:t>1/10/2018</a:t>
            </a:fld>
            <a:endParaRPr lang="en-US" dirty="0"/>
          </a:p>
        </p:txBody>
      </p:sp>
      <p:sp>
        <p:nvSpPr>
          <p:cNvPr id="8" name="Slide Number Placeholder 5"/>
          <p:cNvSpPr txBox="1">
            <a:spLocks/>
          </p:cNvSpPr>
          <p:nvPr userDrawn="1"/>
        </p:nvSpPr>
        <p:spPr>
          <a:xfrm>
            <a:off x="7848600" y="5780088"/>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56CFD135-FC7D-432F-BC83-A62685E45AA3}" type="slidenum">
              <a:rPr lang="en-US" smtClean="0"/>
              <a:pPr>
                <a:defRPr/>
              </a:pPr>
              <a:t>‹#›</a:t>
            </a:fld>
            <a:endParaRPr lang="en-US" dirty="0"/>
          </a:p>
        </p:txBody>
      </p:sp>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57200" y="1143001"/>
            <a:ext cx="4040188" cy="4571999"/>
          </a:xfrm>
        </p:spPr>
        <p:txBody>
          <a:bodyPr/>
          <a:lstStyle>
            <a:lvl1pPr>
              <a:defRPr sz="2400">
                <a:solidFill>
                  <a:srgbClr val="333333"/>
                </a:solidFill>
              </a:defRPr>
            </a:lvl1pPr>
            <a:lvl2pPr>
              <a:defRPr sz="2000">
                <a:solidFill>
                  <a:srgbClr val="333333"/>
                </a:solidFill>
              </a:defRPr>
            </a:lvl2pPr>
            <a:lvl3pPr>
              <a:defRPr sz="1800">
                <a:solidFill>
                  <a:srgbClr val="333333"/>
                </a:solidFill>
              </a:defRPr>
            </a:lvl3pPr>
            <a:lvl4pPr>
              <a:defRPr sz="1600">
                <a:solidFill>
                  <a:srgbClr val="333333"/>
                </a:solidFill>
              </a:defRPr>
            </a:lvl4pPr>
            <a:lvl5pPr>
              <a:defRPr sz="1600">
                <a:solidFill>
                  <a:srgbClr val="333333"/>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1143001"/>
            <a:ext cx="4041775" cy="4572000"/>
          </a:xfrm>
        </p:spPr>
        <p:txBody>
          <a:bodyPr/>
          <a:lstStyle>
            <a:lvl1pPr>
              <a:defRPr sz="2400">
                <a:solidFill>
                  <a:srgbClr val="333333"/>
                </a:solidFill>
              </a:defRPr>
            </a:lvl1pPr>
            <a:lvl2pPr>
              <a:defRPr sz="2000">
                <a:solidFill>
                  <a:srgbClr val="333333"/>
                </a:solidFill>
              </a:defRPr>
            </a:lvl2pPr>
            <a:lvl3pPr>
              <a:defRPr sz="1800">
                <a:solidFill>
                  <a:srgbClr val="333333"/>
                </a:solidFill>
              </a:defRPr>
            </a:lvl3pPr>
            <a:lvl4pPr>
              <a:defRPr sz="1600">
                <a:solidFill>
                  <a:srgbClr val="333333"/>
                </a:solidFill>
              </a:defRPr>
            </a:lvl4pPr>
            <a:lvl5pPr>
              <a:defRPr sz="1600">
                <a:solidFill>
                  <a:srgbClr val="333333"/>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r>
              <a:rPr lang="en-US"/>
              <a:t>DO NOT DISTRIBUTE</a:t>
            </a:r>
          </a:p>
        </p:txBody>
      </p:sp>
      <p:sp>
        <p:nvSpPr>
          <p:cNvPr id="11"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97E53F87-3F00-47BB-8EAD-67E52872A20A}" type="slidenum">
              <a:rPr lang="en-US"/>
              <a:pPr>
                <a:defRPr/>
              </a:pPr>
              <a:t>‹#›</a:t>
            </a:fld>
            <a:endParaRPr lang="en-US" dirty="0"/>
          </a:p>
        </p:txBody>
      </p:sp>
    </p:spTree>
    <p:extLst>
      <p:ext uri="{BB962C8B-B14F-4D97-AF65-F5344CB8AC3E}">
        <p14:creationId xmlns:p14="http://schemas.microsoft.com/office/powerpoint/2010/main" val="42645434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srcRect/>
          <a:stretch>
            <a:fillRect/>
          </a:stretch>
        </p:blipFill>
        <p:spPr bwMode="auto">
          <a:xfrm>
            <a:off x="0" y="6143625"/>
            <a:ext cx="9144000" cy="714375"/>
          </a:xfrm>
          <a:prstGeom prst="rect">
            <a:avLst/>
          </a:prstGeom>
          <a:noFill/>
          <a:ln w="9525">
            <a:noFill/>
            <a:miter lim="800000"/>
            <a:headEnd/>
            <a:tailEnd/>
          </a:ln>
        </p:spPr>
      </p:pic>
      <p:sp>
        <p:nvSpPr>
          <p:cNvPr id="4" name="Date Placeholder 3"/>
          <p:cNvSpPr txBox="1">
            <a:spLocks/>
          </p:cNvSpPr>
          <p:nvPr userDrawn="1"/>
        </p:nvSpPr>
        <p:spPr>
          <a:xfrm>
            <a:off x="457200" y="5780088"/>
            <a:ext cx="1295400" cy="244475"/>
          </a:xfrm>
          <a:prstGeom prst="rect">
            <a:avLst/>
          </a:prstGeom>
        </p:spPr>
        <p:txBody>
          <a:bodyPr/>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C661EC3-1D7F-4FA1-96FD-CA9D50427818}" type="datetimeFigureOut">
              <a:rPr lang="en-US" smtClean="0"/>
              <a:pPr>
                <a:defRPr/>
              </a:pPr>
              <a:t>1/10/2018</a:t>
            </a:fld>
            <a:endParaRPr lang="en-US" dirty="0"/>
          </a:p>
        </p:txBody>
      </p:sp>
      <p:sp>
        <p:nvSpPr>
          <p:cNvPr id="5" name="Slide Number Placeholder 5"/>
          <p:cNvSpPr txBox="1">
            <a:spLocks/>
          </p:cNvSpPr>
          <p:nvPr userDrawn="1"/>
        </p:nvSpPr>
        <p:spPr>
          <a:xfrm>
            <a:off x="7848600" y="5780088"/>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022E01C8-38BE-417C-B35D-03A19F408849}" type="slidenum">
              <a:rPr lang="en-US" smtClean="0"/>
              <a:pPr>
                <a:defRPr/>
              </a:pPr>
              <a:t>‹#›</a:t>
            </a:fld>
            <a:endParaRPr lang="en-US" dirty="0"/>
          </a:p>
        </p:txBody>
      </p:sp>
      <p:sp>
        <p:nvSpPr>
          <p:cNvPr id="2" name="Title 1"/>
          <p:cNvSpPr>
            <a:spLocks noGrp="1"/>
          </p:cNvSpPr>
          <p:nvPr>
            <p:ph type="title"/>
          </p:nvPr>
        </p:nvSpPr>
        <p:spPr>
          <a:xfrm>
            <a:off x="457200" y="2286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6"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p>
        </p:txBody>
      </p:sp>
      <p:sp>
        <p:nvSpPr>
          <p:cNvPr id="7"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r>
              <a:rPr lang="en-US"/>
              <a:t>DO NOT DISTRIBUTE</a:t>
            </a:r>
          </a:p>
        </p:txBody>
      </p:sp>
      <p:sp>
        <p:nvSpPr>
          <p:cNvPr id="8"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346E3294-0B69-4FBE-A82F-C5422E08564F}" type="slidenum">
              <a:rPr lang="en-US"/>
              <a:pPr>
                <a:defRPr/>
              </a:pPr>
              <a:t>‹#›</a:t>
            </a:fld>
            <a:endParaRPr lang="en-US" dirty="0"/>
          </a:p>
        </p:txBody>
      </p:sp>
    </p:spTree>
    <p:extLst>
      <p:ext uri="{BB962C8B-B14F-4D97-AF65-F5344CB8AC3E}">
        <p14:creationId xmlns:p14="http://schemas.microsoft.com/office/powerpoint/2010/main" val="10996003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srcRect/>
          <a:stretch>
            <a:fillRect/>
          </a:stretch>
        </p:blipFill>
        <p:spPr bwMode="auto">
          <a:xfrm>
            <a:off x="0" y="6143625"/>
            <a:ext cx="9144000" cy="714375"/>
          </a:xfrm>
          <a:prstGeom prst="rect">
            <a:avLst/>
          </a:prstGeom>
          <a:noFill/>
          <a:ln w="9525">
            <a:noFill/>
            <a:miter lim="800000"/>
            <a:headEnd/>
            <a:tailEnd/>
          </a:ln>
        </p:spPr>
      </p:pic>
      <p:sp>
        <p:nvSpPr>
          <p:cNvPr id="3" name="Date Placeholder 3"/>
          <p:cNvSpPr txBox="1">
            <a:spLocks/>
          </p:cNvSpPr>
          <p:nvPr userDrawn="1"/>
        </p:nvSpPr>
        <p:spPr>
          <a:xfrm>
            <a:off x="457200" y="5780088"/>
            <a:ext cx="1295400" cy="244475"/>
          </a:xfrm>
          <a:prstGeom prst="rect">
            <a:avLst/>
          </a:prstGeom>
        </p:spPr>
        <p:txBody>
          <a:bodyPr/>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C661EC3-1D7F-4FA1-96FD-CA9D50427818}" type="datetimeFigureOut">
              <a:rPr lang="en-US" smtClean="0"/>
              <a:pPr>
                <a:defRPr/>
              </a:pPr>
              <a:t>1/10/2018</a:t>
            </a:fld>
            <a:endParaRPr lang="en-US" dirty="0"/>
          </a:p>
        </p:txBody>
      </p:sp>
      <p:sp>
        <p:nvSpPr>
          <p:cNvPr id="4" name="Slide Number Placeholder 5"/>
          <p:cNvSpPr txBox="1">
            <a:spLocks/>
          </p:cNvSpPr>
          <p:nvPr userDrawn="1"/>
        </p:nvSpPr>
        <p:spPr>
          <a:xfrm>
            <a:off x="7848600" y="5780088"/>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E231AD99-40CD-4975-832B-32DA44E38089}" type="slidenum">
              <a:rPr lang="en-US" smtClean="0"/>
              <a:pPr>
                <a:defRPr/>
              </a:pPr>
              <a:t>‹#›</a:t>
            </a:fld>
            <a:endParaRPr lang="en-US" dirty="0"/>
          </a:p>
        </p:txBody>
      </p:sp>
      <p:sp>
        <p:nvSpPr>
          <p:cNvPr id="5"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p>
        </p:txBody>
      </p:sp>
      <p:sp>
        <p:nvSpPr>
          <p:cNvPr id="6"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r>
              <a:rPr lang="en-US"/>
              <a:t>DO NOT DISTRIBUTE</a:t>
            </a:r>
          </a:p>
        </p:txBody>
      </p:sp>
      <p:sp>
        <p:nvSpPr>
          <p:cNvPr id="7"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2CF83851-307A-4697-99D9-D1668DAF6291}" type="slidenum">
              <a:rPr lang="en-US"/>
              <a:pPr>
                <a:defRPr/>
              </a:pPr>
              <a:t>‹#›</a:t>
            </a:fld>
            <a:endParaRPr lang="en-US" dirty="0"/>
          </a:p>
        </p:txBody>
      </p:sp>
    </p:spTree>
    <p:extLst>
      <p:ext uri="{BB962C8B-B14F-4D97-AF65-F5344CB8AC3E}">
        <p14:creationId xmlns:p14="http://schemas.microsoft.com/office/powerpoint/2010/main" val="14079062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6143625"/>
            <a:ext cx="9144000" cy="714375"/>
          </a:xfrm>
          <a:prstGeom prst="rect">
            <a:avLst/>
          </a:prstGeom>
          <a:noFill/>
          <a:ln w="9525">
            <a:noFill/>
            <a:miter lim="800000"/>
            <a:headEnd/>
            <a:tailEnd/>
          </a:ln>
        </p:spPr>
      </p:pic>
      <p:sp>
        <p:nvSpPr>
          <p:cNvPr id="6" name="Date Placeholder 3"/>
          <p:cNvSpPr txBox="1">
            <a:spLocks/>
          </p:cNvSpPr>
          <p:nvPr userDrawn="1"/>
        </p:nvSpPr>
        <p:spPr>
          <a:xfrm>
            <a:off x="457200" y="5780088"/>
            <a:ext cx="1295400" cy="244475"/>
          </a:xfrm>
          <a:prstGeom prst="rect">
            <a:avLst/>
          </a:prstGeom>
        </p:spPr>
        <p:txBody>
          <a:bodyPr/>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C661EC3-1D7F-4FA1-96FD-CA9D50427818}" type="datetimeFigureOut">
              <a:rPr lang="en-US" smtClean="0"/>
              <a:pPr>
                <a:defRPr/>
              </a:pPr>
              <a:t>1/10/2018</a:t>
            </a:fld>
            <a:endParaRPr lang="en-US" dirty="0"/>
          </a:p>
        </p:txBody>
      </p:sp>
      <p:sp>
        <p:nvSpPr>
          <p:cNvPr id="7" name="Slide Number Placeholder 5"/>
          <p:cNvSpPr txBox="1">
            <a:spLocks/>
          </p:cNvSpPr>
          <p:nvPr userDrawn="1"/>
        </p:nvSpPr>
        <p:spPr>
          <a:xfrm>
            <a:off x="7848600" y="5780088"/>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64A20BE7-3F20-4CFF-95F1-D9C475FCB430}" type="slidenum">
              <a:rPr lang="en-US" smtClean="0"/>
              <a:pPr>
                <a:defRPr/>
              </a:pPr>
              <a:t>‹#›</a:t>
            </a:fld>
            <a:endParaRPr lang="en-US" dirty="0"/>
          </a:p>
        </p:txBody>
      </p:sp>
      <p:sp>
        <p:nvSpPr>
          <p:cNvPr id="2" name="Title 1"/>
          <p:cNvSpPr>
            <a:spLocks noGrp="1"/>
          </p:cNvSpPr>
          <p:nvPr>
            <p:ph type="title"/>
          </p:nvPr>
        </p:nvSpPr>
        <p:spPr>
          <a:xfrm>
            <a:off x="457200" y="273050"/>
            <a:ext cx="8229600" cy="1162050"/>
          </a:xfrm>
        </p:spPr>
        <p:txBody>
          <a:bodyPr anchorCtr="1"/>
          <a:lstStyle>
            <a:lvl1pPr algn="l">
              <a:defRPr sz="3200" b="0">
                <a:solidFill>
                  <a:srgbClr val="008C95"/>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1447800"/>
            <a:ext cx="5111750" cy="4114800"/>
          </a:xfrm>
        </p:spPr>
        <p:txBody>
          <a:bodyPr/>
          <a:lstStyle>
            <a:lvl1pPr>
              <a:defRPr sz="2800">
                <a:solidFill>
                  <a:srgbClr val="333333"/>
                </a:solidFill>
              </a:defRPr>
            </a:lvl1pPr>
            <a:lvl2pPr>
              <a:defRPr sz="2800">
                <a:solidFill>
                  <a:srgbClr val="333333"/>
                </a:solidFill>
              </a:defRPr>
            </a:lvl2pPr>
            <a:lvl3pPr>
              <a:defRPr sz="2400">
                <a:solidFill>
                  <a:srgbClr val="333333"/>
                </a:solidFill>
              </a:defRPr>
            </a:lvl3pPr>
            <a:lvl4pPr>
              <a:defRPr sz="2000">
                <a:solidFill>
                  <a:srgbClr val="333333"/>
                </a:solidFill>
              </a:defRPr>
            </a:lvl4pPr>
            <a:lvl5pPr>
              <a:defRPr sz="2000">
                <a:solidFill>
                  <a:srgbClr val="33333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47800"/>
            <a:ext cx="3008313" cy="4114800"/>
          </a:xfrm>
        </p:spPr>
        <p:txBody>
          <a:bodyPr/>
          <a:lstStyle>
            <a:lvl1pPr marL="0" indent="0">
              <a:buNone/>
              <a:defRPr sz="1400">
                <a:solidFill>
                  <a:srgbClr val="33333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r>
              <a:rPr lang="en-US"/>
              <a:t>DO NOT DISTRIBUTE</a:t>
            </a:r>
          </a:p>
        </p:txBody>
      </p:sp>
      <p:sp>
        <p:nvSpPr>
          <p:cNvPr id="10"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5BAA907C-5D9E-4DE4-A3C0-3E2F8D8DF221}" type="slidenum">
              <a:rPr lang="en-US"/>
              <a:pPr>
                <a:defRPr/>
              </a:pPr>
              <a:t>‹#›</a:t>
            </a:fld>
            <a:endParaRPr lang="en-US" dirty="0"/>
          </a:p>
        </p:txBody>
      </p:sp>
    </p:spTree>
    <p:extLst>
      <p:ext uri="{BB962C8B-B14F-4D97-AF65-F5344CB8AC3E}">
        <p14:creationId xmlns:p14="http://schemas.microsoft.com/office/powerpoint/2010/main" val="23782190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6143625"/>
            <a:ext cx="9144000" cy="714375"/>
          </a:xfrm>
          <a:prstGeom prst="rect">
            <a:avLst/>
          </a:prstGeom>
          <a:noFill/>
          <a:ln w="9525">
            <a:noFill/>
            <a:miter lim="800000"/>
            <a:headEnd/>
            <a:tailEnd/>
          </a:ln>
        </p:spPr>
      </p:pic>
      <p:sp>
        <p:nvSpPr>
          <p:cNvPr id="6" name="Date Placeholder 3"/>
          <p:cNvSpPr txBox="1">
            <a:spLocks/>
          </p:cNvSpPr>
          <p:nvPr userDrawn="1"/>
        </p:nvSpPr>
        <p:spPr>
          <a:xfrm>
            <a:off x="457200" y="5780088"/>
            <a:ext cx="1295400" cy="244475"/>
          </a:xfrm>
          <a:prstGeom prst="rect">
            <a:avLst/>
          </a:prstGeom>
        </p:spPr>
        <p:txBody>
          <a:bodyPr/>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C661EC3-1D7F-4FA1-96FD-CA9D50427818}" type="datetimeFigureOut">
              <a:rPr lang="en-US" smtClean="0"/>
              <a:pPr>
                <a:defRPr/>
              </a:pPr>
              <a:t>1/10/2018</a:t>
            </a:fld>
            <a:endParaRPr lang="en-US" dirty="0"/>
          </a:p>
        </p:txBody>
      </p:sp>
      <p:sp>
        <p:nvSpPr>
          <p:cNvPr id="7" name="Slide Number Placeholder 5"/>
          <p:cNvSpPr txBox="1">
            <a:spLocks/>
          </p:cNvSpPr>
          <p:nvPr userDrawn="1"/>
        </p:nvSpPr>
        <p:spPr>
          <a:xfrm>
            <a:off x="7848600" y="5780088"/>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474D1B5-BBD2-4A80-A588-A15D96959BA3}" type="slidenum">
              <a:rPr lang="en-US" smtClean="0"/>
              <a:pPr>
                <a:defRPr/>
              </a:pPr>
              <a:t>‹#›</a:t>
            </a:fld>
            <a:endParaRPr lang="en-US" dirty="0"/>
          </a:p>
        </p:txBody>
      </p:sp>
      <p:sp>
        <p:nvSpPr>
          <p:cNvPr id="2" name="Title 1"/>
          <p:cNvSpPr>
            <a:spLocks noGrp="1"/>
          </p:cNvSpPr>
          <p:nvPr>
            <p:ph type="title"/>
          </p:nvPr>
        </p:nvSpPr>
        <p:spPr>
          <a:xfrm>
            <a:off x="1792288" y="4343400"/>
            <a:ext cx="5486400" cy="381000"/>
          </a:xfrm>
        </p:spPr>
        <p:txBody>
          <a:bodyPr anchor="b"/>
          <a:lstStyle>
            <a:lvl1pPr algn="l">
              <a:defRPr sz="2000" b="1">
                <a:solidFill>
                  <a:srgbClr val="008C95"/>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35782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876800"/>
            <a:ext cx="5486400" cy="423862"/>
          </a:xfrm>
        </p:spPr>
        <p:txBody>
          <a:bodyPr/>
          <a:lstStyle>
            <a:lvl1pPr marL="0" indent="0">
              <a:buNone/>
              <a:defRPr sz="1400">
                <a:solidFill>
                  <a:srgbClr val="33333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r>
              <a:rPr lang="en-US"/>
              <a:t>DO NOT DISTRIBUTE</a:t>
            </a:r>
          </a:p>
        </p:txBody>
      </p:sp>
      <p:sp>
        <p:nvSpPr>
          <p:cNvPr id="10"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0D1B78E9-92D8-4661-8DBD-6FB2091A8E30}" type="slidenum">
              <a:rPr lang="en-US"/>
              <a:pPr>
                <a:defRPr/>
              </a:pPr>
              <a:t>‹#›</a:t>
            </a:fld>
            <a:endParaRPr lang="en-US" dirty="0"/>
          </a:p>
        </p:txBody>
      </p:sp>
    </p:spTree>
    <p:extLst>
      <p:ext uri="{BB962C8B-B14F-4D97-AF65-F5344CB8AC3E}">
        <p14:creationId xmlns:p14="http://schemas.microsoft.com/office/powerpoint/2010/main" val="222015067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0" y="6143625"/>
            <a:ext cx="9144000" cy="714375"/>
          </a:xfrm>
          <a:prstGeom prst="rect">
            <a:avLst/>
          </a:prstGeom>
          <a:noFill/>
          <a:ln w="9525">
            <a:noFill/>
            <a:miter lim="800000"/>
            <a:headEnd/>
            <a:tailEnd/>
          </a:ln>
        </p:spPr>
      </p:pic>
      <p:sp>
        <p:nvSpPr>
          <p:cNvPr id="5" name="Date Placeholder 3"/>
          <p:cNvSpPr txBox="1">
            <a:spLocks/>
          </p:cNvSpPr>
          <p:nvPr userDrawn="1"/>
        </p:nvSpPr>
        <p:spPr>
          <a:xfrm>
            <a:off x="457200" y="5780088"/>
            <a:ext cx="1295400" cy="244475"/>
          </a:xfrm>
          <a:prstGeom prst="rect">
            <a:avLst/>
          </a:prstGeom>
        </p:spPr>
        <p:txBody>
          <a:bodyPr/>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C661EC3-1D7F-4FA1-96FD-CA9D50427818}" type="datetimeFigureOut">
              <a:rPr lang="en-US" smtClean="0"/>
              <a:pPr>
                <a:defRPr/>
              </a:pPr>
              <a:t>1/10/2018</a:t>
            </a:fld>
            <a:endParaRPr lang="en-US" dirty="0"/>
          </a:p>
        </p:txBody>
      </p:sp>
      <p:sp>
        <p:nvSpPr>
          <p:cNvPr id="6" name="Slide Number Placeholder 5"/>
          <p:cNvSpPr txBox="1">
            <a:spLocks/>
          </p:cNvSpPr>
          <p:nvPr userDrawn="1"/>
        </p:nvSpPr>
        <p:spPr>
          <a:xfrm>
            <a:off x="7848600" y="5780088"/>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F4DFC75E-77BF-47B9-BE00-1CF59C12E418}" type="slidenum">
              <a:rPr lang="en-US" smtClean="0"/>
              <a:pPr>
                <a:defRPr/>
              </a:pPr>
              <a:t>‹#›</a:t>
            </a:fld>
            <a:endParaRPr lang="en-US" dirty="0"/>
          </a:p>
        </p:txBody>
      </p:sp>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143000"/>
            <a:ext cx="8229600" cy="4495800"/>
          </a:xfrm>
        </p:spPr>
        <p:txBody>
          <a:bodyPr vert="eaVert"/>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p>
        </p:txBody>
      </p:sp>
      <p:sp>
        <p:nvSpPr>
          <p:cNvPr id="8"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r>
              <a:rPr lang="en-US"/>
              <a:t>DO NOT DISTRIBUTE</a:t>
            </a:r>
          </a:p>
        </p:txBody>
      </p:sp>
      <p:sp>
        <p:nvSpPr>
          <p:cNvPr id="9"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F0C82E04-4369-4DE0-B61C-52325DF9E997}" type="slidenum">
              <a:rPr lang="en-US"/>
              <a:pPr>
                <a:defRPr/>
              </a:pPr>
              <a:t>‹#›</a:t>
            </a:fld>
            <a:endParaRPr lang="en-US" dirty="0"/>
          </a:p>
        </p:txBody>
      </p:sp>
    </p:spTree>
    <p:extLst>
      <p:ext uri="{BB962C8B-B14F-4D97-AF65-F5344CB8AC3E}">
        <p14:creationId xmlns:p14="http://schemas.microsoft.com/office/powerpoint/2010/main" val="402087983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0" y="6143625"/>
            <a:ext cx="9144000" cy="714375"/>
          </a:xfrm>
          <a:prstGeom prst="rect">
            <a:avLst/>
          </a:prstGeom>
          <a:noFill/>
          <a:ln w="9525">
            <a:noFill/>
            <a:miter lim="800000"/>
            <a:headEnd/>
            <a:tailEnd/>
          </a:ln>
        </p:spPr>
      </p:pic>
      <p:sp>
        <p:nvSpPr>
          <p:cNvPr id="5" name="Date Placeholder 3"/>
          <p:cNvSpPr txBox="1">
            <a:spLocks/>
          </p:cNvSpPr>
          <p:nvPr userDrawn="1"/>
        </p:nvSpPr>
        <p:spPr>
          <a:xfrm>
            <a:off x="457200" y="5780088"/>
            <a:ext cx="1295400" cy="244475"/>
          </a:xfrm>
          <a:prstGeom prst="rect">
            <a:avLst/>
          </a:prstGeom>
        </p:spPr>
        <p:txBody>
          <a:bodyPr/>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C661EC3-1D7F-4FA1-96FD-CA9D50427818}" type="datetimeFigureOut">
              <a:rPr lang="en-US" smtClean="0"/>
              <a:pPr>
                <a:defRPr/>
              </a:pPr>
              <a:t>1/10/2018</a:t>
            </a:fld>
            <a:endParaRPr lang="en-US" dirty="0"/>
          </a:p>
        </p:txBody>
      </p:sp>
      <p:sp>
        <p:nvSpPr>
          <p:cNvPr id="6" name="Slide Number Placeholder 5"/>
          <p:cNvSpPr txBox="1">
            <a:spLocks/>
          </p:cNvSpPr>
          <p:nvPr userDrawn="1"/>
        </p:nvSpPr>
        <p:spPr>
          <a:xfrm>
            <a:off x="7848600" y="5780088"/>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9D6E6E22-72D0-48EE-9EB3-6F7D305E87D9}" type="slidenum">
              <a:rPr lang="en-US" smtClean="0"/>
              <a:pPr>
                <a:defRPr/>
              </a:pPr>
              <a:t>‹#›</a:t>
            </a:fld>
            <a:endParaRPr lang="en-US" dirty="0"/>
          </a:p>
        </p:txBody>
      </p:sp>
      <p:sp>
        <p:nvSpPr>
          <p:cNvPr id="2" name="Vertical Title 1"/>
          <p:cNvSpPr>
            <a:spLocks noGrp="1"/>
          </p:cNvSpPr>
          <p:nvPr>
            <p:ph type="title" orient="vert"/>
          </p:nvPr>
        </p:nvSpPr>
        <p:spPr>
          <a:xfrm>
            <a:off x="6629400" y="274639"/>
            <a:ext cx="2057400" cy="5364162"/>
          </a:xfrm>
        </p:spPr>
        <p:txBody>
          <a:bodyPr vert="eaVert"/>
          <a:lstStyle>
            <a:lvl1pPr>
              <a:defRPr>
                <a:solidFill>
                  <a:srgbClr val="008C9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p>
        </p:txBody>
      </p:sp>
      <p:sp>
        <p:nvSpPr>
          <p:cNvPr id="8"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r>
              <a:rPr lang="en-US"/>
              <a:t>DO NOT DISTRIBUTE</a:t>
            </a:r>
          </a:p>
        </p:txBody>
      </p:sp>
      <p:sp>
        <p:nvSpPr>
          <p:cNvPr id="9"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B821D906-D4E6-4726-AE48-7A1E65527146}" type="slidenum">
              <a:rPr lang="en-US"/>
              <a:pPr>
                <a:defRPr/>
              </a:pPr>
              <a:t>‹#›</a:t>
            </a:fld>
            <a:endParaRPr lang="en-US" dirty="0"/>
          </a:p>
        </p:txBody>
      </p:sp>
    </p:spTree>
    <p:extLst>
      <p:ext uri="{BB962C8B-B14F-4D97-AF65-F5344CB8AC3E}">
        <p14:creationId xmlns:p14="http://schemas.microsoft.com/office/powerpoint/2010/main" val="373243713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81202"/>
            <a:ext cx="7772400" cy="685801"/>
          </a:xfrm>
        </p:spPr>
        <p:txBody>
          <a:bodyPr/>
          <a:lstStyle>
            <a:lvl1pPr>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967990"/>
            <a:ext cx="6400800" cy="92202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67669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9"/>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0"/>
            <a:ext cx="8229600" cy="44958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457200" y="5775329"/>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6"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7" name="Slide Number Placeholder 5"/>
          <p:cNvSpPr>
            <a:spLocks noGrp="1"/>
          </p:cNvSpPr>
          <p:nvPr>
            <p:ph type="sldNum" sz="quarter" idx="12"/>
          </p:nvPr>
        </p:nvSpPr>
        <p:spPr>
          <a:xfrm>
            <a:off x="7848600" y="5775329"/>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15478716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143626"/>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0"/>
            <a:ext cx="8229600" cy="44958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457200" y="5775327"/>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6"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7" name="Slide Number Placeholder 5"/>
          <p:cNvSpPr>
            <a:spLocks noGrp="1"/>
          </p:cNvSpPr>
          <p:nvPr>
            <p:ph type="sldNum" sz="quarter" idx="12"/>
          </p:nvPr>
        </p:nvSpPr>
        <p:spPr>
          <a:xfrm>
            <a:off x="7848600" y="5775327"/>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2918717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143626"/>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914401"/>
            <a:ext cx="7772400" cy="1362075"/>
          </a:xfrm>
        </p:spPr>
        <p:txBody>
          <a:bodyPr anchor="ctr" anchorCtr="1"/>
          <a:lstStyle>
            <a:lvl1pPr algn="l">
              <a:defRPr sz="3200" b="0" cap="all">
                <a:solidFill>
                  <a:srgbClr val="008C95"/>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590801"/>
            <a:ext cx="7772400" cy="1500187"/>
          </a:xfrm>
        </p:spPr>
        <p:txBody>
          <a:bodyPr anchor="t" anchorCtr="0"/>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white"/>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p>
            <a:pPr>
              <a:defRPr/>
            </a:pPr>
            <a:fld id="{94BCC8BF-E574-478A-8AC8-73AB7F95A6AA}"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4656753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143626"/>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1430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30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10"/>
          </p:nvPr>
        </p:nvSpPr>
        <p:spPr>
          <a:xfrm>
            <a:off x="457200" y="5775327"/>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7"/>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1253490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143626"/>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57200" y="1143003"/>
            <a:ext cx="4040188" cy="4571999"/>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1143001"/>
            <a:ext cx="4041775" cy="4572000"/>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10"/>
          </p:nvPr>
        </p:nvSpPr>
        <p:spPr>
          <a:xfrm>
            <a:off x="457200" y="5775327"/>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2" name="Slide Number Placeholder 5"/>
          <p:cNvSpPr>
            <a:spLocks noGrp="1"/>
          </p:cNvSpPr>
          <p:nvPr>
            <p:ph type="sldNum" sz="quarter" idx="12"/>
          </p:nvPr>
        </p:nvSpPr>
        <p:spPr>
          <a:xfrm>
            <a:off x="7848600" y="5775327"/>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8965702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143626"/>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9" name="Date Placeholder 3"/>
          <p:cNvSpPr>
            <a:spLocks noGrp="1"/>
          </p:cNvSpPr>
          <p:nvPr>
            <p:ph type="dt" sz="half" idx="10"/>
          </p:nvPr>
        </p:nvSpPr>
        <p:spPr>
          <a:xfrm>
            <a:off x="457200" y="5775327"/>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7"/>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9158952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143626"/>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a:spLocks noGrp="1"/>
          </p:cNvSpPr>
          <p:nvPr>
            <p:ph type="dt" sz="half" idx="10"/>
          </p:nvPr>
        </p:nvSpPr>
        <p:spPr>
          <a:xfrm>
            <a:off x="457200" y="5775327"/>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7"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8" name="Slide Number Placeholder 5"/>
          <p:cNvSpPr>
            <a:spLocks noGrp="1"/>
          </p:cNvSpPr>
          <p:nvPr>
            <p:ph type="sldNum" sz="quarter" idx="12"/>
          </p:nvPr>
        </p:nvSpPr>
        <p:spPr>
          <a:xfrm>
            <a:off x="7848600" y="5775327"/>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41327925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143626"/>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8229600" cy="1162050"/>
          </a:xfrm>
        </p:spPr>
        <p:txBody>
          <a:bodyPr anchor="ctr" anchorCtr="1"/>
          <a:lstStyle>
            <a:lvl1pPr algn="l">
              <a:defRPr sz="3200" b="0">
                <a:solidFill>
                  <a:srgbClr val="008C95"/>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1447800"/>
            <a:ext cx="5111750" cy="4114800"/>
          </a:xfrm>
        </p:spPr>
        <p:txBody>
          <a:bodyPr/>
          <a:lstStyle>
            <a:lvl1pPr>
              <a:defRPr sz="2800">
                <a:solidFill>
                  <a:schemeClr val="bg1">
                    <a:lumMod val="50000"/>
                  </a:schemeClr>
                </a:solidFill>
              </a:defRPr>
            </a:lvl1pPr>
            <a:lvl2pPr>
              <a:defRPr sz="2800">
                <a:solidFill>
                  <a:schemeClr val="bg1">
                    <a:lumMod val="50000"/>
                  </a:schemeClr>
                </a:solidFill>
              </a:defRPr>
            </a:lvl2pPr>
            <a:lvl3pPr>
              <a:defRPr sz="2400">
                <a:solidFill>
                  <a:schemeClr val="bg1">
                    <a:lumMod val="50000"/>
                  </a:schemeClr>
                </a:solidFill>
              </a:defRPr>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447800"/>
            <a:ext cx="3008313" cy="4114800"/>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10"/>
          </p:nvPr>
        </p:nvSpPr>
        <p:spPr>
          <a:xfrm>
            <a:off x="457200" y="5775327"/>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2"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3" name="Slide Number Placeholder 5"/>
          <p:cNvSpPr>
            <a:spLocks noGrp="1"/>
          </p:cNvSpPr>
          <p:nvPr>
            <p:ph type="sldNum" sz="quarter" idx="12"/>
          </p:nvPr>
        </p:nvSpPr>
        <p:spPr>
          <a:xfrm>
            <a:off x="7848600" y="5775327"/>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7176595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143626"/>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343400"/>
            <a:ext cx="5486400" cy="381000"/>
          </a:xfrm>
        </p:spPr>
        <p:txBody>
          <a:bodyPr anchor="b"/>
          <a:lstStyle>
            <a:lvl1pPr algn="l">
              <a:defRPr sz="2000" b="1">
                <a:solidFill>
                  <a:srgbClr val="008C95"/>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7"/>
            <a:ext cx="5486400" cy="35782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4876800"/>
            <a:ext cx="5486400" cy="423862"/>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3"/>
          <p:cNvSpPr>
            <a:spLocks noGrp="1"/>
          </p:cNvSpPr>
          <p:nvPr>
            <p:ph type="dt" sz="half" idx="10"/>
          </p:nvPr>
        </p:nvSpPr>
        <p:spPr>
          <a:xfrm>
            <a:off x="457200" y="5775327"/>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7"/>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2385202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143626"/>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143000"/>
            <a:ext cx="8229600" cy="4495800"/>
          </a:xfrm>
        </p:spPr>
        <p:txBody>
          <a:bodyPr vert="eaVert"/>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457200" y="5775327"/>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7"/>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7236329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143626"/>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9"/>
            <a:ext cx="2057400" cy="5364162"/>
          </a:xfrm>
        </p:spPr>
        <p:txBody>
          <a:bodyPr vert="eaVert"/>
          <a:lstStyle>
            <a:lvl1pPr>
              <a:defRPr>
                <a:solidFill>
                  <a:srgbClr val="008C9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457200" y="5775327"/>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7"/>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311370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9"/>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914404"/>
            <a:ext cx="7772400" cy="1362075"/>
          </a:xfrm>
        </p:spPr>
        <p:txBody>
          <a:bodyPr anchor="ctr" anchorCtr="1"/>
          <a:lstStyle>
            <a:lvl1pPr algn="l">
              <a:defRPr sz="3200" b="0" cap="all">
                <a:solidFill>
                  <a:srgbClr val="008C95"/>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590804"/>
            <a:ext cx="7772400" cy="1500187"/>
          </a:xfrm>
        </p:spPr>
        <p:txBody>
          <a:bodyPr anchor="t" anchorCtr="0"/>
          <a:lstStyle>
            <a:lvl1pPr marL="0" indent="0">
              <a:buNone/>
              <a:defRPr sz="2000">
                <a:solidFill>
                  <a:schemeClr val="bg1">
                    <a:lumMod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a:xfrm>
            <a:off x="457200" y="5775329"/>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9"/>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21368406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Yellow -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902" y="1097279"/>
            <a:ext cx="8180195" cy="5120640"/>
          </a:xfrm>
        </p:spPr>
        <p:txBody>
          <a:bodyPr/>
          <a:lstStyle>
            <a:lvl1pPr>
              <a:buClr>
                <a:srgbClr val="6F6754"/>
              </a:buClr>
              <a:defRPr/>
            </a:lvl1pPr>
            <a:lvl2pPr>
              <a:buClr>
                <a:srgbClr val="6F6754"/>
              </a:buClr>
              <a:defRPr/>
            </a:lvl2pPr>
            <a:lvl3pPr>
              <a:buClr>
                <a:srgbClr val="6F6754"/>
              </a:buClr>
              <a:defRPr/>
            </a:lvl3pPr>
            <a:lvl4pPr>
              <a:buClr>
                <a:srgbClr val="6F6754"/>
              </a:buClr>
              <a:defRPr/>
            </a:lvl4pPr>
            <a:lvl5pPr>
              <a:buClr>
                <a:srgbClr val="6F675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9"/>
          <p:cNvSpPr>
            <a:spLocks noGrp="1" noChangeArrowheads="1"/>
          </p:cNvSpPr>
          <p:nvPr>
            <p:ph type="title"/>
          </p:nvPr>
        </p:nvSpPr>
        <p:spPr bwMode="auto">
          <a:xfrm>
            <a:off x="481902" y="237067"/>
            <a:ext cx="8180195" cy="7343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a:t>Click to edit Master title style</a:t>
            </a:r>
          </a:p>
        </p:txBody>
      </p:sp>
      <p:cxnSp>
        <p:nvCxnSpPr>
          <p:cNvPr id="9" name="Straight Connector 8"/>
          <p:cNvCxnSpPr/>
          <p:nvPr userDrawn="1"/>
        </p:nvCxnSpPr>
        <p:spPr>
          <a:xfrm flipH="1">
            <a:off x="481903" y="972548"/>
            <a:ext cx="8662097" cy="0"/>
          </a:xfrm>
          <a:prstGeom prst="line">
            <a:avLst/>
          </a:prstGeom>
          <a:ln w="19050">
            <a:solidFill>
              <a:srgbClr val="00539B"/>
            </a:solidFill>
          </a:ln>
        </p:spPr>
        <p:style>
          <a:lnRef idx="1">
            <a:schemeClr val="accent1"/>
          </a:lnRef>
          <a:fillRef idx="0">
            <a:schemeClr val="accent1"/>
          </a:fillRef>
          <a:effectRef idx="0">
            <a:schemeClr val="accent1"/>
          </a:effectRef>
          <a:fontRef idx="minor">
            <a:schemeClr val="tx1"/>
          </a:fontRef>
        </p:style>
      </p:cxnSp>
      <p:sp>
        <p:nvSpPr>
          <p:cNvPr id="10" name="Slide Number Placeholder 1"/>
          <p:cNvSpPr>
            <a:spLocks noGrp="1"/>
          </p:cNvSpPr>
          <p:nvPr>
            <p:ph type="sldNum" sz="quarter" idx="4"/>
          </p:nvPr>
        </p:nvSpPr>
        <p:spPr>
          <a:xfrm>
            <a:off x="7067550" y="6432550"/>
            <a:ext cx="2057400" cy="365125"/>
          </a:xfrm>
          <a:prstGeom prst="rect">
            <a:avLst/>
          </a:prstGeom>
        </p:spPr>
        <p:txBody>
          <a:bodyPr vert="horz" lIns="91440" tIns="45720" rIns="91440" bIns="45720" rtlCol="0" anchor="ctr"/>
          <a:lstStyle>
            <a:lvl1pPr algn="r">
              <a:defRPr sz="1200">
                <a:solidFill>
                  <a:schemeClr val="tx1"/>
                </a:solidFill>
              </a:defRPr>
            </a:lvl1pPr>
          </a:lstStyle>
          <a:p>
            <a:fld id="{C242CE83-7698-4077-AD1A-BB90C14FE06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4958824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9"/>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1430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30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10"/>
          </p:nvPr>
        </p:nvSpPr>
        <p:spPr>
          <a:xfrm>
            <a:off x="457200" y="5775329"/>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9"/>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153500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9"/>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57200" y="1143004"/>
            <a:ext cx="4040188" cy="4571999"/>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7" y="1143001"/>
            <a:ext cx="4041775" cy="4572000"/>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10"/>
          </p:nvPr>
        </p:nvSpPr>
        <p:spPr>
          <a:xfrm>
            <a:off x="457200" y="5775329"/>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2" name="Slide Number Placeholder 5"/>
          <p:cNvSpPr>
            <a:spLocks noGrp="1"/>
          </p:cNvSpPr>
          <p:nvPr>
            <p:ph type="sldNum" sz="quarter" idx="12"/>
          </p:nvPr>
        </p:nvSpPr>
        <p:spPr>
          <a:xfrm>
            <a:off x="7848600" y="5775329"/>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246916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9"/>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9" name="Date Placeholder 3"/>
          <p:cNvSpPr>
            <a:spLocks noGrp="1"/>
          </p:cNvSpPr>
          <p:nvPr>
            <p:ph type="dt" sz="half" idx="10"/>
          </p:nvPr>
        </p:nvSpPr>
        <p:spPr>
          <a:xfrm>
            <a:off x="457200" y="5775329"/>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9"/>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4191204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9"/>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a:spLocks noGrp="1"/>
          </p:cNvSpPr>
          <p:nvPr>
            <p:ph type="dt" sz="half" idx="10"/>
          </p:nvPr>
        </p:nvSpPr>
        <p:spPr>
          <a:xfrm>
            <a:off x="457200" y="5775329"/>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7"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8" name="Slide Number Placeholder 5"/>
          <p:cNvSpPr>
            <a:spLocks noGrp="1"/>
          </p:cNvSpPr>
          <p:nvPr>
            <p:ph type="sldNum" sz="quarter" idx="12"/>
          </p:nvPr>
        </p:nvSpPr>
        <p:spPr>
          <a:xfrm>
            <a:off x="7848600" y="5775329"/>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10987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9"/>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8229600" cy="1162050"/>
          </a:xfrm>
        </p:spPr>
        <p:txBody>
          <a:bodyPr anchor="ctr" anchorCtr="1"/>
          <a:lstStyle>
            <a:lvl1pPr algn="l">
              <a:defRPr sz="3200" b="0">
                <a:solidFill>
                  <a:srgbClr val="008C95"/>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1447800"/>
            <a:ext cx="5111750" cy="4114800"/>
          </a:xfrm>
        </p:spPr>
        <p:txBody>
          <a:bodyPr/>
          <a:lstStyle>
            <a:lvl1pPr>
              <a:defRPr sz="2800">
                <a:solidFill>
                  <a:schemeClr val="bg1">
                    <a:lumMod val="50000"/>
                  </a:schemeClr>
                </a:solidFill>
              </a:defRPr>
            </a:lvl1pPr>
            <a:lvl2pPr>
              <a:defRPr sz="2800">
                <a:solidFill>
                  <a:schemeClr val="bg1">
                    <a:lumMod val="50000"/>
                  </a:schemeClr>
                </a:solidFill>
              </a:defRPr>
            </a:lvl2pPr>
            <a:lvl3pPr>
              <a:defRPr sz="2400">
                <a:solidFill>
                  <a:schemeClr val="bg1">
                    <a:lumMod val="50000"/>
                  </a:schemeClr>
                </a:solidFill>
              </a:defRPr>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447800"/>
            <a:ext cx="3008313" cy="4114800"/>
          </a:xfrm>
        </p:spPr>
        <p:txBody>
          <a:bodyPr/>
          <a:lstStyle>
            <a:lvl1pPr marL="0" indent="0">
              <a:buNone/>
              <a:defRPr sz="1400">
                <a:solidFill>
                  <a:schemeClr val="bg1">
                    <a:lumMod val="50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1" name="Date Placeholder 3"/>
          <p:cNvSpPr>
            <a:spLocks noGrp="1"/>
          </p:cNvSpPr>
          <p:nvPr>
            <p:ph type="dt" sz="half" idx="10"/>
          </p:nvPr>
        </p:nvSpPr>
        <p:spPr>
          <a:xfrm>
            <a:off x="457200" y="5775329"/>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2"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3" name="Slide Number Placeholder 5"/>
          <p:cNvSpPr>
            <a:spLocks noGrp="1"/>
          </p:cNvSpPr>
          <p:nvPr>
            <p:ph type="sldNum" sz="quarter" idx="12"/>
          </p:nvPr>
        </p:nvSpPr>
        <p:spPr>
          <a:xfrm>
            <a:off x="7848600" y="5775329"/>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61827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1D9E69-209D-478F-B62D-B728F6FA56AD}"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90930-0545-42E7-9912-AE65DE38AEA0}" type="slidenum">
              <a:rPr lang="en-US" smtClean="0"/>
              <a:t>‹#›</a:t>
            </a:fld>
            <a:endParaRPr lang="en-US"/>
          </a:p>
        </p:txBody>
      </p:sp>
    </p:spTree>
    <p:extLst>
      <p:ext uri="{BB962C8B-B14F-4D97-AF65-F5344CB8AC3E}">
        <p14:creationId xmlns:p14="http://schemas.microsoft.com/office/powerpoint/2010/main" val="40811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9"/>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343400"/>
            <a:ext cx="5486400" cy="381000"/>
          </a:xfrm>
        </p:spPr>
        <p:txBody>
          <a:bodyPr anchor="b"/>
          <a:lstStyle>
            <a:lvl1pPr algn="l">
              <a:defRPr sz="2000" b="1">
                <a:solidFill>
                  <a:srgbClr val="008C95"/>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9"/>
            <a:ext cx="5486400" cy="35782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4876800"/>
            <a:ext cx="5486400" cy="423862"/>
          </a:xfrm>
        </p:spPr>
        <p:txBody>
          <a:bodyPr/>
          <a:lstStyle>
            <a:lvl1pPr marL="0" indent="0">
              <a:buNone/>
              <a:defRPr sz="1400">
                <a:solidFill>
                  <a:schemeClr val="bg1">
                    <a:lumMod val="50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9" name="Date Placeholder 3"/>
          <p:cNvSpPr>
            <a:spLocks noGrp="1"/>
          </p:cNvSpPr>
          <p:nvPr>
            <p:ph type="dt" sz="half" idx="10"/>
          </p:nvPr>
        </p:nvSpPr>
        <p:spPr>
          <a:xfrm>
            <a:off x="457200" y="5775329"/>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9"/>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921710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9"/>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143000"/>
            <a:ext cx="8229600" cy="4495800"/>
          </a:xfrm>
        </p:spPr>
        <p:txBody>
          <a:bodyPr vert="eaVert"/>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457200" y="5775329"/>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9"/>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646709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9"/>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9"/>
            <a:ext cx="2057400" cy="5364162"/>
          </a:xfrm>
        </p:spPr>
        <p:txBody>
          <a:bodyPr vert="eaVert"/>
          <a:lstStyle>
            <a:lvl1pPr>
              <a:defRPr>
                <a:solidFill>
                  <a:srgbClr val="008C9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457200" y="5775329"/>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9"/>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292688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pic>
        <p:nvPicPr>
          <p:cNvPr id="2" name="Picture 1" descr="1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5331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pic>
        <p:nvPicPr>
          <p:cNvPr id="2" name="Picture 1" descr="1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descr="brand_lin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7047" y="990023"/>
            <a:ext cx="3311174" cy="71278"/>
          </a:xfrm>
          <a:prstGeom prst="rect">
            <a:avLst/>
          </a:prstGeom>
        </p:spPr>
      </p:pic>
      <p:sp>
        <p:nvSpPr>
          <p:cNvPr id="4" name="Text Placeholder 11"/>
          <p:cNvSpPr>
            <a:spLocks noGrp="1"/>
          </p:cNvSpPr>
          <p:nvPr>
            <p:ph type="body" sz="quarter" idx="10" hasCustomPrompt="1"/>
          </p:nvPr>
        </p:nvSpPr>
        <p:spPr>
          <a:xfrm>
            <a:off x="527047" y="386283"/>
            <a:ext cx="4995100" cy="649288"/>
          </a:xfrm>
          <a:prstGeom prst="rect">
            <a:avLst/>
          </a:prstGeom>
        </p:spPr>
        <p:txBody>
          <a:bodyPr vert="horz"/>
          <a:lstStyle>
            <a:lvl1pPr marL="0" indent="0" algn="l">
              <a:buFontTx/>
              <a:buNone/>
              <a:defRPr b="1" baseline="0">
                <a:solidFill>
                  <a:srgbClr val="008C95"/>
                </a:solidFill>
                <a:latin typeface="Arial"/>
                <a:cs typeface="Arial"/>
              </a:defRPr>
            </a:lvl1pPr>
          </a:lstStyle>
          <a:p>
            <a:pPr lvl="0"/>
            <a:r>
              <a:rPr lang="en-US" dirty="0"/>
              <a:t>TITLE 1</a:t>
            </a:r>
          </a:p>
        </p:txBody>
      </p:sp>
      <p:sp>
        <p:nvSpPr>
          <p:cNvPr id="5" name="Content Placeholder 5"/>
          <p:cNvSpPr>
            <a:spLocks noGrp="1"/>
          </p:cNvSpPr>
          <p:nvPr>
            <p:ph sz="quarter" idx="11"/>
          </p:nvPr>
        </p:nvSpPr>
        <p:spPr>
          <a:xfrm>
            <a:off x="621117" y="1260066"/>
            <a:ext cx="4356100" cy="2446454"/>
          </a:xfrm>
          <a:prstGeom prst="rect">
            <a:avLst/>
          </a:prstGeom>
        </p:spPr>
        <p:txBody>
          <a:bodyPr vert="horz"/>
          <a:lstStyle>
            <a:lvl1pPr>
              <a:defRPr sz="2400" b="0" i="0">
                <a:solidFill>
                  <a:srgbClr val="008C95"/>
                </a:solidFill>
                <a:latin typeface="Arial"/>
                <a:cs typeface="Arial"/>
              </a:defRPr>
            </a:lvl1pPr>
            <a:lvl2pPr>
              <a:defRPr sz="2000" b="0" i="0">
                <a:solidFill>
                  <a:srgbClr val="008C95"/>
                </a:solidFill>
                <a:latin typeface="Arial"/>
                <a:cs typeface="Arial"/>
              </a:defRPr>
            </a:lvl2pPr>
            <a:lvl3pPr>
              <a:defRPr sz="1800" b="0" i="0">
                <a:solidFill>
                  <a:srgbClr val="008C95"/>
                </a:solidFill>
                <a:latin typeface="Arial"/>
                <a:cs typeface="Arial"/>
              </a:defRPr>
            </a:lvl3pPr>
            <a:lvl4pPr>
              <a:defRPr sz="1600" b="0" i="0">
                <a:solidFill>
                  <a:srgbClr val="008C95"/>
                </a:solidFill>
                <a:latin typeface="Arial"/>
                <a:cs typeface="Arial"/>
              </a:defRPr>
            </a:lvl4pPr>
            <a:lvl5pPr>
              <a:defRPr sz="1600" b="0" i="0">
                <a:solidFill>
                  <a:srgbClr val="008C95"/>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9954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pic>
        <p:nvPicPr>
          <p:cNvPr id="5" name="Picture 4" descr="1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7368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81200"/>
            <a:ext cx="7772400" cy="685801"/>
          </a:xfrm>
        </p:spPr>
        <p:txBody>
          <a:bodyPr/>
          <a:lstStyle>
            <a:lvl1pPr>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967990"/>
            <a:ext cx="6400800" cy="92202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00404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0"/>
            <a:ext cx="8229600" cy="44958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Tree>
    <p:extLst>
      <p:ext uri="{BB962C8B-B14F-4D97-AF65-F5344CB8AC3E}">
        <p14:creationId xmlns:p14="http://schemas.microsoft.com/office/powerpoint/2010/main" val="3636206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914400"/>
            <a:ext cx="7772400" cy="1362075"/>
          </a:xfrm>
        </p:spPr>
        <p:txBody>
          <a:bodyPr anchor="ctr" anchorCtr="1"/>
          <a:lstStyle>
            <a:lvl1pPr algn="l">
              <a:defRPr sz="3200" b="0" cap="all">
                <a:solidFill>
                  <a:srgbClr val="008C95"/>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590800"/>
            <a:ext cx="7772400" cy="1500187"/>
          </a:xfrm>
        </p:spPr>
        <p:txBody>
          <a:bodyPr anchor="t" anchorCtr="0"/>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089899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1430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30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099223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1D9E69-209D-478F-B62D-B728F6FA56AD}"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90930-0545-42E7-9912-AE65DE38AEA0}" type="slidenum">
              <a:rPr lang="en-US" smtClean="0"/>
              <a:t>‹#›</a:t>
            </a:fld>
            <a:endParaRPr lang="en-US"/>
          </a:p>
        </p:txBody>
      </p:sp>
    </p:spTree>
    <p:extLst>
      <p:ext uri="{BB962C8B-B14F-4D97-AF65-F5344CB8AC3E}">
        <p14:creationId xmlns:p14="http://schemas.microsoft.com/office/powerpoint/2010/main" val="3333248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57200" y="1143001"/>
            <a:ext cx="4040188" cy="4571999"/>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1143001"/>
            <a:ext cx="4041775" cy="4572000"/>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2"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427039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9"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416511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7"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8"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442087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8229600" cy="1162050"/>
          </a:xfrm>
        </p:spPr>
        <p:txBody>
          <a:bodyPr anchor="ctr" anchorCtr="1"/>
          <a:lstStyle>
            <a:lvl1pPr algn="l">
              <a:defRPr sz="3200" b="0">
                <a:solidFill>
                  <a:srgbClr val="008C95"/>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1447800"/>
            <a:ext cx="5111750" cy="4114800"/>
          </a:xfrm>
        </p:spPr>
        <p:txBody>
          <a:bodyPr/>
          <a:lstStyle>
            <a:lvl1pPr>
              <a:defRPr sz="2800">
                <a:solidFill>
                  <a:schemeClr val="bg1">
                    <a:lumMod val="50000"/>
                  </a:schemeClr>
                </a:solidFill>
              </a:defRPr>
            </a:lvl1pPr>
            <a:lvl2pPr>
              <a:defRPr sz="2800">
                <a:solidFill>
                  <a:schemeClr val="bg1">
                    <a:lumMod val="50000"/>
                  </a:schemeClr>
                </a:solidFill>
              </a:defRPr>
            </a:lvl2pPr>
            <a:lvl3pPr>
              <a:defRPr sz="2400">
                <a:solidFill>
                  <a:schemeClr val="bg1">
                    <a:lumMod val="50000"/>
                  </a:schemeClr>
                </a:solidFill>
              </a:defRPr>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47800"/>
            <a:ext cx="3008313" cy="4114800"/>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2"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3"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421337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343400"/>
            <a:ext cx="5486400" cy="381000"/>
          </a:xfrm>
        </p:spPr>
        <p:txBody>
          <a:bodyPr anchor="b"/>
          <a:lstStyle>
            <a:lvl1pPr algn="l">
              <a:defRPr sz="2000" b="1">
                <a:solidFill>
                  <a:srgbClr val="008C95"/>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35782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4876800"/>
            <a:ext cx="5486400" cy="423862"/>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985949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143000"/>
            <a:ext cx="8229600" cy="4495800"/>
          </a:xfrm>
        </p:spPr>
        <p:txBody>
          <a:bodyPr vert="eaVert"/>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346566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9"/>
            <a:ext cx="2057400" cy="5364162"/>
          </a:xfrm>
        </p:spPr>
        <p:txBody>
          <a:bodyPr vert="eaVert"/>
          <a:lstStyle>
            <a:lvl1pPr>
              <a:defRPr>
                <a:solidFill>
                  <a:srgbClr val="008C9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8519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D798B-0343-4DF2-9C19-B45205629A64}" type="slidenum">
              <a:rPr lang="en-US" smtClean="0"/>
              <a:t>‹#›</a:t>
            </a:fld>
            <a:endParaRPr lang="en-US"/>
          </a:p>
        </p:txBody>
      </p:sp>
    </p:spTree>
    <p:extLst>
      <p:ext uri="{BB962C8B-B14F-4D97-AF65-F5344CB8AC3E}">
        <p14:creationId xmlns:p14="http://schemas.microsoft.com/office/powerpoint/2010/main" val="9524833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D798B-0343-4DF2-9C19-B45205629A64}" type="slidenum">
              <a:rPr lang="en-US" smtClean="0"/>
              <a:t>‹#›</a:t>
            </a:fld>
            <a:endParaRPr lang="en-US"/>
          </a:p>
        </p:txBody>
      </p:sp>
    </p:spTree>
    <p:extLst>
      <p:ext uri="{BB962C8B-B14F-4D97-AF65-F5344CB8AC3E}">
        <p14:creationId xmlns:p14="http://schemas.microsoft.com/office/powerpoint/2010/main" val="515270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D798B-0343-4DF2-9C19-B45205629A64}" type="slidenum">
              <a:rPr lang="en-US" smtClean="0"/>
              <a:t>‹#›</a:t>
            </a:fld>
            <a:endParaRPr lang="en-US"/>
          </a:p>
        </p:txBody>
      </p:sp>
    </p:spTree>
    <p:extLst>
      <p:ext uri="{BB962C8B-B14F-4D97-AF65-F5344CB8AC3E}">
        <p14:creationId xmlns:p14="http://schemas.microsoft.com/office/powerpoint/2010/main" val="4043202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1D9E69-209D-478F-B62D-B728F6FA56AD}"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90930-0545-42E7-9912-AE65DE38AEA0}" type="slidenum">
              <a:rPr lang="en-US" smtClean="0"/>
              <a:t>‹#›</a:t>
            </a:fld>
            <a:endParaRPr lang="en-US"/>
          </a:p>
        </p:txBody>
      </p:sp>
    </p:spTree>
    <p:extLst>
      <p:ext uri="{BB962C8B-B14F-4D97-AF65-F5344CB8AC3E}">
        <p14:creationId xmlns:p14="http://schemas.microsoft.com/office/powerpoint/2010/main" val="28762845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D798B-0343-4DF2-9C19-B45205629A64}" type="slidenum">
              <a:rPr lang="en-US" smtClean="0"/>
              <a:t>‹#›</a:t>
            </a:fld>
            <a:endParaRPr lang="en-US"/>
          </a:p>
        </p:txBody>
      </p:sp>
    </p:spTree>
    <p:extLst>
      <p:ext uri="{BB962C8B-B14F-4D97-AF65-F5344CB8AC3E}">
        <p14:creationId xmlns:p14="http://schemas.microsoft.com/office/powerpoint/2010/main" val="21086038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3D798B-0343-4DF2-9C19-B45205629A64}" type="slidenum">
              <a:rPr lang="en-US" smtClean="0"/>
              <a:t>‹#›</a:t>
            </a:fld>
            <a:endParaRPr lang="en-US"/>
          </a:p>
        </p:txBody>
      </p:sp>
    </p:spTree>
    <p:extLst>
      <p:ext uri="{BB962C8B-B14F-4D97-AF65-F5344CB8AC3E}">
        <p14:creationId xmlns:p14="http://schemas.microsoft.com/office/powerpoint/2010/main" val="27513826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3D798B-0343-4DF2-9C19-B45205629A64}" type="slidenum">
              <a:rPr lang="en-US" smtClean="0"/>
              <a:t>‹#›</a:t>
            </a:fld>
            <a:endParaRPr lang="en-US"/>
          </a:p>
        </p:txBody>
      </p:sp>
    </p:spTree>
    <p:extLst>
      <p:ext uri="{BB962C8B-B14F-4D97-AF65-F5344CB8AC3E}">
        <p14:creationId xmlns:p14="http://schemas.microsoft.com/office/powerpoint/2010/main" val="2063445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3D798B-0343-4DF2-9C19-B45205629A64}" type="slidenum">
              <a:rPr lang="en-US" smtClean="0"/>
              <a:t>‹#›</a:t>
            </a:fld>
            <a:endParaRPr lang="en-US"/>
          </a:p>
        </p:txBody>
      </p:sp>
    </p:spTree>
    <p:extLst>
      <p:ext uri="{BB962C8B-B14F-4D97-AF65-F5344CB8AC3E}">
        <p14:creationId xmlns:p14="http://schemas.microsoft.com/office/powerpoint/2010/main" val="5648705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D798B-0343-4DF2-9C19-B45205629A64}" type="slidenum">
              <a:rPr lang="en-US" smtClean="0"/>
              <a:t>‹#›</a:t>
            </a:fld>
            <a:endParaRPr lang="en-US"/>
          </a:p>
        </p:txBody>
      </p:sp>
    </p:spTree>
    <p:extLst>
      <p:ext uri="{BB962C8B-B14F-4D97-AF65-F5344CB8AC3E}">
        <p14:creationId xmlns:p14="http://schemas.microsoft.com/office/powerpoint/2010/main" val="4436717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D798B-0343-4DF2-9C19-B45205629A64}" type="slidenum">
              <a:rPr lang="en-US" smtClean="0"/>
              <a:t>‹#›</a:t>
            </a:fld>
            <a:endParaRPr lang="en-US"/>
          </a:p>
        </p:txBody>
      </p:sp>
    </p:spTree>
    <p:extLst>
      <p:ext uri="{BB962C8B-B14F-4D97-AF65-F5344CB8AC3E}">
        <p14:creationId xmlns:p14="http://schemas.microsoft.com/office/powerpoint/2010/main" val="10050512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D798B-0343-4DF2-9C19-B45205629A64}" type="slidenum">
              <a:rPr lang="en-US" smtClean="0"/>
              <a:t>‹#›</a:t>
            </a:fld>
            <a:endParaRPr lang="en-US"/>
          </a:p>
        </p:txBody>
      </p:sp>
    </p:spTree>
    <p:extLst>
      <p:ext uri="{BB962C8B-B14F-4D97-AF65-F5344CB8AC3E}">
        <p14:creationId xmlns:p14="http://schemas.microsoft.com/office/powerpoint/2010/main" val="23524861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D798B-0343-4DF2-9C19-B45205629A64}" type="slidenum">
              <a:rPr lang="en-US" smtClean="0"/>
              <a:t>‹#›</a:t>
            </a:fld>
            <a:endParaRPr lang="en-US"/>
          </a:p>
        </p:txBody>
      </p:sp>
    </p:spTree>
    <p:extLst>
      <p:ext uri="{BB962C8B-B14F-4D97-AF65-F5344CB8AC3E}">
        <p14:creationId xmlns:p14="http://schemas.microsoft.com/office/powerpoint/2010/main" val="5274781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81200"/>
            <a:ext cx="7772400" cy="685801"/>
          </a:xfrm>
        </p:spPr>
        <p:txBody>
          <a:bodyPr/>
          <a:lstStyle>
            <a:lvl1pPr>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967990"/>
            <a:ext cx="6400800" cy="92202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007798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0"/>
            <a:ext cx="8229600" cy="44958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Tree>
    <p:extLst>
      <p:ext uri="{BB962C8B-B14F-4D97-AF65-F5344CB8AC3E}">
        <p14:creationId xmlns:p14="http://schemas.microsoft.com/office/powerpoint/2010/main" val="1671723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1D9E69-209D-478F-B62D-B728F6FA56AD}" type="datetimeFigureOut">
              <a:rPr lang="en-US" smtClean="0"/>
              <a:t>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990930-0545-42E7-9912-AE65DE38AEA0}" type="slidenum">
              <a:rPr lang="en-US" smtClean="0"/>
              <a:t>‹#›</a:t>
            </a:fld>
            <a:endParaRPr lang="en-US"/>
          </a:p>
        </p:txBody>
      </p:sp>
    </p:spTree>
    <p:extLst>
      <p:ext uri="{BB962C8B-B14F-4D97-AF65-F5344CB8AC3E}">
        <p14:creationId xmlns:p14="http://schemas.microsoft.com/office/powerpoint/2010/main" val="23557840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914400"/>
            <a:ext cx="7772400" cy="1362075"/>
          </a:xfrm>
        </p:spPr>
        <p:txBody>
          <a:bodyPr anchor="ctr" anchorCtr="1"/>
          <a:lstStyle>
            <a:lvl1pPr algn="l">
              <a:defRPr sz="3200" b="0" cap="all">
                <a:solidFill>
                  <a:srgbClr val="008C95"/>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590800"/>
            <a:ext cx="7772400" cy="1500187"/>
          </a:xfrm>
        </p:spPr>
        <p:txBody>
          <a:bodyPr anchor="t" anchorCtr="0"/>
          <a:lstStyle>
            <a:lvl1pPr marL="0" indent="0">
              <a:buNone/>
              <a:defRPr sz="2000">
                <a:solidFill>
                  <a:srgbClr val="33333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2"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39521618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1430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30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3"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33821277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57200" y="1143001"/>
            <a:ext cx="4040188" cy="4571999"/>
          </a:xfrm>
        </p:spPr>
        <p:txBody>
          <a:bodyPr/>
          <a:lstStyle>
            <a:lvl1pPr>
              <a:defRPr sz="2400">
                <a:solidFill>
                  <a:srgbClr val="333333"/>
                </a:solidFill>
              </a:defRPr>
            </a:lvl1pPr>
            <a:lvl2pPr>
              <a:defRPr sz="2000">
                <a:solidFill>
                  <a:srgbClr val="333333"/>
                </a:solidFill>
              </a:defRPr>
            </a:lvl2pPr>
            <a:lvl3pPr>
              <a:defRPr sz="1800">
                <a:solidFill>
                  <a:srgbClr val="333333"/>
                </a:solidFill>
              </a:defRPr>
            </a:lvl3pPr>
            <a:lvl4pPr>
              <a:defRPr sz="1600">
                <a:solidFill>
                  <a:srgbClr val="333333"/>
                </a:solidFill>
              </a:defRPr>
            </a:lvl4pPr>
            <a:lvl5pPr>
              <a:defRPr sz="1600">
                <a:solidFill>
                  <a:srgbClr val="333333"/>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1143001"/>
            <a:ext cx="4041775" cy="4572000"/>
          </a:xfrm>
        </p:spPr>
        <p:txBody>
          <a:bodyPr/>
          <a:lstStyle>
            <a:lvl1pPr>
              <a:defRPr sz="2400">
                <a:solidFill>
                  <a:srgbClr val="333333"/>
                </a:solidFill>
              </a:defRPr>
            </a:lvl1pPr>
            <a:lvl2pPr>
              <a:defRPr sz="2000">
                <a:solidFill>
                  <a:srgbClr val="333333"/>
                </a:solidFill>
              </a:defRPr>
            </a:lvl2pPr>
            <a:lvl3pPr>
              <a:defRPr sz="1800">
                <a:solidFill>
                  <a:srgbClr val="333333"/>
                </a:solidFill>
              </a:defRPr>
            </a:lvl3pPr>
            <a:lvl4pPr>
              <a:defRPr sz="1600">
                <a:solidFill>
                  <a:srgbClr val="333333"/>
                </a:solidFill>
              </a:defRPr>
            </a:lvl4pPr>
            <a:lvl5pPr>
              <a:defRPr sz="1600">
                <a:solidFill>
                  <a:srgbClr val="333333"/>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2"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3"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5119084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8"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35687893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8"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0"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29796777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8229600" cy="1162050"/>
          </a:xfrm>
        </p:spPr>
        <p:txBody>
          <a:bodyPr anchor="ctr" anchorCtr="1"/>
          <a:lstStyle>
            <a:lvl1pPr algn="l">
              <a:defRPr sz="3200" b="0">
                <a:solidFill>
                  <a:srgbClr val="008C95"/>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1447800"/>
            <a:ext cx="5111750" cy="4114800"/>
          </a:xfrm>
        </p:spPr>
        <p:txBody>
          <a:bodyPr/>
          <a:lstStyle>
            <a:lvl1pPr>
              <a:defRPr sz="2800">
                <a:solidFill>
                  <a:srgbClr val="333333"/>
                </a:solidFill>
              </a:defRPr>
            </a:lvl1pPr>
            <a:lvl2pPr>
              <a:defRPr sz="2800">
                <a:solidFill>
                  <a:srgbClr val="333333"/>
                </a:solidFill>
              </a:defRPr>
            </a:lvl2pPr>
            <a:lvl3pPr>
              <a:defRPr sz="2400">
                <a:solidFill>
                  <a:srgbClr val="333333"/>
                </a:solidFill>
              </a:defRPr>
            </a:lvl3pPr>
            <a:lvl4pPr>
              <a:defRPr sz="2000">
                <a:solidFill>
                  <a:srgbClr val="333333"/>
                </a:solidFill>
              </a:defRPr>
            </a:lvl4pPr>
            <a:lvl5pPr>
              <a:defRPr sz="2000">
                <a:solidFill>
                  <a:srgbClr val="33333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47800"/>
            <a:ext cx="3008313" cy="4114800"/>
          </a:xfrm>
        </p:spPr>
        <p:txBody>
          <a:bodyPr/>
          <a:lstStyle>
            <a:lvl1pPr marL="0" indent="0">
              <a:buNone/>
              <a:defRPr sz="1400">
                <a:solidFill>
                  <a:srgbClr val="33333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3"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0"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8820558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343400"/>
            <a:ext cx="5486400" cy="381000"/>
          </a:xfrm>
        </p:spPr>
        <p:txBody>
          <a:bodyPr anchor="b"/>
          <a:lstStyle>
            <a:lvl1pPr algn="l">
              <a:defRPr sz="2000" b="1">
                <a:solidFill>
                  <a:srgbClr val="008C95"/>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35782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4876800"/>
            <a:ext cx="5486400" cy="423862"/>
          </a:xfrm>
        </p:spPr>
        <p:txBody>
          <a:bodyPr/>
          <a:lstStyle>
            <a:lvl1pPr marL="0" indent="0">
              <a:buNone/>
              <a:defRPr sz="1400">
                <a:solidFill>
                  <a:srgbClr val="33333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3"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15764115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143000"/>
            <a:ext cx="8229600" cy="4495800"/>
          </a:xfrm>
        </p:spPr>
        <p:txBody>
          <a:bodyPr vert="eaVert"/>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2"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21364470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9"/>
            <a:ext cx="2057400" cy="5364162"/>
          </a:xfrm>
        </p:spPr>
        <p:txBody>
          <a:bodyPr vert="eaVert"/>
          <a:lstStyle>
            <a:lvl1pPr>
              <a:defRPr>
                <a:solidFill>
                  <a:srgbClr val="008C9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2"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17852629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81200"/>
            <a:ext cx="7772400" cy="685801"/>
          </a:xfrm>
        </p:spPr>
        <p:txBody>
          <a:bodyPr/>
          <a:lstStyle>
            <a:lvl1pPr>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967990"/>
            <a:ext cx="6400800" cy="92202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59908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1D9E69-209D-478F-B62D-B728F6FA56AD}" type="datetimeFigureOut">
              <a:rPr lang="en-US" smtClean="0"/>
              <a:t>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90930-0545-42E7-9912-AE65DE38AEA0}" type="slidenum">
              <a:rPr lang="en-US" smtClean="0"/>
              <a:t>‹#›</a:t>
            </a:fld>
            <a:endParaRPr lang="en-US"/>
          </a:p>
        </p:txBody>
      </p:sp>
    </p:spTree>
    <p:extLst>
      <p:ext uri="{BB962C8B-B14F-4D97-AF65-F5344CB8AC3E}">
        <p14:creationId xmlns:p14="http://schemas.microsoft.com/office/powerpoint/2010/main" val="1302451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0"/>
            <a:ext cx="8229600" cy="44958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6"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7"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8" name="Date Placeholder 3"/>
          <p:cNvSpPr txBox="1">
            <a:spLocks/>
          </p:cNvSpPr>
          <p:nvPr userDrawn="1"/>
        </p:nvSpPr>
        <p:spPr>
          <a:xfrm>
            <a:off x="457200" y="5780567"/>
            <a:ext cx="1295400" cy="244475"/>
          </a:xfrm>
          <a:prstGeom prst="rect">
            <a:avLst/>
          </a:prstGeom>
        </p:spPr>
        <p:txBody>
          <a:bodyPr/>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C661EC3-1D7F-4FA1-96FD-CA9D50427818}" type="datetimeFigureOut">
              <a:rPr lang="en-US" smtClean="0"/>
              <a:pPr>
                <a:defRPr/>
              </a:pPr>
              <a:t>1/10/2018</a:t>
            </a:fld>
            <a:endParaRPr lang="en-US" dirty="0"/>
          </a:p>
        </p:txBody>
      </p:sp>
      <p:sp>
        <p:nvSpPr>
          <p:cNvPr id="9"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25460110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914400"/>
            <a:ext cx="7772400" cy="1362075"/>
          </a:xfrm>
        </p:spPr>
        <p:txBody>
          <a:bodyPr anchor="ctr" anchorCtr="1"/>
          <a:lstStyle>
            <a:lvl1pPr algn="l">
              <a:defRPr sz="3200" b="0" cap="all">
                <a:solidFill>
                  <a:srgbClr val="008C95"/>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590800"/>
            <a:ext cx="7772400" cy="1500187"/>
          </a:xfrm>
        </p:spPr>
        <p:txBody>
          <a:bodyPr anchor="t" anchorCtr="0"/>
          <a:lstStyle>
            <a:lvl1pPr marL="0" indent="0">
              <a:buNone/>
              <a:defRPr sz="2000">
                <a:solidFill>
                  <a:srgbClr val="33333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1" name="Date Placeholder 3"/>
          <p:cNvSpPr txBox="1">
            <a:spLocks/>
          </p:cNvSpPr>
          <p:nvPr userDrawn="1"/>
        </p:nvSpPr>
        <p:spPr>
          <a:xfrm>
            <a:off x="457200" y="5780567"/>
            <a:ext cx="1295400" cy="244475"/>
          </a:xfrm>
          <a:prstGeom prst="rect">
            <a:avLst/>
          </a:prstGeom>
        </p:spPr>
        <p:txBody>
          <a:bodyPr/>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C661EC3-1D7F-4FA1-96FD-CA9D50427818}" type="datetimeFigureOut">
              <a:rPr lang="en-US" smtClean="0"/>
              <a:pPr>
                <a:defRPr/>
              </a:pPr>
              <a:t>1/10/2018</a:t>
            </a:fld>
            <a:endParaRPr lang="en-US" dirty="0"/>
          </a:p>
        </p:txBody>
      </p:sp>
      <p:sp>
        <p:nvSpPr>
          <p:cNvPr id="12"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4203745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1430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30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Tree>
    <p:extLst>
      <p:ext uri="{BB962C8B-B14F-4D97-AF65-F5344CB8AC3E}">
        <p14:creationId xmlns:p14="http://schemas.microsoft.com/office/powerpoint/2010/main" val="2762873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57200" y="1143001"/>
            <a:ext cx="4040188" cy="4571999"/>
          </a:xfrm>
        </p:spPr>
        <p:txBody>
          <a:bodyPr/>
          <a:lstStyle>
            <a:lvl1pPr>
              <a:defRPr sz="2400">
                <a:solidFill>
                  <a:srgbClr val="333333"/>
                </a:solidFill>
              </a:defRPr>
            </a:lvl1pPr>
            <a:lvl2pPr>
              <a:defRPr sz="2000">
                <a:solidFill>
                  <a:srgbClr val="333333"/>
                </a:solidFill>
              </a:defRPr>
            </a:lvl2pPr>
            <a:lvl3pPr>
              <a:defRPr sz="1800">
                <a:solidFill>
                  <a:srgbClr val="333333"/>
                </a:solidFill>
              </a:defRPr>
            </a:lvl3pPr>
            <a:lvl4pPr>
              <a:defRPr sz="1600">
                <a:solidFill>
                  <a:srgbClr val="333333"/>
                </a:solidFill>
              </a:defRPr>
            </a:lvl4pPr>
            <a:lvl5pPr>
              <a:defRPr sz="1600">
                <a:solidFill>
                  <a:srgbClr val="333333"/>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1143001"/>
            <a:ext cx="4041775" cy="4572000"/>
          </a:xfrm>
        </p:spPr>
        <p:txBody>
          <a:bodyPr/>
          <a:lstStyle>
            <a:lvl1pPr>
              <a:defRPr sz="2400">
                <a:solidFill>
                  <a:srgbClr val="333333"/>
                </a:solidFill>
              </a:defRPr>
            </a:lvl1pPr>
            <a:lvl2pPr>
              <a:defRPr sz="2000">
                <a:solidFill>
                  <a:srgbClr val="333333"/>
                </a:solidFill>
              </a:defRPr>
            </a:lvl2pPr>
            <a:lvl3pPr>
              <a:defRPr sz="1800">
                <a:solidFill>
                  <a:srgbClr val="333333"/>
                </a:solidFill>
              </a:defRPr>
            </a:lvl3pPr>
            <a:lvl4pPr>
              <a:defRPr sz="1600">
                <a:solidFill>
                  <a:srgbClr val="333333"/>
                </a:solidFill>
              </a:defRPr>
            </a:lvl4pPr>
            <a:lvl5pPr>
              <a:defRPr sz="1600">
                <a:solidFill>
                  <a:srgbClr val="333333"/>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2"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9" name="Date Placeholder 3"/>
          <p:cNvSpPr txBox="1">
            <a:spLocks/>
          </p:cNvSpPr>
          <p:nvPr userDrawn="1"/>
        </p:nvSpPr>
        <p:spPr>
          <a:xfrm>
            <a:off x="457200" y="5780567"/>
            <a:ext cx="1295400" cy="244475"/>
          </a:xfrm>
          <a:prstGeom prst="rect">
            <a:avLst/>
          </a:prstGeom>
        </p:spPr>
        <p:txBody>
          <a:bodyPr/>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C661EC3-1D7F-4FA1-96FD-CA9D50427818}" type="datetimeFigureOut">
              <a:rPr lang="en-US" smtClean="0"/>
              <a:pPr>
                <a:defRPr/>
              </a:pPr>
              <a:t>1/10/2018</a:t>
            </a:fld>
            <a:endParaRPr lang="en-US" dirty="0"/>
          </a:p>
        </p:txBody>
      </p:sp>
      <p:sp>
        <p:nvSpPr>
          <p:cNvPr id="13"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19945175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9"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7" name="Date Placeholder 3"/>
          <p:cNvSpPr txBox="1">
            <a:spLocks/>
          </p:cNvSpPr>
          <p:nvPr userDrawn="1"/>
        </p:nvSpPr>
        <p:spPr>
          <a:xfrm>
            <a:off x="457200" y="5780567"/>
            <a:ext cx="1295400" cy="244475"/>
          </a:xfrm>
          <a:prstGeom prst="rect">
            <a:avLst/>
          </a:prstGeom>
        </p:spPr>
        <p:txBody>
          <a:bodyPr/>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C661EC3-1D7F-4FA1-96FD-CA9D50427818}" type="datetimeFigureOut">
              <a:rPr lang="en-US" smtClean="0"/>
              <a:pPr>
                <a:defRPr/>
              </a:pPr>
              <a:t>1/10/2018</a:t>
            </a:fld>
            <a:endParaRPr lang="en-US" dirty="0"/>
          </a:p>
        </p:txBody>
      </p:sp>
      <p:sp>
        <p:nvSpPr>
          <p:cNvPr id="8"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6187624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7"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8"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9" name="Date Placeholder 3"/>
          <p:cNvSpPr txBox="1">
            <a:spLocks/>
          </p:cNvSpPr>
          <p:nvPr userDrawn="1"/>
        </p:nvSpPr>
        <p:spPr>
          <a:xfrm>
            <a:off x="457200" y="5780567"/>
            <a:ext cx="1295400" cy="244475"/>
          </a:xfrm>
          <a:prstGeom prst="rect">
            <a:avLst/>
          </a:prstGeom>
        </p:spPr>
        <p:txBody>
          <a:bodyPr/>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C661EC3-1D7F-4FA1-96FD-CA9D50427818}" type="datetimeFigureOut">
              <a:rPr lang="en-US" smtClean="0"/>
              <a:pPr>
                <a:defRPr/>
              </a:pPr>
              <a:t>1/10/2018</a:t>
            </a:fld>
            <a:endParaRPr lang="en-US" dirty="0"/>
          </a:p>
        </p:txBody>
      </p:sp>
      <p:sp>
        <p:nvSpPr>
          <p:cNvPr id="10"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1601205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8229600" cy="1162050"/>
          </a:xfrm>
        </p:spPr>
        <p:txBody>
          <a:bodyPr anchor="ctr" anchorCtr="1"/>
          <a:lstStyle>
            <a:lvl1pPr algn="l">
              <a:defRPr sz="3200" b="0">
                <a:solidFill>
                  <a:srgbClr val="008C95"/>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1447800"/>
            <a:ext cx="5111750" cy="4114800"/>
          </a:xfrm>
        </p:spPr>
        <p:txBody>
          <a:bodyPr/>
          <a:lstStyle>
            <a:lvl1pPr>
              <a:defRPr sz="2800">
                <a:solidFill>
                  <a:srgbClr val="333333"/>
                </a:solidFill>
              </a:defRPr>
            </a:lvl1pPr>
            <a:lvl2pPr>
              <a:defRPr sz="2800">
                <a:solidFill>
                  <a:srgbClr val="333333"/>
                </a:solidFill>
              </a:defRPr>
            </a:lvl2pPr>
            <a:lvl3pPr>
              <a:defRPr sz="2400">
                <a:solidFill>
                  <a:srgbClr val="333333"/>
                </a:solidFill>
              </a:defRPr>
            </a:lvl3pPr>
            <a:lvl4pPr>
              <a:defRPr sz="2000">
                <a:solidFill>
                  <a:srgbClr val="333333"/>
                </a:solidFill>
              </a:defRPr>
            </a:lvl4pPr>
            <a:lvl5pPr>
              <a:defRPr sz="2000">
                <a:solidFill>
                  <a:srgbClr val="33333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47800"/>
            <a:ext cx="3008313" cy="4114800"/>
          </a:xfrm>
        </p:spPr>
        <p:txBody>
          <a:bodyPr/>
          <a:lstStyle>
            <a:lvl1pPr marL="0" indent="0">
              <a:buNone/>
              <a:defRPr sz="1400">
                <a:solidFill>
                  <a:srgbClr val="33333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Tree>
    <p:extLst>
      <p:ext uri="{BB962C8B-B14F-4D97-AF65-F5344CB8AC3E}">
        <p14:creationId xmlns:p14="http://schemas.microsoft.com/office/powerpoint/2010/main" val="17389737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343400"/>
            <a:ext cx="5486400" cy="381000"/>
          </a:xfrm>
        </p:spPr>
        <p:txBody>
          <a:bodyPr anchor="b"/>
          <a:lstStyle>
            <a:lvl1pPr algn="l">
              <a:defRPr sz="2000" b="1">
                <a:solidFill>
                  <a:srgbClr val="008C95"/>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35782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876800"/>
            <a:ext cx="5486400" cy="423862"/>
          </a:xfrm>
        </p:spPr>
        <p:txBody>
          <a:bodyPr/>
          <a:lstStyle>
            <a:lvl1pPr marL="0" indent="0">
              <a:buNone/>
              <a:defRPr sz="1400">
                <a:solidFill>
                  <a:srgbClr val="33333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2" name="Date Placeholder 3"/>
          <p:cNvSpPr txBox="1">
            <a:spLocks/>
          </p:cNvSpPr>
          <p:nvPr userDrawn="1"/>
        </p:nvSpPr>
        <p:spPr>
          <a:xfrm>
            <a:off x="457200" y="5780567"/>
            <a:ext cx="1295400" cy="244475"/>
          </a:xfrm>
          <a:prstGeom prst="rect">
            <a:avLst/>
          </a:prstGeom>
        </p:spPr>
        <p:txBody>
          <a:bodyPr/>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C661EC3-1D7F-4FA1-96FD-CA9D50427818}" type="datetimeFigureOut">
              <a:rPr lang="en-US" smtClean="0"/>
              <a:pPr>
                <a:defRPr/>
              </a:pPr>
              <a:t>1/10/2018</a:t>
            </a:fld>
            <a:endParaRPr lang="en-US" dirty="0"/>
          </a:p>
        </p:txBody>
      </p:sp>
      <p:sp>
        <p:nvSpPr>
          <p:cNvPr id="13"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27432898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143000"/>
            <a:ext cx="8229600" cy="4495800"/>
          </a:xfrm>
        </p:spPr>
        <p:txBody>
          <a:bodyPr vert="eaVert"/>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1" name="Date Placeholder 3"/>
          <p:cNvSpPr txBox="1">
            <a:spLocks/>
          </p:cNvSpPr>
          <p:nvPr userDrawn="1"/>
        </p:nvSpPr>
        <p:spPr>
          <a:xfrm>
            <a:off x="457200" y="5780567"/>
            <a:ext cx="1295400" cy="244475"/>
          </a:xfrm>
          <a:prstGeom prst="rect">
            <a:avLst/>
          </a:prstGeom>
        </p:spPr>
        <p:txBody>
          <a:bodyPr/>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C661EC3-1D7F-4FA1-96FD-CA9D50427818}" type="datetimeFigureOut">
              <a:rPr lang="en-US" smtClean="0"/>
              <a:pPr>
                <a:defRPr/>
              </a:pPr>
              <a:t>1/10/2018</a:t>
            </a:fld>
            <a:endParaRPr lang="en-US" dirty="0"/>
          </a:p>
        </p:txBody>
      </p:sp>
      <p:sp>
        <p:nvSpPr>
          <p:cNvPr id="12"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31368280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9"/>
            <a:ext cx="2057400" cy="5364162"/>
          </a:xfrm>
        </p:spPr>
        <p:txBody>
          <a:bodyPr vert="eaVert"/>
          <a:lstStyle>
            <a:lvl1pPr>
              <a:defRPr>
                <a:solidFill>
                  <a:srgbClr val="008C9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1" name="Date Placeholder 3"/>
          <p:cNvSpPr txBox="1">
            <a:spLocks/>
          </p:cNvSpPr>
          <p:nvPr userDrawn="1"/>
        </p:nvSpPr>
        <p:spPr>
          <a:xfrm>
            <a:off x="457200" y="5780567"/>
            <a:ext cx="1295400" cy="244475"/>
          </a:xfrm>
          <a:prstGeom prst="rect">
            <a:avLst/>
          </a:prstGeom>
        </p:spPr>
        <p:txBody>
          <a:bodyPr/>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C661EC3-1D7F-4FA1-96FD-CA9D50427818}" type="datetimeFigureOut">
              <a:rPr lang="en-US" smtClean="0"/>
              <a:pPr>
                <a:defRPr/>
              </a:pPr>
              <a:t>1/10/2018</a:t>
            </a:fld>
            <a:endParaRPr lang="en-US" dirty="0"/>
          </a:p>
        </p:txBody>
      </p:sp>
      <p:sp>
        <p:nvSpPr>
          <p:cNvPr id="12" name="Slide Number Placeholder 5"/>
          <p:cNvSpPr txBox="1">
            <a:spLocks/>
          </p:cNvSpPr>
          <p:nvPr userDrawn="1"/>
        </p:nvSpPr>
        <p:spPr>
          <a:xfrm>
            <a:off x="7848600" y="5780567"/>
            <a:ext cx="1066800" cy="212725"/>
          </a:xfrm>
          <a:prstGeom prst="rect">
            <a:avLst/>
          </a:prstGeom>
        </p:spPr>
        <p:txBody>
          <a:bodyPr/>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6C15FFD-E457-47B6-A8DE-84CE8C69DE70}" type="slidenum">
              <a:rPr lang="en-US" smtClean="0"/>
              <a:pPr>
                <a:defRPr/>
              </a:pPr>
              <a:t>‹#›</a:t>
            </a:fld>
            <a:endParaRPr lang="en-US" dirty="0"/>
          </a:p>
        </p:txBody>
      </p:sp>
    </p:spTree>
    <p:extLst>
      <p:ext uri="{BB962C8B-B14F-4D97-AF65-F5344CB8AC3E}">
        <p14:creationId xmlns:p14="http://schemas.microsoft.com/office/powerpoint/2010/main" val="92693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1D9E69-209D-478F-B62D-B728F6FA56AD}" type="datetimeFigureOut">
              <a:rPr lang="en-US" smtClean="0"/>
              <a:t>1/10/2018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990930-0545-42E7-9912-AE65DE38AEA0}" type="slidenum">
              <a:rPr lang="en-US" smtClean="0"/>
              <a:t>‹#›</a:t>
            </a:fld>
            <a:endParaRPr lang="en-US"/>
          </a:p>
        </p:txBody>
      </p:sp>
    </p:spTree>
    <p:extLst>
      <p:ext uri="{BB962C8B-B14F-4D97-AF65-F5344CB8AC3E}">
        <p14:creationId xmlns:p14="http://schemas.microsoft.com/office/powerpoint/2010/main" val="17700626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81200"/>
            <a:ext cx="7772400" cy="685801"/>
          </a:xfrm>
        </p:spPr>
        <p:txBody>
          <a:bodyPr/>
          <a:lstStyle>
            <a:lvl1pPr>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967990"/>
            <a:ext cx="6400800" cy="92202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086922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0"/>
            <a:ext cx="8229600" cy="44958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6"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7"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1978766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914400"/>
            <a:ext cx="7772400" cy="1362075"/>
          </a:xfrm>
        </p:spPr>
        <p:txBody>
          <a:bodyPr anchor="ctr" anchorCtr="1"/>
          <a:lstStyle>
            <a:lvl1pPr algn="l">
              <a:defRPr sz="3200" b="0" cap="all">
                <a:solidFill>
                  <a:srgbClr val="008C95"/>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590800"/>
            <a:ext cx="7772400" cy="1500187"/>
          </a:xfrm>
        </p:spPr>
        <p:txBody>
          <a:bodyPr anchor="t" anchorCtr="0"/>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3112810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1430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30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9088657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57200" y="1143001"/>
            <a:ext cx="4040188" cy="4571999"/>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1143001"/>
            <a:ext cx="4041775" cy="4572000"/>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2"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5887924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9"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2652542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7"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8"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4878931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8229600" cy="1162050"/>
          </a:xfrm>
        </p:spPr>
        <p:txBody>
          <a:bodyPr anchor="ctr" anchorCtr="1"/>
          <a:lstStyle>
            <a:lvl1pPr algn="l">
              <a:defRPr sz="3200" b="0">
                <a:solidFill>
                  <a:srgbClr val="008C95"/>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1447800"/>
            <a:ext cx="5111750" cy="4114800"/>
          </a:xfrm>
        </p:spPr>
        <p:txBody>
          <a:bodyPr/>
          <a:lstStyle>
            <a:lvl1pPr>
              <a:defRPr sz="2800">
                <a:solidFill>
                  <a:schemeClr val="bg1">
                    <a:lumMod val="50000"/>
                  </a:schemeClr>
                </a:solidFill>
              </a:defRPr>
            </a:lvl1pPr>
            <a:lvl2pPr>
              <a:defRPr sz="2800">
                <a:solidFill>
                  <a:schemeClr val="bg1">
                    <a:lumMod val="50000"/>
                  </a:schemeClr>
                </a:solidFill>
              </a:defRPr>
            </a:lvl2pPr>
            <a:lvl3pPr>
              <a:defRPr sz="2400">
                <a:solidFill>
                  <a:schemeClr val="bg1">
                    <a:lumMod val="50000"/>
                  </a:schemeClr>
                </a:solidFill>
              </a:defRPr>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47800"/>
            <a:ext cx="3008313" cy="4114800"/>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2"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3"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683985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343400"/>
            <a:ext cx="5486400" cy="381000"/>
          </a:xfrm>
        </p:spPr>
        <p:txBody>
          <a:bodyPr anchor="b"/>
          <a:lstStyle>
            <a:lvl1pPr algn="l">
              <a:defRPr sz="2000" b="1">
                <a:solidFill>
                  <a:srgbClr val="008C95"/>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35782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4876800"/>
            <a:ext cx="5486400" cy="423862"/>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7041669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3200">
                <a:solidFill>
                  <a:srgbClr val="008C9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143000"/>
            <a:ext cx="8229600" cy="4495800"/>
          </a:xfrm>
        </p:spPr>
        <p:txBody>
          <a:bodyPr vert="eaVert"/>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03597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1D9E69-209D-478F-B62D-B728F6FA56AD}"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90930-0545-42E7-9912-AE65DE38AEA0}" type="slidenum">
              <a:rPr lang="en-US" smtClean="0"/>
              <a:t>‹#›</a:t>
            </a:fld>
            <a:endParaRPr lang="en-US"/>
          </a:p>
        </p:txBody>
      </p:sp>
    </p:spTree>
    <p:extLst>
      <p:ext uri="{BB962C8B-B14F-4D97-AF65-F5344CB8AC3E}">
        <p14:creationId xmlns:p14="http://schemas.microsoft.com/office/powerpoint/2010/main" val="8383435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9"/>
            <a:ext cx="2057400" cy="5364162"/>
          </a:xfrm>
        </p:spPr>
        <p:txBody>
          <a:bodyPr vert="eaVert"/>
          <a:lstStyle>
            <a:lvl1pPr>
              <a:defRPr>
                <a:solidFill>
                  <a:srgbClr val="008C9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457200" y="5775325"/>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5"/>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9981728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81202"/>
            <a:ext cx="7772400" cy="685801"/>
          </a:xfrm>
        </p:spPr>
        <p:txBody>
          <a:bodyPr/>
          <a:lstStyle>
            <a:lvl1pPr>
              <a:defRPr sz="3117">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967990"/>
            <a:ext cx="6400800" cy="922020"/>
          </a:xfrm>
        </p:spPr>
        <p:txBody>
          <a:bodyPr/>
          <a:lstStyle>
            <a:lvl1pPr marL="0" indent="0" algn="ctr">
              <a:buNone/>
              <a:defRPr>
                <a:solidFill>
                  <a:schemeClr val="bg1"/>
                </a:solidFill>
              </a:defRPr>
            </a:lvl1pPr>
            <a:lvl2pPr marL="394432" indent="0" algn="ctr">
              <a:buNone/>
              <a:defRPr>
                <a:solidFill>
                  <a:schemeClr val="tx1">
                    <a:tint val="75000"/>
                  </a:schemeClr>
                </a:solidFill>
              </a:defRPr>
            </a:lvl2pPr>
            <a:lvl3pPr marL="788864" indent="0" algn="ctr">
              <a:buNone/>
              <a:defRPr>
                <a:solidFill>
                  <a:schemeClr val="tx1">
                    <a:tint val="75000"/>
                  </a:schemeClr>
                </a:solidFill>
              </a:defRPr>
            </a:lvl3pPr>
            <a:lvl4pPr marL="1183297" indent="0" algn="ctr">
              <a:buNone/>
              <a:defRPr>
                <a:solidFill>
                  <a:schemeClr val="tx1">
                    <a:tint val="75000"/>
                  </a:schemeClr>
                </a:solidFill>
              </a:defRPr>
            </a:lvl4pPr>
            <a:lvl5pPr marL="1577729" indent="0" algn="ctr">
              <a:buNone/>
              <a:defRPr>
                <a:solidFill>
                  <a:schemeClr val="tx1">
                    <a:tint val="75000"/>
                  </a:schemeClr>
                </a:solidFill>
              </a:defRPr>
            </a:lvl5pPr>
            <a:lvl6pPr marL="1972162" indent="0" algn="ctr">
              <a:buNone/>
              <a:defRPr>
                <a:solidFill>
                  <a:schemeClr val="tx1">
                    <a:tint val="75000"/>
                  </a:schemeClr>
                </a:solidFill>
              </a:defRPr>
            </a:lvl6pPr>
            <a:lvl7pPr marL="2366594" indent="0" algn="ctr">
              <a:buNone/>
              <a:defRPr>
                <a:solidFill>
                  <a:schemeClr val="tx1">
                    <a:tint val="75000"/>
                  </a:schemeClr>
                </a:solidFill>
              </a:defRPr>
            </a:lvl7pPr>
            <a:lvl8pPr marL="2761027" indent="0" algn="ctr">
              <a:buNone/>
              <a:defRPr>
                <a:solidFill>
                  <a:schemeClr val="tx1">
                    <a:tint val="75000"/>
                  </a:schemeClr>
                </a:solidFill>
              </a:defRPr>
            </a:lvl8pPr>
            <a:lvl9pPr marL="315545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999432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6"/>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2706">
                <a:solidFill>
                  <a:srgbClr val="008C95"/>
                </a:solidFill>
              </a:defRPr>
            </a:lvl1pPr>
          </a:lstStyle>
          <a:p>
            <a:r>
              <a:rPr lang="en-US" dirty="0"/>
              <a:t>Click to edit Master title style</a:t>
            </a:r>
          </a:p>
        </p:txBody>
      </p:sp>
      <p:sp>
        <p:nvSpPr>
          <p:cNvPr id="3" name="Content Placeholder 2"/>
          <p:cNvSpPr>
            <a:spLocks noGrp="1"/>
          </p:cNvSpPr>
          <p:nvPr>
            <p:ph idx="1"/>
          </p:nvPr>
        </p:nvSpPr>
        <p:spPr>
          <a:xfrm>
            <a:off x="457200" y="1143000"/>
            <a:ext cx="8229600" cy="44958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Tree>
    <p:extLst>
      <p:ext uri="{BB962C8B-B14F-4D97-AF65-F5344CB8AC3E}">
        <p14:creationId xmlns:p14="http://schemas.microsoft.com/office/powerpoint/2010/main" val="3744455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6"/>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914401"/>
            <a:ext cx="7772400" cy="1362075"/>
          </a:xfrm>
        </p:spPr>
        <p:txBody>
          <a:bodyPr anchor="ctr" anchorCtr="1"/>
          <a:lstStyle>
            <a:lvl1pPr algn="l">
              <a:defRPr sz="2706" b="0" cap="all">
                <a:solidFill>
                  <a:srgbClr val="008C95"/>
                </a:solidFill>
              </a:defRPr>
            </a:lvl1pPr>
          </a:lstStyle>
          <a:p>
            <a:r>
              <a:rPr lang="en-US" dirty="0"/>
              <a:t>Click to edit Master title style</a:t>
            </a:r>
          </a:p>
        </p:txBody>
      </p:sp>
      <p:sp>
        <p:nvSpPr>
          <p:cNvPr id="3" name="Text Placeholder 2"/>
          <p:cNvSpPr>
            <a:spLocks noGrp="1"/>
          </p:cNvSpPr>
          <p:nvPr>
            <p:ph type="body" idx="1"/>
          </p:nvPr>
        </p:nvSpPr>
        <p:spPr>
          <a:xfrm>
            <a:off x="722313" y="2590801"/>
            <a:ext cx="7772400" cy="1500187"/>
          </a:xfrm>
        </p:spPr>
        <p:txBody>
          <a:bodyPr anchor="t" anchorCtr="0"/>
          <a:lstStyle>
            <a:lvl1pPr marL="0" indent="0">
              <a:buNone/>
              <a:defRPr sz="1706">
                <a:solidFill>
                  <a:srgbClr val="333333"/>
                </a:solidFill>
              </a:defRPr>
            </a:lvl1pPr>
            <a:lvl2pPr marL="394432" indent="0">
              <a:buNone/>
              <a:defRPr sz="1588">
                <a:solidFill>
                  <a:schemeClr val="tx1">
                    <a:tint val="75000"/>
                  </a:schemeClr>
                </a:solidFill>
              </a:defRPr>
            </a:lvl2pPr>
            <a:lvl3pPr marL="788864" indent="0">
              <a:buNone/>
              <a:defRPr sz="1412">
                <a:solidFill>
                  <a:schemeClr val="tx1">
                    <a:tint val="75000"/>
                  </a:schemeClr>
                </a:solidFill>
              </a:defRPr>
            </a:lvl3pPr>
            <a:lvl4pPr marL="1183297" indent="0">
              <a:buNone/>
              <a:defRPr sz="1235">
                <a:solidFill>
                  <a:schemeClr val="tx1">
                    <a:tint val="75000"/>
                  </a:schemeClr>
                </a:solidFill>
              </a:defRPr>
            </a:lvl4pPr>
            <a:lvl5pPr marL="1577729" indent="0">
              <a:buNone/>
              <a:defRPr sz="1235">
                <a:solidFill>
                  <a:schemeClr val="tx1">
                    <a:tint val="75000"/>
                  </a:schemeClr>
                </a:solidFill>
              </a:defRPr>
            </a:lvl5pPr>
            <a:lvl6pPr marL="1972162" indent="0">
              <a:buNone/>
              <a:defRPr sz="1235">
                <a:solidFill>
                  <a:schemeClr val="tx1">
                    <a:tint val="75000"/>
                  </a:schemeClr>
                </a:solidFill>
              </a:defRPr>
            </a:lvl6pPr>
            <a:lvl7pPr marL="2366594" indent="0">
              <a:buNone/>
              <a:defRPr sz="1235">
                <a:solidFill>
                  <a:schemeClr val="tx1">
                    <a:tint val="75000"/>
                  </a:schemeClr>
                </a:solidFill>
              </a:defRPr>
            </a:lvl7pPr>
            <a:lvl8pPr marL="2761027" indent="0">
              <a:buNone/>
              <a:defRPr sz="1235">
                <a:solidFill>
                  <a:schemeClr val="tx1">
                    <a:tint val="75000"/>
                  </a:schemeClr>
                </a:solidFill>
              </a:defRPr>
            </a:lvl8pPr>
            <a:lvl9pPr marL="3155459" indent="0">
              <a:buNone/>
              <a:defRPr sz="1235">
                <a:solidFill>
                  <a:schemeClr val="tx1">
                    <a:tint val="75000"/>
                  </a:schemeClr>
                </a:solidFill>
              </a:defRPr>
            </a:lvl9pPr>
          </a:lstStyle>
          <a:p>
            <a:pPr lvl="0"/>
            <a:r>
              <a:rPr lang="en-US" dirty="0"/>
              <a:t>Click to edit Master text styles</a:t>
            </a:r>
          </a:p>
        </p:txBody>
      </p:sp>
      <p:sp>
        <p:nvSpPr>
          <p:cNvPr id="8" name="Date Placeholder 3"/>
          <p:cNvSpPr>
            <a:spLocks noGrp="1"/>
          </p:cNvSpPr>
          <p:nvPr>
            <p:ph type="dt" sz="half" idx="10"/>
          </p:nvPr>
        </p:nvSpPr>
        <p:spPr>
          <a:xfrm>
            <a:off x="457200" y="5775327"/>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7"/>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1" name="Date Placeholder 3"/>
          <p:cNvSpPr txBox="1">
            <a:spLocks/>
          </p:cNvSpPr>
          <p:nvPr userDrawn="1"/>
        </p:nvSpPr>
        <p:spPr>
          <a:xfrm>
            <a:off x="457200" y="5780569"/>
            <a:ext cx="1295400" cy="244475"/>
          </a:xfrm>
          <a:prstGeom prst="rect">
            <a:avLst/>
          </a:prstGeom>
        </p:spPr>
        <p:txBody>
          <a:bodyPr lIns="53788" tIns="26894" rIns="53788" bIns="26894"/>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788864">
              <a:defRPr/>
            </a:pPr>
            <a:fld id="{4C661EC3-1D7F-4FA1-96FD-CA9D50427818}" type="datetimeFigureOut">
              <a:rPr lang="en-US" sz="823" smtClean="0"/>
              <a:pPr defTabSz="788864">
                <a:defRPr/>
              </a:pPr>
              <a:t>1/10/2018</a:t>
            </a:fld>
            <a:endParaRPr lang="en-US" sz="823" dirty="0"/>
          </a:p>
        </p:txBody>
      </p:sp>
      <p:sp>
        <p:nvSpPr>
          <p:cNvPr id="12" name="Slide Number Placeholder 5"/>
          <p:cNvSpPr txBox="1">
            <a:spLocks/>
          </p:cNvSpPr>
          <p:nvPr userDrawn="1"/>
        </p:nvSpPr>
        <p:spPr>
          <a:xfrm>
            <a:off x="7848600" y="5780569"/>
            <a:ext cx="1066800" cy="212725"/>
          </a:xfrm>
          <a:prstGeom prst="rect">
            <a:avLst/>
          </a:prstGeom>
        </p:spPr>
        <p:txBody>
          <a:bodyPr lIns="53788" tIns="26894" rIns="53788" bIns="26894"/>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788864">
              <a:defRPr/>
            </a:pPr>
            <a:fld id="{A6C15FFD-E457-47B6-A8DE-84CE8C69DE70}" type="slidenum">
              <a:rPr lang="en-US" sz="823" smtClean="0"/>
              <a:pPr defTabSz="788864">
                <a:defRPr/>
              </a:pPr>
              <a:t>‹#›</a:t>
            </a:fld>
            <a:endParaRPr lang="en-US" sz="823" dirty="0"/>
          </a:p>
        </p:txBody>
      </p:sp>
    </p:spTree>
    <p:extLst>
      <p:ext uri="{BB962C8B-B14F-4D97-AF65-F5344CB8AC3E}">
        <p14:creationId xmlns:p14="http://schemas.microsoft.com/office/powerpoint/2010/main" val="5518351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6"/>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2706">
                <a:solidFill>
                  <a:srgbClr val="008C95"/>
                </a:solidFill>
              </a:defRPr>
            </a:lvl1pPr>
          </a:lstStyle>
          <a:p>
            <a:r>
              <a:rPr lang="en-US" dirty="0"/>
              <a:t>Click to edit Master title style</a:t>
            </a:r>
          </a:p>
        </p:txBody>
      </p:sp>
      <p:sp>
        <p:nvSpPr>
          <p:cNvPr id="3" name="Content Placeholder 2"/>
          <p:cNvSpPr>
            <a:spLocks noGrp="1"/>
          </p:cNvSpPr>
          <p:nvPr>
            <p:ph sz="half" idx="1"/>
          </p:nvPr>
        </p:nvSpPr>
        <p:spPr>
          <a:xfrm>
            <a:off x="457200" y="1143000"/>
            <a:ext cx="4038600" cy="4495800"/>
          </a:xfrm>
        </p:spPr>
        <p:txBody>
          <a:bodyPr/>
          <a:lstStyle>
            <a:lvl1pPr>
              <a:defRPr sz="2470"/>
            </a:lvl1pPr>
            <a:lvl2pPr>
              <a:defRPr sz="2059"/>
            </a:lvl2pPr>
            <a:lvl3pPr>
              <a:defRPr sz="1706"/>
            </a:lvl3pPr>
            <a:lvl4pPr>
              <a:defRPr sz="1588"/>
            </a:lvl4pPr>
            <a:lvl5pPr>
              <a:defRPr sz="1588"/>
            </a:lvl5pPr>
            <a:lvl6pPr>
              <a:defRPr sz="1588"/>
            </a:lvl6pPr>
            <a:lvl7pPr>
              <a:defRPr sz="1588"/>
            </a:lvl7pPr>
            <a:lvl8pPr>
              <a:defRPr sz="1588"/>
            </a:lvl8pPr>
            <a:lvl9pPr>
              <a:defRPr sz="158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3000"/>
            <a:ext cx="4038600" cy="4495800"/>
          </a:xfrm>
        </p:spPr>
        <p:txBody>
          <a:bodyPr/>
          <a:lstStyle>
            <a:lvl1pPr>
              <a:defRPr sz="2470"/>
            </a:lvl1pPr>
            <a:lvl2pPr>
              <a:defRPr sz="2059"/>
            </a:lvl2pPr>
            <a:lvl3pPr>
              <a:defRPr sz="1706"/>
            </a:lvl3pPr>
            <a:lvl4pPr>
              <a:defRPr sz="1588"/>
            </a:lvl4pPr>
            <a:lvl5pPr>
              <a:defRPr sz="1588"/>
            </a:lvl5pPr>
            <a:lvl6pPr>
              <a:defRPr sz="1588"/>
            </a:lvl6pPr>
            <a:lvl7pPr>
              <a:defRPr sz="1588"/>
            </a:lvl7pPr>
            <a:lvl8pPr>
              <a:defRPr sz="1588"/>
            </a:lvl8pPr>
            <a:lvl9pPr>
              <a:defRPr sz="158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a:xfrm>
            <a:off x="457200" y="5775327"/>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7"/>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2" name="Date Placeholder 3"/>
          <p:cNvSpPr txBox="1">
            <a:spLocks/>
          </p:cNvSpPr>
          <p:nvPr userDrawn="1"/>
        </p:nvSpPr>
        <p:spPr>
          <a:xfrm>
            <a:off x="457200" y="5780569"/>
            <a:ext cx="1295400" cy="244475"/>
          </a:xfrm>
          <a:prstGeom prst="rect">
            <a:avLst/>
          </a:prstGeom>
        </p:spPr>
        <p:txBody>
          <a:bodyPr lIns="53788" tIns="26894" rIns="53788" bIns="26894"/>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788864">
              <a:defRPr/>
            </a:pPr>
            <a:fld id="{4C661EC3-1D7F-4FA1-96FD-CA9D50427818}" type="datetimeFigureOut">
              <a:rPr lang="en-US" sz="823" smtClean="0"/>
              <a:pPr defTabSz="788864">
                <a:defRPr/>
              </a:pPr>
              <a:t>1/10/2018</a:t>
            </a:fld>
            <a:endParaRPr lang="en-US" sz="823" dirty="0"/>
          </a:p>
        </p:txBody>
      </p:sp>
      <p:sp>
        <p:nvSpPr>
          <p:cNvPr id="13" name="Slide Number Placeholder 5"/>
          <p:cNvSpPr txBox="1">
            <a:spLocks/>
          </p:cNvSpPr>
          <p:nvPr userDrawn="1"/>
        </p:nvSpPr>
        <p:spPr>
          <a:xfrm>
            <a:off x="7848600" y="5780569"/>
            <a:ext cx="1066800" cy="212725"/>
          </a:xfrm>
          <a:prstGeom prst="rect">
            <a:avLst/>
          </a:prstGeom>
        </p:spPr>
        <p:txBody>
          <a:bodyPr lIns="53788" tIns="26894" rIns="53788" bIns="26894"/>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788864">
              <a:defRPr/>
            </a:pPr>
            <a:fld id="{A6C15FFD-E457-47B6-A8DE-84CE8C69DE70}" type="slidenum">
              <a:rPr lang="en-US" sz="823" smtClean="0"/>
              <a:pPr defTabSz="788864">
                <a:defRPr/>
              </a:pPr>
              <a:t>‹#›</a:t>
            </a:fld>
            <a:endParaRPr lang="en-US" sz="823" dirty="0"/>
          </a:p>
        </p:txBody>
      </p:sp>
    </p:spTree>
    <p:extLst>
      <p:ext uri="{BB962C8B-B14F-4D97-AF65-F5344CB8AC3E}">
        <p14:creationId xmlns:p14="http://schemas.microsoft.com/office/powerpoint/2010/main" val="8023858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6"/>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2706">
                <a:solidFill>
                  <a:srgbClr val="008C95"/>
                </a:solidFill>
              </a:defRPr>
            </a:lvl1pPr>
          </a:lstStyle>
          <a:p>
            <a:r>
              <a:rPr lang="en-US" dirty="0"/>
              <a:t>Click to edit Master title style</a:t>
            </a:r>
          </a:p>
        </p:txBody>
      </p:sp>
      <p:sp>
        <p:nvSpPr>
          <p:cNvPr id="4" name="Content Placeholder 3"/>
          <p:cNvSpPr>
            <a:spLocks noGrp="1"/>
          </p:cNvSpPr>
          <p:nvPr>
            <p:ph sz="half" idx="2"/>
          </p:nvPr>
        </p:nvSpPr>
        <p:spPr>
          <a:xfrm>
            <a:off x="457200" y="1143003"/>
            <a:ext cx="4040188" cy="4571999"/>
          </a:xfrm>
        </p:spPr>
        <p:txBody>
          <a:bodyPr/>
          <a:lstStyle>
            <a:lvl1pPr>
              <a:defRPr sz="2059">
                <a:solidFill>
                  <a:srgbClr val="333333"/>
                </a:solidFill>
              </a:defRPr>
            </a:lvl1pPr>
            <a:lvl2pPr>
              <a:defRPr sz="1706">
                <a:solidFill>
                  <a:srgbClr val="333333"/>
                </a:solidFill>
              </a:defRPr>
            </a:lvl2pPr>
            <a:lvl3pPr>
              <a:defRPr sz="1588">
                <a:solidFill>
                  <a:srgbClr val="333333"/>
                </a:solidFill>
              </a:defRPr>
            </a:lvl3pPr>
            <a:lvl4pPr>
              <a:defRPr sz="1412">
                <a:solidFill>
                  <a:srgbClr val="333333"/>
                </a:solidFill>
              </a:defRPr>
            </a:lvl4pPr>
            <a:lvl5pPr>
              <a:defRPr sz="1412">
                <a:solidFill>
                  <a:srgbClr val="333333"/>
                </a:solidFill>
              </a:defRPr>
            </a:lvl5pPr>
            <a:lvl6pPr>
              <a:defRPr sz="1412"/>
            </a:lvl6pPr>
            <a:lvl7pPr>
              <a:defRPr sz="1412"/>
            </a:lvl7pPr>
            <a:lvl8pPr>
              <a:defRPr sz="1412"/>
            </a:lvl8pPr>
            <a:lvl9pPr>
              <a:defRPr sz="1412"/>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1143001"/>
            <a:ext cx="4041775" cy="4572000"/>
          </a:xfrm>
        </p:spPr>
        <p:txBody>
          <a:bodyPr/>
          <a:lstStyle>
            <a:lvl1pPr>
              <a:defRPr sz="2059">
                <a:solidFill>
                  <a:srgbClr val="333333"/>
                </a:solidFill>
              </a:defRPr>
            </a:lvl1pPr>
            <a:lvl2pPr>
              <a:defRPr sz="1706">
                <a:solidFill>
                  <a:srgbClr val="333333"/>
                </a:solidFill>
              </a:defRPr>
            </a:lvl2pPr>
            <a:lvl3pPr>
              <a:defRPr sz="1588">
                <a:solidFill>
                  <a:srgbClr val="333333"/>
                </a:solidFill>
              </a:defRPr>
            </a:lvl3pPr>
            <a:lvl4pPr>
              <a:defRPr sz="1412">
                <a:solidFill>
                  <a:srgbClr val="333333"/>
                </a:solidFill>
              </a:defRPr>
            </a:lvl4pPr>
            <a:lvl5pPr>
              <a:defRPr sz="1412">
                <a:solidFill>
                  <a:srgbClr val="333333"/>
                </a:solidFill>
              </a:defRPr>
            </a:lvl5pPr>
            <a:lvl6pPr>
              <a:defRPr sz="1412"/>
            </a:lvl6pPr>
            <a:lvl7pPr>
              <a:defRPr sz="1412"/>
            </a:lvl7pPr>
            <a:lvl8pPr>
              <a:defRPr sz="1412"/>
            </a:lvl8pPr>
            <a:lvl9pPr>
              <a:defRPr sz="1412"/>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Tree>
    <p:extLst>
      <p:ext uri="{BB962C8B-B14F-4D97-AF65-F5344CB8AC3E}">
        <p14:creationId xmlns:p14="http://schemas.microsoft.com/office/powerpoint/2010/main" val="35310045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6"/>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685800"/>
          </a:xfrm>
        </p:spPr>
        <p:txBody>
          <a:bodyPr/>
          <a:lstStyle>
            <a:lvl1pPr>
              <a:defRPr sz="2706">
                <a:solidFill>
                  <a:srgbClr val="008C95"/>
                </a:solidFill>
              </a:defRPr>
            </a:lvl1pPr>
          </a:lstStyle>
          <a:p>
            <a:r>
              <a:rPr lang="en-US" dirty="0"/>
              <a:t>Click to edit Master title style</a:t>
            </a:r>
          </a:p>
        </p:txBody>
      </p:sp>
      <p:sp>
        <p:nvSpPr>
          <p:cNvPr id="9" name="Date Placeholder 3"/>
          <p:cNvSpPr>
            <a:spLocks noGrp="1"/>
          </p:cNvSpPr>
          <p:nvPr>
            <p:ph type="dt" sz="half" idx="10"/>
          </p:nvPr>
        </p:nvSpPr>
        <p:spPr>
          <a:xfrm>
            <a:off x="457200" y="5775327"/>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7"/>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7" name="Date Placeholder 3"/>
          <p:cNvSpPr txBox="1">
            <a:spLocks/>
          </p:cNvSpPr>
          <p:nvPr userDrawn="1"/>
        </p:nvSpPr>
        <p:spPr>
          <a:xfrm>
            <a:off x="457200" y="5780569"/>
            <a:ext cx="1295400" cy="244475"/>
          </a:xfrm>
          <a:prstGeom prst="rect">
            <a:avLst/>
          </a:prstGeom>
        </p:spPr>
        <p:txBody>
          <a:bodyPr lIns="53788" tIns="26894" rIns="53788" bIns="26894"/>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788864">
              <a:defRPr/>
            </a:pPr>
            <a:fld id="{4C661EC3-1D7F-4FA1-96FD-CA9D50427818}" type="datetimeFigureOut">
              <a:rPr lang="en-US" sz="823" smtClean="0"/>
              <a:pPr defTabSz="788864">
                <a:defRPr/>
              </a:pPr>
              <a:t>1/10/2018</a:t>
            </a:fld>
            <a:endParaRPr lang="en-US" sz="823" dirty="0"/>
          </a:p>
        </p:txBody>
      </p:sp>
      <p:sp>
        <p:nvSpPr>
          <p:cNvPr id="8" name="Slide Number Placeholder 5"/>
          <p:cNvSpPr txBox="1">
            <a:spLocks/>
          </p:cNvSpPr>
          <p:nvPr userDrawn="1"/>
        </p:nvSpPr>
        <p:spPr>
          <a:xfrm>
            <a:off x="7848600" y="5780569"/>
            <a:ext cx="1066800" cy="212725"/>
          </a:xfrm>
          <a:prstGeom prst="rect">
            <a:avLst/>
          </a:prstGeom>
        </p:spPr>
        <p:txBody>
          <a:bodyPr lIns="53788" tIns="26894" rIns="53788" bIns="26894"/>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788864">
              <a:defRPr/>
            </a:pPr>
            <a:fld id="{A6C15FFD-E457-47B6-A8DE-84CE8C69DE70}" type="slidenum">
              <a:rPr lang="en-US" sz="823" smtClean="0"/>
              <a:pPr defTabSz="788864">
                <a:defRPr/>
              </a:pPr>
              <a:t>‹#›</a:t>
            </a:fld>
            <a:endParaRPr lang="en-US" sz="823" dirty="0"/>
          </a:p>
        </p:txBody>
      </p:sp>
    </p:spTree>
    <p:extLst>
      <p:ext uri="{BB962C8B-B14F-4D97-AF65-F5344CB8AC3E}">
        <p14:creationId xmlns:p14="http://schemas.microsoft.com/office/powerpoint/2010/main" val="19202987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6"/>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a:spLocks noGrp="1"/>
          </p:cNvSpPr>
          <p:nvPr>
            <p:ph type="dt" sz="half" idx="10"/>
          </p:nvPr>
        </p:nvSpPr>
        <p:spPr>
          <a:xfrm>
            <a:off x="457200" y="5775327"/>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7"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8" name="Slide Number Placeholder 5"/>
          <p:cNvSpPr>
            <a:spLocks noGrp="1"/>
          </p:cNvSpPr>
          <p:nvPr>
            <p:ph type="sldNum" sz="quarter" idx="12"/>
          </p:nvPr>
        </p:nvSpPr>
        <p:spPr>
          <a:xfrm>
            <a:off x="7848600" y="5775327"/>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9" name="Date Placeholder 3"/>
          <p:cNvSpPr txBox="1">
            <a:spLocks/>
          </p:cNvSpPr>
          <p:nvPr userDrawn="1"/>
        </p:nvSpPr>
        <p:spPr>
          <a:xfrm>
            <a:off x="457200" y="5780569"/>
            <a:ext cx="1295400" cy="244475"/>
          </a:xfrm>
          <a:prstGeom prst="rect">
            <a:avLst/>
          </a:prstGeom>
        </p:spPr>
        <p:txBody>
          <a:bodyPr lIns="53788" tIns="26894" rIns="53788" bIns="26894"/>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788864">
              <a:defRPr/>
            </a:pPr>
            <a:fld id="{4C661EC3-1D7F-4FA1-96FD-CA9D50427818}" type="datetimeFigureOut">
              <a:rPr lang="en-US" sz="823" smtClean="0"/>
              <a:pPr defTabSz="788864">
                <a:defRPr/>
              </a:pPr>
              <a:t>1/10/2018</a:t>
            </a:fld>
            <a:endParaRPr lang="en-US" sz="823" dirty="0"/>
          </a:p>
        </p:txBody>
      </p:sp>
      <p:sp>
        <p:nvSpPr>
          <p:cNvPr id="10" name="Slide Number Placeholder 5"/>
          <p:cNvSpPr txBox="1">
            <a:spLocks/>
          </p:cNvSpPr>
          <p:nvPr userDrawn="1"/>
        </p:nvSpPr>
        <p:spPr>
          <a:xfrm>
            <a:off x="7848600" y="5780569"/>
            <a:ext cx="1066800" cy="212725"/>
          </a:xfrm>
          <a:prstGeom prst="rect">
            <a:avLst/>
          </a:prstGeom>
        </p:spPr>
        <p:txBody>
          <a:bodyPr lIns="53788" tIns="26894" rIns="53788" bIns="26894"/>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788864">
              <a:defRPr/>
            </a:pPr>
            <a:fld id="{A6C15FFD-E457-47B6-A8DE-84CE8C69DE70}" type="slidenum">
              <a:rPr lang="en-US" sz="823" smtClean="0"/>
              <a:pPr defTabSz="788864">
                <a:defRPr/>
              </a:pPr>
              <a:t>‹#›</a:t>
            </a:fld>
            <a:endParaRPr lang="en-US" sz="823" dirty="0"/>
          </a:p>
        </p:txBody>
      </p:sp>
    </p:spTree>
    <p:extLst>
      <p:ext uri="{BB962C8B-B14F-4D97-AF65-F5344CB8AC3E}">
        <p14:creationId xmlns:p14="http://schemas.microsoft.com/office/powerpoint/2010/main" val="29080415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6"/>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8229600" cy="1162050"/>
          </a:xfrm>
        </p:spPr>
        <p:txBody>
          <a:bodyPr anchor="ctr" anchorCtr="1"/>
          <a:lstStyle>
            <a:lvl1pPr algn="l">
              <a:defRPr sz="2706" b="0">
                <a:solidFill>
                  <a:srgbClr val="008C95"/>
                </a:solidFill>
              </a:defRPr>
            </a:lvl1pPr>
          </a:lstStyle>
          <a:p>
            <a:r>
              <a:rPr lang="en-US" dirty="0"/>
              <a:t>Click to edit Master title style</a:t>
            </a:r>
          </a:p>
        </p:txBody>
      </p:sp>
      <p:sp>
        <p:nvSpPr>
          <p:cNvPr id="3" name="Content Placeholder 2"/>
          <p:cNvSpPr>
            <a:spLocks noGrp="1"/>
          </p:cNvSpPr>
          <p:nvPr>
            <p:ph idx="1"/>
          </p:nvPr>
        </p:nvSpPr>
        <p:spPr>
          <a:xfrm>
            <a:off x="3575050" y="1447800"/>
            <a:ext cx="5111750" cy="4114800"/>
          </a:xfrm>
        </p:spPr>
        <p:txBody>
          <a:bodyPr/>
          <a:lstStyle>
            <a:lvl1pPr>
              <a:defRPr sz="2470">
                <a:solidFill>
                  <a:srgbClr val="333333"/>
                </a:solidFill>
              </a:defRPr>
            </a:lvl1pPr>
            <a:lvl2pPr>
              <a:defRPr sz="2470">
                <a:solidFill>
                  <a:srgbClr val="333333"/>
                </a:solidFill>
              </a:defRPr>
            </a:lvl2pPr>
            <a:lvl3pPr>
              <a:defRPr sz="2059">
                <a:solidFill>
                  <a:srgbClr val="333333"/>
                </a:solidFill>
              </a:defRPr>
            </a:lvl3pPr>
            <a:lvl4pPr>
              <a:defRPr sz="1706">
                <a:solidFill>
                  <a:srgbClr val="333333"/>
                </a:solidFill>
              </a:defRPr>
            </a:lvl4pPr>
            <a:lvl5pPr>
              <a:defRPr sz="1706">
                <a:solidFill>
                  <a:srgbClr val="333333"/>
                </a:solidFill>
              </a:defRPr>
            </a:lvl5pPr>
            <a:lvl6pPr>
              <a:defRPr sz="1706"/>
            </a:lvl6pPr>
            <a:lvl7pPr>
              <a:defRPr sz="1706"/>
            </a:lvl7pPr>
            <a:lvl8pPr>
              <a:defRPr sz="1706"/>
            </a:lvl8pPr>
            <a:lvl9pPr>
              <a:defRPr sz="17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47800"/>
            <a:ext cx="3008313" cy="4114800"/>
          </a:xfrm>
        </p:spPr>
        <p:txBody>
          <a:bodyPr/>
          <a:lstStyle>
            <a:lvl1pPr marL="0" indent="0">
              <a:buNone/>
              <a:defRPr sz="1235">
                <a:solidFill>
                  <a:srgbClr val="333333"/>
                </a:solidFill>
              </a:defRPr>
            </a:lvl1pPr>
            <a:lvl2pPr marL="394432" indent="0">
              <a:buNone/>
              <a:defRPr sz="1059"/>
            </a:lvl2pPr>
            <a:lvl3pPr marL="788864" indent="0">
              <a:buNone/>
              <a:defRPr sz="823"/>
            </a:lvl3pPr>
            <a:lvl4pPr marL="1183297" indent="0">
              <a:buNone/>
              <a:defRPr sz="765"/>
            </a:lvl4pPr>
            <a:lvl5pPr marL="1577729" indent="0">
              <a:buNone/>
              <a:defRPr sz="765"/>
            </a:lvl5pPr>
            <a:lvl6pPr marL="1972162" indent="0">
              <a:buNone/>
              <a:defRPr sz="765"/>
            </a:lvl6pPr>
            <a:lvl7pPr marL="2366594" indent="0">
              <a:buNone/>
              <a:defRPr sz="765"/>
            </a:lvl7pPr>
            <a:lvl8pPr marL="2761027" indent="0">
              <a:buNone/>
              <a:defRPr sz="765"/>
            </a:lvl8pPr>
            <a:lvl9pPr marL="3155459" indent="0">
              <a:buNone/>
              <a:defRPr sz="765"/>
            </a:lvl9pPr>
          </a:lstStyle>
          <a:p>
            <a:pPr lvl="0"/>
            <a:r>
              <a:rPr lang="en-US" dirty="0"/>
              <a:t>Click to edit Master text styles</a:t>
            </a:r>
          </a:p>
        </p:txBody>
      </p:sp>
      <p:sp>
        <p:nvSpPr>
          <p:cNvPr id="11" name="Date Placeholder 3"/>
          <p:cNvSpPr>
            <a:spLocks noGrp="1"/>
          </p:cNvSpPr>
          <p:nvPr>
            <p:ph type="dt" sz="half" idx="10"/>
          </p:nvPr>
        </p:nvSpPr>
        <p:spPr>
          <a:xfrm>
            <a:off x="457200" y="5775327"/>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2"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3" name="Slide Number Placeholder 5"/>
          <p:cNvSpPr>
            <a:spLocks noGrp="1"/>
          </p:cNvSpPr>
          <p:nvPr>
            <p:ph type="sldNum" sz="quarter" idx="12"/>
          </p:nvPr>
        </p:nvSpPr>
        <p:spPr>
          <a:xfrm>
            <a:off x="7848600" y="5775327"/>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9" name="Date Placeholder 3"/>
          <p:cNvSpPr txBox="1">
            <a:spLocks/>
          </p:cNvSpPr>
          <p:nvPr userDrawn="1"/>
        </p:nvSpPr>
        <p:spPr>
          <a:xfrm>
            <a:off x="457200" y="5780569"/>
            <a:ext cx="1295400" cy="244475"/>
          </a:xfrm>
          <a:prstGeom prst="rect">
            <a:avLst/>
          </a:prstGeom>
        </p:spPr>
        <p:txBody>
          <a:bodyPr lIns="53788" tIns="26894" rIns="53788" bIns="26894"/>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788864">
              <a:defRPr/>
            </a:pPr>
            <a:fld id="{4C661EC3-1D7F-4FA1-96FD-CA9D50427818}" type="datetimeFigureOut">
              <a:rPr lang="en-US" sz="823" smtClean="0"/>
              <a:pPr defTabSz="788864">
                <a:defRPr/>
              </a:pPr>
              <a:t>1/10/2018</a:t>
            </a:fld>
            <a:endParaRPr lang="en-US" sz="823" dirty="0"/>
          </a:p>
        </p:txBody>
      </p:sp>
      <p:sp>
        <p:nvSpPr>
          <p:cNvPr id="10" name="Slide Number Placeholder 5"/>
          <p:cNvSpPr txBox="1">
            <a:spLocks/>
          </p:cNvSpPr>
          <p:nvPr userDrawn="1"/>
        </p:nvSpPr>
        <p:spPr>
          <a:xfrm>
            <a:off x="7848600" y="5780569"/>
            <a:ext cx="1066800" cy="212725"/>
          </a:xfrm>
          <a:prstGeom prst="rect">
            <a:avLst/>
          </a:prstGeom>
        </p:spPr>
        <p:txBody>
          <a:bodyPr lIns="53788" tIns="26894" rIns="53788" bIns="26894"/>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788864">
              <a:defRPr/>
            </a:pPr>
            <a:fld id="{A6C15FFD-E457-47B6-A8DE-84CE8C69DE70}" type="slidenum">
              <a:rPr lang="en-US" sz="823" smtClean="0"/>
              <a:pPr defTabSz="788864">
                <a:defRPr/>
              </a:pPr>
              <a:t>‹#›</a:t>
            </a:fld>
            <a:endParaRPr lang="en-US" sz="823" dirty="0"/>
          </a:p>
        </p:txBody>
      </p:sp>
    </p:spTree>
    <p:extLst>
      <p:ext uri="{BB962C8B-B14F-4D97-AF65-F5344CB8AC3E}">
        <p14:creationId xmlns:p14="http://schemas.microsoft.com/office/powerpoint/2010/main" val="26177296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6"/>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343400"/>
            <a:ext cx="5486400" cy="381000"/>
          </a:xfrm>
        </p:spPr>
        <p:txBody>
          <a:bodyPr anchor="b"/>
          <a:lstStyle>
            <a:lvl1pPr algn="l">
              <a:defRPr sz="1706" b="1">
                <a:solidFill>
                  <a:srgbClr val="008C95"/>
                </a:solidFill>
              </a:defRPr>
            </a:lvl1pPr>
          </a:lstStyle>
          <a:p>
            <a:r>
              <a:rPr lang="en-US" dirty="0"/>
              <a:t>Click to edit Master title style</a:t>
            </a:r>
          </a:p>
        </p:txBody>
      </p:sp>
      <p:sp>
        <p:nvSpPr>
          <p:cNvPr id="3" name="Picture Placeholder 2"/>
          <p:cNvSpPr>
            <a:spLocks noGrp="1"/>
          </p:cNvSpPr>
          <p:nvPr>
            <p:ph type="pic" idx="1"/>
          </p:nvPr>
        </p:nvSpPr>
        <p:spPr>
          <a:xfrm>
            <a:off x="1792288" y="612777"/>
            <a:ext cx="5486400" cy="3578225"/>
          </a:xfrm>
        </p:spPr>
        <p:txBody>
          <a:bodyPr rtlCol="0">
            <a:normAutofit/>
          </a:bodyPr>
          <a:lstStyle>
            <a:lvl1pPr marL="0" indent="0">
              <a:buNone/>
              <a:defRPr sz="2706"/>
            </a:lvl1pPr>
            <a:lvl2pPr marL="394432" indent="0">
              <a:buNone/>
              <a:defRPr sz="2470"/>
            </a:lvl2pPr>
            <a:lvl3pPr marL="788864" indent="0">
              <a:buNone/>
              <a:defRPr sz="2059"/>
            </a:lvl3pPr>
            <a:lvl4pPr marL="1183297" indent="0">
              <a:buNone/>
              <a:defRPr sz="1706"/>
            </a:lvl4pPr>
            <a:lvl5pPr marL="1577729" indent="0">
              <a:buNone/>
              <a:defRPr sz="1706"/>
            </a:lvl5pPr>
            <a:lvl6pPr marL="1972162" indent="0">
              <a:buNone/>
              <a:defRPr sz="1706"/>
            </a:lvl6pPr>
            <a:lvl7pPr marL="2366594" indent="0">
              <a:buNone/>
              <a:defRPr sz="1706"/>
            </a:lvl7pPr>
            <a:lvl8pPr marL="2761027" indent="0">
              <a:buNone/>
              <a:defRPr sz="1706"/>
            </a:lvl8pPr>
            <a:lvl9pPr marL="3155459" indent="0">
              <a:buNone/>
              <a:defRPr sz="1706"/>
            </a:lvl9pPr>
          </a:lstStyle>
          <a:p>
            <a:pPr lvl="0"/>
            <a:r>
              <a:rPr lang="en-US" noProof="0" dirty="0"/>
              <a:t>Click icon to add picture</a:t>
            </a:r>
          </a:p>
        </p:txBody>
      </p:sp>
      <p:sp>
        <p:nvSpPr>
          <p:cNvPr id="4" name="Text Placeholder 3"/>
          <p:cNvSpPr>
            <a:spLocks noGrp="1"/>
          </p:cNvSpPr>
          <p:nvPr>
            <p:ph type="body" sz="half" idx="2"/>
          </p:nvPr>
        </p:nvSpPr>
        <p:spPr>
          <a:xfrm>
            <a:off x="1792288" y="4876800"/>
            <a:ext cx="5486400" cy="423862"/>
          </a:xfrm>
        </p:spPr>
        <p:txBody>
          <a:bodyPr/>
          <a:lstStyle>
            <a:lvl1pPr marL="0" indent="0">
              <a:buNone/>
              <a:defRPr sz="1235">
                <a:solidFill>
                  <a:srgbClr val="333333"/>
                </a:solidFill>
              </a:defRPr>
            </a:lvl1pPr>
            <a:lvl2pPr marL="394432" indent="0">
              <a:buNone/>
              <a:defRPr sz="1059"/>
            </a:lvl2pPr>
            <a:lvl3pPr marL="788864" indent="0">
              <a:buNone/>
              <a:defRPr sz="823"/>
            </a:lvl3pPr>
            <a:lvl4pPr marL="1183297" indent="0">
              <a:buNone/>
              <a:defRPr sz="765"/>
            </a:lvl4pPr>
            <a:lvl5pPr marL="1577729" indent="0">
              <a:buNone/>
              <a:defRPr sz="765"/>
            </a:lvl5pPr>
            <a:lvl6pPr marL="1972162" indent="0">
              <a:buNone/>
              <a:defRPr sz="765"/>
            </a:lvl6pPr>
            <a:lvl7pPr marL="2366594" indent="0">
              <a:buNone/>
              <a:defRPr sz="765"/>
            </a:lvl7pPr>
            <a:lvl8pPr marL="2761027" indent="0">
              <a:buNone/>
              <a:defRPr sz="765"/>
            </a:lvl8pPr>
            <a:lvl9pPr marL="3155459" indent="0">
              <a:buNone/>
              <a:defRPr sz="765"/>
            </a:lvl9pPr>
          </a:lstStyle>
          <a:p>
            <a:pPr lvl="0"/>
            <a:r>
              <a:rPr lang="en-US" dirty="0"/>
              <a:t>Click to edit Master text styles</a:t>
            </a:r>
          </a:p>
        </p:txBody>
      </p:sp>
      <p:sp>
        <p:nvSpPr>
          <p:cNvPr id="9" name="Date Placeholder 3"/>
          <p:cNvSpPr>
            <a:spLocks noGrp="1"/>
          </p:cNvSpPr>
          <p:nvPr>
            <p:ph type="dt" sz="half" idx="10"/>
          </p:nvPr>
        </p:nvSpPr>
        <p:spPr>
          <a:xfrm>
            <a:off x="457200" y="5775327"/>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1" name="Slide Number Placeholder 5"/>
          <p:cNvSpPr>
            <a:spLocks noGrp="1"/>
          </p:cNvSpPr>
          <p:nvPr>
            <p:ph type="sldNum" sz="quarter" idx="12"/>
          </p:nvPr>
        </p:nvSpPr>
        <p:spPr>
          <a:xfrm>
            <a:off x="7848600" y="5775327"/>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2" name="Date Placeholder 3"/>
          <p:cNvSpPr txBox="1">
            <a:spLocks/>
          </p:cNvSpPr>
          <p:nvPr userDrawn="1"/>
        </p:nvSpPr>
        <p:spPr>
          <a:xfrm>
            <a:off x="457200" y="5780569"/>
            <a:ext cx="1295400" cy="244475"/>
          </a:xfrm>
          <a:prstGeom prst="rect">
            <a:avLst/>
          </a:prstGeom>
        </p:spPr>
        <p:txBody>
          <a:bodyPr lIns="53788" tIns="26894" rIns="53788" bIns="26894"/>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788864">
              <a:defRPr/>
            </a:pPr>
            <a:fld id="{4C661EC3-1D7F-4FA1-96FD-CA9D50427818}" type="datetimeFigureOut">
              <a:rPr lang="en-US" sz="823" smtClean="0"/>
              <a:pPr defTabSz="788864">
                <a:defRPr/>
              </a:pPr>
              <a:t>1/10/2018</a:t>
            </a:fld>
            <a:endParaRPr lang="en-US" sz="823" dirty="0"/>
          </a:p>
        </p:txBody>
      </p:sp>
      <p:sp>
        <p:nvSpPr>
          <p:cNvPr id="13" name="Slide Number Placeholder 5"/>
          <p:cNvSpPr txBox="1">
            <a:spLocks/>
          </p:cNvSpPr>
          <p:nvPr userDrawn="1"/>
        </p:nvSpPr>
        <p:spPr>
          <a:xfrm>
            <a:off x="7848600" y="5780569"/>
            <a:ext cx="1066800" cy="212725"/>
          </a:xfrm>
          <a:prstGeom prst="rect">
            <a:avLst/>
          </a:prstGeom>
        </p:spPr>
        <p:txBody>
          <a:bodyPr lIns="53788" tIns="26894" rIns="53788" bIns="26894"/>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788864">
              <a:defRPr/>
            </a:pPr>
            <a:fld id="{A6C15FFD-E457-47B6-A8DE-84CE8C69DE70}" type="slidenum">
              <a:rPr lang="en-US" sz="823" smtClean="0"/>
              <a:pPr defTabSz="788864">
                <a:defRPr/>
              </a:pPr>
              <a:t>‹#›</a:t>
            </a:fld>
            <a:endParaRPr lang="en-US" sz="823" dirty="0"/>
          </a:p>
        </p:txBody>
      </p:sp>
    </p:spTree>
    <p:extLst>
      <p:ext uri="{BB962C8B-B14F-4D97-AF65-F5344CB8AC3E}">
        <p14:creationId xmlns:p14="http://schemas.microsoft.com/office/powerpoint/2010/main" val="3378387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1D9E69-209D-478F-B62D-B728F6FA56AD}"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90930-0545-42E7-9912-AE65DE38AEA0}" type="slidenum">
              <a:rPr lang="en-US" smtClean="0"/>
              <a:t>‹#›</a:t>
            </a:fld>
            <a:endParaRPr lang="en-US"/>
          </a:p>
        </p:txBody>
      </p:sp>
    </p:spTree>
    <p:extLst>
      <p:ext uri="{BB962C8B-B14F-4D97-AF65-F5344CB8AC3E}">
        <p14:creationId xmlns:p14="http://schemas.microsoft.com/office/powerpoint/2010/main" val="38873274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6"/>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685800"/>
          </a:xfrm>
        </p:spPr>
        <p:txBody>
          <a:bodyPr/>
          <a:lstStyle>
            <a:lvl1pPr>
              <a:defRPr sz="2706">
                <a:solidFill>
                  <a:srgbClr val="008C95"/>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143000"/>
            <a:ext cx="8229600" cy="4495800"/>
          </a:xfrm>
        </p:spPr>
        <p:txBody>
          <a:bodyPr vert="eaVert"/>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457200" y="5775327"/>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7"/>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1" name="Date Placeholder 3"/>
          <p:cNvSpPr txBox="1">
            <a:spLocks/>
          </p:cNvSpPr>
          <p:nvPr userDrawn="1"/>
        </p:nvSpPr>
        <p:spPr>
          <a:xfrm>
            <a:off x="457200" y="5780569"/>
            <a:ext cx="1295400" cy="244475"/>
          </a:xfrm>
          <a:prstGeom prst="rect">
            <a:avLst/>
          </a:prstGeom>
        </p:spPr>
        <p:txBody>
          <a:bodyPr lIns="53788" tIns="26894" rIns="53788" bIns="26894"/>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788864">
              <a:defRPr/>
            </a:pPr>
            <a:fld id="{4C661EC3-1D7F-4FA1-96FD-CA9D50427818}" type="datetimeFigureOut">
              <a:rPr lang="en-US" sz="823" smtClean="0"/>
              <a:pPr defTabSz="788864">
                <a:defRPr/>
              </a:pPr>
              <a:t>1/10/2018</a:t>
            </a:fld>
            <a:endParaRPr lang="en-US" sz="823" dirty="0"/>
          </a:p>
        </p:txBody>
      </p:sp>
      <p:sp>
        <p:nvSpPr>
          <p:cNvPr id="12" name="Slide Number Placeholder 5"/>
          <p:cNvSpPr txBox="1">
            <a:spLocks/>
          </p:cNvSpPr>
          <p:nvPr userDrawn="1"/>
        </p:nvSpPr>
        <p:spPr>
          <a:xfrm>
            <a:off x="7848600" y="5780569"/>
            <a:ext cx="1066800" cy="212725"/>
          </a:xfrm>
          <a:prstGeom prst="rect">
            <a:avLst/>
          </a:prstGeom>
        </p:spPr>
        <p:txBody>
          <a:bodyPr lIns="53788" tIns="26894" rIns="53788" bIns="26894"/>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788864">
              <a:defRPr/>
            </a:pPr>
            <a:fld id="{A6C15FFD-E457-47B6-A8DE-84CE8C69DE70}" type="slidenum">
              <a:rPr lang="en-US" sz="823" smtClean="0"/>
              <a:pPr defTabSz="788864">
                <a:defRPr/>
              </a:pPr>
              <a:t>‹#›</a:t>
            </a:fld>
            <a:endParaRPr lang="en-US" sz="823" dirty="0"/>
          </a:p>
        </p:txBody>
      </p:sp>
    </p:spTree>
    <p:extLst>
      <p:ext uri="{BB962C8B-B14F-4D97-AF65-F5344CB8AC3E}">
        <p14:creationId xmlns:p14="http://schemas.microsoft.com/office/powerpoint/2010/main" val="4984881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3626"/>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9"/>
            <a:ext cx="2057400" cy="5364162"/>
          </a:xfrm>
        </p:spPr>
        <p:txBody>
          <a:bodyPr vert="eaVert"/>
          <a:lstStyle>
            <a:lvl1pPr>
              <a:defRPr>
                <a:solidFill>
                  <a:srgbClr val="008C95"/>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9"/>
            <a:ext cx="6019800" cy="5364162"/>
          </a:xfrm>
        </p:spPr>
        <p:txBody>
          <a:bodyPr vert="eaVert"/>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457200" y="5775327"/>
            <a:ext cx="1295400" cy="244475"/>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9" name="Footer Placeholder 4"/>
          <p:cNvSpPr>
            <a:spLocks noGrp="1"/>
          </p:cNvSpPr>
          <p:nvPr>
            <p:ph type="ftr" sz="quarter" idx="11"/>
          </p:nvPr>
        </p:nvSpPr>
        <p:spPr>
          <a:xfrm>
            <a:off x="1828800" y="5775325"/>
            <a:ext cx="2895600" cy="228600"/>
          </a:xfrm>
        </p:spPr>
        <p:txBody>
          <a:bodyPr/>
          <a:lstStyle>
            <a:lvl1pPr>
              <a:defRPr>
                <a:solidFill>
                  <a:schemeClr val="bg1">
                    <a:lumMod val="50000"/>
                  </a:schemeClr>
                </a:solidFill>
              </a:defRPr>
            </a:lvl1pPr>
          </a:lstStyle>
          <a:p>
            <a:pPr>
              <a:defRPr/>
            </a:pPr>
            <a:endParaRPr lang="en-US" dirty="0">
              <a:solidFill>
                <a:prstClr val="white">
                  <a:lumMod val="50000"/>
                </a:prstClr>
              </a:solidFill>
            </a:endParaRPr>
          </a:p>
        </p:txBody>
      </p:sp>
      <p:sp>
        <p:nvSpPr>
          <p:cNvPr id="10" name="Slide Number Placeholder 5"/>
          <p:cNvSpPr>
            <a:spLocks noGrp="1"/>
          </p:cNvSpPr>
          <p:nvPr>
            <p:ph type="sldNum" sz="quarter" idx="12"/>
          </p:nvPr>
        </p:nvSpPr>
        <p:spPr>
          <a:xfrm>
            <a:off x="7848600" y="5775327"/>
            <a:ext cx="1066800" cy="212725"/>
          </a:xfrm>
        </p:spPr>
        <p:txBody>
          <a:bodyPr/>
          <a:lstStyle>
            <a:lvl1pPr algn="r">
              <a:defRPr>
                <a:solidFill>
                  <a:schemeClr val="bg1">
                    <a:lumMod val="50000"/>
                  </a:schemeClr>
                </a:solidFill>
              </a:defRPr>
            </a:lvl1pPr>
          </a:lstStyle>
          <a:p>
            <a:pPr>
              <a:defRPr/>
            </a:pPr>
            <a:fld id="{A6C15FFD-E457-47B6-A8DE-84CE8C69DE70}"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1" name="Date Placeholder 3"/>
          <p:cNvSpPr txBox="1">
            <a:spLocks/>
          </p:cNvSpPr>
          <p:nvPr userDrawn="1"/>
        </p:nvSpPr>
        <p:spPr>
          <a:xfrm>
            <a:off x="457200" y="5780569"/>
            <a:ext cx="1295400" cy="244475"/>
          </a:xfrm>
          <a:prstGeom prst="rect">
            <a:avLst/>
          </a:prstGeom>
        </p:spPr>
        <p:txBody>
          <a:bodyPr lIns="53788" tIns="26894" rIns="53788" bIns="26894"/>
          <a:lstStyle>
            <a:defPPr>
              <a:defRPr lang="en-US"/>
            </a:defPPr>
            <a:lvl1pPr algn="l"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788864">
              <a:defRPr/>
            </a:pPr>
            <a:fld id="{4C661EC3-1D7F-4FA1-96FD-CA9D50427818}" type="datetimeFigureOut">
              <a:rPr lang="en-US" sz="823" smtClean="0"/>
              <a:pPr defTabSz="788864">
                <a:defRPr/>
              </a:pPr>
              <a:t>1/10/2018</a:t>
            </a:fld>
            <a:endParaRPr lang="en-US" sz="823" dirty="0"/>
          </a:p>
        </p:txBody>
      </p:sp>
      <p:sp>
        <p:nvSpPr>
          <p:cNvPr id="12" name="Slide Number Placeholder 5"/>
          <p:cNvSpPr txBox="1">
            <a:spLocks/>
          </p:cNvSpPr>
          <p:nvPr userDrawn="1"/>
        </p:nvSpPr>
        <p:spPr>
          <a:xfrm>
            <a:off x="7848600" y="5780569"/>
            <a:ext cx="1066800" cy="212725"/>
          </a:xfrm>
          <a:prstGeom prst="rect">
            <a:avLst/>
          </a:prstGeom>
        </p:spPr>
        <p:txBody>
          <a:bodyPr lIns="53788" tIns="26894" rIns="53788" bIns="26894"/>
          <a:lstStyle>
            <a:defPPr>
              <a:defRPr lang="en-US"/>
            </a:defPPr>
            <a:lvl1pPr algn="r" rtl="0" fontAlgn="auto">
              <a:spcBef>
                <a:spcPts val="0"/>
              </a:spcBef>
              <a:spcAft>
                <a:spcPts val="0"/>
              </a:spcAft>
              <a:defRPr sz="1000" kern="1200">
                <a:solidFill>
                  <a:srgbClr val="333333"/>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788864">
              <a:defRPr/>
            </a:pPr>
            <a:fld id="{A6C15FFD-E457-47B6-A8DE-84CE8C69DE70}" type="slidenum">
              <a:rPr lang="en-US" sz="823" smtClean="0"/>
              <a:pPr defTabSz="788864">
                <a:defRPr/>
              </a:pPr>
              <a:t>‹#›</a:t>
            </a:fld>
            <a:endParaRPr lang="en-US" sz="823" dirty="0"/>
          </a:p>
        </p:txBody>
      </p:sp>
    </p:spTree>
    <p:extLst>
      <p:ext uri="{BB962C8B-B14F-4D97-AF65-F5344CB8AC3E}">
        <p14:creationId xmlns:p14="http://schemas.microsoft.com/office/powerpoint/2010/main" val="8911221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TextOnly_Bulle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Slide Number Placeholder 5"/>
          <p:cNvSpPr txBox="1">
            <a:spLocks/>
          </p:cNvSpPr>
          <p:nvPr/>
        </p:nvSpPr>
        <p:spPr>
          <a:xfrm>
            <a:off x="3200400" y="6324601"/>
            <a:ext cx="2133600" cy="365125"/>
          </a:xfrm>
          <a:prstGeom prst="rect">
            <a:avLst/>
          </a:prstGeom>
        </p:spPr>
        <p:txBody>
          <a:bodyPr vert="horz" lIns="86061" tIns="43031" rIns="86061" bIns="43031" rtlCol="0" anchor="ctr"/>
          <a:lstStyle>
            <a:defPPr>
              <a:defRPr lang="en-US"/>
            </a:defPPr>
            <a:lvl1pPr marL="0" algn="ctr" defTabSz="914400" rtl="0" eaLnBrk="1" latinLnBrk="0" hangingPunct="1">
              <a:defRPr sz="10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6306FF-9B50-45CB-99A2-621A4158CC5D}" type="slidenum">
              <a:rPr lang="en-US" sz="588" smtClean="0">
                <a:solidFill>
                  <a:prstClr val="black"/>
                </a:solidFill>
              </a:rPr>
              <a:pPr/>
              <a:t>‹#›</a:t>
            </a:fld>
            <a:endParaRPr lang="en-US" sz="588" dirty="0">
              <a:solidFill>
                <a:prstClr val="black"/>
              </a:solidFill>
            </a:endParaRPr>
          </a:p>
        </p:txBody>
      </p:sp>
      <p:sp>
        <p:nvSpPr>
          <p:cNvPr id="9" name="Title 1"/>
          <p:cNvSpPr txBox="1">
            <a:spLocks/>
          </p:cNvSpPr>
          <p:nvPr/>
        </p:nvSpPr>
        <p:spPr>
          <a:xfrm>
            <a:off x="457200" y="152400"/>
            <a:ext cx="8229600" cy="609600"/>
          </a:xfrm>
          <a:prstGeom prst="rect">
            <a:avLst/>
          </a:prstGeom>
        </p:spPr>
        <p:txBody>
          <a:bodyPr vert="horz" lIns="86061" tIns="43031" rIns="86061" bIns="43031" rtlCol="0" anchor="ctr">
            <a:noAutofit/>
          </a:bodyPr>
          <a:lstStyle>
            <a:lvl1pPr algn="l" defTabSz="914400" rtl="0" eaLnBrk="1" latinLnBrk="0" hangingPunct="1">
              <a:spcBef>
                <a:spcPct val="0"/>
              </a:spcBef>
              <a:buNone/>
              <a:defRPr sz="3600" kern="1200">
                <a:solidFill>
                  <a:schemeClr val="bg2">
                    <a:lumMod val="50000"/>
                  </a:schemeClr>
                </a:solidFill>
                <a:latin typeface="Arial" pitchFamily="34" charset="0"/>
                <a:ea typeface="+mj-ea"/>
                <a:cs typeface="Arial" pitchFamily="34" charset="0"/>
              </a:defRPr>
            </a:lvl1pPr>
          </a:lstStyle>
          <a:p>
            <a:pPr defTabSz="430280">
              <a:defRPr/>
            </a:pPr>
            <a:endParaRPr lang="en-US" sz="3000" dirty="0">
              <a:solidFill>
                <a:srgbClr val="EEECE1">
                  <a:lumMod val="50000"/>
                </a:srgbClr>
              </a:solidFill>
              <a:latin typeface="Arial"/>
              <a:cs typeface="Arial"/>
            </a:endParaRPr>
          </a:p>
        </p:txBody>
      </p:sp>
      <p:sp>
        <p:nvSpPr>
          <p:cNvPr id="12" name="Title Placeholder 10"/>
          <p:cNvSpPr>
            <a:spLocks noGrp="1"/>
          </p:cNvSpPr>
          <p:nvPr>
            <p:ph type="title"/>
          </p:nvPr>
        </p:nvSpPr>
        <p:spPr>
          <a:xfrm>
            <a:off x="457200" y="76200"/>
            <a:ext cx="8229600" cy="685800"/>
          </a:xfrm>
          <a:prstGeom prst="rect">
            <a:avLst/>
          </a:prstGeom>
        </p:spPr>
        <p:txBody>
          <a:bodyPr vert="horz" lIns="146304" tIns="73152" rIns="146304" bIns="73152" rtlCol="0" anchor="ctr">
            <a:normAutofit/>
          </a:bodyPr>
          <a:lstStyle>
            <a:lvl1pPr algn="l">
              <a:lnSpc>
                <a:spcPts val="2823"/>
              </a:lnSpc>
              <a:defRPr sz="3000">
                <a:solidFill>
                  <a:srgbClr val="9A8B7D"/>
                </a:solidFi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sz="quarter" idx="11"/>
          </p:nvPr>
        </p:nvSpPr>
        <p:spPr>
          <a:xfrm>
            <a:off x="457200" y="1295400"/>
            <a:ext cx="8229600" cy="4800600"/>
          </a:xfrm>
        </p:spPr>
        <p:txBody>
          <a:bodyPr/>
          <a:lstStyle>
            <a:lvl1pPr marL="322710" indent="-322710">
              <a:buClr>
                <a:schemeClr val="accent1"/>
              </a:buClr>
              <a:buFont typeface="Wingdings" pitchFamily="2" charset="2"/>
              <a:buChar char="§"/>
              <a:defRPr sz="1882">
                <a:latin typeface="Arial" pitchFamily="34" charset="0"/>
                <a:cs typeface="Arial" pitchFamily="34" charset="0"/>
              </a:defRPr>
            </a:lvl1pPr>
            <a:lvl2pPr marL="699205" indent="-268925">
              <a:buClr>
                <a:schemeClr val="bg2"/>
              </a:buClr>
              <a:buFont typeface="Wingdings" pitchFamily="2" charset="2"/>
              <a:buChar char="§"/>
              <a:defRPr sz="1882">
                <a:latin typeface="Arial" pitchFamily="34" charset="0"/>
                <a:cs typeface="Arial" pitchFamily="34" charset="0"/>
              </a:defRPr>
            </a:lvl2pPr>
            <a:lvl3pPr marL="1075700" indent="-215140">
              <a:buClr>
                <a:schemeClr val="accent1"/>
              </a:buClr>
              <a:buFont typeface="Arial" pitchFamily="34" charset="0"/>
              <a:buChar char="–"/>
              <a:defRPr sz="1882">
                <a:latin typeface="Arial" pitchFamily="34" charset="0"/>
                <a:cs typeface="Arial" pitchFamily="34" charset="0"/>
              </a:defRPr>
            </a:lvl3pPr>
            <a:lvl4pPr>
              <a:buClr>
                <a:schemeClr val="bg2"/>
              </a:buClr>
              <a:defRPr>
                <a:latin typeface="Arial" pitchFamily="34" charset="0"/>
                <a:cs typeface="Arial"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5"/>
          <p:cNvSpPr txBox="1">
            <a:spLocks/>
          </p:cNvSpPr>
          <p:nvPr userDrawn="1"/>
        </p:nvSpPr>
        <p:spPr>
          <a:xfrm>
            <a:off x="3200400" y="6324601"/>
            <a:ext cx="2133600" cy="365125"/>
          </a:xfrm>
          <a:prstGeom prst="rect">
            <a:avLst/>
          </a:prstGeom>
        </p:spPr>
        <p:txBody>
          <a:bodyPr vert="horz" lIns="86061" tIns="43031" rIns="86061" bIns="43031" rtlCol="0" anchor="ctr"/>
          <a:lstStyle>
            <a:defPPr>
              <a:defRPr lang="en-US"/>
            </a:defPPr>
            <a:lvl1pPr marL="0" algn="ctr" defTabSz="914400" rtl="0" eaLnBrk="1" latinLnBrk="0" hangingPunct="1">
              <a:defRPr sz="10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6306FF-9B50-45CB-99A2-621A4158CC5D}" type="slidenum">
              <a:rPr lang="en-US" sz="588" smtClean="0">
                <a:solidFill>
                  <a:prstClr val="black"/>
                </a:solidFill>
              </a:rPr>
              <a:pPr/>
              <a:t>‹#›</a:t>
            </a:fld>
            <a:endParaRPr lang="en-US" sz="588" dirty="0">
              <a:solidFill>
                <a:prstClr val="black"/>
              </a:solidFill>
            </a:endParaRPr>
          </a:p>
        </p:txBody>
      </p:sp>
      <p:sp>
        <p:nvSpPr>
          <p:cNvPr id="10" name="Title 1"/>
          <p:cNvSpPr txBox="1">
            <a:spLocks/>
          </p:cNvSpPr>
          <p:nvPr userDrawn="1"/>
        </p:nvSpPr>
        <p:spPr>
          <a:xfrm>
            <a:off x="457200" y="152400"/>
            <a:ext cx="8229600" cy="609600"/>
          </a:xfrm>
          <a:prstGeom prst="rect">
            <a:avLst/>
          </a:prstGeom>
        </p:spPr>
        <p:txBody>
          <a:bodyPr vert="horz" lIns="86061" tIns="43031" rIns="86061" bIns="43031" rtlCol="0" anchor="ctr">
            <a:noAutofit/>
          </a:bodyPr>
          <a:lstStyle>
            <a:lvl1pPr algn="l" defTabSz="914400" rtl="0" eaLnBrk="1" latinLnBrk="0" hangingPunct="1">
              <a:spcBef>
                <a:spcPct val="0"/>
              </a:spcBef>
              <a:buNone/>
              <a:defRPr sz="3600" kern="1200">
                <a:solidFill>
                  <a:schemeClr val="bg2">
                    <a:lumMod val="50000"/>
                  </a:schemeClr>
                </a:solidFill>
                <a:latin typeface="Arial" pitchFamily="34" charset="0"/>
                <a:ea typeface="+mj-ea"/>
                <a:cs typeface="Arial" pitchFamily="34" charset="0"/>
              </a:defRPr>
            </a:lvl1pPr>
          </a:lstStyle>
          <a:p>
            <a:pPr defTabSz="430280">
              <a:defRPr/>
            </a:pPr>
            <a:endParaRPr lang="en-US" sz="3000" dirty="0">
              <a:solidFill>
                <a:srgbClr val="EEECE1">
                  <a:lumMod val="50000"/>
                </a:srgbClr>
              </a:solidFill>
              <a:latin typeface="Arial"/>
              <a:cs typeface="Arial"/>
            </a:endParaRPr>
          </a:p>
        </p:txBody>
      </p:sp>
    </p:spTree>
    <p:extLst>
      <p:ext uri="{BB962C8B-B14F-4D97-AF65-F5344CB8AC3E}">
        <p14:creationId xmlns:p14="http://schemas.microsoft.com/office/powerpoint/2010/main" val="20731165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Text&amp;Graphics_Bulle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Slide Number Placeholder 5"/>
          <p:cNvSpPr txBox="1">
            <a:spLocks/>
          </p:cNvSpPr>
          <p:nvPr/>
        </p:nvSpPr>
        <p:spPr>
          <a:xfrm>
            <a:off x="3200400" y="6324601"/>
            <a:ext cx="2133600" cy="365125"/>
          </a:xfrm>
          <a:prstGeom prst="rect">
            <a:avLst/>
          </a:prstGeom>
        </p:spPr>
        <p:txBody>
          <a:bodyPr vert="horz" lIns="86061" tIns="43031" rIns="86061" bIns="43031" rtlCol="0" anchor="ctr"/>
          <a:lstStyle>
            <a:defPPr>
              <a:defRPr lang="en-US"/>
            </a:defPPr>
            <a:lvl1pPr marL="0" algn="ctr" defTabSz="914400" rtl="0" eaLnBrk="1" latinLnBrk="0" hangingPunct="1">
              <a:defRPr sz="10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6306FF-9B50-45CB-99A2-621A4158CC5D}" type="slidenum">
              <a:rPr lang="en-US" sz="588" smtClean="0">
                <a:solidFill>
                  <a:prstClr val="black"/>
                </a:solidFill>
              </a:rPr>
              <a:pPr/>
              <a:t>‹#›</a:t>
            </a:fld>
            <a:endParaRPr lang="en-US" sz="588" dirty="0">
              <a:solidFill>
                <a:prstClr val="black"/>
              </a:solidFill>
            </a:endParaRPr>
          </a:p>
        </p:txBody>
      </p:sp>
      <p:sp>
        <p:nvSpPr>
          <p:cNvPr id="9" name="Title 1"/>
          <p:cNvSpPr txBox="1">
            <a:spLocks/>
          </p:cNvSpPr>
          <p:nvPr/>
        </p:nvSpPr>
        <p:spPr>
          <a:xfrm>
            <a:off x="457200" y="152400"/>
            <a:ext cx="8229600" cy="609600"/>
          </a:xfrm>
          <a:prstGeom prst="rect">
            <a:avLst/>
          </a:prstGeom>
        </p:spPr>
        <p:txBody>
          <a:bodyPr vert="horz" lIns="86061" tIns="43031" rIns="86061" bIns="43031" rtlCol="0" anchor="ctr">
            <a:noAutofit/>
          </a:bodyPr>
          <a:lstStyle>
            <a:lvl1pPr algn="l" defTabSz="914400" rtl="0" eaLnBrk="1" latinLnBrk="0" hangingPunct="1">
              <a:spcBef>
                <a:spcPct val="0"/>
              </a:spcBef>
              <a:buNone/>
              <a:defRPr sz="3600" kern="1200">
                <a:solidFill>
                  <a:schemeClr val="bg2">
                    <a:lumMod val="50000"/>
                  </a:schemeClr>
                </a:solidFill>
                <a:latin typeface="Arial" pitchFamily="34" charset="0"/>
                <a:ea typeface="+mj-ea"/>
                <a:cs typeface="Arial" pitchFamily="34" charset="0"/>
              </a:defRPr>
            </a:lvl1pPr>
          </a:lstStyle>
          <a:p>
            <a:pPr defTabSz="430280">
              <a:defRPr/>
            </a:pPr>
            <a:endParaRPr lang="en-US" sz="3000" dirty="0">
              <a:solidFill>
                <a:srgbClr val="EEECE1">
                  <a:lumMod val="50000"/>
                </a:srgbClr>
              </a:solidFill>
              <a:latin typeface="Arial"/>
              <a:cs typeface="Arial"/>
            </a:endParaRPr>
          </a:p>
        </p:txBody>
      </p:sp>
      <p:sp>
        <p:nvSpPr>
          <p:cNvPr id="12" name="Title Placeholder 10"/>
          <p:cNvSpPr>
            <a:spLocks noGrp="1"/>
          </p:cNvSpPr>
          <p:nvPr>
            <p:ph type="title"/>
          </p:nvPr>
        </p:nvSpPr>
        <p:spPr>
          <a:xfrm>
            <a:off x="457200" y="76200"/>
            <a:ext cx="8229600" cy="685800"/>
          </a:xfrm>
          <a:prstGeom prst="rect">
            <a:avLst/>
          </a:prstGeom>
        </p:spPr>
        <p:txBody>
          <a:bodyPr vert="horz" lIns="146304" tIns="73152" rIns="146304" bIns="73152" rtlCol="0" anchor="ctr">
            <a:normAutofit/>
          </a:bodyPr>
          <a:lstStyle>
            <a:lvl1pPr algn="l">
              <a:lnSpc>
                <a:spcPts val="2823"/>
              </a:lnSpc>
              <a:defRPr sz="3000">
                <a:solidFill>
                  <a:srgbClr val="9A8B7D"/>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sz="quarter" idx="11"/>
          </p:nvPr>
        </p:nvSpPr>
        <p:spPr>
          <a:xfrm>
            <a:off x="457200" y="1295400"/>
            <a:ext cx="8229600" cy="4800600"/>
          </a:xfrm>
        </p:spPr>
        <p:txBody>
          <a:bodyPr/>
          <a:lstStyle>
            <a:lvl1pPr marL="322710" indent="-322710">
              <a:buClr>
                <a:schemeClr val="accent1"/>
              </a:buClr>
              <a:buFont typeface="Wingdings" pitchFamily="2" charset="2"/>
              <a:buChar char="§"/>
              <a:defRPr sz="1882">
                <a:latin typeface="Arial" pitchFamily="34" charset="0"/>
                <a:cs typeface="Arial" pitchFamily="34" charset="0"/>
              </a:defRPr>
            </a:lvl1pPr>
            <a:lvl2pPr marL="699205" indent="-268925">
              <a:buClr>
                <a:schemeClr val="bg2"/>
              </a:buClr>
              <a:buFont typeface="Wingdings" pitchFamily="2" charset="2"/>
              <a:buChar char="§"/>
              <a:defRPr sz="1882">
                <a:latin typeface="Arial" pitchFamily="34" charset="0"/>
                <a:cs typeface="Arial" pitchFamily="34" charset="0"/>
              </a:defRPr>
            </a:lvl2pPr>
            <a:lvl3pPr marL="1075700" indent="-215140">
              <a:buClr>
                <a:schemeClr val="accent1"/>
              </a:buClr>
              <a:buFont typeface="Arial" pitchFamily="34" charset="0"/>
              <a:buChar char="–"/>
              <a:defRPr sz="1882">
                <a:latin typeface="Arial" pitchFamily="34" charset="0"/>
                <a:cs typeface="Arial" pitchFamily="34" charset="0"/>
              </a:defRPr>
            </a:lvl3pPr>
            <a:lvl4pPr>
              <a:buClr>
                <a:schemeClr val="bg2"/>
              </a:buClr>
              <a:defRPr>
                <a:latin typeface="Arial" pitchFamily="34" charset="0"/>
                <a:cs typeface="Arial"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23948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F32556-F677-4DFC-878F-610A6C2B3C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6484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F32556-F677-4DFC-878F-610A6C2B3C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3314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F32556-F677-4DFC-878F-610A6C2B3C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9452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F32556-F677-4DFC-878F-610A6C2B3C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1842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1F32556-F677-4DFC-878F-610A6C2B3C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7688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1F32556-F677-4DFC-878F-610A6C2B3C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805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e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e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1.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theme" Target="../theme/theme12.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1.jpe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D9E69-209D-478F-B62D-B728F6FA56AD}" type="datetimeFigureOut">
              <a:rPr lang="en-US" smtClean="0"/>
              <a:t>1/10/2018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90930-0545-42E7-9912-AE65DE38AEA0}" type="slidenum">
              <a:rPr lang="en-US" smtClean="0"/>
              <a:t>‹#›</a:t>
            </a:fld>
            <a:endParaRPr lang="en-US"/>
          </a:p>
        </p:txBody>
      </p:sp>
    </p:spTree>
    <p:extLst>
      <p:ext uri="{BB962C8B-B14F-4D97-AF65-F5344CB8AC3E}">
        <p14:creationId xmlns:p14="http://schemas.microsoft.com/office/powerpoint/2010/main" val="10751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8288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57200" y="29718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457200" y="6477000"/>
            <a:ext cx="1295400" cy="244475"/>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endParaRPr lang="en-US" dirty="0">
              <a:solidFill>
                <a:prstClr val="white"/>
              </a:solidFill>
            </a:endParaRPr>
          </a:p>
        </p:txBody>
      </p:sp>
      <p:sp>
        <p:nvSpPr>
          <p:cNvPr id="10" name="Footer Placeholder 4"/>
          <p:cNvSpPr>
            <a:spLocks noGrp="1"/>
          </p:cNvSpPr>
          <p:nvPr>
            <p:ph type="ftr" sz="quarter" idx="3"/>
          </p:nvPr>
        </p:nvSpPr>
        <p:spPr>
          <a:xfrm>
            <a:off x="1828800" y="6477000"/>
            <a:ext cx="2895600" cy="228600"/>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endParaRPr lang="en-US" dirty="0">
              <a:solidFill>
                <a:prstClr val="white"/>
              </a:solidFill>
            </a:endParaRPr>
          </a:p>
        </p:txBody>
      </p:sp>
      <p:sp>
        <p:nvSpPr>
          <p:cNvPr id="11" name="Slide Number Placeholder 5"/>
          <p:cNvSpPr>
            <a:spLocks noGrp="1"/>
          </p:cNvSpPr>
          <p:nvPr>
            <p:ph type="sldNum" sz="quarter" idx="4"/>
          </p:nvPr>
        </p:nvSpPr>
        <p:spPr>
          <a:xfrm>
            <a:off x="4876800" y="6477000"/>
            <a:ext cx="1066800" cy="212725"/>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fld id="{94BCC8BF-E574-478A-8AC8-73AB7F95A6AA}"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12452360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ftr="0" dt="0"/>
  <p:txStyles>
    <p:titleStyle>
      <a:lvl1pPr algn="ctr" rtl="0" eaLnBrk="1" fontAlgn="base" hangingPunct="1">
        <a:spcBef>
          <a:spcPct val="0"/>
        </a:spcBef>
        <a:spcAft>
          <a:spcPct val="0"/>
        </a:spcAft>
        <a:defRPr sz="36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18288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2971800"/>
            <a:ext cx="82296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a:xfrm>
            <a:off x="457200" y="6477000"/>
            <a:ext cx="1295400" cy="244475"/>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endParaRPr lang="en-US" dirty="0"/>
          </a:p>
        </p:txBody>
      </p:sp>
      <p:sp>
        <p:nvSpPr>
          <p:cNvPr id="10" name="Footer Placeholder 4"/>
          <p:cNvSpPr>
            <a:spLocks noGrp="1"/>
          </p:cNvSpPr>
          <p:nvPr>
            <p:ph type="ftr" sz="quarter" idx="3"/>
          </p:nvPr>
        </p:nvSpPr>
        <p:spPr>
          <a:xfrm>
            <a:off x="1828800" y="6477000"/>
            <a:ext cx="2895600" cy="228600"/>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r>
              <a:rPr lang="en-US" dirty="0"/>
              <a:t>DO NOT DISTRIBUTE</a:t>
            </a:r>
          </a:p>
        </p:txBody>
      </p:sp>
      <p:sp>
        <p:nvSpPr>
          <p:cNvPr id="11" name="Slide Number Placeholder 5"/>
          <p:cNvSpPr>
            <a:spLocks noGrp="1"/>
          </p:cNvSpPr>
          <p:nvPr>
            <p:ph type="sldNum" sz="quarter" idx="4"/>
          </p:nvPr>
        </p:nvSpPr>
        <p:spPr>
          <a:xfrm>
            <a:off x="4876800" y="6477000"/>
            <a:ext cx="1066800" cy="212725"/>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fld id="{803AF8E8-6088-43B1-B1E4-F2A27E0BAD4E}" type="slidenum">
              <a:rPr lang="en-US"/>
              <a:pPr>
                <a:defRPr/>
              </a:pPr>
              <a:t>‹#›</a:t>
            </a:fld>
            <a:endParaRPr lang="en-US" dirty="0"/>
          </a:p>
        </p:txBody>
      </p:sp>
    </p:spTree>
    <p:extLst>
      <p:ext uri="{BB962C8B-B14F-4D97-AF65-F5344CB8AC3E}">
        <p14:creationId xmlns:p14="http://schemas.microsoft.com/office/powerpoint/2010/main" val="322623346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dt="0"/>
  <p:txStyles>
    <p:titleStyle>
      <a:lvl1pPr algn="ctr" rtl="0" eaLnBrk="0" fontAlgn="base" hangingPunct="0">
        <a:spcBef>
          <a:spcPct val="0"/>
        </a:spcBef>
        <a:spcAft>
          <a:spcPct val="0"/>
        </a:spcAft>
        <a:defRPr sz="3600" kern="12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charset="0"/>
        </a:defRPr>
      </a:lvl2pPr>
      <a:lvl3pPr algn="ctr" rtl="0" eaLnBrk="0" fontAlgn="base" hangingPunct="0">
        <a:spcBef>
          <a:spcPct val="0"/>
        </a:spcBef>
        <a:spcAft>
          <a:spcPct val="0"/>
        </a:spcAft>
        <a:defRPr sz="3600">
          <a:solidFill>
            <a:schemeClr val="bg1"/>
          </a:solidFill>
          <a:latin typeface="Arial" charset="0"/>
        </a:defRPr>
      </a:lvl3pPr>
      <a:lvl4pPr algn="ctr" rtl="0" eaLnBrk="0" fontAlgn="base" hangingPunct="0">
        <a:spcBef>
          <a:spcPct val="0"/>
        </a:spcBef>
        <a:spcAft>
          <a:spcPct val="0"/>
        </a:spcAft>
        <a:defRPr sz="3600">
          <a:solidFill>
            <a:schemeClr val="bg1"/>
          </a:solidFill>
          <a:latin typeface="Arial" charset="0"/>
        </a:defRPr>
      </a:lvl4pPr>
      <a:lvl5pPr algn="ctr" rtl="0" eaLnBrk="0" fontAlgn="base" hangingPunct="0">
        <a:spcBef>
          <a:spcPct val="0"/>
        </a:spcBef>
        <a:spcAft>
          <a:spcPct val="0"/>
        </a:spcAft>
        <a:defRPr sz="3600">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8288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57200" y="29718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457200" y="6477002"/>
            <a:ext cx="1295400" cy="244475"/>
          </a:xfrm>
          <a:prstGeom prst="rect">
            <a:avLst/>
          </a:prstGeom>
        </p:spPr>
        <p:txBody>
          <a:bodyPr lIns="91440" tIns="45720" rIns="91440" bIns="45720"/>
          <a:lstStyle>
            <a:lvl1pPr fontAlgn="auto">
              <a:spcBef>
                <a:spcPts val="0"/>
              </a:spcBef>
              <a:spcAft>
                <a:spcPts val="0"/>
              </a:spcAft>
              <a:defRPr sz="1000">
                <a:solidFill>
                  <a:schemeClr val="bg1"/>
                </a:solidFill>
                <a:latin typeface="+mn-lt"/>
                <a:cs typeface="+mn-cs"/>
              </a:defRPr>
            </a:lvl1pPr>
          </a:lstStyle>
          <a:p>
            <a:pPr>
              <a:defRPr/>
            </a:pPr>
            <a:endParaRPr lang="en-US" dirty="0">
              <a:solidFill>
                <a:prstClr val="white"/>
              </a:solidFill>
            </a:endParaRPr>
          </a:p>
        </p:txBody>
      </p:sp>
      <p:sp>
        <p:nvSpPr>
          <p:cNvPr id="10" name="Footer Placeholder 4"/>
          <p:cNvSpPr>
            <a:spLocks noGrp="1"/>
          </p:cNvSpPr>
          <p:nvPr>
            <p:ph type="ftr" sz="quarter" idx="3"/>
          </p:nvPr>
        </p:nvSpPr>
        <p:spPr>
          <a:xfrm>
            <a:off x="1828800" y="6477000"/>
            <a:ext cx="2895600" cy="228600"/>
          </a:xfrm>
          <a:prstGeom prst="rect">
            <a:avLst/>
          </a:prstGeom>
        </p:spPr>
        <p:txBody>
          <a:bodyPr lIns="91440" tIns="45720" rIns="91440" bIns="45720"/>
          <a:lstStyle>
            <a:lvl1pPr fontAlgn="auto">
              <a:spcBef>
                <a:spcPts val="0"/>
              </a:spcBef>
              <a:spcAft>
                <a:spcPts val="0"/>
              </a:spcAft>
              <a:defRPr sz="1000">
                <a:solidFill>
                  <a:schemeClr val="bg1"/>
                </a:solidFill>
                <a:latin typeface="+mn-lt"/>
                <a:cs typeface="+mn-cs"/>
              </a:defRPr>
            </a:lvl1pPr>
          </a:lstStyle>
          <a:p>
            <a:pPr>
              <a:defRPr/>
            </a:pPr>
            <a:endParaRPr lang="en-US" dirty="0">
              <a:solidFill>
                <a:prstClr val="white"/>
              </a:solidFill>
            </a:endParaRPr>
          </a:p>
        </p:txBody>
      </p:sp>
      <p:sp>
        <p:nvSpPr>
          <p:cNvPr id="11" name="Slide Number Placeholder 5"/>
          <p:cNvSpPr>
            <a:spLocks noGrp="1"/>
          </p:cNvSpPr>
          <p:nvPr>
            <p:ph type="sldNum" sz="quarter" idx="4"/>
          </p:nvPr>
        </p:nvSpPr>
        <p:spPr>
          <a:xfrm>
            <a:off x="4876800" y="6477002"/>
            <a:ext cx="1066800" cy="212725"/>
          </a:xfrm>
          <a:prstGeom prst="rect">
            <a:avLst/>
          </a:prstGeom>
        </p:spPr>
        <p:txBody>
          <a:bodyPr lIns="91440" tIns="45720" rIns="91440" bIns="45720"/>
          <a:lstStyle>
            <a:lvl1pPr fontAlgn="auto">
              <a:spcBef>
                <a:spcPts val="0"/>
              </a:spcBef>
              <a:spcAft>
                <a:spcPts val="0"/>
              </a:spcAft>
              <a:defRPr sz="1000">
                <a:solidFill>
                  <a:schemeClr val="bg1"/>
                </a:solidFill>
                <a:latin typeface="+mn-lt"/>
                <a:cs typeface="+mn-cs"/>
              </a:defRPr>
            </a:lvl1pPr>
          </a:lstStyle>
          <a:p>
            <a:pPr>
              <a:defRPr/>
            </a:pPr>
            <a:fld id="{94BCC8BF-E574-478A-8AC8-73AB7F95A6AA}"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866489274"/>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hf hdr="0" ftr="0" dt="0"/>
  <p:txStyles>
    <p:titleStyle>
      <a:lvl1pPr algn="ctr" rtl="0" eaLnBrk="1" fontAlgn="base" hangingPunct="1">
        <a:spcBef>
          <a:spcPct val="0"/>
        </a:spcBef>
        <a:spcAft>
          <a:spcPct val="0"/>
        </a:spcAft>
        <a:defRPr sz="36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8288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57200" y="29718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457200" y="6477004"/>
            <a:ext cx="1295400" cy="244475"/>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endParaRPr lang="en-US" dirty="0">
              <a:solidFill>
                <a:prstClr val="white"/>
              </a:solidFill>
            </a:endParaRPr>
          </a:p>
        </p:txBody>
      </p:sp>
      <p:sp>
        <p:nvSpPr>
          <p:cNvPr id="10" name="Footer Placeholder 4"/>
          <p:cNvSpPr>
            <a:spLocks noGrp="1"/>
          </p:cNvSpPr>
          <p:nvPr>
            <p:ph type="ftr" sz="quarter" idx="3"/>
          </p:nvPr>
        </p:nvSpPr>
        <p:spPr>
          <a:xfrm>
            <a:off x="1828800" y="6477000"/>
            <a:ext cx="2895600" cy="228600"/>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endParaRPr lang="en-US" dirty="0">
              <a:solidFill>
                <a:prstClr val="white"/>
              </a:solidFill>
            </a:endParaRPr>
          </a:p>
        </p:txBody>
      </p:sp>
      <p:sp>
        <p:nvSpPr>
          <p:cNvPr id="11" name="Slide Number Placeholder 5"/>
          <p:cNvSpPr>
            <a:spLocks noGrp="1"/>
          </p:cNvSpPr>
          <p:nvPr>
            <p:ph type="sldNum" sz="quarter" idx="4"/>
          </p:nvPr>
        </p:nvSpPr>
        <p:spPr>
          <a:xfrm>
            <a:off x="4876800" y="6477004"/>
            <a:ext cx="1066800" cy="212725"/>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fld id="{94BCC8BF-E574-478A-8AC8-73AB7F95A6AA}"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93726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ctr" rtl="0" eaLnBrk="1" fontAlgn="base" hangingPunct="1">
        <a:spcBef>
          <a:spcPct val="0"/>
        </a:spcBef>
        <a:spcAft>
          <a:spcPct val="0"/>
        </a:spcAft>
        <a:defRPr sz="36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1pPr>
      <a:lvl2pPr marL="742932" indent="-285744"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2pPr>
      <a:lvl3pPr marL="1142971" indent="-228594" algn="l" rtl="0" eaLnBrk="1" fontAlgn="base" hangingPunct="1">
        <a:spcBef>
          <a:spcPct val="20000"/>
        </a:spcBef>
        <a:spcAft>
          <a:spcPct val="0"/>
        </a:spcAft>
        <a:buFont typeface="Arial" charset="0"/>
        <a:buChar char="•"/>
        <a:defRPr kern="1200">
          <a:solidFill>
            <a:schemeClr val="bg1"/>
          </a:solidFill>
          <a:latin typeface="+mn-lt"/>
          <a:ea typeface="+mn-ea"/>
          <a:cs typeface="+mn-cs"/>
        </a:defRPr>
      </a:lvl3pPr>
      <a:lvl4pPr marL="1600160" indent="-228594"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4pPr>
      <a:lvl5pPr marL="2057349" indent="-228594"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8288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57200" y="29718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457200" y="6477000"/>
            <a:ext cx="1295400" cy="244475"/>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endParaRPr lang="en-US" dirty="0">
              <a:solidFill>
                <a:prstClr val="white"/>
              </a:solidFill>
            </a:endParaRPr>
          </a:p>
        </p:txBody>
      </p:sp>
      <p:sp>
        <p:nvSpPr>
          <p:cNvPr id="10" name="Footer Placeholder 4"/>
          <p:cNvSpPr>
            <a:spLocks noGrp="1"/>
          </p:cNvSpPr>
          <p:nvPr>
            <p:ph type="ftr" sz="quarter" idx="3"/>
          </p:nvPr>
        </p:nvSpPr>
        <p:spPr>
          <a:xfrm>
            <a:off x="1828800" y="6477000"/>
            <a:ext cx="2895600" cy="228600"/>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endParaRPr lang="en-US" dirty="0">
              <a:solidFill>
                <a:prstClr val="white"/>
              </a:solidFill>
            </a:endParaRPr>
          </a:p>
        </p:txBody>
      </p:sp>
      <p:sp>
        <p:nvSpPr>
          <p:cNvPr id="11" name="Slide Number Placeholder 5"/>
          <p:cNvSpPr>
            <a:spLocks noGrp="1"/>
          </p:cNvSpPr>
          <p:nvPr>
            <p:ph type="sldNum" sz="quarter" idx="4"/>
          </p:nvPr>
        </p:nvSpPr>
        <p:spPr>
          <a:xfrm>
            <a:off x="4876800" y="6477000"/>
            <a:ext cx="1066800" cy="212725"/>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fld id="{94BCC8BF-E574-478A-8AC8-73AB7F95A6AA}"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9060295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rtl="0" eaLnBrk="1" fontAlgn="base" hangingPunct="1">
        <a:spcBef>
          <a:spcPct val="0"/>
        </a:spcBef>
        <a:spcAft>
          <a:spcPct val="0"/>
        </a:spcAft>
        <a:defRPr sz="36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D798B-0343-4DF2-9C19-B45205629A64}" type="slidenum">
              <a:rPr lang="en-US" smtClean="0"/>
              <a:t>‹#›</a:t>
            </a:fld>
            <a:endParaRPr lang="en-US"/>
          </a:p>
        </p:txBody>
      </p:sp>
    </p:spTree>
    <p:extLst>
      <p:ext uri="{BB962C8B-B14F-4D97-AF65-F5344CB8AC3E}">
        <p14:creationId xmlns:p14="http://schemas.microsoft.com/office/powerpoint/2010/main" val="64038505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8288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57200" y="29718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457200" y="6477000"/>
            <a:ext cx="1295400" cy="244475"/>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endParaRPr lang="en-US" dirty="0">
              <a:solidFill>
                <a:prstClr val="white"/>
              </a:solidFill>
            </a:endParaRPr>
          </a:p>
        </p:txBody>
      </p:sp>
      <p:sp>
        <p:nvSpPr>
          <p:cNvPr id="10" name="Footer Placeholder 4"/>
          <p:cNvSpPr>
            <a:spLocks noGrp="1"/>
          </p:cNvSpPr>
          <p:nvPr>
            <p:ph type="ftr" sz="quarter" idx="3"/>
          </p:nvPr>
        </p:nvSpPr>
        <p:spPr>
          <a:xfrm>
            <a:off x="1828800" y="6477000"/>
            <a:ext cx="2895600" cy="228600"/>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endParaRPr lang="en-US" dirty="0">
              <a:solidFill>
                <a:prstClr val="white"/>
              </a:solidFill>
            </a:endParaRPr>
          </a:p>
        </p:txBody>
      </p:sp>
      <p:sp>
        <p:nvSpPr>
          <p:cNvPr id="11" name="Slide Number Placeholder 5"/>
          <p:cNvSpPr>
            <a:spLocks noGrp="1"/>
          </p:cNvSpPr>
          <p:nvPr>
            <p:ph type="sldNum" sz="quarter" idx="4"/>
          </p:nvPr>
        </p:nvSpPr>
        <p:spPr>
          <a:xfrm>
            <a:off x="4876800" y="6477000"/>
            <a:ext cx="1066800" cy="212725"/>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fld id="{94BCC8BF-E574-478A-8AC8-73AB7F95A6AA}"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47030307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ctr" rtl="0" eaLnBrk="1" fontAlgn="base" hangingPunct="1">
        <a:spcBef>
          <a:spcPct val="0"/>
        </a:spcBef>
        <a:spcAft>
          <a:spcPct val="0"/>
        </a:spcAft>
        <a:defRPr sz="36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8288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57200" y="29718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457200" y="6477000"/>
            <a:ext cx="1295400" cy="244475"/>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endParaRPr lang="en-US" dirty="0">
              <a:solidFill>
                <a:prstClr val="white"/>
              </a:solidFill>
            </a:endParaRPr>
          </a:p>
        </p:txBody>
      </p:sp>
      <p:sp>
        <p:nvSpPr>
          <p:cNvPr id="10" name="Footer Placeholder 4"/>
          <p:cNvSpPr>
            <a:spLocks noGrp="1"/>
          </p:cNvSpPr>
          <p:nvPr>
            <p:ph type="ftr" sz="quarter" idx="3"/>
          </p:nvPr>
        </p:nvSpPr>
        <p:spPr>
          <a:xfrm>
            <a:off x="1828800" y="6477000"/>
            <a:ext cx="2895600" cy="228600"/>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endParaRPr lang="en-US" dirty="0">
              <a:solidFill>
                <a:prstClr val="white"/>
              </a:solidFill>
            </a:endParaRPr>
          </a:p>
        </p:txBody>
      </p:sp>
      <p:sp>
        <p:nvSpPr>
          <p:cNvPr id="11" name="Slide Number Placeholder 5"/>
          <p:cNvSpPr>
            <a:spLocks noGrp="1"/>
          </p:cNvSpPr>
          <p:nvPr>
            <p:ph type="sldNum" sz="quarter" idx="4"/>
          </p:nvPr>
        </p:nvSpPr>
        <p:spPr>
          <a:xfrm>
            <a:off x="4876800" y="6477000"/>
            <a:ext cx="1066800" cy="212725"/>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fld id="{94BCC8BF-E574-478A-8AC8-73AB7F95A6AA}"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28800457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ctr" rtl="0" eaLnBrk="1" fontAlgn="base" hangingPunct="1">
        <a:spcBef>
          <a:spcPct val="0"/>
        </a:spcBef>
        <a:spcAft>
          <a:spcPct val="0"/>
        </a:spcAft>
        <a:defRPr sz="36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8288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57200" y="29718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457200" y="6477000"/>
            <a:ext cx="1295400" cy="244475"/>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endParaRPr lang="en-US" dirty="0">
              <a:solidFill>
                <a:prstClr val="white"/>
              </a:solidFill>
            </a:endParaRPr>
          </a:p>
        </p:txBody>
      </p:sp>
      <p:sp>
        <p:nvSpPr>
          <p:cNvPr id="10" name="Footer Placeholder 4"/>
          <p:cNvSpPr>
            <a:spLocks noGrp="1"/>
          </p:cNvSpPr>
          <p:nvPr>
            <p:ph type="ftr" sz="quarter" idx="3"/>
          </p:nvPr>
        </p:nvSpPr>
        <p:spPr>
          <a:xfrm>
            <a:off x="1828800" y="6477000"/>
            <a:ext cx="2895600" cy="228600"/>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endParaRPr lang="en-US" dirty="0">
              <a:solidFill>
                <a:prstClr val="white"/>
              </a:solidFill>
            </a:endParaRPr>
          </a:p>
        </p:txBody>
      </p:sp>
      <p:sp>
        <p:nvSpPr>
          <p:cNvPr id="11" name="Slide Number Placeholder 5"/>
          <p:cNvSpPr>
            <a:spLocks noGrp="1"/>
          </p:cNvSpPr>
          <p:nvPr>
            <p:ph type="sldNum" sz="quarter" idx="4"/>
          </p:nvPr>
        </p:nvSpPr>
        <p:spPr>
          <a:xfrm>
            <a:off x="4876800" y="6477000"/>
            <a:ext cx="1066800" cy="212725"/>
          </a:xfrm>
          <a:prstGeom prst="rect">
            <a:avLst/>
          </a:prstGeom>
        </p:spPr>
        <p:txBody>
          <a:bodyPr/>
          <a:lstStyle>
            <a:lvl1pPr fontAlgn="auto">
              <a:spcBef>
                <a:spcPts val="0"/>
              </a:spcBef>
              <a:spcAft>
                <a:spcPts val="0"/>
              </a:spcAft>
              <a:defRPr sz="1000">
                <a:solidFill>
                  <a:schemeClr val="bg1"/>
                </a:solidFill>
                <a:latin typeface="+mn-lt"/>
                <a:cs typeface="+mn-cs"/>
              </a:defRPr>
            </a:lvl1pPr>
          </a:lstStyle>
          <a:p>
            <a:pPr>
              <a:defRPr/>
            </a:pPr>
            <a:fld id="{94BCC8BF-E574-478A-8AC8-73AB7F95A6AA}"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42704323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ctr" rtl="0" eaLnBrk="1" fontAlgn="base" hangingPunct="1">
        <a:spcBef>
          <a:spcPct val="0"/>
        </a:spcBef>
        <a:spcAft>
          <a:spcPct val="0"/>
        </a:spcAft>
        <a:defRPr sz="36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8288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29718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457200" y="6477002"/>
            <a:ext cx="1295400" cy="244475"/>
          </a:xfrm>
          <a:prstGeom prst="rect">
            <a:avLst/>
          </a:prstGeom>
        </p:spPr>
        <p:txBody>
          <a:bodyPr lIns="91440" tIns="45720" rIns="91440" bIns="45720"/>
          <a:lstStyle>
            <a:lvl1pPr fontAlgn="auto">
              <a:spcBef>
                <a:spcPts val="0"/>
              </a:spcBef>
              <a:spcAft>
                <a:spcPts val="0"/>
              </a:spcAft>
              <a:defRPr sz="823">
                <a:solidFill>
                  <a:schemeClr val="bg1"/>
                </a:solidFill>
                <a:latin typeface="+mn-lt"/>
                <a:cs typeface="+mn-cs"/>
              </a:defRPr>
            </a:lvl1pPr>
          </a:lstStyle>
          <a:p>
            <a:pPr defTabSz="788864">
              <a:defRPr/>
            </a:pPr>
            <a:endParaRPr lang="en-US" dirty="0">
              <a:solidFill>
                <a:prstClr val="white"/>
              </a:solidFill>
            </a:endParaRPr>
          </a:p>
        </p:txBody>
      </p:sp>
      <p:sp>
        <p:nvSpPr>
          <p:cNvPr id="10" name="Footer Placeholder 4"/>
          <p:cNvSpPr>
            <a:spLocks noGrp="1"/>
          </p:cNvSpPr>
          <p:nvPr>
            <p:ph type="ftr" sz="quarter" idx="3"/>
          </p:nvPr>
        </p:nvSpPr>
        <p:spPr>
          <a:xfrm>
            <a:off x="1828800" y="6477000"/>
            <a:ext cx="2895600" cy="228600"/>
          </a:xfrm>
          <a:prstGeom prst="rect">
            <a:avLst/>
          </a:prstGeom>
        </p:spPr>
        <p:txBody>
          <a:bodyPr lIns="91440" tIns="45720" rIns="91440" bIns="45720"/>
          <a:lstStyle>
            <a:lvl1pPr fontAlgn="auto">
              <a:spcBef>
                <a:spcPts val="0"/>
              </a:spcBef>
              <a:spcAft>
                <a:spcPts val="0"/>
              </a:spcAft>
              <a:defRPr sz="823">
                <a:solidFill>
                  <a:schemeClr val="bg1"/>
                </a:solidFill>
                <a:latin typeface="+mn-lt"/>
                <a:cs typeface="+mn-cs"/>
              </a:defRPr>
            </a:lvl1pPr>
          </a:lstStyle>
          <a:p>
            <a:pPr defTabSz="788864">
              <a:defRPr/>
            </a:pPr>
            <a:endParaRPr lang="en-US" dirty="0">
              <a:solidFill>
                <a:prstClr val="white"/>
              </a:solidFill>
            </a:endParaRPr>
          </a:p>
        </p:txBody>
      </p:sp>
      <p:sp>
        <p:nvSpPr>
          <p:cNvPr id="11" name="Slide Number Placeholder 5"/>
          <p:cNvSpPr>
            <a:spLocks noGrp="1"/>
          </p:cNvSpPr>
          <p:nvPr>
            <p:ph type="sldNum" sz="quarter" idx="4"/>
          </p:nvPr>
        </p:nvSpPr>
        <p:spPr>
          <a:xfrm>
            <a:off x="4876800" y="6477002"/>
            <a:ext cx="1066800" cy="212725"/>
          </a:xfrm>
          <a:prstGeom prst="rect">
            <a:avLst/>
          </a:prstGeom>
        </p:spPr>
        <p:txBody>
          <a:bodyPr lIns="91440" tIns="45720" rIns="91440" bIns="45720"/>
          <a:lstStyle>
            <a:lvl1pPr fontAlgn="auto">
              <a:spcBef>
                <a:spcPts val="0"/>
              </a:spcBef>
              <a:spcAft>
                <a:spcPts val="0"/>
              </a:spcAft>
              <a:defRPr sz="823">
                <a:solidFill>
                  <a:schemeClr val="bg1"/>
                </a:solidFill>
                <a:latin typeface="+mn-lt"/>
                <a:cs typeface="+mn-cs"/>
              </a:defRPr>
            </a:lvl1pPr>
          </a:lstStyle>
          <a:p>
            <a:pPr defTabSz="788864">
              <a:defRPr/>
            </a:pPr>
            <a:fld id="{94BCC8BF-E574-478A-8AC8-73AB7F95A6AA}" type="slidenum">
              <a:rPr lang="en-US" smtClean="0">
                <a:solidFill>
                  <a:prstClr val="white"/>
                </a:solidFill>
              </a:rPr>
              <a:pPr defTabSz="788864">
                <a:defRPr/>
              </a:pPr>
              <a:t>‹#›</a:t>
            </a:fld>
            <a:endParaRPr lang="en-US" dirty="0">
              <a:solidFill>
                <a:prstClr val="white"/>
              </a:solidFill>
            </a:endParaRPr>
          </a:p>
        </p:txBody>
      </p:sp>
    </p:spTree>
    <p:extLst>
      <p:ext uri="{BB962C8B-B14F-4D97-AF65-F5344CB8AC3E}">
        <p14:creationId xmlns:p14="http://schemas.microsoft.com/office/powerpoint/2010/main" val="68747527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hdr="0" ftr="0" dt="0"/>
  <p:txStyles>
    <p:titleStyle>
      <a:lvl1pPr algn="ctr" rtl="0" eaLnBrk="1" fontAlgn="base" hangingPunct="1">
        <a:spcBef>
          <a:spcPct val="0"/>
        </a:spcBef>
        <a:spcAft>
          <a:spcPct val="0"/>
        </a:spcAft>
        <a:defRPr sz="3117" kern="1200">
          <a:solidFill>
            <a:schemeClr val="bg1"/>
          </a:solidFill>
          <a:latin typeface="+mj-lt"/>
          <a:ea typeface="+mj-ea"/>
          <a:cs typeface="+mj-cs"/>
        </a:defRPr>
      </a:lvl1pPr>
      <a:lvl2pPr algn="ctr" rtl="0" eaLnBrk="1" fontAlgn="base" hangingPunct="1">
        <a:spcBef>
          <a:spcPct val="0"/>
        </a:spcBef>
        <a:spcAft>
          <a:spcPct val="0"/>
        </a:spcAft>
        <a:defRPr sz="3764">
          <a:solidFill>
            <a:schemeClr val="bg1"/>
          </a:solidFill>
          <a:latin typeface="Arial" charset="0"/>
        </a:defRPr>
      </a:lvl2pPr>
      <a:lvl3pPr algn="ctr" rtl="0" eaLnBrk="1" fontAlgn="base" hangingPunct="1">
        <a:spcBef>
          <a:spcPct val="0"/>
        </a:spcBef>
        <a:spcAft>
          <a:spcPct val="0"/>
        </a:spcAft>
        <a:defRPr sz="3764">
          <a:solidFill>
            <a:schemeClr val="bg1"/>
          </a:solidFill>
          <a:latin typeface="Arial" charset="0"/>
        </a:defRPr>
      </a:lvl3pPr>
      <a:lvl4pPr algn="ctr" rtl="0" eaLnBrk="1" fontAlgn="base" hangingPunct="1">
        <a:spcBef>
          <a:spcPct val="0"/>
        </a:spcBef>
        <a:spcAft>
          <a:spcPct val="0"/>
        </a:spcAft>
        <a:defRPr sz="3764">
          <a:solidFill>
            <a:schemeClr val="bg1"/>
          </a:solidFill>
          <a:latin typeface="Arial" charset="0"/>
        </a:defRPr>
      </a:lvl4pPr>
      <a:lvl5pPr algn="ctr" rtl="0" eaLnBrk="1" fontAlgn="base" hangingPunct="1">
        <a:spcBef>
          <a:spcPct val="0"/>
        </a:spcBef>
        <a:spcAft>
          <a:spcPct val="0"/>
        </a:spcAft>
        <a:defRPr sz="3764">
          <a:solidFill>
            <a:schemeClr val="bg1"/>
          </a:solidFill>
          <a:latin typeface="Arial" charset="0"/>
        </a:defRPr>
      </a:lvl5pPr>
      <a:lvl6pPr marL="394432" algn="ctr" rtl="0" eaLnBrk="1" fontAlgn="base" hangingPunct="1">
        <a:spcBef>
          <a:spcPct val="0"/>
        </a:spcBef>
        <a:spcAft>
          <a:spcPct val="0"/>
        </a:spcAft>
        <a:defRPr sz="3764">
          <a:solidFill>
            <a:schemeClr val="tx1"/>
          </a:solidFill>
          <a:latin typeface="Calibri" pitchFamily="34" charset="0"/>
        </a:defRPr>
      </a:lvl6pPr>
      <a:lvl7pPr marL="788864" algn="ctr" rtl="0" eaLnBrk="1" fontAlgn="base" hangingPunct="1">
        <a:spcBef>
          <a:spcPct val="0"/>
        </a:spcBef>
        <a:spcAft>
          <a:spcPct val="0"/>
        </a:spcAft>
        <a:defRPr sz="3764">
          <a:solidFill>
            <a:schemeClr val="tx1"/>
          </a:solidFill>
          <a:latin typeface="Calibri" pitchFamily="34" charset="0"/>
        </a:defRPr>
      </a:lvl7pPr>
      <a:lvl8pPr marL="1183297" algn="ctr" rtl="0" eaLnBrk="1" fontAlgn="base" hangingPunct="1">
        <a:spcBef>
          <a:spcPct val="0"/>
        </a:spcBef>
        <a:spcAft>
          <a:spcPct val="0"/>
        </a:spcAft>
        <a:defRPr sz="3764">
          <a:solidFill>
            <a:schemeClr val="tx1"/>
          </a:solidFill>
          <a:latin typeface="Calibri" pitchFamily="34" charset="0"/>
        </a:defRPr>
      </a:lvl8pPr>
      <a:lvl9pPr marL="1577729" algn="ctr" rtl="0" eaLnBrk="1" fontAlgn="base" hangingPunct="1">
        <a:spcBef>
          <a:spcPct val="0"/>
        </a:spcBef>
        <a:spcAft>
          <a:spcPct val="0"/>
        </a:spcAft>
        <a:defRPr sz="3764">
          <a:solidFill>
            <a:schemeClr val="tx1"/>
          </a:solidFill>
          <a:latin typeface="Calibri" pitchFamily="34" charset="0"/>
        </a:defRPr>
      </a:lvl9pPr>
    </p:titleStyle>
    <p:bodyStyle>
      <a:lvl1pPr marL="295824" indent="-295824" algn="l" rtl="0" eaLnBrk="1" fontAlgn="base" hangingPunct="1">
        <a:spcBef>
          <a:spcPct val="20000"/>
        </a:spcBef>
        <a:spcAft>
          <a:spcPct val="0"/>
        </a:spcAft>
        <a:buFont typeface="Arial" charset="0"/>
        <a:buChar char="•"/>
        <a:defRPr sz="2059" kern="1200">
          <a:solidFill>
            <a:schemeClr val="bg1"/>
          </a:solidFill>
          <a:latin typeface="+mn-lt"/>
          <a:ea typeface="+mn-ea"/>
          <a:cs typeface="+mn-cs"/>
        </a:defRPr>
      </a:lvl1pPr>
      <a:lvl2pPr marL="640953" indent="-246521" algn="l" rtl="0" eaLnBrk="1" fontAlgn="base" hangingPunct="1">
        <a:spcBef>
          <a:spcPct val="20000"/>
        </a:spcBef>
        <a:spcAft>
          <a:spcPct val="0"/>
        </a:spcAft>
        <a:buFont typeface="Arial" charset="0"/>
        <a:buChar char="–"/>
        <a:defRPr sz="1706" kern="1200">
          <a:solidFill>
            <a:schemeClr val="bg1"/>
          </a:solidFill>
          <a:latin typeface="+mn-lt"/>
          <a:ea typeface="+mn-ea"/>
          <a:cs typeface="+mn-cs"/>
        </a:defRPr>
      </a:lvl2pPr>
      <a:lvl3pPr marL="986081" indent="-197216" algn="l" rtl="0" eaLnBrk="1" fontAlgn="base" hangingPunct="1">
        <a:spcBef>
          <a:spcPct val="20000"/>
        </a:spcBef>
        <a:spcAft>
          <a:spcPct val="0"/>
        </a:spcAft>
        <a:buFont typeface="Arial" charset="0"/>
        <a:buChar char="•"/>
        <a:defRPr kern="1200">
          <a:solidFill>
            <a:schemeClr val="bg1"/>
          </a:solidFill>
          <a:latin typeface="+mn-lt"/>
          <a:ea typeface="+mn-ea"/>
          <a:cs typeface="+mn-cs"/>
        </a:defRPr>
      </a:lvl3pPr>
      <a:lvl4pPr marL="1380513" indent="-197216" algn="l" rtl="0" eaLnBrk="1" fontAlgn="base" hangingPunct="1">
        <a:spcBef>
          <a:spcPct val="20000"/>
        </a:spcBef>
        <a:spcAft>
          <a:spcPct val="0"/>
        </a:spcAft>
        <a:buFont typeface="Arial" charset="0"/>
        <a:buChar char="–"/>
        <a:defRPr sz="1412" kern="1200">
          <a:solidFill>
            <a:schemeClr val="bg1"/>
          </a:solidFill>
          <a:latin typeface="+mn-lt"/>
          <a:ea typeface="+mn-ea"/>
          <a:cs typeface="+mn-cs"/>
        </a:defRPr>
      </a:lvl4pPr>
      <a:lvl5pPr marL="1774946" indent="-197216" algn="l" rtl="0" eaLnBrk="1" fontAlgn="base" hangingPunct="1">
        <a:spcBef>
          <a:spcPct val="20000"/>
        </a:spcBef>
        <a:spcAft>
          <a:spcPct val="0"/>
        </a:spcAft>
        <a:buFont typeface="Arial" charset="0"/>
        <a:buChar char="»"/>
        <a:defRPr sz="1412" kern="1200">
          <a:solidFill>
            <a:schemeClr val="bg1"/>
          </a:solidFill>
          <a:latin typeface="+mn-lt"/>
          <a:ea typeface="+mn-ea"/>
          <a:cs typeface="+mn-cs"/>
        </a:defRPr>
      </a:lvl5pPr>
      <a:lvl6pPr marL="2169379" indent="-197216" algn="l" defTabSz="788864" rtl="0" eaLnBrk="1" latinLnBrk="0" hangingPunct="1">
        <a:spcBef>
          <a:spcPct val="20000"/>
        </a:spcBef>
        <a:buFont typeface="Arial" pitchFamily="34" charset="0"/>
        <a:buChar char="•"/>
        <a:defRPr sz="1706" kern="1200">
          <a:solidFill>
            <a:schemeClr val="tx1"/>
          </a:solidFill>
          <a:latin typeface="+mn-lt"/>
          <a:ea typeface="+mn-ea"/>
          <a:cs typeface="+mn-cs"/>
        </a:defRPr>
      </a:lvl6pPr>
      <a:lvl7pPr marL="2563810" indent="-197216" algn="l" defTabSz="788864" rtl="0" eaLnBrk="1" latinLnBrk="0" hangingPunct="1">
        <a:spcBef>
          <a:spcPct val="20000"/>
        </a:spcBef>
        <a:buFont typeface="Arial" pitchFamily="34" charset="0"/>
        <a:buChar char="•"/>
        <a:defRPr sz="1706" kern="1200">
          <a:solidFill>
            <a:schemeClr val="tx1"/>
          </a:solidFill>
          <a:latin typeface="+mn-lt"/>
          <a:ea typeface="+mn-ea"/>
          <a:cs typeface="+mn-cs"/>
        </a:defRPr>
      </a:lvl7pPr>
      <a:lvl8pPr marL="2958242" indent="-197216" algn="l" defTabSz="788864" rtl="0" eaLnBrk="1" latinLnBrk="0" hangingPunct="1">
        <a:spcBef>
          <a:spcPct val="20000"/>
        </a:spcBef>
        <a:buFont typeface="Arial" pitchFamily="34" charset="0"/>
        <a:buChar char="•"/>
        <a:defRPr sz="1706" kern="1200">
          <a:solidFill>
            <a:schemeClr val="tx1"/>
          </a:solidFill>
          <a:latin typeface="+mn-lt"/>
          <a:ea typeface="+mn-ea"/>
          <a:cs typeface="+mn-cs"/>
        </a:defRPr>
      </a:lvl8pPr>
      <a:lvl9pPr marL="3352675" indent="-197216" algn="l" defTabSz="788864" rtl="0" eaLnBrk="1" latinLnBrk="0" hangingPunct="1">
        <a:spcBef>
          <a:spcPct val="20000"/>
        </a:spcBef>
        <a:buFont typeface="Arial" pitchFamily="34" charset="0"/>
        <a:buChar char="•"/>
        <a:defRPr sz="1706" kern="1200">
          <a:solidFill>
            <a:schemeClr val="tx1"/>
          </a:solidFill>
          <a:latin typeface="+mn-lt"/>
          <a:ea typeface="+mn-ea"/>
          <a:cs typeface="+mn-cs"/>
        </a:defRPr>
      </a:lvl9pPr>
    </p:bodyStyle>
    <p:otherStyle>
      <a:defPPr>
        <a:defRPr lang="en-US"/>
      </a:defPPr>
      <a:lvl1pPr marL="0" algn="l" defTabSz="788864" rtl="0" eaLnBrk="1" latinLnBrk="0" hangingPunct="1">
        <a:defRPr sz="1588" kern="1200">
          <a:solidFill>
            <a:schemeClr val="tx1"/>
          </a:solidFill>
          <a:latin typeface="+mn-lt"/>
          <a:ea typeface="+mn-ea"/>
          <a:cs typeface="+mn-cs"/>
        </a:defRPr>
      </a:lvl1pPr>
      <a:lvl2pPr marL="394432" algn="l" defTabSz="788864" rtl="0" eaLnBrk="1" latinLnBrk="0" hangingPunct="1">
        <a:defRPr sz="1588" kern="1200">
          <a:solidFill>
            <a:schemeClr val="tx1"/>
          </a:solidFill>
          <a:latin typeface="+mn-lt"/>
          <a:ea typeface="+mn-ea"/>
          <a:cs typeface="+mn-cs"/>
        </a:defRPr>
      </a:lvl2pPr>
      <a:lvl3pPr marL="788864" algn="l" defTabSz="788864" rtl="0" eaLnBrk="1" latinLnBrk="0" hangingPunct="1">
        <a:defRPr sz="1588" kern="1200">
          <a:solidFill>
            <a:schemeClr val="tx1"/>
          </a:solidFill>
          <a:latin typeface="+mn-lt"/>
          <a:ea typeface="+mn-ea"/>
          <a:cs typeface="+mn-cs"/>
        </a:defRPr>
      </a:lvl3pPr>
      <a:lvl4pPr marL="1183297" algn="l" defTabSz="788864" rtl="0" eaLnBrk="1" latinLnBrk="0" hangingPunct="1">
        <a:defRPr sz="1588" kern="1200">
          <a:solidFill>
            <a:schemeClr val="tx1"/>
          </a:solidFill>
          <a:latin typeface="+mn-lt"/>
          <a:ea typeface="+mn-ea"/>
          <a:cs typeface="+mn-cs"/>
        </a:defRPr>
      </a:lvl4pPr>
      <a:lvl5pPr marL="1577729" algn="l" defTabSz="788864" rtl="0" eaLnBrk="1" latinLnBrk="0" hangingPunct="1">
        <a:defRPr sz="1588" kern="1200">
          <a:solidFill>
            <a:schemeClr val="tx1"/>
          </a:solidFill>
          <a:latin typeface="+mn-lt"/>
          <a:ea typeface="+mn-ea"/>
          <a:cs typeface="+mn-cs"/>
        </a:defRPr>
      </a:lvl5pPr>
      <a:lvl6pPr marL="1972162" algn="l" defTabSz="788864" rtl="0" eaLnBrk="1" latinLnBrk="0" hangingPunct="1">
        <a:defRPr sz="1588" kern="1200">
          <a:solidFill>
            <a:schemeClr val="tx1"/>
          </a:solidFill>
          <a:latin typeface="+mn-lt"/>
          <a:ea typeface="+mn-ea"/>
          <a:cs typeface="+mn-cs"/>
        </a:defRPr>
      </a:lvl6pPr>
      <a:lvl7pPr marL="2366594" algn="l" defTabSz="788864" rtl="0" eaLnBrk="1" latinLnBrk="0" hangingPunct="1">
        <a:defRPr sz="1588" kern="1200">
          <a:solidFill>
            <a:schemeClr val="tx1"/>
          </a:solidFill>
          <a:latin typeface="+mn-lt"/>
          <a:ea typeface="+mn-ea"/>
          <a:cs typeface="+mn-cs"/>
        </a:defRPr>
      </a:lvl7pPr>
      <a:lvl8pPr marL="2761027" algn="l" defTabSz="788864" rtl="0" eaLnBrk="1" latinLnBrk="0" hangingPunct="1">
        <a:defRPr sz="1588" kern="1200">
          <a:solidFill>
            <a:schemeClr val="tx1"/>
          </a:solidFill>
          <a:latin typeface="+mn-lt"/>
          <a:ea typeface="+mn-ea"/>
          <a:cs typeface="+mn-cs"/>
        </a:defRPr>
      </a:lvl8pPr>
      <a:lvl9pPr marL="3155459" algn="l" defTabSz="788864" rtl="0" eaLnBrk="1" latinLnBrk="0" hangingPunct="1">
        <a:defRPr sz="1588"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32556-F677-4DFC-878F-610A6C2B3C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86003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jpe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7.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feature=share&amp;v=gxM3FxYJRBI&amp;app=desktop."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g"/><Relationship Id="rId1" Type="http://schemas.openxmlformats.org/officeDocument/2006/relationships/slideLayout" Target="../slideLayouts/slideLayout2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jpg"/><Relationship Id="rId2" Type="http://schemas.openxmlformats.org/officeDocument/2006/relationships/image" Target="../media/image29.png"/><Relationship Id="rId1" Type="http://schemas.openxmlformats.org/officeDocument/2006/relationships/slideLayout" Target="../slideLayouts/slideLayout27.xml"/><Relationship Id="rId6" Type="http://schemas.openxmlformats.org/officeDocument/2006/relationships/image" Target="../media/image33.png"/><Relationship Id="rId11" Type="http://schemas.openxmlformats.org/officeDocument/2006/relationships/image" Target="../media/image25.jpe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6.xml"/><Relationship Id="rId1" Type="http://schemas.openxmlformats.org/officeDocument/2006/relationships/video" Target="https://www.youtube.com/embed/gxM3FxYJRBI?autoplay=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7.xml"/><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7.xml"/><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46.jp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ljvUBlZnOj8" TargetMode="Externa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5.xml"/><Relationship Id="rId1" Type="http://schemas.openxmlformats.org/officeDocument/2006/relationships/video" Target="https://www.youtube.com/embed/ljvUBlZnOj8?autoplay=1"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3" Type="http://schemas.openxmlformats.org/officeDocument/2006/relationships/hyperlink" Target="mailto:providerrecruitmentrewards@carolinashealthcare.org" TargetMode="External"/><Relationship Id="rId2" Type="http://schemas.openxmlformats.org/officeDocument/2006/relationships/image" Target="../media/image54.tmp"/><Relationship Id="rId1" Type="http://schemas.openxmlformats.org/officeDocument/2006/relationships/slideLayout" Target="../slideLayouts/slideLayout8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1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119.xml"/></Relationships>
</file>

<file path=ppt/slides/_rels/slide54.xml.rels><?xml version="1.0" encoding="UTF-8" standalone="yes"?>
<Relationships xmlns="http://schemas.openxmlformats.org/package/2006/relationships"><Relationship Id="rId3" Type="http://schemas.openxmlformats.org/officeDocument/2006/relationships/hyperlink" Target="http://www.ncqa.org/HEDISQualityMeasurement/WhatisHEDIS" TargetMode="External"/><Relationship Id="rId2" Type="http://schemas.openxmlformats.org/officeDocument/2006/relationships/notesSlide" Target="../notesSlides/notesSlide25.xml"/><Relationship Id="rId1" Type="http://schemas.openxmlformats.org/officeDocument/2006/relationships/slideLayout" Target="../slideLayouts/slideLayout119.xml"/><Relationship Id="rId4" Type="http://schemas.openxmlformats.org/officeDocument/2006/relationships/image" Target="../media/image56.jp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9.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124.xml"/></Relationships>
</file>

<file path=ppt/slides/_rels/slide57.xml.rels><?xml version="1.0" encoding="UTF-8" standalone="yes"?>
<Relationships xmlns="http://schemas.openxmlformats.org/package/2006/relationships"><Relationship Id="rId3" Type="http://schemas.openxmlformats.org/officeDocument/2006/relationships/hyperlink" Target="https://carolinashealthcare.sharepoint.com/sites/CHSQualityInitiatives/Scorecards/Forms/AllItems.aspx?RootFolder=/sites/CHSQualityInitiatives/Scorecards/2017%20Corporate%20Goals&amp;FolderCTID=0x0120004996D93EB9D1F242B2CD7D6714A2CA1C&amp;View=%7bFA9B4376-F2E5-464C-A5F6-824409243B7D%7d" TargetMode="External"/><Relationship Id="rId2" Type="http://schemas.openxmlformats.org/officeDocument/2006/relationships/hyperlink" Target="https://carolinashealthcare.sharepoint.com/sites/CHSQualityInitiatives/Scorecards/Forms/AllItems.aspx?RootFolder=/sites/CHSQualityInitiatives/Scorecards/2016%20Corporate%20Goals/2016%20QCC%20Scorecard%20Training%20Videos&amp;FolderCTID=0x0120004996D93EB9D1F242B2CD7D6714A2CA1C&amp;View=%7bFA9B4376-F2E5-464C-A5F6-824409243B7D%7d" TargetMode="External"/><Relationship Id="rId1" Type="http://schemas.openxmlformats.org/officeDocument/2006/relationships/slideLayout" Target="../slideLayouts/slideLayout1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8.xml"/></Relationships>
</file>

<file path=ppt/slides/_rels/slide6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1.xml"/><Relationship Id="rId1" Type="http://schemas.openxmlformats.org/officeDocument/2006/relationships/slideLayout" Target="../slideLayouts/slideLayout108.xml"/><Relationship Id="rId4" Type="http://schemas.openxmlformats.org/officeDocument/2006/relationships/image" Target="../media/image59.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8.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1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8.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108.xml"/></Relationships>
</file>

<file path=ppt/slides/_rels/slide6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08.xml"/></Relationships>
</file>

<file path=ppt/slides/_rels/slide67.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13.xml"/></Relationships>
</file>

<file path=ppt/slides/_rels/slide6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12.xm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113.xml"/><Relationship Id="rId4" Type="http://schemas.openxmlformats.org/officeDocument/2006/relationships/image" Target="../media/image6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7.xml"/><Relationship Id="rId1" Type="http://schemas.openxmlformats.org/officeDocument/2006/relationships/slideLayout" Target="../slideLayouts/slideLayout113.xml"/><Relationship Id="rId5" Type="http://schemas.openxmlformats.org/officeDocument/2006/relationships/image" Target="../media/image69.jpeg"/><Relationship Id="rId4" Type="http://schemas.openxmlformats.org/officeDocument/2006/relationships/image" Target="../media/image68.jpeg"/></Relationships>
</file>

<file path=ppt/slides/_rels/slide7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70.png"/><Relationship Id="rId1" Type="http://schemas.openxmlformats.org/officeDocument/2006/relationships/slideLayout" Target="../slideLayouts/slideLayout113.xml"/></Relationships>
</file>

<file path=ppt/slides/_rels/slide72.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113.xml"/><Relationship Id="rId4" Type="http://schemas.openxmlformats.org/officeDocument/2006/relationships/image" Target="../media/image66.jpeg"/></Relationships>
</file>

<file path=ppt/slides/_rels/slide73.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113.xml"/><Relationship Id="rId4" Type="http://schemas.openxmlformats.org/officeDocument/2006/relationships/image" Target="../media/image66.jpeg"/></Relationships>
</file>

<file path=ppt/slides/_rels/slide7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113.xml"/><Relationship Id="rId4" Type="http://schemas.openxmlformats.org/officeDocument/2006/relationships/image" Target="../media/image66.jpeg"/></Relationships>
</file>

<file path=ppt/slides/_rels/slide7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130.xml"/><Relationship Id="rId4" Type="http://schemas.openxmlformats.org/officeDocument/2006/relationships/image" Target="../media/image7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200403"/>
            <a:ext cx="9144000" cy="685801"/>
          </a:xfrm>
        </p:spPr>
        <p:txBody>
          <a:bodyPr/>
          <a:lstStyle/>
          <a:p>
            <a:r>
              <a:rPr lang="en-US" sz="4400" b="1" dirty="0">
                <a:latin typeface="Calibri" panose="020F0502020204030204" pitchFamily="34" charset="0"/>
              </a:rPr>
              <a:t>Carolinas HealthCare System </a:t>
            </a:r>
            <a:br>
              <a:rPr lang="en-US" sz="4400" dirty="0">
                <a:latin typeface="Calibri" panose="020F0502020204030204" pitchFamily="34" charset="0"/>
              </a:rPr>
            </a:br>
            <a:r>
              <a:rPr lang="en-US" sz="4400" dirty="0">
                <a:latin typeface="Calibri" panose="020F0502020204030204" pitchFamily="34" charset="0"/>
              </a:rPr>
              <a:t>Organizational Structure &amp; Priorities</a:t>
            </a:r>
          </a:p>
        </p:txBody>
      </p:sp>
    </p:spTree>
    <p:extLst>
      <p:ext uri="{BB962C8B-B14F-4D97-AF65-F5344CB8AC3E}">
        <p14:creationId xmlns:p14="http://schemas.microsoft.com/office/powerpoint/2010/main" val="3109287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819400" y="2057400"/>
            <a:ext cx="3505200" cy="304800"/>
            <a:chOff x="2819400" y="2057400"/>
            <a:chExt cx="3505200" cy="304800"/>
          </a:xfrm>
        </p:grpSpPr>
        <p:sp>
          <p:nvSpPr>
            <p:cNvPr id="31" name="AutoShape 32"/>
            <p:cNvSpPr>
              <a:spLocks noChangeArrowheads="1"/>
            </p:cNvSpPr>
            <p:nvPr/>
          </p:nvSpPr>
          <p:spPr bwMode="auto">
            <a:xfrm>
              <a:off x="4800600" y="2057400"/>
              <a:ext cx="1524000" cy="304800"/>
            </a:xfrm>
            <a:prstGeom prst="rightArrow">
              <a:avLst>
                <a:gd name="adj1" fmla="val 50000"/>
                <a:gd name="adj2" fmla="val 83333"/>
              </a:avLst>
            </a:prstGeom>
            <a:ln>
              <a:noFill/>
            </a:ln>
            <a:effectLst>
              <a:outerShdw blurRad="63500" sx="102000" sy="102000" algn="ctr" rotWithShape="0">
                <a:prstClr val="black">
                  <a:alpha val="40000"/>
                </a:prstClr>
              </a:outerShdw>
            </a:effectLst>
          </p:spPr>
          <p:style>
            <a:lnRef idx="3">
              <a:scrgbClr r="0" g="0" b="0"/>
            </a:lnRef>
            <a:fillRef idx="1">
              <a:schemeClr val="accent4">
                <a:hueOff val="0"/>
                <a:satOff val="0"/>
                <a:lumOff val="0"/>
                <a:alphaOff val="0"/>
              </a:schemeClr>
            </a:fillRef>
            <a:effectRef idx="1">
              <a:scrgbClr r="0" g="0" b="0"/>
            </a:effectRef>
            <a:fontRef idx="minor">
              <a:schemeClr val="lt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Arial" charset="0"/>
                <a:ea typeface="+mn-ea"/>
                <a:cs typeface="+mn-cs"/>
              </a:endParaRPr>
            </a:p>
          </p:txBody>
        </p:sp>
        <p:sp>
          <p:nvSpPr>
            <p:cNvPr id="35" name="AutoShape 32"/>
            <p:cNvSpPr>
              <a:spLocks noChangeArrowheads="1"/>
            </p:cNvSpPr>
            <p:nvPr/>
          </p:nvSpPr>
          <p:spPr bwMode="auto">
            <a:xfrm rot="10800000">
              <a:off x="2819400" y="2057400"/>
              <a:ext cx="1524000" cy="304800"/>
            </a:xfrm>
            <a:prstGeom prst="rightArrow">
              <a:avLst>
                <a:gd name="adj1" fmla="val 50000"/>
                <a:gd name="adj2" fmla="val 83333"/>
              </a:avLst>
            </a:prstGeom>
            <a:ln>
              <a:noFill/>
            </a:ln>
            <a:effectLst>
              <a:outerShdw blurRad="63500" sx="102000" sy="102000" algn="ctr" rotWithShape="0">
                <a:prstClr val="black">
                  <a:alpha val="40000"/>
                </a:prstClr>
              </a:outerShdw>
            </a:effectLst>
          </p:spPr>
          <p:style>
            <a:lnRef idx="3">
              <a:scrgbClr r="0" g="0" b="0"/>
            </a:lnRef>
            <a:fillRef idx="1">
              <a:schemeClr val="accent4">
                <a:hueOff val="0"/>
                <a:satOff val="0"/>
                <a:lumOff val="0"/>
                <a:alphaOff val="0"/>
              </a:schemeClr>
            </a:fillRef>
            <a:effectRef idx="1">
              <a:scrgbClr r="0" g="0" b="0"/>
            </a:effectRef>
            <a:fontRef idx="minor">
              <a:schemeClr val="lt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Arial" charset="0"/>
                <a:ea typeface="+mn-ea"/>
                <a:cs typeface="+mn-cs"/>
              </a:endParaRPr>
            </a:p>
          </p:txBody>
        </p:sp>
      </p:grpSp>
      <p:grpSp>
        <p:nvGrpSpPr>
          <p:cNvPr id="40" name="Group 39"/>
          <p:cNvGrpSpPr/>
          <p:nvPr/>
        </p:nvGrpSpPr>
        <p:grpSpPr>
          <a:xfrm>
            <a:off x="2239290" y="2971800"/>
            <a:ext cx="4665421" cy="304800"/>
            <a:chOff x="2819400" y="2057400"/>
            <a:chExt cx="3505200" cy="304800"/>
          </a:xfrm>
        </p:grpSpPr>
        <p:sp>
          <p:nvSpPr>
            <p:cNvPr id="41" name="AutoShape 32"/>
            <p:cNvSpPr>
              <a:spLocks noChangeArrowheads="1"/>
            </p:cNvSpPr>
            <p:nvPr/>
          </p:nvSpPr>
          <p:spPr bwMode="auto">
            <a:xfrm>
              <a:off x="4800600" y="2057400"/>
              <a:ext cx="1524000" cy="304800"/>
            </a:xfrm>
            <a:prstGeom prst="rightArrow">
              <a:avLst>
                <a:gd name="adj1" fmla="val 50000"/>
                <a:gd name="adj2" fmla="val 83333"/>
              </a:avLst>
            </a:prstGeom>
            <a:ln>
              <a:noFill/>
            </a:ln>
            <a:effectLst>
              <a:outerShdw blurRad="63500" sx="102000" sy="102000" algn="ctr" rotWithShape="0">
                <a:prstClr val="black">
                  <a:alpha val="40000"/>
                </a:prstClr>
              </a:outerShdw>
            </a:effectLst>
          </p:spPr>
          <p:style>
            <a:lnRef idx="3">
              <a:scrgbClr r="0" g="0" b="0"/>
            </a:lnRef>
            <a:fillRef idx="1">
              <a:schemeClr val="accent4">
                <a:hueOff val="-1488257"/>
                <a:satOff val="8966"/>
                <a:lumOff val="719"/>
                <a:alphaOff val="0"/>
              </a:schemeClr>
            </a:fillRef>
            <a:effectRef idx="1">
              <a:scrgbClr r="0" g="0" b="0"/>
            </a:effectRef>
            <a:fontRef idx="minor">
              <a:schemeClr val="lt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Arial" charset="0"/>
                <a:ea typeface="+mn-ea"/>
                <a:cs typeface="+mn-cs"/>
              </a:endParaRPr>
            </a:p>
          </p:txBody>
        </p:sp>
        <p:sp>
          <p:nvSpPr>
            <p:cNvPr id="42" name="AutoShape 32"/>
            <p:cNvSpPr>
              <a:spLocks noChangeArrowheads="1"/>
            </p:cNvSpPr>
            <p:nvPr/>
          </p:nvSpPr>
          <p:spPr bwMode="auto">
            <a:xfrm rot="10800000">
              <a:off x="2819400" y="2057400"/>
              <a:ext cx="1524000" cy="304800"/>
            </a:xfrm>
            <a:prstGeom prst="rightArrow">
              <a:avLst>
                <a:gd name="adj1" fmla="val 50000"/>
                <a:gd name="adj2" fmla="val 83333"/>
              </a:avLst>
            </a:prstGeom>
            <a:ln>
              <a:noFill/>
            </a:ln>
            <a:effectLst>
              <a:outerShdw blurRad="63500" sx="102000" sy="102000" algn="ctr" rotWithShape="0">
                <a:prstClr val="black">
                  <a:alpha val="40000"/>
                </a:prstClr>
              </a:outerShdw>
            </a:effectLst>
          </p:spPr>
          <p:style>
            <a:lnRef idx="3">
              <a:scrgbClr r="0" g="0" b="0"/>
            </a:lnRef>
            <a:fillRef idx="1">
              <a:schemeClr val="accent4">
                <a:hueOff val="-1488257"/>
                <a:satOff val="8966"/>
                <a:lumOff val="719"/>
                <a:alphaOff val="0"/>
              </a:schemeClr>
            </a:fillRef>
            <a:effectRef idx="1">
              <a:scrgbClr r="0" g="0" b="0"/>
            </a:effectRef>
            <a:fontRef idx="minor">
              <a:schemeClr val="lt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Arial" charset="0"/>
                <a:ea typeface="+mn-ea"/>
                <a:cs typeface="+mn-cs"/>
              </a:endParaRPr>
            </a:p>
          </p:txBody>
        </p:sp>
      </p:grpSp>
      <p:grpSp>
        <p:nvGrpSpPr>
          <p:cNvPr id="46" name="Group 45"/>
          <p:cNvGrpSpPr/>
          <p:nvPr/>
        </p:nvGrpSpPr>
        <p:grpSpPr>
          <a:xfrm>
            <a:off x="1749421" y="3810000"/>
            <a:ext cx="5645159" cy="304800"/>
            <a:chOff x="2819400" y="2057400"/>
            <a:chExt cx="3505200" cy="304800"/>
          </a:xfrm>
        </p:grpSpPr>
        <p:sp>
          <p:nvSpPr>
            <p:cNvPr id="47" name="AutoShape 32"/>
            <p:cNvSpPr>
              <a:spLocks noChangeArrowheads="1"/>
            </p:cNvSpPr>
            <p:nvPr/>
          </p:nvSpPr>
          <p:spPr bwMode="auto">
            <a:xfrm>
              <a:off x="4800600" y="2057400"/>
              <a:ext cx="1524000" cy="304800"/>
            </a:xfrm>
            <a:prstGeom prst="rightArrow">
              <a:avLst>
                <a:gd name="adj1" fmla="val 50000"/>
                <a:gd name="adj2" fmla="val 83333"/>
              </a:avLst>
            </a:prstGeom>
            <a:ln>
              <a:noFill/>
            </a:ln>
            <a:effectLst>
              <a:outerShdw blurRad="63500" sx="102000" sy="102000" algn="ctr" rotWithShape="0">
                <a:prstClr val="black">
                  <a:alpha val="40000"/>
                </a:prstClr>
              </a:outerShdw>
            </a:effectLst>
          </p:spPr>
          <p:style>
            <a:lnRef idx="3">
              <a:scrgbClr r="0" g="0" b="0"/>
            </a:lnRef>
            <a:fillRef idx="1">
              <a:schemeClr val="accent4">
                <a:hueOff val="-2976514"/>
                <a:satOff val="17933"/>
                <a:lumOff val="1437"/>
                <a:alphaOff val="0"/>
              </a:schemeClr>
            </a:fillRef>
            <a:effectRef idx="1">
              <a:scrgbClr r="0" g="0" b="0"/>
            </a:effectRef>
            <a:fontRef idx="minor">
              <a:schemeClr val="lt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Arial" charset="0"/>
                <a:ea typeface="+mn-ea"/>
                <a:cs typeface="+mn-cs"/>
              </a:endParaRPr>
            </a:p>
          </p:txBody>
        </p:sp>
        <p:sp>
          <p:nvSpPr>
            <p:cNvPr id="48" name="AutoShape 32"/>
            <p:cNvSpPr>
              <a:spLocks noChangeArrowheads="1"/>
            </p:cNvSpPr>
            <p:nvPr/>
          </p:nvSpPr>
          <p:spPr bwMode="auto">
            <a:xfrm rot="10800000">
              <a:off x="2819400" y="2057400"/>
              <a:ext cx="1524000" cy="304800"/>
            </a:xfrm>
            <a:prstGeom prst="rightArrow">
              <a:avLst>
                <a:gd name="adj1" fmla="val 50000"/>
                <a:gd name="adj2" fmla="val 83333"/>
              </a:avLst>
            </a:prstGeom>
            <a:ln>
              <a:noFill/>
            </a:ln>
            <a:effectLst>
              <a:outerShdw blurRad="63500" sx="102000" sy="102000" algn="ctr" rotWithShape="0">
                <a:prstClr val="black">
                  <a:alpha val="40000"/>
                </a:prstClr>
              </a:outerShdw>
            </a:effectLst>
          </p:spPr>
          <p:style>
            <a:lnRef idx="3">
              <a:scrgbClr r="0" g="0" b="0"/>
            </a:lnRef>
            <a:fillRef idx="1">
              <a:schemeClr val="accent4">
                <a:hueOff val="-2976514"/>
                <a:satOff val="17933"/>
                <a:lumOff val="1437"/>
                <a:alphaOff val="0"/>
              </a:schemeClr>
            </a:fillRef>
            <a:effectRef idx="1">
              <a:scrgbClr r="0" g="0" b="0"/>
            </a:effectRef>
            <a:fontRef idx="minor">
              <a:schemeClr val="lt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Arial" charset="0"/>
                <a:ea typeface="+mn-ea"/>
                <a:cs typeface="+mn-cs"/>
              </a:endParaRPr>
            </a:p>
          </p:txBody>
        </p:sp>
      </p:grpSp>
      <p:grpSp>
        <p:nvGrpSpPr>
          <p:cNvPr id="52" name="Group 51"/>
          <p:cNvGrpSpPr/>
          <p:nvPr/>
        </p:nvGrpSpPr>
        <p:grpSpPr>
          <a:xfrm>
            <a:off x="1159858" y="4648200"/>
            <a:ext cx="6830643" cy="304800"/>
            <a:chOff x="2819400" y="2057400"/>
            <a:chExt cx="3505200" cy="304800"/>
          </a:xfrm>
        </p:grpSpPr>
        <p:sp>
          <p:nvSpPr>
            <p:cNvPr id="53" name="AutoShape 32"/>
            <p:cNvSpPr>
              <a:spLocks noChangeArrowheads="1"/>
            </p:cNvSpPr>
            <p:nvPr/>
          </p:nvSpPr>
          <p:spPr bwMode="auto">
            <a:xfrm>
              <a:off x="4800600" y="2057400"/>
              <a:ext cx="1524000" cy="304800"/>
            </a:xfrm>
            <a:prstGeom prst="rightArrow">
              <a:avLst>
                <a:gd name="adj1" fmla="val 50000"/>
                <a:gd name="adj2" fmla="val 83333"/>
              </a:avLst>
            </a:prstGeom>
            <a:ln>
              <a:noFill/>
            </a:ln>
            <a:effectLst>
              <a:outerShdw blurRad="63500" sx="102000" sy="102000" algn="ctr" rotWithShape="0">
                <a:prstClr val="black">
                  <a:alpha val="40000"/>
                </a:prstClr>
              </a:outerShdw>
            </a:effectLst>
          </p:spPr>
          <p:style>
            <a:lnRef idx="3">
              <a:scrgbClr r="0" g="0" b="0"/>
            </a:lnRef>
            <a:fillRef idx="1">
              <a:schemeClr val="accent4">
                <a:hueOff val="-4464771"/>
                <a:satOff val="26899"/>
                <a:lumOff val="2156"/>
                <a:alphaOff val="0"/>
              </a:schemeClr>
            </a:fillRef>
            <a:effectRef idx="1">
              <a:scrgbClr r="0" g="0" b="0"/>
            </a:effectRef>
            <a:fontRef idx="minor">
              <a:schemeClr val="lt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Arial" charset="0"/>
                <a:ea typeface="+mn-ea"/>
                <a:cs typeface="+mn-cs"/>
              </a:endParaRPr>
            </a:p>
          </p:txBody>
        </p:sp>
        <p:sp>
          <p:nvSpPr>
            <p:cNvPr id="54" name="AutoShape 32"/>
            <p:cNvSpPr>
              <a:spLocks noChangeArrowheads="1"/>
            </p:cNvSpPr>
            <p:nvPr/>
          </p:nvSpPr>
          <p:spPr bwMode="auto">
            <a:xfrm rot="10800000">
              <a:off x="2819400" y="2057400"/>
              <a:ext cx="1524000" cy="304800"/>
            </a:xfrm>
            <a:prstGeom prst="rightArrow">
              <a:avLst>
                <a:gd name="adj1" fmla="val 50000"/>
                <a:gd name="adj2" fmla="val 83333"/>
              </a:avLst>
            </a:prstGeom>
            <a:ln>
              <a:noFill/>
            </a:ln>
            <a:effectLst>
              <a:outerShdw blurRad="63500" sx="102000" sy="102000" algn="ctr" rotWithShape="0">
                <a:prstClr val="black">
                  <a:alpha val="40000"/>
                </a:prstClr>
              </a:outerShdw>
            </a:effectLst>
          </p:spPr>
          <p:style>
            <a:lnRef idx="3">
              <a:scrgbClr r="0" g="0" b="0"/>
            </a:lnRef>
            <a:fillRef idx="1">
              <a:schemeClr val="accent4">
                <a:hueOff val="-4464771"/>
                <a:satOff val="26899"/>
                <a:lumOff val="2156"/>
                <a:alphaOff val="0"/>
              </a:schemeClr>
            </a:fillRef>
            <a:effectRef idx="1">
              <a:scrgbClr r="0" g="0" b="0"/>
            </a:effectRef>
            <a:fontRef idx="minor">
              <a:schemeClr val="lt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Arial" charset="0"/>
                <a:ea typeface="+mn-ea"/>
                <a:cs typeface="+mn-cs"/>
              </a:endParaRPr>
            </a:p>
          </p:txBody>
        </p:sp>
      </p:grpSp>
      <p:sp>
        <p:nvSpPr>
          <p:cNvPr id="22530" name="Rectangle 2"/>
          <p:cNvSpPr>
            <a:spLocks noChangeArrowheads="1"/>
          </p:cNvSpPr>
          <p:nvPr/>
        </p:nvSpPr>
        <p:spPr bwMode="auto">
          <a:xfrm>
            <a:off x="-123825" y="152400"/>
            <a:ext cx="9344025" cy="762000"/>
          </a:xfrm>
          <a:prstGeom prst="rect">
            <a:avLst/>
          </a:prstGeom>
          <a:noFill/>
          <a:ln w="12700">
            <a:noFill/>
            <a:miter lim="800000"/>
            <a:headEnd/>
            <a:tailEnd/>
          </a:ln>
        </p:spPr>
        <p:txBody>
          <a:bodyPr lIns="50791" tIns="50791" rIns="91424" bIns="50791"/>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3200" b="1" i="0" u="sng" strike="noStrike" kern="0" cap="none" spc="600" normalizeH="0" baseline="0" noProof="0" dirty="0">
                <a:ln>
                  <a:noFill/>
                </a:ln>
                <a:solidFill>
                  <a:srgbClr val="008C95"/>
                </a:solidFill>
                <a:effectLst/>
                <a:uLnTx/>
                <a:uFillTx/>
                <a:latin typeface="Calibri" panose="020F0502020204030204" pitchFamily="34" charset="0"/>
                <a:ea typeface="+mn-ea"/>
                <a:cs typeface="Arial" charset="0"/>
              </a:rPr>
              <a:t>DIVERSITY &amp; INCLUSION AGENDA</a:t>
            </a:r>
            <a:endParaRPr kumimoji="0" lang="en-US" sz="3000" b="0" i="0" u="sng" strike="noStrike" kern="0" cap="none" spc="0" normalizeH="0" baseline="0" noProof="0" dirty="0">
              <a:ln>
                <a:noFill/>
              </a:ln>
              <a:solidFill>
                <a:prstClr val="white">
                  <a:lumMod val="50000"/>
                </a:prstClr>
              </a:solidFill>
              <a:effectLst>
                <a:innerShdw blurRad="63500" dist="50800" dir="13500000">
                  <a:prstClr val="black">
                    <a:alpha val="50000"/>
                  </a:prstClr>
                </a:innerShdw>
              </a:effectLst>
              <a:uLnTx/>
              <a:uFillTx/>
              <a:latin typeface="Calibri" panose="020F0502020204030204" pitchFamily="34" charset="0"/>
              <a:ea typeface="+mn-ea"/>
              <a:cs typeface="Arial Black"/>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3000" b="0" i="0" u="none" strike="noStrike" kern="0" cap="none" spc="0" normalizeH="0" baseline="0" noProof="0" dirty="0">
              <a:ln>
                <a:noFill/>
              </a:ln>
              <a:solidFill>
                <a:prstClr val="white">
                  <a:lumMod val="50000"/>
                </a:prstClr>
              </a:solidFill>
              <a:effectLst>
                <a:innerShdw blurRad="63500" dist="50800" dir="13500000">
                  <a:prstClr val="black">
                    <a:alpha val="50000"/>
                  </a:prstClr>
                </a:innerShdw>
              </a:effectLst>
              <a:uLnTx/>
              <a:uFillTx/>
              <a:latin typeface="Arial"/>
              <a:ea typeface="+mn-ea"/>
              <a:cs typeface="Arial Black"/>
            </a:endParaRPr>
          </a:p>
        </p:txBody>
      </p:sp>
      <p:sp>
        <p:nvSpPr>
          <p:cNvPr id="26" name="Rectangle 33822"/>
          <p:cNvSpPr>
            <a:spLocks noChangeArrowheads="1"/>
          </p:cNvSpPr>
          <p:nvPr/>
        </p:nvSpPr>
        <p:spPr bwMode="auto">
          <a:xfrm>
            <a:off x="0" y="5435024"/>
            <a:ext cx="9144000" cy="646331"/>
          </a:xfrm>
          <a:prstGeom prst="rect">
            <a:avLst/>
          </a:prstGeom>
          <a:noFill/>
          <a:ex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8C95"/>
                </a:solidFill>
                <a:effectLst/>
                <a:uLnTx/>
                <a:uFillTx/>
                <a:latin typeface="Calibri" panose="020F0502020204030204" pitchFamily="34" charset="0"/>
                <a:ea typeface="+mn-ea"/>
                <a:cs typeface="Arial Unicode MS"/>
              </a:rPr>
              <a:t>The four pillars of the </a:t>
            </a:r>
            <a:r>
              <a:rPr kumimoji="0" lang="en-US" sz="1800" b="0" i="0" u="none" strike="noStrike" kern="0" cap="none" spc="0" normalizeH="0" baseline="0" noProof="0" dirty="0">
                <a:ln>
                  <a:noFill/>
                </a:ln>
                <a:solidFill>
                  <a:srgbClr val="008C95"/>
                </a:solidFill>
                <a:effectLst/>
                <a:uLnTx/>
                <a:uFillTx/>
                <a:latin typeface="Calibri" panose="020F0502020204030204" pitchFamily="34" charset="0"/>
                <a:ea typeface="+mn-ea"/>
                <a:cs typeface="Arial Black"/>
              </a:rPr>
              <a:t>Diversity Agenda</a:t>
            </a:r>
            <a:r>
              <a:rPr kumimoji="0" lang="en-US" sz="1800" b="0" i="0" u="none" strike="noStrike" kern="0" cap="none" spc="0" normalizeH="0" baseline="0" noProof="0" dirty="0">
                <a:ln>
                  <a:noFill/>
                </a:ln>
                <a:solidFill>
                  <a:srgbClr val="008C95"/>
                </a:solidFill>
                <a:effectLst/>
                <a:uLnTx/>
                <a:uFillTx/>
                <a:latin typeface="Calibri" panose="020F0502020204030204" pitchFamily="34" charset="0"/>
                <a:ea typeface="+mn-ea"/>
                <a:cs typeface="Arial Unicode MS"/>
              </a:rPr>
              <a:t> serve as the framework through which diversity </a:t>
            </a:r>
            <a:br>
              <a:rPr kumimoji="0" lang="en-US" sz="1800" b="0" i="0" u="none" strike="noStrike" kern="0" cap="none" spc="0" normalizeH="0" baseline="0" noProof="0" dirty="0">
                <a:ln>
                  <a:noFill/>
                </a:ln>
                <a:solidFill>
                  <a:srgbClr val="008C95"/>
                </a:solidFill>
                <a:effectLst/>
                <a:uLnTx/>
                <a:uFillTx/>
                <a:latin typeface="Calibri" panose="020F0502020204030204" pitchFamily="34" charset="0"/>
                <a:ea typeface="+mn-ea"/>
                <a:cs typeface="Arial Unicode MS"/>
              </a:rPr>
            </a:br>
            <a:r>
              <a:rPr kumimoji="0" lang="en-US" sz="1800" b="0" i="0" u="none" strike="noStrike" kern="0" cap="none" spc="0" normalizeH="0" baseline="0" noProof="0" dirty="0">
                <a:ln>
                  <a:noFill/>
                </a:ln>
                <a:solidFill>
                  <a:srgbClr val="008C95"/>
                </a:solidFill>
                <a:effectLst/>
                <a:uLnTx/>
                <a:uFillTx/>
                <a:latin typeface="Calibri" panose="020F0502020204030204" pitchFamily="34" charset="0"/>
                <a:ea typeface="+mn-ea"/>
                <a:cs typeface="Arial Unicode MS"/>
              </a:rPr>
              <a:t>initiatives are developed and implemented throughout Carolinas HealthCare System.</a:t>
            </a:r>
          </a:p>
        </p:txBody>
      </p:sp>
      <p:sp>
        <p:nvSpPr>
          <p:cNvPr id="7" name="Rectangle 6"/>
          <p:cNvSpPr/>
          <p:nvPr/>
        </p:nvSpPr>
        <p:spPr>
          <a:xfrm>
            <a:off x="76200" y="1581090"/>
            <a:ext cx="89916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8C95"/>
                </a:solidFill>
                <a:effectLst/>
                <a:uLnTx/>
                <a:uFillTx/>
                <a:latin typeface="Calibri" panose="020F0502020204030204" pitchFamily="34" charset="0"/>
                <a:ea typeface="+mn-ea"/>
                <a:cs typeface="Arial Unicode MS"/>
              </a:rPr>
              <a:t>Internal                          External</a:t>
            </a:r>
          </a:p>
        </p:txBody>
      </p:sp>
      <p:graphicFrame>
        <p:nvGraphicFramePr>
          <p:cNvPr id="19" name="Diagram 18"/>
          <p:cNvGraphicFramePr/>
          <p:nvPr>
            <p:extLst/>
          </p:nvPr>
        </p:nvGraphicFramePr>
        <p:xfrm>
          <a:off x="1527180" y="914400"/>
          <a:ext cx="60960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341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0649" y="396830"/>
            <a:ext cx="8229600" cy="685800"/>
          </a:xfrm>
        </p:spPr>
        <p:txBody>
          <a:bodyPr/>
          <a:lstStyle/>
          <a:p>
            <a:r>
              <a:rPr lang="en-US" b="1" dirty="0">
                <a:latin typeface="Calibri" panose="020F0502020204030204" pitchFamily="34" charset="0"/>
              </a:rPr>
              <a:t>CHS System Resource Groups (SRGs)</a:t>
            </a:r>
            <a:endParaRPr lang="en-US" b="1" dirty="0">
              <a:latin typeface="Calibri" panose="020F0502020204030204" pitchFamily="34" charset="0"/>
              <a:cs typeface="Calibri" panose="020F0502020204030204" pitchFamily="34" charset="0"/>
            </a:endParaRPr>
          </a:p>
        </p:txBody>
      </p:sp>
      <p:sp>
        <p:nvSpPr>
          <p:cNvPr id="5" name="Content Placeholder 4"/>
          <p:cNvSpPr>
            <a:spLocks noGrp="1"/>
          </p:cNvSpPr>
          <p:nvPr>
            <p:ph sz="half" idx="1"/>
          </p:nvPr>
        </p:nvSpPr>
        <p:spPr>
          <a:xfrm>
            <a:off x="457198" y="4865914"/>
            <a:ext cx="2532888" cy="649224"/>
          </a:xfrm>
        </p:spPr>
        <p:txBody>
          <a:bodyPr/>
          <a:lstStyle/>
          <a:p>
            <a:pPr marL="0" indent="0" algn="ctr">
              <a:buNone/>
            </a:pPr>
            <a:r>
              <a:rPr lang="en-US" sz="1800" dirty="0"/>
              <a:t>Support the </a:t>
            </a:r>
          </a:p>
          <a:p>
            <a:pPr marL="0" indent="0" algn="ctr">
              <a:buNone/>
            </a:pPr>
            <a:r>
              <a:rPr lang="en-US" sz="1800" dirty="0"/>
              <a:t>Diversity Agenda</a:t>
            </a:r>
          </a:p>
        </p:txBody>
      </p:sp>
      <p:graphicFrame>
        <p:nvGraphicFramePr>
          <p:cNvPr id="6" name="Diagram 5"/>
          <p:cNvGraphicFramePr/>
          <p:nvPr>
            <p:extLst/>
          </p:nvPr>
        </p:nvGraphicFramePr>
        <p:xfrm>
          <a:off x="2628880" y="1592809"/>
          <a:ext cx="3873138" cy="3498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reeform 9"/>
          <p:cNvSpPr/>
          <p:nvPr/>
        </p:nvSpPr>
        <p:spPr>
          <a:xfrm>
            <a:off x="3866959" y="2673301"/>
            <a:ext cx="1396980" cy="1337743"/>
          </a:xfrm>
          <a:custGeom>
            <a:avLst/>
            <a:gdLst>
              <a:gd name="connsiteX0" fmla="*/ 0 w 789387"/>
              <a:gd name="connsiteY0" fmla="*/ 394742 h 789483"/>
              <a:gd name="connsiteX1" fmla="*/ 394694 w 789387"/>
              <a:gd name="connsiteY1" fmla="*/ 0 h 789483"/>
              <a:gd name="connsiteX2" fmla="*/ 789388 w 789387"/>
              <a:gd name="connsiteY2" fmla="*/ 394742 h 789483"/>
              <a:gd name="connsiteX3" fmla="*/ 394694 w 789387"/>
              <a:gd name="connsiteY3" fmla="*/ 789484 h 789483"/>
              <a:gd name="connsiteX4" fmla="*/ 0 w 789387"/>
              <a:gd name="connsiteY4" fmla="*/ 394742 h 789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87" h="789483">
                <a:moveTo>
                  <a:pt x="0" y="394742"/>
                </a:moveTo>
                <a:cubicBezTo>
                  <a:pt x="0" y="176732"/>
                  <a:pt x="176711" y="0"/>
                  <a:pt x="394694" y="0"/>
                </a:cubicBezTo>
                <a:cubicBezTo>
                  <a:pt x="612677" y="0"/>
                  <a:pt x="789388" y="176732"/>
                  <a:pt x="789388" y="394742"/>
                </a:cubicBezTo>
                <a:cubicBezTo>
                  <a:pt x="789388" y="612752"/>
                  <a:pt x="612677" y="789484"/>
                  <a:pt x="394694" y="789484"/>
                </a:cubicBezTo>
                <a:cubicBezTo>
                  <a:pt x="176711" y="789484"/>
                  <a:pt x="0" y="612752"/>
                  <a:pt x="0" y="394742"/>
                </a:cubicBezTo>
                <a:close/>
              </a:path>
            </a:pathLst>
          </a:custGeom>
          <a:solidFill>
            <a:srgbClr val="008C95">
              <a:alpha val="58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273" tIns="142287" rIns="142273" bIns="142287"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a:ea typeface="+mn-ea"/>
                <a:cs typeface="+mn-cs"/>
              </a:rPr>
              <a:t>Office of Diversity &amp; Inclusion</a:t>
            </a:r>
          </a:p>
        </p:txBody>
      </p:sp>
      <p:pic>
        <p:nvPicPr>
          <p:cNvPr id="14" name="Picture 13"/>
          <p:cNvPicPr>
            <a:picLocks noChangeAspect="1"/>
          </p:cNvPicPr>
          <p:nvPr/>
        </p:nvPicPr>
        <p:blipFill>
          <a:blip r:embed="rId8"/>
          <a:stretch>
            <a:fillRect/>
          </a:stretch>
        </p:blipFill>
        <p:spPr>
          <a:xfrm>
            <a:off x="3837369" y="2727899"/>
            <a:ext cx="1469263" cy="1402202"/>
          </a:xfrm>
          <a:prstGeom prst="rect">
            <a:avLst/>
          </a:prstGeom>
        </p:spPr>
      </p:pic>
      <p:sp>
        <p:nvSpPr>
          <p:cNvPr id="16" name="TextBox 15"/>
          <p:cNvSpPr txBox="1"/>
          <p:nvPr/>
        </p:nvSpPr>
        <p:spPr>
          <a:xfrm>
            <a:off x="457198" y="2620327"/>
            <a:ext cx="25328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Teammate – Driven Affinity Groups</a:t>
            </a:r>
          </a:p>
        </p:txBody>
      </p:sp>
      <p:sp>
        <p:nvSpPr>
          <p:cNvPr id="17" name="Content Placeholder 4"/>
          <p:cNvSpPr txBox="1">
            <a:spLocks/>
          </p:cNvSpPr>
          <p:nvPr/>
        </p:nvSpPr>
        <p:spPr bwMode="auto">
          <a:xfrm>
            <a:off x="6147145" y="4442311"/>
            <a:ext cx="2533104" cy="6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333333"/>
                </a:solidFill>
                <a:effectLst/>
                <a:uLnTx/>
                <a:uFillTx/>
                <a:latin typeface="Calibri" panose="020F0502020204030204" pitchFamily="34" charset="0"/>
                <a:ea typeface="+mn-ea"/>
                <a:cs typeface="+mn-cs"/>
              </a:rPr>
              <a:t>Community Engagement and Service</a:t>
            </a:r>
          </a:p>
        </p:txBody>
      </p:sp>
      <p:sp>
        <p:nvSpPr>
          <p:cNvPr id="18" name="TextBox 17"/>
          <p:cNvSpPr txBox="1"/>
          <p:nvPr/>
        </p:nvSpPr>
        <p:spPr>
          <a:xfrm>
            <a:off x="6391800" y="2651106"/>
            <a:ext cx="25292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Support Workforce Retention &amp; Development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140062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4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199" y="168295"/>
            <a:ext cx="8229600" cy="685800"/>
          </a:xfrm>
        </p:spPr>
        <p:txBody>
          <a:bodyPr/>
          <a:lstStyle/>
          <a:p>
            <a:r>
              <a:rPr lang="en-US" b="1" dirty="0">
                <a:latin typeface="Calibri" panose="020F0502020204030204" pitchFamily="34" charset="0"/>
              </a:rPr>
              <a:t>CHS Diversity Councils &amp; Advisory Committees</a:t>
            </a:r>
            <a:endParaRPr lang="en-US" b="1" dirty="0">
              <a:latin typeface="Calibri" panose="020F0502020204030204" pitchFamily="34" charset="0"/>
              <a:cs typeface="Calibri" panose="020F0502020204030204" pitchFamily="34" charset="0"/>
            </a:endParaRPr>
          </a:p>
        </p:txBody>
      </p:sp>
      <p:graphicFrame>
        <p:nvGraphicFramePr>
          <p:cNvPr id="6" name="Diagram 5"/>
          <p:cNvGraphicFramePr/>
          <p:nvPr>
            <p:extLst/>
          </p:nvPr>
        </p:nvGraphicFramePr>
        <p:xfrm>
          <a:off x="1877098" y="990600"/>
          <a:ext cx="5389803" cy="4934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812723" y="5501930"/>
            <a:ext cx="5518555" cy="37975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pitchFamily="34" charset="0"/>
              <a:ea typeface="Arial" panose="020B0604020202020204" pitchFamily="34" charset="0"/>
              <a:cs typeface="Calibri" panose="020F0502020204030204" pitchFamily="34" charset="0"/>
            </a:endParaRPr>
          </a:p>
        </p:txBody>
      </p:sp>
      <p:sp>
        <p:nvSpPr>
          <p:cNvPr id="10" name="Freeform 9"/>
          <p:cNvSpPr/>
          <p:nvPr/>
        </p:nvSpPr>
        <p:spPr>
          <a:xfrm>
            <a:off x="3869588" y="2785148"/>
            <a:ext cx="1404821" cy="1345252"/>
          </a:xfrm>
          <a:custGeom>
            <a:avLst/>
            <a:gdLst>
              <a:gd name="connsiteX0" fmla="*/ 0 w 789387"/>
              <a:gd name="connsiteY0" fmla="*/ 394742 h 789483"/>
              <a:gd name="connsiteX1" fmla="*/ 394694 w 789387"/>
              <a:gd name="connsiteY1" fmla="*/ 0 h 789483"/>
              <a:gd name="connsiteX2" fmla="*/ 789388 w 789387"/>
              <a:gd name="connsiteY2" fmla="*/ 394742 h 789483"/>
              <a:gd name="connsiteX3" fmla="*/ 394694 w 789387"/>
              <a:gd name="connsiteY3" fmla="*/ 789484 h 789483"/>
              <a:gd name="connsiteX4" fmla="*/ 0 w 789387"/>
              <a:gd name="connsiteY4" fmla="*/ 394742 h 789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87" h="789483">
                <a:moveTo>
                  <a:pt x="0" y="394742"/>
                </a:moveTo>
                <a:cubicBezTo>
                  <a:pt x="0" y="176732"/>
                  <a:pt x="176711" y="0"/>
                  <a:pt x="394694" y="0"/>
                </a:cubicBezTo>
                <a:cubicBezTo>
                  <a:pt x="612677" y="0"/>
                  <a:pt x="789388" y="176732"/>
                  <a:pt x="789388" y="394742"/>
                </a:cubicBezTo>
                <a:cubicBezTo>
                  <a:pt x="789388" y="612752"/>
                  <a:pt x="612677" y="789484"/>
                  <a:pt x="394694" y="789484"/>
                </a:cubicBezTo>
                <a:cubicBezTo>
                  <a:pt x="176711" y="789484"/>
                  <a:pt x="0" y="612752"/>
                  <a:pt x="0" y="394742"/>
                </a:cubicBezTo>
                <a:close/>
              </a:path>
            </a:pathLst>
          </a:custGeom>
          <a:solidFill>
            <a:srgbClr val="008C95">
              <a:alpha val="58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2273" tIns="142287" rIns="142273" bIns="142287"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Office of Diversity      &amp; Inclusion</a:t>
            </a:r>
          </a:p>
        </p:txBody>
      </p:sp>
      <p:sp>
        <p:nvSpPr>
          <p:cNvPr id="9" name="Content Placeholder 4"/>
          <p:cNvSpPr>
            <a:spLocks noGrp="1"/>
          </p:cNvSpPr>
          <p:nvPr>
            <p:ph sz="half" idx="1"/>
          </p:nvPr>
        </p:nvSpPr>
        <p:spPr>
          <a:xfrm>
            <a:off x="521577" y="4851781"/>
            <a:ext cx="1769586" cy="649224"/>
          </a:xfrm>
        </p:spPr>
        <p:txBody>
          <a:bodyPr/>
          <a:lstStyle/>
          <a:p>
            <a:pPr marL="0" indent="0" algn="ctr">
              <a:buNone/>
            </a:pPr>
            <a:r>
              <a:rPr lang="en-US" sz="1600" dirty="0">
                <a:solidFill>
                  <a:schemeClr val="tx1"/>
                </a:solidFill>
                <a:latin typeface="Calibri" panose="020F0502020204030204" pitchFamily="34" charset="0"/>
              </a:rPr>
              <a:t>Leverage &amp; Implement Best Practices</a:t>
            </a:r>
          </a:p>
        </p:txBody>
      </p:sp>
      <p:sp>
        <p:nvSpPr>
          <p:cNvPr id="11" name="TextBox 10"/>
          <p:cNvSpPr txBox="1"/>
          <p:nvPr/>
        </p:nvSpPr>
        <p:spPr>
          <a:xfrm>
            <a:off x="441062" y="2259471"/>
            <a:ext cx="176958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Provide Oversight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&amp; Guidance on Diversity Initiatives</a:t>
            </a:r>
          </a:p>
        </p:txBody>
      </p:sp>
      <p:sp>
        <p:nvSpPr>
          <p:cNvPr id="12" name="Content Placeholder 4"/>
          <p:cNvSpPr txBox="1">
            <a:spLocks/>
          </p:cNvSpPr>
          <p:nvPr/>
        </p:nvSpPr>
        <p:spPr bwMode="auto">
          <a:xfrm>
            <a:off x="6912863" y="4851781"/>
            <a:ext cx="1773936" cy="92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solidFill>
                  <a:srgbClr val="333333"/>
                </a:solidFill>
                <a:effectLst/>
                <a:uLnTx/>
                <a:uFillTx/>
                <a:latin typeface="Calibri" panose="020F0502020204030204" pitchFamily="34" charset="0"/>
                <a:ea typeface="+mn-ea"/>
                <a:cs typeface="+mn-cs"/>
              </a:rPr>
              <a:t>Support The </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solidFill>
                  <a:srgbClr val="333333"/>
                </a:solidFill>
                <a:effectLst/>
                <a:uLnTx/>
                <a:uFillTx/>
                <a:latin typeface="Calibri" panose="020F0502020204030204" pitchFamily="34" charset="0"/>
                <a:ea typeface="+mn-ea"/>
                <a:cs typeface="+mn-cs"/>
              </a:rPr>
              <a:t>Diversity Agenda</a:t>
            </a:r>
          </a:p>
        </p:txBody>
      </p:sp>
      <p:sp>
        <p:nvSpPr>
          <p:cNvPr id="15" name="TextBox 14"/>
          <p:cNvSpPr txBox="1"/>
          <p:nvPr/>
        </p:nvSpPr>
        <p:spPr>
          <a:xfrm>
            <a:off x="6870186" y="2259471"/>
            <a:ext cx="177393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Assure Progress Toward Strategic Objectives</a:t>
            </a:r>
          </a:p>
        </p:txBody>
      </p:sp>
      <p:sp>
        <p:nvSpPr>
          <p:cNvPr id="14" name="Slide Number Placeholder 2"/>
          <p:cNvSpPr txBox="1">
            <a:spLocks/>
          </p:cNvSpPr>
          <p:nvPr/>
        </p:nvSpPr>
        <p:spPr>
          <a:xfrm>
            <a:off x="7848600" y="5775325"/>
            <a:ext cx="10668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85583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250"/>
                                  </p:stCondLst>
                                  <p:childTnLst>
                                    <p:animRot by="5400000">
                                      <p:cBhvr>
                                        <p:cTn id="6" dur="5000" fill="hold"/>
                                        <p:tgtEl>
                                          <p:spTgt spid="6"/>
                                        </p:tgtEl>
                                        <p:attrNameLst>
                                          <p:attrName>r</p:attrName>
                                        </p:attrNameLst>
                                      </p:cBhvr>
                                    </p:animRot>
                                  </p:childTnLst>
                                </p:cTn>
                              </p:par>
                            </p:childTnLst>
                          </p:cTn>
                        </p:par>
                        <p:par>
                          <p:cTn id="7" fill="hold">
                            <p:stCondLst>
                              <p:cond delay="5250"/>
                            </p:stCondLst>
                            <p:childTnLst>
                              <p:par>
                                <p:cTn id="8" presetID="8" presetClass="emph" presetSubtype="0" fill="hold" grpId="1" nodeType="afterEffect">
                                  <p:stCondLst>
                                    <p:cond delay="250"/>
                                  </p:stCondLst>
                                  <p:childTnLst>
                                    <p:animRot by="-10800000">
                                      <p:cBhvr>
                                        <p:cTn id="9" dur="5000" fill="hold"/>
                                        <p:tgtEl>
                                          <p:spTgt spid="6"/>
                                        </p:tgtEl>
                                        <p:attrNameLst>
                                          <p:attrName>r</p:attrName>
                                        </p:attrNameLst>
                                      </p:cBhvr>
                                    </p:animRot>
                                  </p:childTnLst>
                                </p:cTn>
                              </p:par>
                            </p:childTnLst>
                          </p:cTn>
                        </p:par>
                        <p:par>
                          <p:cTn id="10" fill="hold">
                            <p:stCondLst>
                              <p:cond delay="10500"/>
                            </p:stCondLst>
                            <p:childTnLst>
                              <p:par>
                                <p:cTn id="11" presetID="8" presetClass="emph" presetSubtype="0" fill="hold" grpId="2" nodeType="afterEffect">
                                  <p:stCondLst>
                                    <p:cond delay="0"/>
                                  </p:stCondLst>
                                  <p:childTnLst>
                                    <p:animRot by="5400000">
                                      <p:cBhvr>
                                        <p:cTn id="12" dur="5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Graphic spid="6" grpId="2">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2370" y="304800"/>
            <a:ext cx="8753030" cy="685800"/>
          </a:xfrm>
        </p:spPr>
        <p:txBody>
          <a:bodyPr/>
          <a:lstStyle/>
          <a:p>
            <a:r>
              <a:rPr lang="en-US" b="1" dirty="0">
                <a:latin typeface="Calibri" panose="020F0502020204030204" pitchFamily="34" charset="0"/>
              </a:rPr>
              <a:t>Medical Group Diversity and Inclusion Committee </a:t>
            </a:r>
            <a:endParaRPr lang="en-US" b="1" dirty="0">
              <a:latin typeface="Calibri" panose="020F0502020204030204" pitchFamily="34" charset="0"/>
              <a:cs typeface="Calibri" panose="020F0502020204030204" pitchFamily="34" charset="0"/>
            </a:endParaRPr>
          </a:p>
        </p:txBody>
      </p:sp>
      <p:pic>
        <p:nvPicPr>
          <p:cNvPr id="1026" name="Picture 2" descr="http://curemd.files.wordpress.com/2012/06/ehr-objective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2366961"/>
            <a:ext cx="4019550" cy="30480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nvPr>
        </p:nvGraphicFramePr>
        <p:xfrm>
          <a:off x="2590800" y="135096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203907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8246" y="2269474"/>
            <a:ext cx="8047114" cy="1362075"/>
          </a:xfrm>
        </p:spPr>
        <p:txBody>
          <a:bodyPr/>
          <a:lstStyle/>
          <a:p>
            <a:pPr algn="ctr"/>
            <a:r>
              <a:rPr lang="en-US" dirty="0">
                <a:solidFill>
                  <a:srgbClr val="009999"/>
                </a:solidFill>
                <a:latin typeface="Calibri" panose="020F0502020204030204" pitchFamily="34" charset="0"/>
                <a:cs typeface="Times New Roman" panose="02020603050405020304" pitchFamily="18" charset="0"/>
              </a:rPr>
              <a:t>Building an INCLUSIVE CULTURE..</a:t>
            </a:r>
            <a:r>
              <a:rPr lang="en-US" sz="3600" cap="none" dirty="0">
                <a:solidFill>
                  <a:srgbClr val="FFFFFF"/>
                </a:solidFill>
                <a:latin typeface="Calibri" panose="020F0502020204030204" pitchFamily="34" charset="0"/>
                <a:cs typeface="Times New Roman" panose="02020603050405020304" pitchFamily="18" charset="0"/>
              </a:rPr>
              <a:t>….</a:t>
            </a:r>
            <a:r>
              <a:rPr lang="en-US" dirty="0">
                <a:solidFill>
                  <a:srgbClr val="FFFFFF"/>
                </a:solidFill>
                <a:latin typeface="Calibri" panose="020F0502020204030204" pitchFamily="34" charset="0"/>
                <a:cs typeface="Times New Roman" panose="02020603050405020304" pitchFamily="18" charset="0"/>
              </a:rPr>
              <a:t> Inclusive Culture….</a:t>
            </a:r>
            <a:endParaRPr lang="en-US"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95015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906" t="5152" r="512" b="11020"/>
          <a:stretch/>
        </p:blipFill>
        <p:spPr>
          <a:xfrm>
            <a:off x="632130" y="1026301"/>
            <a:ext cx="7839689" cy="4713322"/>
          </a:xfrm>
          <a:prstGeom prst="rect">
            <a:avLst/>
          </a:prstGeom>
        </p:spPr>
      </p:pic>
      <p:sp>
        <p:nvSpPr>
          <p:cNvPr id="4" name="Rectangle 2"/>
          <p:cNvSpPr>
            <a:spLocks noGrp="1" noChangeArrowheads="1"/>
          </p:cNvSpPr>
          <p:nvPr>
            <p:ph type="title"/>
          </p:nvPr>
        </p:nvSpPr>
        <p:spPr/>
        <p:txBody>
          <a:bodyPr/>
          <a:lstStyle/>
          <a:p>
            <a:pPr eaLnBrk="1" hangingPunct="1"/>
            <a:r>
              <a:rPr lang="en-US" b="1" dirty="0">
                <a:ln w="3175">
                  <a:noFill/>
                </a:ln>
                <a:latin typeface="Calibri" panose="020F0502020204030204" pitchFamily="34" charset="0"/>
                <a:cs typeface="Calibri" panose="020F0502020204030204" pitchFamily="34" charset="0"/>
              </a:rPr>
              <a:t>Culturally Competent Providers …</a:t>
            </a:r>
          </a:p>
        </p:txBody>
      </p:sp>
      <p:sp>
        <p:nvSpPr>
          <p:cNvPr id="7" name="Rectangle 3"/>
          <p:cNvSpPr txBox="1">
            <a:spLocks noChangeArrowheads="1"/>
          </p:cNvSpPr>
          <p:nvPr/>
        </p:nvSpPr>
        <p:spPr bwMode="auto">
          <a:xfrm>
            <a:off x="4569068" y="3946967"/>
            <a:ext cx="3922776" cy="1250562"/>
          </a:xfrm>
          <a:prstGeom prst="rect">
            <a:avLst/>
          </a:prstGeom>
          <a:solidFill>
            <a:srgbClr val="008C95">
              <a:alpha val="69804"/>
            </a:srgbClr>
          </a:solidFill>
          <a:ln>
            <a:noFill/>
          </a:ln>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Respond Effectively</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Challenge Prejudice</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Recognize Strategies</a:t>
            </a:r>
          </a:p>
        </p:txBody>
      </p:sp>
      <p:sp>
        <p:nvSpPr>
          <p:cNvPr id="5" name="Rectangle 3"/>
          <p:cNvSpPr>
            <a:spLocks noGrp="1" noChangeArrowheads="1"/>
          </p:cNvSpPr>
          <p:nvPr>
            <p:ph sz="half" idx="2"/>
          </p:nvPr>
        </p:nvSpPr>
        <p:spPr>
          <a:xfrm>
            <a:off x="652154" y="3946966"/>
            <a:ext cx="3922776" cy="1250563"/>
          </a:xfrm>
          <a:solidFill>
            <a:srgbClr val="008C95">
              <a:alpha val="69804"/>
            </a:srgbClr>
          </a:solidFill>
        </p:spPr>
        <p:txBody>
          <a:bodyPr/>
          <a:lstStyle/>
          <a:p>
            <a:pPr>
              <a:buFont typeface="Wingdings" panose="05000000000000000000" pitchFamily="2" charset="2"/>
              <a:buChar char="ü"/>
            </a:pPr>
            <a:r>
              <a:rPr lang="en-US" sz="1600" dirty="0">
                <a:solidFill>
                  <a:schemeClr val="bg1"/>
                </a:solidFill>
                <a:latin typeface="Calibri" panose="020F0502020204030204" pitchFamily="34" charset="0"/>
                <a:cs typeface="Calibri" panose="020F0502020204030204" pitchFamily="34" charset="0"/>
              </a:rPr>
              <a:t>Assess Themselves</a:t>
            </a:r>
          </a:p>
          <a:p>
            <a:pPr>
              <a:buFont typeface="Wingdings" panose="05000000000000000000" pitchFamily="2" charset="2"/>
              <a:buChar char="ü"/>
            </a:pPr>
            <a:r>
              <a:rPr lang="en-US" sz="1600" dirty="0">
                <a:solidFill>
                  <a:schemeClr val="bg1"/>
                </a:solidFill>
                <a:latin typeface="Calibri" panose="020F0502020204030204" pitchFamily="34" charset="0"/>
                <a:cs typeface="Calibri" panose="020F0502020204030204" pitchFamily="34" charset="0"/>
              </a:rPr>
              <a:t>Express Themselves</a:t>
            </a:r>
          </a:p>
          <a:p>
            <a:pPr>
              <a:buFont typeface="Wingdings" panose="05000000000000000000" pitchFamily="2" charset="2"/>
              <a:buChar char="ü"/>
            </a:pPr>
            <a:r>
              <a:rPr lang="en-US" sz="1600" dirty="0">
                <a:solidFill>
                  <a:schemeClr val="bg1"/>
                </a:solidFill>
                <a:latin typeface="Calibri" panose="020F0502020204030204" pitchFamily="34" charset="0"/>
                <a:cs typeface="Calibri" panose="020F0502020204030204" pitchFamily="34" charset="0"/>
              </a:rPr>
              <a:t>Form Relationships </a:t>
            </a:r>
          </a:p>
          <a:p>
            <a:pPr>
              <a:buFont typeface="Wingdings" panose="05000000000000000000" pitchFamily="2" charset="2"/>
              <a:buChar char="ü"/>
            </a:pPr>
            <a:r>
              <a:rPr lang="en-US" sz="1600" dirty="0">
                <a:solidFill>
                  <a:schemeClr val="bg1"/>
                </a:solidFill>
                <a:latin typeface="Calibri" panose="020F0502020204030204" pitchFamily="34" charset="0"/>
                <a:cs typeface="Calibri" panose="020F0502020204030204" pitchFamily="34" charset="0"/>
              </a:rPr>
              <a:t>Seek Knowledge</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929729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33" b="4722"/>
          <a:stretch/>
        </p:blipFill>
        <p:spPr bwMode="auto">
          <a:xfrm>
            <a:off x="6578888" y="1633537"/>
            <a:ext cx="2125434" cy="316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654" b="4516"/>
          <a:stretch/>
        </p:blipFill>
        <p:spPr bwMode="auto">
          <a:xfrm>
            <a:off x="457200" y="1633541"/>
            <a:ext cx="2107912" cy="315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8" name="Rectangle 3"/>
          <p:cNvSpPr>
            <a:spLocks noChangeArrowheads="1"/>
          </p:cNvSpPr>
          <p:nvPr/>
        </p:nvSpPr>
        <p:spPr bwMode="auto">
          <a:xfrm>
            <a:off x="692681" y="4794057"/>
            <a:ext cx="1636950" cy="342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315" tIns="32658" rIns="65315" bIns="3265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ヒラギノ角ゴ ProN W3" charset="-128"/>
                <a:cs typeface="Calibri" panose="020F0502020204030204" pitchFamily="34" charset="0"/>
              </a:rPr>
              <a:t>Clinician</a:t>
            </a:r>
          </a:p>
        </p:txBody>
      </p:sp>
      <p:sp>
        <p:nvSpPr>
          <p:cNvPr id="23559" name="Rectangle 4"/>
          <p:cNvSpPr>
            <a:spLocks noChangeArrowheads="1"/>
          </p:cNvSpPr>
          <p:nvPr/>
        </p:nvSpPr>
        <p:spPr bwMode="auto">
          <a:xfrm>
            <a:off x="6893863" y="4791146"/>
            <a:ext cx="1488137" cy="342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315" tIns="32658" rIns="65315" bIns="3265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ヒラギノ角ゴ ProN W3" charset="-128"/>
                <a:cs typeface="Calibri" panose="020F0502020204030204" pitchFamily="34" charset="0"/>
              </a:rPr>
              <a:t>Patient</a:t>
            </a:r>
          </a:p>
        </p:txBody>
      </p:sp>
      <p:sp>
        <p:nvSpPr>
          <p:cNvPr id="23560" name="Rectangle 5"/>
          <p:cNvSpPr>
            <a:spLocks noChangeArrowheads="1"/>
          </p:cNvSpPr>
          <p:nvPr/>
        </p:nvSpPr>
        <p:spPr bwMode="auto">
          <a:xfrm>
            <a:off x="2817543" y="1936994"/>
            <a:ext cx="3508914" cy="276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315" tIns="32658" rIns="65315" bIns="3265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ヒラギノ角ゴ ProN W3" charset="-128"/>
                <a:cs typeface="Calibri" panose="020F0502020204030204" pitchFamily="34" charset="0"/>
              </a:rPr>
              <a:t>Verbal Communication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ヒラギノ角ゴ ProN W3" charset="-128"/>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ヒラギノ角ゴ ProN W3" charset="-128"/>
                <a:cs typeface="Calibri" panose="020F0502020204030204" pitchFamily="34" charset="0"/>
              </a:rPr>
              <a:t>Non-Verbal Messages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1" u="none" strike="noStrike" kern="0" cap="none" spc="0" normalizeH="0" baseline="0" noProof="0" dirty="0">
              <a:ln>
                <a:noFill/>
              </a:ln>
              <a:solidFill>
                <a:srgbClr val="000000"/>
              </a:solidFill>
              <a:effectLst/>
              <a:uLnTx/>
              <a:uFillTx/>
              <a:latin typeface="Calibri" panose="020F0502020204030204" pitchFamily="34" charset="0"/>
              <a:ea typeface="ヒラギノ角ゴ ProN W3" charset="-128"/>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1" u="none" strike="noStrike" kern="0" cap="none" spc="0" normalizeH="0" baseline="0" noProof="0" dirty="0">
              <a:ln>
                <a:noFill/>
              </a:ln>
              <a:solidFill>
                <a:srgbClr val="000000"/>
              </a:solidFill>
              <a:effectLst/>
              <a:uLnTx/>
              <a:uFillTx/>
              <a:latin typeface="Calibri" panose="020F0502020204030204" pitchFamily="34" charset="0"/>
              <a:ea typeface="ヒラギノ角ゴ ProN W3" charset="-128"/>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1" u="none" strike="noStrike" kern="0" cap="none" spc="0" normalizeH="0" baseline="0" noProof="0" dirty="0">
              <a:ln>
                <a:noFill/>
              </a:ln>
              <a:solidFill>
                <a:srgbClr val="000000"/>
              </a:solidFill>
              <a:effectLst/>
              <a:uLnTx/>
              <a:uFillTx/>
              <a:latin typeface="Calibri" panose="020F0502020204030204" pitchFamily="34" charset="0"/>
              <a:ea typeface="ヒラギノ角ゴ ProN W3" charset="-128"/>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ヒラギノ角ゴ ProN W3" charset="-128"/>
                <a:cs typeface="Calibri" panose="020F0502020204030204" pitchFamily="34" charset="0"/>
              </a:rPr>
              <a:t>Cultural Values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ヒラギノ角ゴ ProN W3" charset="-128"/>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ヒラギノ角ゴ ProN W3" charset="-128"/>
                <a:cs typeface="Calibri" panose="020F0502020204030204" pitchFamily="34" charset="0"/>
              </a:rPr>
              <a:t>Health Beliefs and Practices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950" b="0" i="0" u="none" strike="noStrike" kern="0" cap="none" spc="0" normalizeH="0" baseline="0" noProof="0" dirty="0">
              <a:ln>
                <a:noFill/>
              </a:ln>
              <a:solidFill>
                <a:srgbClr val="000000"/>
              </a:solidFill>
              <a:effectLst/>
              <a:uLnTx/>
              <a:uFillTx/>
              <a:latin typeface="Calibri" panose="020F0502020204030204" pitchFamily="34" charset="0"/>
              <a:ea typeface="ヒラギノ角ゴ ProN W3" charset="-128"/>
              <a:cs typeface="Arial" charset="0"/>
            </a:endParaRPr>
          </a:p>
        </p:txBody>
      </p:sp>
      <p:sp>
        <p:nvSpPr>
          <p:cNvPr id="77" name="Freeform 6"/>
          <p:cNvSpPr>
            <a:spLocks/>
          </p:cNvSpPr>
          <p:nvPr/>
        </p:nvSpPr>
        <p:spPr bwMode="auto">
          <a:xfrm>
            <a:off x="2674730" y="2968868"/>
            <a:ext cx="3794540" cy="489858"/>
          </a:xfrm>
          <a:custGeom>
            <a:avLst/>
            <a:gdLst>
              <a:gd name="T0" fmla="*/ 0 w 3073"/>
              <a:gd name="T1" fmla="*/ 264 h 529"/>
              <a:gd name="T2" fmla="*/ 342 w 3073"/>
              <a:gd name="T3" fmla="*/ 528 h 529"/>
              <a:gd name="T4" fmla="*/ 342 w 3073"/>
              <a:gd name="T5" fmla="*/ 420 h 529"/>
              <a:gd name="T6" fmla="*/ 2730 w 3073"/>
              <a:gd name="T7" fmla="*/ 420 h 529"/>
              <a:gd name="T8" fmla="*/ 2730 w 3073"/>
              <a:gd name="T9" fmla="*/ 528 h 529"/>
              <a:gd name="T10" fmla="*/ 3072 w 3073"/>
              <a:gd name="T11" fmla="*/ 264 h 529"/>
              <a:gd name="T12" fmla="*/ 2730 w 3073"/>
              <a:gd name="T13" fmla="*/ 0 h 529"/>
              <a:gd name="T14" fmla="*/ 2730 w 3073"/>
              <a:gd name="T15" fmla="*/ 108 h 529"/>
              <a:gd name="T16" fmla="*/ 342 w 3073"/>
              <a:gd name="T17" fmla="*/ 108 h 529"/>
              <a:gd name="T18" fmla="*/ 342 w 3073"/>
              <a:gd name="T19" fmla="*/ 0 h 529"/>
              <a:gd name="T20" fmla="*/ 0 w 3073"/>
              <a:gd name="T21" fmla="*/ 26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3" h="529">
                <a:moveTo>
                  <a:pt x="0" y="264"/>
                </a:moveTo>
                <a:lnTo>
                  <a:pt x="342" y="528"/>
                </a:lnTo>
                <a:lnTo>
                  <a:pt x="342" y="420"/>
                </a:lnTo>
                <a:lnTo>
                  <a:pt x="2730" y="420"/>
                </a:lnTo>
                <a:lnTo>
                  <a:pt x="2730" y="528"/>
                </a:lnTo>
                <a:lnTo>
                  <a:pt x="3072" y="264"/>
                </a:lnTo>
                <a:lnTo>
                  <a:pt x="2730" y="0"/>
                </a:lnTo>
                <a:lnTo>
                  <a:pt x="2730" y="108"/>
                </a:lnTo>
                <a:lnTo>
                  <a:pt x="342" y="108"/>
                </a:lnTo>
                <a:lnTo>
                  <a:pt x="342" y="0"/>
                </a:lnTo>
                <a:lnTo>
                  <a:pt x="0" y="264"/>
                </a:lnTo>
              </a:path>
            </a:pathLst>
          </a:custGeom>
          <a:solidFill>
            <a:srgbClr val="009CA4"/>
          </a:solidFill>
          <a:ln w="12700" cap="rnd" cmpd="sng">
            <a:solidFill>
              <a:srgbClr val="000000"/>
            </a:solidFill>
            <a:prstDash val="solid"/>
            <a:round/>
            <a:headEnd type="none" w="sm" len="sm"/>
            <a:tailEnd type="none" w="sm" len="sm"/>
          </a:ln>
          <a:effectLst/>
          <a:extLst/>
        </p:spPr>
        <p:txBody>
          <a:bodyPr lIns="64865" tIns="32432" rIns="64865" bIns="32432"/>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975" b="0" i="0" u="none" strike="noStrike" kern="0" cap="none" spc="0" normalizeH="0" baseline="0" noProof="0" dirty="0">
              <a:ln>
                <a:noFill/>
              </a:ln>
              <a:solidFill>
                <a:srgbClr val="000000"/>
              </a:solidFill>
              <a:effectLst/>
              <a:uLnTx/>
              <a:uFillTx/>
              <a:latin typeface="Arial"/>
              <a:ea typeface="+mn-ea"/>
              <a:cs typeface="Arial" charset="0"/>
            </a:endParaRPr>
          </a:p>
        </p:txBody>
      </p:sp>
      <p:sp>
        <p:nvSpPr>
          <p:cNvPr id="3" name="Title 2"/>
          <p:cNvSpPr>
            <a:spLocks noGrp="1"/>
          </p:cNvSpPr>
          <p:nvPr>
            <p:ph type="title"/>
          </p:nvPr>
        </p:nvSpPr>
        <p:spPr/>
        <p:txBody>
          <a:bodyPr/>
          <a:lstStyle/>
          <a:p>
            <a:r>
              <a:rPr lang="en-US" sz="2800" b="1" dirty="0">
                <a:latin typeface="Calibri" panose="020F0502020204030204" pitchFamily="34" charset="0"/>
              </a:rPr>
              <a:t>Culturally Competent Care </a:t>
            </a:r>
            <a:br>
              <a:rPr lang="en-US" sz="2800" b="1" dirty="0">
                <a:latin typeface="Calibri" panose="020F0502020204030204" pitchFamily="34" charset="0"/>
              </a:rPr>
            </a:br>
            <a:r>
              <a:rPr lang="en-US" sz="2800" b="1" dirty="0">
                <a:latin typeface="Calibri" panose="020F0502020204030204" pitchFamily="34" charset="0"/>
              </a:rPr>
              <a:t>– Clinical Encounter </a:t>
            </a:r>
            <a:endParaRPr lang="en-US" b="1"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2409728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dirty="0">
                <a:latin typeface="Calibri" panose="020F0502020204030204" pitchFamily="34" charset="0"/>
              </a:rPr>
              <a:t>Culture Vision</a:t>
            </a:r>
            <a:r>
              <a:rPr lang="en-US" sz="2800" b="1" i="1" dirty="0">
                <a:solidFill>
                  <a:schemeClr val="tx1"/>
                </a:solidFill>
                <a:latin typeface="Calibri" panose="020F0502020204030204" pitchFamily="34" charset="0"/>
              </a:rPr>
              <a:t>™</a:t>
            </a:r>
            <a:endParaRPr lang="en-US" sz="2800" dirty="0">
              <a:latin typeface="Calibri" panose="020F0502020204030204" pitchFamily="34" charset="0"/>
            </a:endParaRPr>
          </a:p>
        </p:txBody>
      </p:sp>
      <p:sp>
        <p:nvSpPr>
          <p:cNvPr id="3" name="Content Placeholder 2"/>
          <p:cNvSpPr>
            <a:spLocks noGrp="1"/>
          </p:cNvSpPr>
          <p:nvPr>
            <p:ph idx="1"/>
          </p:nvPr>
        </p:nvSpPr>
        <p:spPr>
          <a:xfrm>
            <a:off x="1554441" y="1186543"/>
            <a:ext cx="7456714" cy="4495800"/>
          </a:xfrm>
        </p:spPr>
        <p:txBody>
          <a:bodyPr/>
          <a:lstStyle/>
          <a:p>
            <a:r>
              <a:rPr lang="en-US" dirty="0">
                <a:solidFill>
                  <a:schemeClr val="tx1"/>
                </a:solidFill>
                <a:latin typeface="Calibri" panose="020F0502020204030204" pitchFamily="34" charset="0"/>
              </a:rPr>
              <a:t>Comprehensive web-based database</a:t>
            </a:r>
          </a:p>
          <a:p>
            <a:r>
              <a:rPr lang="en-US" dirty="0">
                <a:solidFill>
                  <a:schemeClr val="tx1"/>
                </a:solidFill>
                <a:latin typeface="Calibri" panose="020F0502020204030204" pitchFamily="34" charset="0"/>
              </a:rPr>
              <a:t>On -  the - spot access to culturally competent patient care!</a:t>
            </a:r>
          </a:p>
          <a:p>
            <a:r>
              <a:rPr lang="en-US" dirty="0">
                <a:solidFill>
                  <a:schemeClr val="tx1"/>
                </a:solidFill>
                <a:latin typeface="Calibri" panose="020F0502020204030204" pitchFamily="34" charset="0"/>
              </a:rPr>
              <a:t>38 ethnicities</a:t>
            </a:r>
          </a:p>
          <a:p>
            <a:r>
              <a:rPr lang="en-US" dirty="0">
                <a:solidFill>
                  <a:schemeClr val="tx1"/>
                </a:solidFill>
                <a:latin typeface="Calibri" panose="020F0502020204030204" pitchFamily="34" charset="0"/>
              </a:rPr>
              <a:t>13 religions</a:t>
            </a:r>
          </a:p>
          <a:p>
            <a:r>
              <a:rPr lang="en-US" dirty="0">
                <a:solidFill>
                  <a:schemeClr val="tx1"/>
                </a:solidFill>
                <a:latin typeface="Calibri" panose="020F0502020204030204" pitchFamily="34" charset="0"/>
              </a:rPr>
              <a:t>12 additional communities</a:t>
            </a:r>
          </a:p>
          <a:p>
            <a:pPr marL="0" indent="0">
              <a:buNone/>
            </a:pPr>
            <a:endParaRPr lang="en-US" dirty="0">
              <a:solidFill>
                <a:schemeClr val="tx1"/>
              </a:solidFill>
              <a:latin typeface="Calibri" panose="020F0502020204030204" pitchFamily="34" charset="0"/>
            </a:endParaRPr>
          </a:p>
          <a:p>
            <a:pPr marL="0" indent="0">
              <a:buNone/>
            </a:pPr>
            <a:r>
              <a:rPr lang="en-US" sz="2200" dirty="0">
                <a:solidFill>
                  <a:schemeClr val="tx1"/>
                </a:solidFill>
                <a:latin typeface="Calibri" panose="020F0502020204030204" pitchFamily="34" charset="0"/>
              </a:rPr>
              <a:t>PeopleConnect/Tools/Alpha Tools/</a:t>
            </a:r>
            <a:r>
              <a:rPr lang="en-US" sz="2200" b="1" i="1" dirty="0">
                <a:solidFill>
                  <a:schemeClr val="tx1"/>
                </a:solidFill>
                <a:latin typeface="Calibri" panose="020F0502020204030204" pitchFamily="34" charset="0"/>
              </a:rPr>
              <a:t>CultureVision™</a:t>
            </a:r>
          </a:p>
          <a:p>
            <a:pPr marL="0" indent="0" algn="ctr">
              <a:buNone/>
            </a:pPr>
            <a:r>
              <a:rPr lang="en-US" sz="2200" b="1" i="1" dirty="0">
                <a:solidFill>
                  <a:schemeClr val="tx1"/>
                </a:solidFill>
                <a:latin typeface="Calibri" panose="020F0502020204030204" pitchFamily="34" charset="0"/>
              </a:rPr>
              <a:t>OR</a:t>
            </a:r>
          </a:p>
          <a:p>
            <a:pPr marL="0" indent="0">
              <a:buNone/>
            </a:pPr>
            <a:r>
              <a:rPr lang="en-US" sz="2200" dirty="0">
                <a:solidFill>
                  <a:schemeClr val="tx1"/>
                </a:solidFill>
                <a:latin typeface="Calibri" panose="020F0502020204030204" pitchFamily="34" charset="0"/>
              </a:rPr>
              <a:t>PeopleConnect/Clinical/ClinicalOverview</a:t>
            </a:r>
            <a:r>
              <a:rPr lang="en-US" sz="2200" b="1" i="1" dirty="0">
                <a:solidFill>
                  <a:schemeClr val="tx1"/>
                </a:solidFill>
                <a:latin typeface="Calibri" panose="020F0502020204030204" pitchFamily="34" charset="0"/>
              </a:rPr>
              <a:t>/CultureVision™</a:t>
            </a:r>
          </a:p>
          <a:p>
            <a:pPr marL="0" indent="0">
              <a:buNone/>
            </a:pPr>
            <a:endParaRPr lang="en-US" b="1" i="1"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9" y="533400"/>
            <a:ext cx="1447800" cy="1907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18" y="2441248"/>
            <a:ext cx="1462682" cy="174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4191000"/>
            <a:ext cx="14708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2"/>
          <p:cNvSpPr txBox="1">
            <a:spLocks/>
          </p:cNvSpPr>
          <p:nvPr/>
        </p:nvSpPr>
        <p:spPr>
          <a:xfrm>
            <a:off x="7848600" y="5775325"/>
            <a:ext cx="10668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2608021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725" y="268398"/>
            <a:ext cx="8229600" cy="797232"/>
          </a:xfrm>
        </p:spPr>
        <p:txBody>
          <a:bodyPr/>
          <a:lstStyle/>
          <a:p>
            <a:r>
              <a:rPr lang="en-US" b="1" dirty="0">
                <a:latin typeface="Calibri" panose="020F0502020204030204" pitchFamily="34" charset="0"/>
              </a:rPr>
              <a:t>Unconscious Bias: Key Concepts</a:t>
            </a:r>
            <a:br>
              <a:rPr lang="en-US" b="1" dirty="0"/>
            </a:br>
            <a:endParaRPr lang="en-US" b="1" i="1" dirty="0"/>
          </a:p>
        </p:txBody>
      </p:sp>
      <p:sp>
        <p:nvSpPr>
          <p:cNvPr id="3" name="Content Placeholder 2"/>
          <p:cNvSpPr>
            <a:spLocks noGrp="1"/>
          </p:cNvSpPr>
          <p:nvPr>
            <p:ph idx="1"/>
          </p:nvPr>
        </p:nvSpPr>
        <p:spPr>
          <a:xfrm>
            <a:off x="2359566" y="968946"/>
            <a:ext cx="4655926" cy="884201"/>
          </a:xfrm>
        </p:spPr>
        <p:txBody>
          <a:bodyPr/>
          <a:lstStyle/>
          <a:p>
            <a:pPr marL="0" indent="0">
              <a:buNone/>
            </a:pPr>
            <a:endParaRPr lang="en-US" sz="2000" b="1" i="1" dirty="0">
              <a:solidFill>
                <a:schemeClr val="tx1"/>
              </a:solidFill>
            </a:endParaRPr>
          </a:p>
          <a:p>
            <a:pPr marL="0" indent="0">
              <a:buNone/>
            </a:pPr>
            <a:r>
              <a:rPr lang="en-US" b="1" i="1" dirty="0">
                <a:solidFill>
                  <a:schemeClr val="tx1"/>
                </a:solidFill>
                <a:latin typeface="Calibri" panose="020F0502020204030204" pitchFamily="34" charset="0"/>
              </a:rPr>
              <a:t>If You are </a:t>
            </a:r>
            <a:r>
              <a:rPr lang="en-US" b="1" i="1" dirty="0">
                <a:solidFill>
                  <a:srgbClr val="9B2C98"/>
                </a:solidFill>
                <a:latin typeface="Calibri" panose="020F0502020204030204" pitchFamily="34" charset="0"/>
              </a:rPr>
              <a:t>Human</a:t>
            </a:r>
            <a:r>
              <a:rPr lang="en-US" b="1" i="1" dirty="0">
                <a:solidFill>
                  <a:schemeClr val="tx1"/>
                </a:solidFill>
                <a:latin typeface="Calibri" panose="020F0502020204030204" pitchFamily="34" charset="0"/>
              </a:rPr>
              <a:t>……You are </a:t>
            </a:r>
            <a:r>
              <a:rPr lang="en-US" b="1" i="1" dirty="0">
                <a:solidFill>
                  <a:srgbClr val="9B2C98"/>
                </a:solidFill>
                <a:latin typeface="Calibri" panose="020F0502020204030204" pitchFamily="34" charset="0"/>
              </a:rPr>
              <a:t>Biased</a:t>
            </a:r>
            <a:endParaRPr lang="en-US" dirty="0">
              <a:solidFill>
                <a:srgbClr val="9B2C98"/>
              </a:solidFill>
              <a:latin typeface="Calibri" panose="020F0502020204030204" pitchFamily="34" charset="0"/>
            </a:endParaRPr>
          </a:p>
          <a:p>
            <a:pPr marL="0" indent="0">
              <a:buNone/>
            </a:pPr>
            <a:endParaRPr lang="en-US" dirty="0">
              <a:solidFill>
                <a:schemeClr val="tx1"/>
              </a:solidFill>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6023" y="1162314"/>
            <a:ext cx="2958737" cy="4931229"/>
          </a:xfrm>
          <a:prstGeom prst="rect">
            <a:avLst/>
          </a:prstGeom>
          <a:effectLst/>
        </p:spPr>
      </p:pic>
      <p:sp>
        <p:nvSpPr>
          <p:cNvPr id="5" name="TextBox 4"/>
          <p:cNvSpPr txBox="1"/>
          <p:nvPr/>
        </p:nvSpPr>
        <p:spPr>
          <a:xfrm>
            <a:off x="572729" y="2044135"/>
            <a:ext cx="5463294" cy="2862322"/>
          </a:xfrm>
          <a:prstGeom prst="rect">
            <a:avLst/>
          </a:prstGeom>
          <a:solidFill>
            <a:srgbClr val="008C95">
              <a:alpha val="69804"/>
            </a:srgbClr>
          </a:solid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Bias</a:t>
            </a: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 serves as a </a:t>
            </a:r>
            <a:r>
              <a:rPr kumimoji="0" lang="en-US" sz="18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fundamental protective mechanism</a:t>
            </a: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 for human beings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Unconscious bias </a:t>
            </a: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comes from social stereotypes, attitudes, opinions, and stigma we form about certain groups of people </a:t>
            </a:r>
            <a:r>
              <a:rPr kumimoji="0" lang="en-US" sz="18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outside our own conscious awareness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All of us </a:t>
            </a: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hold unconscious beliefs about various social and identity groups, as defined by race, gender, age, sexual orientation, ethnicity, physical ability or disability</a:t>
            </a:r>
          </a:p>
        </p:txBody>
      </p:sp>
      <p:sp>
        <p:nvSpPr>
          <p:cNvPr id="6" name="Slide Number Placeholder 2"/>
          <p:cNvSpPr txBox="1">
            <a:spLocks/>
          </p:cNvSpPr>
          <p:nvPr/>
        </p:nvSpPr>
        <p:spPr>
          <a:xfrm>
            <a:off x="7848600" y="5775325"/>
            <a:ext cx="10668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694788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9931" y="371205"/>
            <a:ext cx="8229600" cy="685800"/>
          </a:xfrm>
        </p:spPr>
        <p:txBody>
          <a:bodyPr/>
          <a:lstStyle/>
          <a:p>
            <a:r>
              <a:rPr lang="en-US" b="1" dirty="0">
                <a:latin typeface="Calibri" panose="020F0502020204030204" pitchFamily="34" charset="0"/>
              </a:rPr>
              <a:t>The Unconscious &amp; Decision-Making</a:t>
            </a:r>
            <a:br>
              <a:rPr lang="en-US" b="1" dirty="0">
                <a:latin typeface="Calibri" panose="020F0502020204030204" pitchFamily="34" charset="0"/>
              </a:rPr>
            </a:br>
            <a:r>
              <a:rPr lang="en-US" b="1" dirty="0">
                <a:latin typeface="Calibri" panose="020F0502020204030204" pitchFamily="34" charset="0"/>
              </a:rPr>
              <a:t>Mitigating Unconscious Bias</a:t>
            </a: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8093" y="1508760"/>
            <a:ext cx="3701143" cy="3701143"/>
          </a:xfrm>
          <a:prstGeom prst="rect">
            <a:avLst/>
          </a:prstGeom>
        </p:spPr>
      </p:pic>
      <p:sp>
        <p:nvSpPr>
          <p:cNvPr id="3" name="Content Placeholder 2"/>
          <p:cNvSpPr>
            <a:spLocks noGrp="1"/>
          </p:cNvSpPr>
          <p:nvPr>
            <p:ph sz="half" idx="2"/>
          </p:nvPr>
        </p:nvSpPr>
        <p:spPr>
          <a:xfrm>
            <a:off x="4340227" y="1317176"/>
            <a:ext cx="449009" cy="4495798"/>
          </a:xfrm>
        </p:spPr>
        <p:txBody>
          <a:bodyPr/>
          <a:lstStyle/>
          <a:p>
            <a:pPr marL="0" indent="0">
              <a:buNone/>
            </a:pPr>
            <a:r>
              <a:rPr lang="en-US" sz="4400" b="1" u="sng" dirty="0">
                <a:solidFill>
                  <a:srgbClr val="9B2C98"/>
                </a:solidFill>
                <a:effectLst/>
                <a:latin typeface="Calibri" panose="020F0502020204030204" pitchFamily="34" charset="0"/>
              </a:rPr>
              <a:t>P</a:t>
            </a:r>
            <a:endParaRPr lang="en-US" sz="4400" dirty="0">
              <a:solidFill>
                <a:srgbClr val="9B2C98"/>
              </a:solidFill>
              <a:effectLst/>
              <a:latin typeface="Calibri" panose="020F0502020204030204" pitchFamily="34" charset="0"/>
            </a:endParaRPr>
          </a:p>
          <a:p>
            <a:pPr marL="0" indent="0">
              <a:buNone/>
            </a:pPr>
            <a:r>
              <a:rPr lang="en-US" sz="4400" b="1" u="sng" dirty="0">
                <a:solidFill>
                  <a:srgbClr val="9B2C98"/>
                </a:solidFill>
                <a:effectLst/>
                <a:latin typeface="Calibri" panose="020F0502020204030204" pitchFamily="34" charset="0"/>
              </a:rPr>
              <a:t>A</a:t>
            </a:r>
            <a:endParaRPr lang="en-US" sz="4400" dirty="0">
              <a:solidFill>
                <a:srgbClr val="9B2C98"/>
              </a:solidFill>
              <a:effectLst/>
              <a:latin typeface="Calibri" panose="020F0502020204030204" pitchFamily="34" charset="0"/>
            </a:endParaRPr>
          </a:p>
          <a:p>
            <a:pPr marL="0" indent="0">
              <a:buNone/>
            </a:pPr>
            <a:r>
              <a:rPr lang="en-US" sz="4400" b="1" u="sng" dirty="0">
                <a:solidFill>
                  <a:srgbClr val="9B2C98"/>
                </a:solidFill>
                <a:effectLst/>
                <a:latin typeface="Calibri" panose="020F0502020204030204" pitchFamily="34" charset="0"/>
              </a:rPr>
              <a:t>U</a:t>
            </a:r>
            <a:endParaRPr lang="en-US" sz="4400" dirty="0">
              <a:solidFill>
                <a:srgbClr val="9B2C98"/>
              </a:solidFill>
              <a:effectLst/>
              <a:latin typeface="Calibri" panose="020F0502020204030204" pitchFamily="34" charset="0"/>
            </a:endParaRPr>
          </a:p>
          <a:p>
            <a:pPr marL="0" indent="0">
              <a:buNone/>
            </a:pPr>
            <a:r>
              <a:rPr lang="en-US" sz="4400" b="1" u="sng" dirty="0">
                <a:solidFill>
                  <a:srgbClr val="9B2C98"/>
                </a:solidFill>
                <a:effectLst/>
                <a:latin typeface="Calibri" panose="020F0502020204030204" pitchFamily="34" charset="0"/>
              </a:rPr>
              <a:t>S</a:t>
            </a:r>
            <a:endParaRPr lang="en-US" sz="4400" dirty="0">
              <a:solidFill>
                <a:srgbClr val="9B2C98"/>
              </a:solidFill>
              <a:effectLst/>
              <a:latin typeface="Calibri" panose="020F0502020204030204" pitchFamily="34" charset="0"/>
            </a:endParaRPr>
          </a:p>
          <a:p>
            <a:pPr marL="0" indent="0">
              <a:buNone/>
            </a:pPr>
            <a:r>
              <a:rPr lang="en-US" sz="4400" b="1" u="sng" dirty="0">
                <a:solidFill>
                  <a:srgbClr val="9B2C98"/>
                </a:solidFill>
                <a:effectLst/>
                <a:latin typeface="Calibri" panose="020F0502020204030204" pitchFamily="34" charset="0"/>
              </a:rPr>
              <a:t>E</a:t>
            </a:r>
            <a:endParaRPr lang="en-US" sz="4400" dirty="0">
              <a:solidFill>
                <a:srgbClr val="9B2C98"/>
              </a:solidFill>
              <a:effectLst/>
              <a:latin typeface="Calibri" panose="020F0502020204030204" pitchFamily="34" charset="0"/>
            </a:endParaRPr>
          </a:p>
          <a:p>
            <a:pPr marL="0" indent="0">
              <a:buNone/>
            </a:pPr>
            <a:endParaRPr lang="en-US" dirty="0">
              <a:solidFill>
                <a:schemeClr val="tx1"/>
              </a:solidFill>
              <a:latin typeface="Calibri" panose="020F0502020204030204" pitchFamily="34" charset="0"/>
            </a:endParaRPr>
          </a:p>
        </p:txBody>
      </p:sp>
      <p:sp>
        <p:nvSpPr>
          <p:cNvPr id="6" name="Content Placeholder 2"/>
          <p:cNvSpPr>
            <a:spLocks noGrp="1"/>
          </p:cNvSpPr>
          <p:nvPr>
            <p:ph sz="quarter" idx="4"/>
          </p:nvPr>
        </p:nvSpPr>
        <p:spPr>
          <a:xfrm>
            <a:off x="4789236" y="1317176"/>
            <a:ext cx="3268889" cy="4495799"/>
          </a:xfrm>
        </p:spPr>
        <p:txBody>
          <a:bodyPr/>
          <a:lstStyle/>
          <a:p>
            <a:pPr marL="0" indent="0">
              <a:buNone/>
            </a:pPr>
            <a:r>
              <a:rPr lang="en-US" sz="4400" dirty="0">
                <a:solidFill>
                  <a:schemeClr val="tx1"/>
                </a:solidFill>
                <a:latin typeface="Calibri" panose="020F0502020204030204" pitchFamily="34" charset="0"/>
              </a:rPr>
              <a:t>ay attention</a:t>
            </a:r>
          </a:p>
          <a:p>
            <a:pPr marL="0" indent="0">
              <a:buNone/>
            </a:pPr>
            <a:r>
              <a:rPr lang="en-US" sz="4400" dirty="0">
                <a:solidFill>
                  <a:schemeClr val="tx1"/>
                </a:solidFill>
                <a:latin typeface="Calibri" panose="020F0502020204030204" pitchFamily="34" charset="0"/>
              </a:rPr>
              <a:t>cknowledge</a:t>
            </a:r>
          </a:p>
          <a:p>
            <a:pPr marL="0" indent="0">
              <a:buNone/>
            </a:pPr>
            <a:r>
              <a:rPr lang="en-US" sz="4400" dirty="0">
                <a:solidFill>
                  <a:schemeClr val="tx1"/>
                </a:solidFill>
                <a:latin typeface="Calibri" panose="020F0502020204030204" pitchFamily="34" charset="0"/>
              </a:rPr>
              <a:t>nderstand</a:t>
            </a:r>
          </a:p>
          <a:p>
            <a:pPr marL="0" indent="0">
              <a:buNone/>
            </a:pPr>
            <a:r>
              <a:rPr lang="en-US" sz="4400" dirty="0">
                <a:solidFill>
                  <a:schemeClr val="tx1"/>
                </a:solidFill>
                <a:latin typeface="Calibri" panose="020F0502020204030204" pitchFamily="34" charset="0"/>
              </a:rPr>
              <a:t>earch</a:t>
            </a:r>
          </a:p>
          <a:p>
            <a:pPr marL="0" indent="0">
              <a:buNone/>
            </a:pPr>
            <a:r>
              <a:rPr lang="en-US" sz="4400" dirty="0">
                <a:solidFill>
                  <a:schemeClr val="tx1"/>
                </a:solidFill>
                <a:latin typeface="Calibri" panose="020F0502020204030204" pitchFamily="34" charset="0"/>
              </a:rPr>
              <a:t>xecute</a:t>
            </a:r>
          </a:p>
          <a:p>
            <a:pPr marL="0" indent="0">
              <a:buNone/>
            </a:pPr>
            <a:endParaRPr lang="en-US" dirty="0">
              <a:solidFill>
                <a:schemeClr val="tx1"/>
              </a:solidFill>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253949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2999"/>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2999"/>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2999"/>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2999"/>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29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5100"/>
            <a:ext cx="8229600" cy="685800"/>
          </a:xfrm>
        </p:spPr>
        <p:txBody>
          <a:bodyPr/>
          <a:lstStyle/>
          <a:p>
            <a:r>
              <a:rPr lang="en-US" dirty="0">
                <a:hlinkClick r:id="rId2"/>
              </a:rPr>
              <a:t>Gene Woods, CEO Introduces </a:t>
            </a:r>
            <a:br>
              <a:rPr lang="en-US" dirty="0">
                <a:hlinkClick r:id="rId2"/>
              </a:rPr>
            </a:br>
            <a:r>
              <a:rPr lang="en-US" dirty="0">
                <a:hlinkClick r:id="rId2"/>
              </a:rPr>
              <a:t>New Mission &amp; Vision Statements</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3509873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4205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811" y="454013"/>
            <a:ext cx="8229600" cy="685800"/>
          </a:xfrm>
        </p:spPr>
        <p:txBody>
          <a:bodyPr/>
          <a:lstStyle/>
          <a:p>
            <a:r>
              <a:rPr lang="en-US" b="1" dirty="0">
                <a:latin typeface="Calibri" panose="020F0502020204030204" pitchFamily="34" charset="0"/>
              </a:rPr>
              <a:t>Carolinas HealthCare System </a:t>
            </a:r>
            <a:br>
              <a:rPr lang="en-US" sz="3600" dirty="0"/>
            </a:br>
            <a:r>
              <a:rPr lang="en-US" sz="2400" b="1" dirty="0">
                <a:solidFill>
                  <a:schemeClr val="bg1">
                    <a:lumMod val="50000"/>
                  </a:schemeClr>
                </a:solidFill>
                <a:latin typeface="Calibri" panose="020F0502020204030204" pitchFamily="34" charset="0"/>
              </a:rPr>
              <a:t>Executive Leadership</a:t>
            </a:r>
          </a:p>
        </p:txBody>
      </p:sp>
      <p:grpSp>
        <p:nvGrpSpPr>
          <p:cNvPr id="31" name="Group 30"/>
          <p:cNvGrpSpPr/>
          <p:nvPr/>
        </p:nvGrpSpPr>
        <p:grpSpPr>
          <a:xfrm>
            <a:off x="987733" y="1542739"/>
            <a:ext cx="6893755" cy="4140214"/>
            <a:chOff x="586509" y="1620798"/>
            <a:chExt cx="6893755" cy="3643807"/>
          </a:xfrm>
        </p:grpSpPr>
        <p:sp>
          <p:nvSpPr>
            <p:cNvPr id="55" name="Freeform 18"/>
            <p:cNvSpPr>
              <a:spLocks/>
            </p:cNvSpPr>
            <p:nvPr/>
          </p:nvSpPr>
          <p:spPr bwMode="auto">
            <a:xfrm>
              <a:off x="586509" y="2690137"/>
              <a:ext cx="1270495" cy="1463585"/>
            </a:xfrm>
            <a:custGeom>
              <a:avLst/>
              <a:gdLst>
                <a:gd name="T0" fmla="+- 0 5783 5598"/>
                <a:gd name="T1" fmla="*/ T0 w 1110"/>
                <a:gd name="T2" fmla="+- 0 2303 2303"/>
                <a:gd name="T3" fmla="*/ 2303 h 1870"/>
                <a:gd name="T4" fmla="+- 0 5717 5598"/>
                <a:gd name="T5" fmla="*/ T4 w 1110"/>
                <a:gd name="T6" fmla="+- 0 2315 2303"/>
                <a:gd name="T7" fmla="*/ 2315 h 1870"/>
                <a:gd name="T8" fmla="+- 0 5661 5598"/>
                <a:gd name="T9" fmla="*/ T8 w 1110"/>
                <a:gd name="T10" fmla="+- 0 2349 2303"/>
                <a:gd name="T11" fmla="*/ 2349 h 1870"/>
                <a:gd name="T12" fmla="+- 0 5620 5598"/>
                <a:gd name="T13" fmla="*/ T12 w 1110"/>
                <a:gd name="T14" fmla="+- 0 2400 2303"/>
                <a:gd name="T15" fmla="*/ 2400 h 1870"/>
                <a:gd name="T16" fmla="+- 0 5600 5598"/>
                <a:gd name="T17" fmla="*/ T16 w 1110"/>
                <a:gd name="T18" fmla="+- 0 2463 2303"/>
                <a:gd name="T19" fmla="*/ 2463 h 1870"/>
                <a:gd name="T20" fmla="+- 0 5598 5598"/>
                <a:gd name="T21" fmla="*/ T20 w 1110"/>
                <a:gd name="T22" fmla="+- 0 2486 2303"/>
                <a:gd name="T23" fmla="*/ 2486 h 1870"/>
                <a:gd name="T24" fmla="+- 0 5598 5598"/>
                <a:gd name="T25" fmla="*/ T24 w 1110"/>
                <a:gd name="T26" fmla="+- 0 3990 2303"/>
                <a:gd name="T27" fmla="*/ 3990 h 1870"/>
                <a:gd name="T28" fmla="+- 0 5610 5598"/>
                <a:gd name="T29" fmla="*/ T28 w 1110"/>
                <a:gd name="T30" fmla="+- 0 4054 2303"/>
                <a:gd name="T31" fmla="*/ 4054 h 1870"/>
                <a:gd name="T32" fmla="+- 0 5644 5598"/>
                <a:gd name="T33" fmla="*/ T32 w 1110"/>
                <a:gd name="T34" fmla="+- 0 4110 2303"/>
                <a:gd name="T35" fmla="*/ 4110 h 1870"/>
                <a:gd name="T36" fmla="+- 0 5695 5598"/>
                <a:gd name="T37" fmla="*/ T36 w 1110"/>
                <a:gd name="T38" fmla="+- 0 4151 2303"/>
                <a:gd name="T39" fmla="*/ 4151 h 1870"/>
                <a:gd name="T40" fmla="+- 0 5758 5598"/>
                <a:gd name="T41" fmla="*/ T40 w 1110"/>
                <a:gd name="T42" fmla="+- 0 4171 2303"/>
                <a:gd name="T43" fmla="*/ 4171 h 1870"/>
                <a:gd name="T44" fmla="+- 0 5781 5598"/>
                <a:gd name="T45" fmla="*/ T44 w 1110"/>
                <a:gd name="T46" fmla="+- 0 4173 2303"/>
                <a:gd name="T47" fmla="*/ 4173 h 1870"/>
                <a:gd name="T48" fmla="+- 0 6523 5598"/>
                <a:gd name="T49" fmla="*/ T48 w 1110"/>
                <a:gd name="T50" fmla="+- 0 4173 2303"/>
                <a:gd name="T51" fmla="*/ 4173 h 1870"/>
                <a:gd name="T52" fmla="+- 0 6590 5598"/>
                <a:gd name="T53" fmla="*/ T52 w 1110"/>
                <a:gd name="T54" fmla="+- 0 4161 2303"/>
                <a:gd name="T55" fmla="*/ 4161 h 1870"/>
                <a:gd name="T56" fmla="+- 0 6645 5598"/>
                <a:gd name="T57" fmla="*/ T56 w 1110"/>
                <a:gd name="T58" fmla="+- 0 4127 2303"/>
                <a:gd name="T59" fmla="*/ 4127 h 1870"/>
                <a:gd name="T60" fmla="+- 0 6686 5598"/>
                <a:gd name="T61" fmla="*/ T60 w 1110"/>
                <a:gd name="T62" fmla="+- 0 4076 2303"/>
                <a:gd name="T63" fmla="*/ 4076 h 1870"/>
                <a:gd name="T64" fmla="+- 0 6707 5598"/>
                <a:gd name="T65" fmla="*/ T64 w 1110"/>
                <a:gd name="T66" fmla="+- 0 4013 2303"/>
                <a:gd name="T67" fmla="*/ 4013 h 1870"/>
                <a:gd name="T68" fmla="+- 0 6708 5598"/>
                <a:gd name="T69" fmla="*/ T68 w 1110"/>
                <a:gd name="T70" fmla="+- 0 3990 2303"/>
                <a:gd name="T71" fmla="*/ 3990 h 1870"/>
                <a:gd name="T72" fmla="+- 0 6708 5598"/>
                <a:gd name="T73" fmla="*/ T72 w 1110"/>
                <a:gd name="T74" fmla="+- 0 2486 2303"/>
                <a:gd name="T75" fmla="*/ 2486 h 1870"/>
                <a:gd name="T76" fmla="+- 0 6696 5598"/>
                <a:gd name="T77" fmla="*/ T76 w 1110"/>
                <a:gd name="T78" fmla="+- 0 2421 2303"/>
                <a:gd name="T79" fmla="*/ 2421 h 1870"/>
                <a:gd name="T80" fmla="+- 0 6662 5598"/>
                <a:gd name="T81" fmla="*/ T80 w 1110"/>
                <a:gd name="T82" fmla="+- 0 2366 2303"/>
                <a:gd name="T83" fmla="*/ 2366 h 1870"/>
                <a:gd name="T84" fmla="+- 0 6611 5598"/>
                <a:gd name="T85" fmla="*/ T84 w 1110"/>
                <a:gd name="T86" fmla="+- 0 2325 2303"/>
                <a:gd name="T87" fmla="*/ 2325 h 1870"/>
                <a:gd name="T88" fmla="+- 0 6548 5598"/>
                <a:gd name="T89" fmla="*/ T88 w 1110"/>
                <a:gd name="T90" fmla="+- 0 2305 2303"/>
                <a:gd name="T91" fmla="*/ 2305 h 1870"/>
                <a:gd name="T92" fmla="+- 0 5783 5598"/>
                <a:gd name="T93" fmla="*/ T92 w 1110"/>
                <a:gd name="T94" fmla="+- 0 2303 2303"/>
                <a:gd name="T95" fmla="*/ 2303 h 18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110" h="1870">
                  <a:moveTo>
                    <a:pt x="185" y="0"/>
                  </a:moveTo>
                  <a:lnTo>
                    <a:pt x="119" y="12"/>
                  </a:lnTo>
                  <a:lnTo>
                    <a:pt x="63" y="46"/>
                  </a:lnTo>
                  <a:lnTo>
                    <a:pt x="22" y="97"/>
                  </a:lnTo>
                  <a:lnTo>
                    <a:pt x="2" y="160"/>
                  </a:lnTo>
                  <a:lnTo>
                    <a:pt x="0" y="183"/>
                  </a:lnTo>
                  <a:lnTo>
                    <a:pt x="0" y="1687"/>
                  </a:lnTo>
                  <a:lnTo>
                    <a:pt x="12" y="1751"/>
                  </a:lnTo>
                  <a:lnTo>
                    <a:pt x="46" y="1807"/>
                  </a:lnTo>
                  <a:lnTo>
                    <a:pt x="97" y="1848"/>
                  </a:lnTo>
                  <a:lnTo>
                    <a:pt x="160" y="1868"/>
                  </a:lnTo>
                  <a:lnTo>
                    <a:pt x="183" y="1870"/>
                  </a:lnTo>
                  <a:lnTo>
                    <a:pt x="925" y="1870"/>
                  </a:lnTo>
                  <a:lnTo>
                    <a:pt x="992" y="1858"/>
                  </a:lnTo>
                  <a:lnTo>
                    <a:pt x="1047" y="1824"/>
                  </a:lnTo>
                  <a:lnTo>
                    <a:pt x="1088" y="1773"/>
                  </a:lnTo>
                  <a:lnTo>
                    <a:pt x="1109" y="1710"/>
                  </a:lnTo>
                  <a:lnTo>
                    <a:pt x="1110" y="1687"/>
                  </a:lnTo>
                  <a:lnTo>
                    <a:pt x="1110" y="183"/>
                  </a:lnTo>
                  <a:lnTo>
                    <a:pt x="1098" y="118"/>
                  </a:lnTo>
                  <a:lnTo>
                    <a:pt x="1064" y="63"/>
                  </a:lnTo>
                  <a:lnTo>
                    <a:pt x="1013" y="22"/>
                  </a:lnTo>
                  <a:lnTo>
                    <a:pt x="950" y="2"/>
                  </a:lnTo>
                  <a:lnTo>
                    <a:pt x="185" y="0"/>
                  </a:lnTo>
                  <a:close/>
                </a:path>
              </a:pathLst>
            </a:custGeom>
            <a:solidFill>
              <a:schemeClr val="bg1">
                <a:lumMod val="95000"/>
              </a:schemeClr>
            </a:solidFill>
            <a:ln w="19050">
              <a:solidFill>
                <a:srgbClr val="009999"/>
              </a:solidFill>
              <a:headEnd/>
              <a:tailEn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Gene Woods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President &amp; CEO</a:t>
              </a:r>
            </a:p>
          </p:txBody>
        </p:sp>
        <p:sp>
          <p:nvSpPr>
            <p:cNvPr id="54" name="Freeform 21"/>
            <p:cNvSpPr>
              <a:spLocks/>
            </p:cNvSpPr>
            <p:nvPr/>
          </p:nvSpPr>
          <p:spPr bwMode="auto">
            <a:xfrm>
              <a:off x="6344824" y="1620798"/>
              <a:ext cx="1135440" cy="1259658"/>
            </a:xfrm>
            <a:custGeom>
              <a:avLst/>
              <a:gdLst>
                <a:gd name="T0" fmla="+- 0 8485 8300"/>
                <a:gd name="T1" fmla="*/ T0 w 1110"/>
                <a:gd name="T2" fmla="+- 0 4600 4600"/>
                <a:gd name="T3" fmla="*/ 4600 h 1870"/>
                <a:gd name="T4" fmla="+- 0 8418 8300"/>
                <a:gd name="T5" fmla="*/ T4 w 1110"/>
                <a:gd name="T6" fmla="+- 0 4612 4600"/>
                <a:gd name="T7" fmla="*/ 4612 h 1870"/>
                <a:gd name="T8" fmla="+- 0 8363 8300"/>
                <a:gd name="T9" fmla="*/ T8 w 1110"/>
                <a:gd name="T10" fmla="+- 0 4646 4600"/>
                <a:gd name="T11" fmla="*/ 4646 h 1870"/>
                <a:gd name="T12" fmla="+- 0 8322 8300"/>
                <a:gd name="T13" fmla="*/ T12 w 1110"/>
                <a:gd name="T14" fmla="+- 0 4697 4600"/>
                <a:gd name="T15" fmla="*/ 4697 h 1870"/>
                <a:gd name="T16" fmla="+- 0 8301 8300"/>
                <a:gd name="T17" fmla="*/ T16 w 1110"/>
                <a:gd name="T18" fmla="+- 0 4760 4600"/>
                <a:gd name="T19" fmla="*/ 4760 h 1870"/>
                <a:gd name="T20" fmla="+- 0 8300 8300"/>
                <a:gd name="T21" fmla="*/ T20 w 1110"/>
                <a:gd name="T22" fmla="+- 0 4783 4600"/>
                <a:gd name="T23" fmla="*/ 4783 h 1870"/>
                <a:gd name="T24" fmla="+- 0 8300 8300"/>
                <a:gd name="T25" fmla="*/ T24 w 1110"/>
                <a:gd name="T26" fmla="+- 0 6287 4600"/>
                <a:gd name="T27" fmla="*/ 6287 h 1870"/>
                <a:gd name="T28" fmla="+- 0 8312 8300"/>
                <a:gd name="T29" fmla="*/ T28 w 1110"/>
                <a:gd name="T30" fmla="+- 0 6351 4600"/>
                <a:gd name="T31" fmla="*/ 6351 h 1870"/>
                <a:gd name="T32" fmla="+- 0 8346 8300"/>
                <a:gd name="T33" fmla="*/ T32 w 1110"/>
                <a:gd name="T34" fmla="+- 0 6407 4600"/>
                <a:gd name="T35" fmla="*/ 6407 h 1870"/>
                <a:gd name="T36" fmla="+- 0 8397 8300"/>
                <a:gd name="T37" fmla="*/ T36 w 1110"/>
                <a:gd name="T38" fmla="+- 0 6448 4600"/>
                <a:gd name="T39" fmla="*/ 6448 h 1870"/>
                <a:gd name="T40" fmla="+- 0 8460 8300"/>
                <a:gd name="T41" fmla="*/ T40 w 1110"/>
                <a:gd name="T42" fmla="+- 0 6468 4600"/>
                <a:gd name="T43" fmla="*/ 6468 h 1870"/>
                <a:gd name="T44" fmla="+- 0 8483 8300"/>
                <a:gd name="T45" fmla="*/ T44 w 1110"/>
                <a:gd name="T46" fmla="+- 0 6470 4600"/>
                <a:gd name="T47" fmla="*/ 6470 h 1870"/>
                <a:gd name="T48" fmla="+- 0 9225 8300"/>
                <a:gd name="T49" fmla="*/ T48 w 1110"/>
                <a:gd name="T50" fmla="+- 0 6470 4600"/>
                <a:gd name="T51" fmla="*/ 6470 h 1870"/>
                <a:gd name="T52" fmla="+- 0 9291 8300"/>
                <a:gd name="T53" fmla="*/ T52 w 1110"/>
                <a:gd name="T54" fmla="+- 0 6458 4600"/>
                <a:gd name="T55" fmla="*/ 6458 h 1870"/>
                <a:gd name="T56" fmla="+- 0 9347 8300"/>
                <a:gd name="T57" fmla="*/ T56 w 1110"/>
                <a:gd name="T58" fmla="+- 0 6424 4600"/>
                <a:gd name="T59" fmla="*/ 6424 h 1870"/>
                <a:gd name="T60" fmla="+- 0 9388 8300"/>
                <a:gd name="T61" fmla="*/ T60 w 1110"/>
                <a:gd name="T62" fmla="+- 0 6373 4600"/>
                <a:gd name="T63" fmla="*/ 6373 h 1870"/>
                <a:gd name="T64" fmla="+- 0 9408 8300"/>
                <a:gd name="T65" fmla="*/ T64 w 1110"/>
                <a:gd name="T66" fmla="+- 0 6310 4600"/>
                <a:gd name="T67" fmla="*/ 6310 h 1870"/>
                <a:gd name="T68" fmla="+- 0 9410 8300"/>
                <a:gd name="T69" fmla="*/ T68 w 1110"/>
                <a:gd name="T70" fmla="+- 0 6287 4600"/>
                <a:gd name="T71" fmla="*/ 6287 h 1870"/>
                <a:gd name="T72" fmla="+- 0 9410 8300"/>
                <a:gd name="T73" fmla="*/ T72 w 1110"/>
                <a:gd name="T74" fmla="+- 0 4783 4600"/>
                <a:gd name="T75" fmla="*/ 4783 h 1870"/>
                <a:gd name="T76" fmla="+- 0 9398 8300"/>
                <a:gd name="T77" fmla="*/ T76 w 1110"/>
                <a:gd name="T78" fmla="+- 0 4718 4600"/>
                <a:gd name="T79" fmla="*/ 4718 h 1870"/>
                <a:gd name="T80" fmla="+- 0 9364 8300"/>
                <a:gd name="T81" fmla="*/ T80 w 1110"/>
                <a:gd name="T82" fmla="+- 0 4663 4600"/>
                <a:gd name="T83" fmla="*/ 4663 h 1870"/>
                <a:gd name="T84" fmla="+- 0 9313 8300"/>
                <a:gd name="T85" fmla="*/ T84 w 1110"/>
                <a:gd name="T86" fmla="+- 0 4622 4600"/>
                <a:gd name="T87" fmla="*/ 4622 h 1870"/>
                <a:gd name="T88" fmla="+- 0 9250 8300"/>
                <a:gd name="T89" fmla="*/ T88 w 1110"/>
                <a:gd name="T90" fmla="+- 0 4602 4600"/>
                <a:gd name="T91" fmla="*/ 4602 h 1870"/>
                <a:gd name="T92" fmla="+- 0 8485 8300"/>
                <a:gd name="T93" fmla="*/ T92 w 1110"/>
                <a:gd name="T94" fmla="+- 0 4600 4600"/>
                <a:gd name="T95" fmla="*/ 4600 h 18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110" h="1870">
                  <a:moveTo>
                    <a:pt x="185" y="0"/>
                  </a:moveTo>
                  <a:lnTo>
                    <a:pt x="118" y="12"/>
                  </a:lnTo>
                  <a:lnTo>
                    <a:pt x="63" y="46"/>
                  </a:lnTo>
                  <a:lnTo>
                    <a:pt x="22" y="97"/>
                  </a:lnTo>
                  <a:lnTo>
                    <a:pt x="1" y="160"/>
                  </a:lnTo>
                  <a:lnTo>
                    <a:pt x="0" y="183"/>
                  </a:lnTo>
                  <a:lnTo>
                    <a:pt x="0" y="1687"/>
                  </a:lnTo>
                  <a:lnTo>
                    <a:pt x="12" y="1751"/>
                  </a:lnTo>
                  <a:lnTo>
                    <a:pt x="46" y="1807"/>
                  </a:lnTo>
                  <a:lnTo>
                    <a:pt x="97" y="1848"/>
                  </a:lnTo>
                  <a:lnTo>
                    <a:pt x="160" y="1868"/>
                  </a:lnTo>
                  <a:lnTo>
                    <a:pt x="183" y="1870"/>
                  </a:lnTo>
                  <a:lnTo>
                    <a:pt x="925" y="1870"/>
                  </a:lnTo>
                  <a:lnTo>
                    <a:pt x="991" y="1858"/>
                  </a:lnTo>
                  <a:lnTo>
                    <a:pt x="1047" y="1824"/>
                  </a:lnTo>
                  <a:lnTo>
                    <a:pt x="1088" y="1773"/>
                  </a:lnTo>
                  <a:lnTo>
                    <a:pt x="1108" y="1710"/>
                  </a:lnTo>
                  <a:lnTo>
                    <a:pt x="1110" y="1687"/>
                  </a:lnTo>
                  <a:lnTo>
                    <a:pt x="1110" y="183"/>
                  </a:lnTo>
                  <a:lnTo>
                    <a:pt x="1098" y="118"/>
                  </a:lnTo>
                  <a:lnTo>
                    <a:pt x="1064" y="63"/>
                  </a:lnTo>
                  <a:lnTo>
                    <a:pt x="1013" y="22"/>
                  </a:lnTo>
                  <a:lnTo>
                    <a:pt x="950" y="2"/>
                  </a:lnTo>
                  <a:lnTo>
                    <a:pt x="185" y="0"/>
                  </a:lnTo>
                  <a:close/>
                </a:path>
              </a:pathLst>
            </a:custGeom>
            <a:solidFill>
              <a:schemeClr val="bg1">
                <a:lumMod val="95000"/>
              </a:schemeClr>
            </a:solidFill>
            <a:ln w="19050">
              <a:solidFill>
                <a:srgbClr val="009999"/>
              </a:solidFill>
            </a:ln>
            <a:extLst/>
          </p:spPr>
          <p:style>
            <a:lnRef idx="2">
              <a:schemeClr val="accent5"/>
            </a:lnRef>
            <a:fillRef idx="1">
              <a:schemeClr val="lt1"/>
            </a:fillRef>
            <a:effectRef idx="0">
              <a:schemeClr val="accent5"/>
            </a:effectRef>
            <a:fontRef idx="minor">
              <a:schemeClr val="dk1"/>
            </a:fontRef>
          </p:style>
          <p:txBody>
            <a:bodyPr vert="horz" wrap="square" lIns="0" tIns="45720" rIns="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7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US" sz="7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Armando L. </a:t>
              </a:r>
              <a:r>
                <a:rPr kumimoji="0" lang="en-US" sz="1000" b="1" i="0" u="none" strike="noStrike" kern="0" cap="none" spc="0" normalizeH="0" baseline="0" noProof="0" dirty="0" err="1">
                  <a:ln>
                    <a:noFill/>
                  </a:ln>
                  <a:solidFill>
                    <a:prstClr val="black"/>
                  </a:solidFill>
                  <a:effectLst/>
                  <a:uLnTx/>
                  <a:uFillTx/>
                  <a:latin typeface="Calibri" panose="020F0502020204030204" pitchFamily="34" charset="0"/>
                  <a:ea typeface="+mn-ea"/>
                  <a:cs typeface="+mn-cs"/>
                </a:rPr>
                <a:t>Chardiet</a:t>
              </a:r>
              <a:endParaRPr kumimoji="0" lang="en-US" sz="10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President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Carolinas HealthCare Foundation</a:t>
              </a:r>
            </a:p>
          </p:txBody>
        </p:sp>
        <p:sp>
          <p:nvSpPr>
            <p:cNvPr id="51" name="Freeform 29"/>
            <p:cNvSpPr>
              <a:spLocks/>
            </p:cNvSpPr>
            <p:nvPr/>
          </p:nvSpPr>
          <p:spPr bwMode="auto">
            <a:xfrm>
              <a:off x="3527802" y="1630545"/>
              <a:ext cx="1210971" cy="1253169"/>
            </a:xfrm>
            <a:custGeom>
              <a:avLst/>
              <a:gdLst>
                <a:gd name="T0" fmla="+- 0 4432 4247"/>
                <a:gd name="T1" fmla="*/ T0 w 1110"/>
                <a:gd name="T2" fmla="+- 0 4589 4589"/>
                <a:gd name="T3" fmla="*/ 4589 h 1870"/>
                <a:gd name="T4" fmla="+- 0 4366 4247"/>
                <a:gd name="T5" fmla="*/ T4 w 1110"/>
                <a:gd name="T6" fmla="+- 0 4602 4589"/>
                <a:gd name="T7" fmla="*/ 4602 h 1870"/>
                <a:gd name="T8" fmla="+- 0 4310 4247"/>
                <a:gd name="T9" fmla="*/ T8 w 1110"/>
                <a:gd name="T10" fmla="+- 0 4635 4589"/>
                <a:gd name="T11" fmla="*/ 4635 h 1870"/>
                <a:gd name="T12" fmla="+- 0 4269 4247"/>
                <a:gd name="T13" fmla="*/ T12 w 1110"/>
                <a:gd name="T14" fmla="+- 0 4686 4589"/>
                <a:gd name="T15" fmla="*/ 4686 h 1870"/>
                <a:gd name="T16" fmla="+- 0 4249 4247"/>
                <a:gd name="T17" fmla="*/ T16 w 1110"/>
                <a:gd name="T18" fmla="+- 0 4749 4589"/>
                <a:gd name="T19" fmla="*/ 4749 h 1870"/>
                <a:gd name="T20" fmla="+- 0 4247 4247"/>
                <a:gd name="T21" fmla="*/ T20 w 1110"/>
                <a:gd name="T22" fmla="+- 0 4772 4589"/>
                <a:gd name="T23" fmla="*/ 4772 h 1870"/>
                <a:gd name="T24" fmla="+- 0 4247 4247"/>
                <a:gd name="T25" fmla="*/ T24 w 1110"/>
                <a:gd name="T26" fmla="+- 0 6276 4589"/>
                <a:gd name="T27" fmla="*/ 6276 h 1870"/>
                <a:gd name="T28" fmla="+- 0 4259 4247"/>
                <a:gd name="T29" fmla="*/ T28 w 1110"/>
                <a:gd name="T30" fmla="+- 0 6341 4589"/>
                <a:gd name="T31" fmla="*/ 6341 h 1870"/>
                <a:gd name="T32" fmla="+- 0 4293 4247"/>
                <a:gd name="T33" fmla="*/ T32 w 1110"/>
                <a:gd name="T34" fmla="+- 0 6397 4589"/>
                <a:gd name="T35" fmla="*/ 6397 h 1870"/>
                <a:gd name="T36" fmla="+- 0 4344 4247"/>
                <a:gd name="T37" fmla="*/ T36 w 1110"/>
                <a:gd name="T38" fmla="+- 0 6437 4589"/>
                <a:gd name="T39" fmla="*/ 6437 h 1870"/>
                <a:gd name="T40" fmla="+- 0 4407 4247"/>
                <a:gd name="T41" fmla="*/ T40 w 1110"/>
                <a:gd name="T42" fmla="+- 0 6458 4589"/>
                <a:gd name="T43" fmla="*/ 6458 h 1870"/>
                <a:gd name="T44" fmla="+- 0 4430 4247"/>
                <a:gd name="T45" fmla="*/ T44 w 1110"/>
                <a:gd name="T46" fmla="+- 0 6459 4589"/>
                <a:gd name="T47" fmla="*/ 6459 h 1870"/>
                <a:gd name="T48" fmla="+- 0 5172 4247"/>
                <a:gd name="T49" fmla="*/ T48 w 1110"/>
                <a:gd name="T50" fmla="+- 0 6459 4589"/>
                <a:gd name="T51" fmla="*/ 6459 h 1870"/>
                <a:gd name="T52" fmla="+- 0 5238 4247"/>
                <a:gd name="T53" fmla="*/ T52 w 1110"/>
                <a:gd name="T54" fmla="+- 0 6447 4589"/>
                <a:gd name="T55" fmla="*/ 6447 h 1870"/>
                <a:gd name="T56" fmla="+- 0 5294 4247"/>
                <a:gd name="T57" fmla="*/ T56 w 1110"/>
                <a:gd name="T58" fmla="+- 0 6413 4589"/>
                <a:gd name="T59" fmla="*/ 6413 h 1870"/>
                <a:gd name="T60" fmla="+- 0 5335 4247"/>
                <a:gd name="T61" fmla="*/ T60 w 1110"/>
                <a:gd name="T62" fmla="+- 0 6362 4589"/>
                <a:gd name="T63" fmla="*/ 6362 h 1870"/>
                <a:gd name="T64" fmla="+- 0 5355 4247"/>
                <a:gd name="T65" fmla="*/ T64 w 1110"/>
                <a:gd name="T66" fmla="+- 0 6299 4589"/>
                <a:gd name="T67" fmla="*/ 6299 h 1870"/>
                <a:gd name="T68" fmla="+- 0 5357 4247"/>
                <a:gd name="T69" fmla="*/ T68 w 1110"/>
                <a:gd name="T70" fmla="+- 0 6276 4589"/>
                <a:gd name="T71" fmla="*/ 6276 h 1870"/>
                <a:gd name="T72" fmla="+- 0 5357 4247"/>
                <a:gd name="T73" fmla="*/ T72 w 1110"/>
                <a:gd name="T74" fmla="+- 0 4772 4589"/>
                <a:gd name="T75" fmla="*/ 4772 h 1870"/>
                <a:gd name="T76" fmla="+- 0 5345 4247"/>
                <a:gd name="T77" fmla="*/ T76 w 1110"/>
                <a:gd name="T78" fmla="+- 0 4708 4589"/>
                <a:gd name="T79" fmla="*/ 4708 h 1870"/>
                <a:gd name="T80" fmla="+- 0 5311 4247"/>
                <a:gd name="T81" fmla="*/ T80 w 1110"/>
                <a:gd name="T82" fmla="+- 0 4652 4589"/>
                <a:gd name="T83" fmla="*/ 4652 h 1870"/>
                <a:gd name="T84" fmla="+- 0 5260 4247"/>
                <a:gd name="T85" fmla="*/ T84 w 1110"/>
                <a:gd name="T86" fmla="+- 0 4612 4589"/>
                <a:gd name="T87" fmla="*/ 4612 h 1870"/>
                <a:gd name="T88" fmla="+- 0 5197 4247"/>
                <a:gd name="T89" fmla="*/ T88 w 1110"/>
                <a:gd name="T90" fmla="+- 0 4591 4589"/>
                <a:gd name="T91" fmla="*/ 4591 h 1870"/>
                <a:gd name="T92" fmla="+- 0 4432 4247"/>
                <a:gd name="T93" fmla="*/ T92 w 1110"/>
                <a:gd name="T94" fmla="+- 0 4589 4589"/>
                <a:gd name="T95" fmla="*/ 4589 h 18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110" h="1870">
                  <a:moveTo>
                    <a:pt x="185" y="0"/>
                  </a:moveTo>
                  <a:lnTo>
                    <a:pt x="119" y="13"/>
                  </a:lnTo>
                  <a:lnTo>
                    <a:pt x="63" y="46"/>
                  </a:lnTo>
                  <a:lnTo>
                    <a:pt x="22" y="97"/>
                  </a:lnTo>
                  <a:lnTo>
                    <a:pt x="2" y="160"/>
                  </a:lnTo>
                  <a:lnTo>
                    <a:pt x="0" y="183"/>
                  </a:lnTo>
                  <a:lnTo>
                    <a:pt x="0" y="1687"/>
                  </a:lnTo>
                  <a:lnTo>
                    <a:pt x="12" y="1752"/>
                  </a:lnTo>
                  <a:lnTo>
                    <a:pt x="46" y="1808"/>
                  </a:lnTo>
                  <a:lnTo>
                    <a:pt x="97" y="1848"/>
                  </a:lnTo>
                  <a:lnTo>
                    <a:pt x="160" y="1869"/>
                  </a:lnTo>
                  <a:lnTo>
                    <a:pt x="183" y="1870"/>
                  </a:lnTo>
                  <a:lnTo>
                    <a:pt x="925" y="1870"/>
                  </a:lnTo>
                  <a:lnTo>
                    <a:pt x="991" y="1858"/>
                  </a:lnTo>
                  <a:lnTo>
                    <a:pt x="1047" y="1824"/>
                  </a:lnTo>
                  <a:lnTo>
                    <a:pt x="1088" y="1773"/>
                  </a:lnTo>
                  <a:lnTo>
                    <a:pt x="1108" y="1710"/>
                  </a:lnTo>
                  <a:lnTo>
                    <a:pt x="1110" y="1687"/>
                  </a:lnTo>
                  <a:lnTo>
                    <a:pt x="1110" y="183"/>
                  </a:lnTo>
                  <a:lnTo>
                    <a:pt x="1098" y="119"/>
                  </a:lnTo>
                  <a:lnTo>
                    <a:pt x="1064" y="63"/>
                  </a:lnTo>
                  <a:lnTo>
                    <a:pt x="1013" y="23"/>
                  </a:lnTo>
                  <a:lnTo>
                    <a:pt x="950" y="2"/>
                  </a:lnTo>
                  <a:lnTo>
                    <a:pt x="185" y="0"/>
                  </a:lnTo>
                  <a:close/>
                </a:path>
              </a:pathLst>
            </a:custGeom>
            <a:solidFill>
              <a:schemeClr val="bg1">
                <a:lumMod val="95000"/>
              </a:schemeClr>
            </a:solidFill>
            <a:ln w="19050">
              <a:solidFill>
                <a:srgbClr val="009999"/>
              </a:solidFill>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8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US" sz="8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Greg Gombar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EVP &amp; CFO</a:t>
              </a:r>
            </a:p>
          </p:txBody>
        </p:sp>
        <p:sp>
          <p:nvSpPr>
            <p:cNvPr id="50" name="Freeform 32"/>
            <p:cNvSpPr>
              <a:spLocks/>
            </p:cNvSpPr>
            <p:nvPr/>
          </p:nvSpPr>
          <p:spPr bwMode="auto">
            <a:xfrm>
              <a:off x="2094329" y="1620860"/>
              <a:ext cx="1252745" cy="1282098"/>
            </a:xfrm>
            <a:custGeom>
              <a:avLst/>
              <a:gdLst>
                <a:gd name="T0" fmla="+- 0 3024 2839"/>
                <a:gd name="T1" fmla="*/ T0 w 1110"/>
                <a:gd name="T2" fmla="+- 0 4599 4599"/>
                <a:gd name="T3" fmla="*/ 4599 h 1870"/>
                <a:gd name="T4" fmla="+- 0 2958 2839"/>
                <a:gd name="T5" fmla="*/ T4 w 1110"/>
                <a:gd name="T6" fmla="+- 0 4611 4599"/>
                <a:gd name="T7" fmla="*/ 4611 h 1870"/>
                <a:gd name="T8" fmla="+- 0 2902 2839"/>
                <a:gd name="T9" fmla="*/ T8 w 1110"/>
                <a:gd name="T10" fmla="+- 0 4645 4599"/>
                <a:gd name="T11" fmla="*/ 4645 h 1870"/>
                <a:gd name="T12" fmla="+- 0 2861 2839"/>
                <a:gd name="T13" fmla="*/ T12 w 1110"/>
                <a:gd name="T14" fmla="+- 0 4696 4599"/>
                <a:gd name="T15" fmla="*/ 4696 h 1870"/>
                <a:gd name="T16" fmla="+- 0 2841 2839"/>
                <a:gd name="T17" fmla="*/ T16 w 1110"/>
                <a:gd name="T18" fmla="+- 0 4759 4599"/>
                <a:gd name="T19" fmla="*/ 4759 h 1870"/>
                <a:gd name="T20" fmla="+- 0 2839 2839"/>
                <a:gd name="T21" fmla="*/ T20 w 1110"/>
                <a:gd name="T22" fmla="+- 0 4782 4599"/>
                <a:gd name="T23" fmla="*/ 4782 h 1870"/>
                <a:gd name="T24" fmla="+- 0 2839 2839"/>
                <a:gd name="T25" fmla="*/ T24 w 1110"/>
                <a:gd name="T26" fmla="+- 0 6286 4599"/>
                <a:gd name="T27" fmla="*/ 6286 h 1870"/>
                <a:gd name="T28" fmla="+- 0 2852 2839"/>
                <a:gd name="T29" fmla="*/ T28 w 1110"/>
                <a:gd name="T30" fmla="+- 0 6350 4599"/>
                <a:gd name="T31" fmla="*/ 6350 h 1870"/>
                <a:gd name="T32" fmla="+- 0 2885 2839"/>
                <a:gd name="T33" fmla="*/ T32 w 1110"/>
                <a:gd name="T34" fmla="+- 0 6406 4599"/>
                <a:gd name="T35" fmla="*/ 6406 h 1870"/>
                <a:gd name="T36" fmla="+- 0 2936 2839"/>
                <a:gd name="T37" fmla="*/ T36 w 1110"/>
                <a:gd name="T38" fmla="+- 0 6446 4599"/>
                <a:gd name="T39" fmla="*/ 6446 h 1870"/>
                <a:gd name="T40" fmla="+- 0 2999 2839"/>
                <a:gd name="T41" fmla="*/ T40 w 1110"/>
                <a:gd name="T42" fmla="+- 0 6467 4599"/>
                <a:gd name="T43" fmla="*/ 6467 h 1870"/>
                <a:gd name="T44" fmla="+- 0 3022 2839"/>
                <a:gd name="T45" fmla="*/ T44 w 1110"/>
                <a:gd name="T46" fmla="+- 0 6469 4599"/>
                <a:gd name="T47" fmla="*/ 6469 h 1870"/>
                <a:gd name="T48" fmla="+- 0 3764 2839"/>
                <a:gd name="T49" fmla="*/ T48 w 1110"/>
                <a:gd name="T50" fmla="+- 0 6469 4599"/>
                <a:gd name="T51" fmla="*/ 6469 h 1870"/>
                <a:gd name="T52" fmla="+- 0 3831 2839"/>
                <a:gd name="T53" fmla="*/ T52 w 1110"/>
                <a:gd name="T54" fmla="+- 0 6456 4599"/>
                <a:gd name="T55" fmla="*/ 6456 h 1870"/>
                <a:gd name="T56" fmla="+- 0 3886 2839"/>
                <a:gd name="T57" fmla="*/ T56 w 1110"/>
                <a:gd name="T58" fmla="+- 0 6423 4599"/>
                <a:gd name="T59" fmla="*/ 6423 h 1870"/>
                <a:gd name="T60" fmla="+- 0 3927 2839"/>
                <a:gd name="T61" fmla="*/ T60 w 1110"/>
                <a:gd name="T62" fmla="+- 0 6372 4599"/>
                <a:gd name="T63" fmla="*/ 6372 h 1870"/>
                <a:gd name="T64" fmla="+- 0 3948 2839"/>
                <a:gd name="T65" fmla="*/ T64 w 1110"/>
                <a:gd name="T66" fmla="+- 0 6309 4599"/>
                <a:gd name="T67" fmla="*/ 6309 h 1870"/>
                <a:gd name="T68" fmla="+- 0 3949 2839"/>
                <a:gd name="T69" fmla="*/ T68 w 1110"/>
                <a:gd name="T70" fmla="+- 0 6286 4599"/>
                <a:gd name="T71" fmla="*/ 6286 h 1870"/>
                <a:gd name="T72" fmla="+- 0 3949 2839"/>
                <a:gd name="T73" fmla="*/ T72 w 1110"/>
                <a:gd name="T74" fmla="+- 0 4782 4599"/>
                <a:gd name="T75" fmla="*/ 4782 h 1870"/>
                <a:gd name="T76" fmla="+- 0 3937 2839"/>
                <a:gd name="T77" fmla="*/ T76 w 1110"/>
                <a:gd name="T78" fmla="+- 0 4717 4599"/>
                <a:gd name="T79" fmla="*/ 4717 h 1870"/>
                <a:gd name="T80" fmla="+- 0 3903 2839"/>
                <a:gd name="T81" fmla="*/ T80 w 1110"/>
                <a:gd name="T82" fmla="+- 0 4661 4599"/>
                <a:gd name="T83" fmla="*/ 4661 h 1870"/>
                <a:gd name="T84" fmla="+- 0 3852 2839"/>
                <a:gd name="T85" fmla="*/ T84 w 1110"/>
                <a:gd name="T86" fmla="+- 0 4621 4599"/>
                <a:gd name="T87" fmla="*/ 4621 h 1870"/>
                <a:gd name="T88" fmla="+- 0 3789 2839"/>
                <a:gd name="T89" fmla="*/ T88 w 1110"/>
                <a:gd name="T90" fmla="+- 0 4600 4599"/>
                <a:gd name="T91" fmla="*/ 4600 h 1870"/>
                <a:gd name="T92" fmla="+- 0 3024 2839"/>
                <a:gd name="T93" fmla="*/ T92 w 1110"/>
                <a:gd name="T94" fmla="+- 0 4599 4599"/>
                <a:gd name="T95" fmla="*/ 4599 h 18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110" h="1870">
                  <a:moveTo>
                    <a:pt x="185" y="0"/>
                  </a:moveTo>
                  <a:lnTo>
                    <a:pt x="119" y="12"/>
                  </a:lnTo>
                  <a:lnTo>
                    <a:pt x="63" y="46"/>
                  </a:lnTo>
                  <a:lnTo>
                    <a:pt x="22" y="97"/>
                  </a:lnTo>
                  <a:lnTo>
                    <a:pt x="2" y="160"/>
                  </a:lnTo>
                  <a:lnTo>
                    <a:pt x="0" y="183"/>
                  </a:lnTo>
                  <a:lnTo>
                    <a:pt x="0" y="1687"/>
                  </a:lnTo>
                  <a:lnTo>
                    <a:pt x="13" y="1751"/>
                  </a:lnTo>
                  <a:lnTo>
                    <a:pt x="46" y="1807"/>
                  </a:lnTo>
                  <a:lnTo>
                    <a:pt x="97" y="1847"/>
                  </a:lnTo>
                  <a:lnTo>
                    <a:pt x="160" y="1868"/>
                  </a:lnTo>
                  <a:lnTo>
                    <a:pt x="183" y="1870"/>
                  </a:lnTo>
                  <a:lnTo>
                    <a:pt x="925" y="1870"/>
                  </a:lnTo>
                  <a:lnTo>
                    <a:pt x="992" y="1857"/>
                  </a:lnTo>
                  <a:lnTo>
                    <a:pt x="1047" y="1824"/>
                  </a:lnTo>
                  <a:lnTo>
                    <a:pt x="1088" y="1773"/>
                  </a:lnTo>
                  <a:lnTo>
                    <a:pt x="1109" y="1710"/>
                  </a:lnTo>
                  <a:lnTo>
                    <a:pt x="1110" y="1687"/>
                  </a:lnTo>
                  <a:lnTo>
                    <a:pt x="1110" y="183"/>
                  </a:lnTo>
                  <a:lnTo>
                    <a:pt x="1098" y="118"/>
                  </a:lnTo>
                  <a:lnTo>
                    <a:pt x="1064" y="62"/>
                  </a:lnTo>
                  <a:lnTo>
                    <a:pt x="1013" y="22"/>
                  </a:lnTo>
                  <a:lnTo>
                    <a:pt x="950" y="1"/>
                  </a:lnTo>
                  <a:lnTo>
                    <a:pt x="185" y="0"/>
                  </a:lnTo>
                  <a:close/>
                </a:path>
              </a:pathLst>
            </a:custGeom>
            <a:solidFill>
              <a:schemeClr val="bg1">
                <a:lumMod val="95000"/>
              </a:schemeClr>
            </a:solidFill>
            <a:ln w="19050">
              <a:solidFill>
                <a:srgbClr val="009999"/>
              </a:solidFill>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7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br>
                <a:rPr kumimoji="0" lang="en-US" sz="5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US" sz="5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Carol Lovin </a:t>
              </a:r>
              <a:endPar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EVP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Chief Strategy Officer</a:t>
              </a:r>
            </a:p>
          </p:txBody>
        </p:sp>
        <p:sp>
          <p:nvSpPr>
            <p:cNvPr id="49" name="Freeform 35"/>
            <p:cNvSpPr>
              <a:spLocks/>
            </p:cNvSpPr>
            <p:nvPr/>
          </p:nvSpPr>
          <p:spPr bwMode="auto">
            <a:xfrm>
              <a:off x="4875512" y="1630545"/>
              <a:ext cx="1288584" cy="1260422"/>
            </a:xfrm>
            <a:custGeom>
              <a:avLst/>
              <a:gdLst>
                <a:gd name="T0" fmla="+- 0 7144 6959"/>
                <a:gd name="T1" fmla="*/ T0 w 1110"/>
                <a:gd name="T2" fmla="+- 0 4594 4594"/>
                <a:gd name="T3" fmla="*/ 4594 h 1870"/>
                <a:gd name="T4" fmla="+- 0 7077 6959"/>
                <a:gd name="T5" fmla="*/ T4 w 1110"/>
                <a:gd name="T6" fmla="+- 0 4607 4594"/>
                <a:gd name="T7" fmla="*/ 4607 h 1870"/>
                <a:gd name="T8" fmla="+- 0 7021 6959"/>
                <a:gd name="T9" fmla="*/ T8 w 1110"/>
                <a:gd name="T10" fmla="+- 0 4640 4594"/>
                <a:gd name="T11" fmla="*/ 4640 h 1870"/>
                <a:gd name="T12" fmla="+- 0 6981 6959"/>
                <a:gd name="T13" fmla="*/ T12 w 1110"/>
                <a:gd name="T14" fmla="+- 0 4691 4594"/>
                <a:gd name="T15" fmla="*/ 4691 h 1870"/>
                <a:gd name="T16" fmla="+- 0 6960 6959"/>
                <a:gd name="T17" fmla="*/ T16 w 1110"/>
                <a:gd name="T18" fmla="+- 0 4754 4594"/>
                <a:gd name="T19" fmla="*/ 4754 h 1870"/>
                <a:gd name="T20" fmla="+- 0 6959 6959"/>
                <a:gd name="T21" fmla="*/ T20 w 1110"/>
                <a:gd name="T22" fmla="+- 0 4777 4594"/>
                <a:gd name="T23" fmla="*/ 4777 h 1870"/>
                <a:gd name="T24" fmla="+- 0 6959 6959"/>
                <a:gd name="T25" fmla="*/ T24 w 1110"/>
                <a:gd name="T26" fmla="+- 0 6281 4594"/>
                <a:gd name="T27" fmla="*/ 6281 h 1870"/>
                <a:gd name="T28" fmla="+- 0 6971 6959"/>
                <a:gd name="T29" fmla="*/ T28 w 1110"/>
                <a:gd name="T30" fmla="+- 0 6346 4594"/>
                <a:gd name="T31" fmla="*/ 6346 h 1870"/>
                <a:gd name="T32" fmla="+- 0 7005 6959"/>
                <a:gd name="T33" fmla="*/ T32 w 1110"/>
                <a:gd name="T34" fmla="+- 0 6402 4594"/>
                <a:gd name="T35" fmla="*/ 6402 h 1870"/>
                <a:gd name="T36" fmla="+- 0 7056 6959"/>
                <a:gd name="T37" fmla="*/ T36 w 1110"/>
                <a:gd name="T38" fmla="+- 0 6442 4594"/>
                <a:gd name="T39" fmla="*/ 6442 h 1870"/>
                <a:gd name="T40" fmla="+- 0 7119 6959"/>
                <a:gd name="T41" fmla="*/ T40 w 1110"/>
                <a:gd name="T42" fmla="+- 0 6463 4594"/>
                <a:gd name="T43" fmla="*/ 6463 h 1870"/>
                <a:gd name="T44" fmla="+- 0 7142 6959"/>
                <a:gd name="T45" fmla="*/ T44 w 1110"/>
                <a:gd name="T46" fmla="+- 0 6464 4594"/>
                <a:gd name="T47" fmla="*/ 6464 h 1870"/>
                <a:gd name="T48" fmla="+- 0 7884 6959"/>
                <a:gd name="T49" fmla="*/ T48 w 1110"/>
                <a:gd name="T50" fmla="+- 0 6464 4594"/>
                <a:gd name="T51" fmla="*/ 6464 h 1870"/>
                <a:gd name="T52" fmla="+- 0 7950 6959"/>
                <a:gd name="T53" fmla="*/ T52 w 1110"/>
                <a:gd name="T54" fmla="+- 0 6452 4594"/>
                <a:gd name="T55" fmla="*/ 6452 h 1870"/>
                <a:gd name="T56" fmla="+- 0 8006 6959"/>
                <a:gd name="T57" fmla="*/ T56 w 1110"/>
                <a:gd name="T58" fmla="+- 0 6418 4594"/>
                <a:gd name="T59" fmla="*/ 6418 h 1870"/>
                <a:gd name="T60" fmla="+- 0 8046 6959"/>
                <a:gd name="T61" fmla="*/ T60 w 1110"/>
                <a:gd name="T62" fmla="+- 0 6367 4594"/>
                <a:gd name="T63" fmla="*/ 6367 h 1870"/>
                <a:gd name="T64" fmla="+- 0 8067 6959"/>
                <a:gd name="T65" fmla="*/ T64 w 1110"/>
                <a:gd name="T66" fmla="+- 0 6304 4594"/>
                <a:gd name="T67" fmla="*/ 6304 h 1870"/>
                <a:gd name="T68" fmla="+- 0 8069 6959"/>
                <a:gd name="T69" fmla="*/ T68 w 1110"/>
                <a:gd name="T70" fmla="+- 0 6281 4594"/>
                <a:gd name="T71" fmla="*/ 6281 h 1870"/>
                <a:gd name="T72" fmla="+- 0 8068 6959"/>
                <a:gd name="T73" fmla="*/ T72 w 1110"/>
                <a:gd name="T74" fmla="+- 0 4777 4594"/>
                <a:gd name="T75" fmla="*/ 4777 h 1870"/>
                <a:gd name="T76" fmla="+- 0 8056 6959"/>
                <a:gd name="T77" fmla="*/ T76 w 1110"/>
                <a:gd name="T78" fmla="+- 0 4713 4594"/>
                <a:gd name="T79" fmla="*/ 4713 h 1870"/>
                <a:gd name="T80" fmla="+- 0 8022 6959"/>
                <a:gd name="T81" fmla="*/ T80 w 1110"/>
                <a:gd name="T82" fmla="+- 0 4657 4594"/>
                <a:gd name="T83" fmla="*/ 4657 h 1870"/>
                <a:gd name="T84" fmla="+- 0 7972 6959"/>
                <a:gd name="T85" fmla="*/ T84 w 1110"/>
                <a:gd name="T86" fmla="+- 0 4617 4594"/>
                <a:gd name="T87" fmla="*/ 4617 h 1870"/>
                <a:gd name="T88" fmla="+- 0 7908 6959"/>
                <a:gd name="T89" fmla="*/ T88 w 1110"/>
                <a:gd name="T90" fmla="+- 0 4596 4594"/>
                <a:gd name="T91" fmla="*/ 4596 h 1870"/>
                <a:gd name="T92" fmla="+- 0 7144 6959"/>
                <a:gd name="T93" fmla="*/ T92 w 1110"/>
                <a:gd name="T94" fmla="+- 0 4594 4594"/>
                <a:gd name="T95" fmla="*/ 4594 h 18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110" h="1870">
                  <a:moveTo>
                    <a:pt x="185" y="0"/>
                  </a:moveTo>
                  <a:lnTo>
                    <a:pt x="118" y="13"/>
                  </a:lnTo>
                  <a:lnTo>
                    <a:pt x="62" y="46"/>
                  </a:lnTo>
                  <a:lnTo>
                    <a:pt x="22" y="97"/>
                  </a:lnTo>
                  <a:lnTo>
                    <a:pt x="1" y="160"/>
                  </a:lnTo>
                  <a:lnTo>
                    <a:pt x="0" y="183"/>
                  </a:lnTo>
                  <a:lnTo>
                    <a:pt x="0" y="1687"/>
                  </a:lnTo>
                  <a:lnTo>
                    <a:pt x="12" y="1752"/>
                  </a:lnTo>
                  <a:lnTo>
                    <a:pt x="46" y="1808"/>
                  </a:lnTo>
                  <a:lnTo>
                    <a:pt x="97" y="1848"/>
                  </a:lnTo>
                  <a:lnTo>
                    <a:pt x="160" y="1869"/>
                  </a:lnTo>
                  <a:lnTo>
                    <a:pt x="183" y="1870"/>
                  </a:lnTo>
                  <a:lnTo>
                    <a:pt x="925" y="1870"/>
                  </a:lnTo>
                  <a:lnTo>
                    <a:pt x="991" y="1858"/>
                  </a:lnTo>
                  <a:lnTo>
                    <a:pt x="1047" y="1824"/>
                  </a:lnTo>
                  <a:lnTo>
                    <a:pt x="1087" y="1773"/>
                  </a:lnTo>
                  <a:lnTo>
                    <a:pt x="1108" y="1710"/>
                  </a:lnTo>
                  <a:lnTo>
                    <a:pt x="1110" y="1687"/>
                  </a:lnTo>
                  <a:lnTo>
                    <a:pt x="1109" y="183"/>
                  </a:lnTo>
                  <a:lnTo>
                    <a:pt x="1097" y="119"/>
                  </a:lnTo>
                  <a:lnTo>
                    <a:pt x="1063" y="63"/>
                  </a:lnTo>
                  <a:lnTo>
                    <a:pt x="1013" y="23"/>
                  </a:lnTo>
                  <a:lnTo>
                    <a:pt x="949" y="2"/>
                  </a:lnTo>
                  <a:lnTo>
                    <a:pt x="185" y="0"/>
                  </a:lnTo>
                  <a:close/>
                </a:path>
              </a:pathLst>
            </a:custGeom>
            <a:solidFill>
              <a:schemeClr val="bg1">
                <a:lumMod val="95000"/>
              </a:schemeClr>
            </a:solidFill>
            <a:ln w="19050">
              <a:solidFill>
                <a:srgbClr val="009999"/>
              </a:solidFill>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Roger Ray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EVP</a:t>
              </a:r>
              <a:r>
                <a:rPr kumimoji="0" lang="en-US" sz="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Chief Physician Executive</a:t>
              </a:r>
            </a:p>
          </p:txBody>
        </p:sp>
        <p:sp>
          <p:nvSpPr>
            <p:cNvPr id="45" name="Freeform 45"/>
            <p:cNvSpPr>
              <a:spLocks/>
            </p:cNvSpPr>
            <p:nvPr/>
          </p:nvSpPr>
          <p:spPr bwMode="auto">
            <a:xfrm>
              <a:off x="3513542" y="3971072"/>
              <a:ext cx="1225232" cy="1283562"/>
            </a:xfrm>
            <a:custGeom>
              <a:avLst/>
              <a:gdLst>
                <a:gd name="T0" fmla="+- 0 4336 4150"/>
                <a:gd name="T1" fmla="*/ T0 w 1110"/>
                <a:gd name="T2" fmla="+- 0 6859 6859"/>
                <a:gd name="T3" fmla="*/ 6859 h 1870"/>
                <a:gd name="T4" fmla="+- 0 4269 4150"/>
                <a:gd name="T5" fmla="*/ T4 w 1110"/>
                <a:gd name="T6" fmla="+- 0 6871 6859"/>
                <a:gd name="T7" fmla="*/ 6871 h 1870"/>
                <a:gd name="T8" fmla="+- 0 4213 4150"/>
                <a:gd name="T9" fmla="*/ T8 w 1110"/>
                <a:gd name="T10" fmla="+- 0 6905 6859"/>
                <a:gd name="T11" fmla="*/ 6905 h 1870"/>
                <a:gd name="T12" fmla="+- 0 4173 4150"/>
                <a:gd name="T13" fmla="*/ T12 w 1110"/>
                <a:gd name="T14" fmla="+- 0 6956 6859"/>
                <a:gd name="T15" fmla="*/ 6956 h 1870"/>
                <a:gd name="T16" fmla="+- 0 4152 4150"/>
                <a:gd name="T17" fmla="*/ T16 w 1110"/>
                <a:gd name="T18" fmla="+- 0 7019 6859"/>
                <a:gd name="T19" fmla="*/ 7019 h 1870"/>
                <a:gd name="T20" fmla="+- 0 4150 4150"/>
                <a:gd name="T21" fmla="*/ T20 w 1110"/>
                <a:gd name="T22" fmla="+- 0 7042 6859"/>
                <a:gd name="T23" fmla="*/ 7042 h 1870"/>
                <a:gd name="T24" fmla="+- 0 4151 4150"/>
                <a:gd name="T25" fmla="*/ T24 w 1110"/>
                <a:gd name="T26" fmla="+- 0 8546 6859"/>
                <a:gd name="T27" fmla="*/ 8546 h 1870"/>
                <a:gd name="T28" fmla="+- 0 4163 4150"/>
                <a:gd name="T29" fmla="*/ T28 w 1110"/>
                <a:gd name="T30" fmla="+- 0 8610 6859"/>
                <a:gd name="T31" fmla="*/ 8610 h 1870"/>
                <a:gd name="T32" fmla="+- 0 4197 4150"/>
                <a:gd name="T33" fmla="*/ T32 w 1110"/>
                <a:gd name="T34" fmla="+- 0 8666 6859"/>
                <a:gd name="T35" fmla="*/ 8666 h 1870"/>
                <a:gd name="T36" fmla="+- 0 4247 4150"/>
                <a:gd name="T37" fmla="*/ T36 w 1110"/>
                <a:gd name="T38" fmla="+- 0 8706 6859"/>
                <a:gd name="T39" fmla="*/ 8706 h 1870"/>
                <a:gd name="T40" fmla="+- 0 4311 4150"/>
                <a:gd name="T41" fmla="*/ T40 w 1110"/>
                <a:gd name="T42" fmla="+- 0 8727 6859"/>
                <a:gd name="T43" fmla="*/ 8727 h 1870"/>
                <a:gd name="T44" fmla="+- 0 4334 4150"/>
                <a:gd name="T45" fmla="*/ T44 w 1110"/>
                <a:gd name="T46" fmla="+- 0 8729 6859"/>
                <a:gd name="T47" fmla="*/ 8729 h 1870"/>
                <a:gd name="T48" fmla="+- 0 5076 4150"/>
                <a:gd name="T49" fmla="*/ T48 w 1110"/>
                <a:gd name="T50" fmla="+- 0 8729 6859"/>
                <a:gd name="T51" fmla="*/ 8729 h 1870"/>
                <a:gd name="T52" fmla="+- 0 5142 4150"/>
                <a:gd name="T53" fmla="*/ T52 w 1110"/>
                <a:gd name="T54" fmla="+- 0 8716 6859"/>
                <a:gd name="T55" fmla="*/ 8716 h 1870"/>
                <a:gd name="T56" fmla="+- 0 5198 4150"/>
                <a:gd name="T57" fmla="*/ T56 w 1110"/>
                <a:gd name="T58" fmla="+- 0 8682 6859"/>
                <a:gd name="T59" fmla="*/ 8682 h 1870"/>
                <a:gd name="T60" fmla="+- 0 5238 4150"/>
                <a:gd name="T61" fmla="*/ T60 w 1110"/>
                <a:gd name="T62" fmla="+- 0 8632 6859"/>
                <a:gd name="T63" fmla="*/ 8632 h 1870"/>
                <a:gd name="T64" fmla="+- 0 5259 4150"/>
                <a:gd name="T65" fmla="*/ T64 w 1110"/>
                <a:gd name="T66" fmla="+- 0 8569 6859"/>
                <a:gd name="T67" fmla="*/ 8569 h 1870"/>
                <a:gd name="T68" fmla="+- 0 5260 4150"/>
                <a:gd name="T69" fmla="*/ T68 w 1110"/>
                <a:gd name="T70" fmla="+- 0 8546 6859"/>
                <a:gd name="T71" fmla="*/ 8546 h 1870"/>
                <a:gd name="T72" fmla="+- 0 5260 4150"/>
                <a:gd name="T73" fmla="*/ T72 w 1110"/>
                <a:gd name="T74" fmla="+- 0 7042 6859"/>
                <a:gd name="T75" fmla="*/ 7042 h 1870"/>
                <a:gd name="T76" fmla="+- 0 5248 4150"/>
                <a:gd name="T77" fmla="*/ T76 w 1110"/>
                <a:gd name="T78" fmla="+- 0 6977 6859"/>
                <a:gd name="T79" fmla="*/ 6977 h 1870"/>
                <a:gd name="T80" fmla="+- 0 5214 4150"/>
                <a:gd name="T81" fmla="*/ T80 w 1110"/>
                <a:gd name="T82" fmla="+- 0 6921 6859"/>
                <a:gd name="T83" fmla="*/ 6921 h 1870"/>
                <a:gd name="T84" fmla="+- 0 5163 4150"/>
                <a:gd name="T85" fmla="*/ T84 w 1110"/>
                <a:gd name="T86" fmla="+- 0 6881 6859"/>
                <a:gd name="T87" fmla="*/ 6881 h 1870"/>
                <a:gd name="T88" fmla="+- 0 5100 4150"/>
                <a:gd name="T89" fmla="*/ T88 w 1110"/>
                <a:gd name="T90" fmla="+- 0 6860 6859"/>
                <a:gd name="T91" fmla="*/ 6860 h 1870"/>
                <a:gd name="T92" fmla="+- 0 4336 4150"/>
                <a:gd name="T93" fmla="*/ T92 w 1110"/>
                <a:gd name="T94" fmla="+- 0 6859 6859"/>
                <a:gd name="T95" fmla="*/ 6859 h 18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110" h="1870">
                  <a:moveTo>
                    <a:pt x="186" y="0"/>
                  </a:moveTo>
                  <a:lnTo>
                    <a:pt x="119" y="12"/>
                  </a:lnTo>
                  <a:lnTo>
                    <a:pt x="63" y="46"/>
                  </a:lnTo>
                  <a:lnTo>
                    <a:pt x="23" y="97"/>
                  </a:lnTo>
                  <a:lnTo>
                    <a:pt x="2" y="160"/>
                  </a:lnTo>
                  <a:lnTo>
                    <a:pt x="0" y="183"/>
                  </a:lnTo>
                  <a:lnTo>
                    <a:pt x="1" y="1687"/>
                  </a:lnTo>
                  <a:lnTo>
                    <a:pt x="13" y="1751"/>
                  </a:lnTo>
                  <a:lnTo>
                    <a:pt x="47" y="1807"/>
                  </a:lnTo>
                  <a:lnTo>
                    <a:pt x="97" y="1847"/>
                  </a:lnTo>
                  <a:lnTo>
                    <a:pt x="161" y="1868"/>
                  </a:lnTo>
                  <a:lnTo>
                    <a:pt x="184" y="1870"/>
                  </a:lnTo>
                  <a:lnTo>
                    <a:pt x="926" y="1870"/>
                  </a:lnTo>
                  <a:lnTo>
                    <a:pt x="992" y="1857"/>
                  </a:lnTo>
                  <a:lnTo>
                    <a:pt x="1048" y="1823"/>
                  </a:lnTo>
                  <a:lnTo>
                    <a:pt x="1088" y="1773"/>
                  </a:lnTo>
                  <a:lnTo>
                    <a:pt x="1109" y="1710"/>
                  </a:lnTo>
                  <a:lnTo>
                    <a:pt x="1110" y="1687"/>
                  </a:lnTo>
                  <a:lnTo>
                    <a:pt x="1110" y="183"/>
                  </a:lnTo>
                  <a:lnTo>
                    <a:pt x="1098" y="118"/>
                  </a:lnTo>
                  <a:lnTo>
                    <a:pt x="1064" y="62"/>
                  </a:lnTo>
                  <a:lnTo>
                    <a:pt x="1013" y="22"/>
                  </a:lnTo>
                  <a:lnTo>
                    <a:pt x="950" y="1"/>
                  </a:lnTo>
                  <a:lnTo>
                    <a:pt x="186" y="0"/>
                  </a:lnTo>
                  <a:close/>
                </a:path>
              </a:pathLst>
            </a:custGeom>
            <a:solidFill>
              <a:schemeClr val="bg1">
                <a:lumMod val="95000"/>
              </a:schemeClr>
            </a:solidFill>
            <a:ln w="19050">
              <a:solidFill>
                <a:srgbClr val="009999"/>
              </a:solidFill>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6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US" sz="10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Ken Haynes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EVP &amp; COO</a:t>
              </a:r>
              <a:br>
                <a:rPr kumimoji="0" lang="en-US" sz="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US" sz="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4" name="Freeform 48"/>
            <p:cNvSpPr>
              <a:spLocks/>
            </p:cNvSpPr>
            <p:nvPr/>
          </p:nvSpPr>
          <p:spPr bwMode="auto">
            <a:xfrm>
              <a:off x="4973444" y="3971072"/>
              <a:ext cx="1173638" cy="1293533"/>
            </a:xfrm>
            <a:custGeom>
              <a:avLst/>
              <a:gdLst>
                <a:gd name="T0" fmla="+- 0 5797 5612"/>
                <a:gd name="T1" fmla="*/ T0 w 1110"/>
                <a:gd name="T2" fmla="+- 0 6867 6867"/>
                <a:gd name="T3" fmla="*/ 6867 h 1870"/>
                <a:gd name="T4" fmla="+- 0 5731 5612"/>
                <a:gd name="T5" fmla="*/ T4 w 1110"/>
                <a:gd name="T6" fmla="+- 0 6879 6867"/>
                <a:gd name="T7" fmla="*/ 6879 h 1870"/>
                <a:gd name="T8" fmla="+- 0 5675 5612"/>
                <a:gd name="T9" fmla="*/ T8 w 1110"/>
                <a:gd name="T10" fmla="+- 0 6913 6867"/>
                <a:gd name="T11" fmla="*/ 6913 h 1870"/>
                <a:gd name="T12" fmla="+- 0 5634 5612"/>
                <a:gd name="T13" fmla="*/ T12 w 1110"/>
                <a:gd name="T14" fmla="+- 0 6964 6867"/>
                <a:gd name="T15" fmla="*/ 6964 h 1870"/>
                <a:gd name="T16" fmla="+- 0 5614 5612"/>
                <a:gd name="T17" fmla="*/ T16 w 1110"/>
                <a:gd name="T18" fmla="+- 0 7027 6867"/>
                <a:gd name="T19" fmla="*/ 7027 h 1870"/>
                <a:gd name="T20" fmla="+- 0 5612 5612"/>
                <a:gd name="T21" fmla="*/ T20 w 1110"/>
                <a:gd name="T22" fmla="+- 0 7050 6867"/>
                <a:gd name="T23" fmla="*/ 7050 h 1870"/>
                <a:gd name="T24" fmla="+- 0 5612 5612"/>
                <a:gd name="T25" fmla="*/ T24 w 1110"/>
                <a:gd name="T26" fmla="+- 0 8554 6867"/>
                <a:gd name="T27" fmla="*/ 8554 h 1870"/>
                <a:gd name="T28" fmla="+- 0 5624 5612"/>
                <a:gd name="T29" fmla="*/ T28 w 1110"/>
                <a:gd name="T30" fmla="+- 0 8618 6867"/>
                <a:gd name="T31" fmla="*/ 8618 h 1870"/>
                <a:gd name="T32" fmla="+- 0 5658 5612"/>
                <a:gd name="T33" fmla="*/ T32 w 1110"/>
                <a:gd name="T34" fmla="+- 0 8674 6867"/>
                <a:gd name="T35" fmla="*/ 8674 h 1870"/>
                <a:gd name="T36" fmla="+- 0 5709 5612"/>
                <a:gd name="T37" fmla="*/ T36 w 1110"/>
                <a:gd name="T38" fmla="+- 0 8715 6867"/>
                <a:gd name="T39" fmla="*/ 8715 h 1870"/>
                <a:gd name="T40" fmla="+- 0 5772 5612"/>
                <a:gd name="T41" fmla="*/ T40 w 1110"/>
                <a:gd name="T42" fmla="+- 0 8735 6867"/>
                <a:gd name="T43" fmla="*/ 8735 h 1870"/>
                <a:gd name="T44" fmla="+- 0 5795 5612"/>
                <a:gd name="T45" fmla="*/ T44 w 1110"/>
                <a:gd name="T46" fmla="+- 0 8737 6867"/>
                <a:gd name="T47" fmla="*/ 8737 h 1870"/>
                <a:gd name="T48" fmla="+- 0 6537 5612"/>
                <a:gd name="T49" fmla="*/ T48 w 1110"/>
                <a:gd name="T50" fmla="+- 0 8737 6867"/>
                <a:gd name="T51" fmla="*/ 8737 h 1870"/>
                <a:gd name="T52" fmla="+- 0 6603 5612"/>
                <a:gd name="T53" fmla="*/ T52 w 1110"/>
                <a:gd name="T54" fmla="+- 0 8725 6867"/>
                <a:gd name="T55" fmla="*/ 8725 h 1870"/>
                <a:gd name="T56" fmla="+- 0 6659 5612"/>
                <a:gd name="T57" fmla="*/ T56 w 1110"/>
                <a:gd name="T58" fmla="+- 0 8691 6867"/>
                <a:gd name="T59" fmla="*/ 8691 h 1870"/>
                <a:gd name="T60" fmla="+- 0 6700 5612"/>
                <a:gd name="T61" fmla="*/ T60 w 1110"/>
                <a:gd name="T62" fmla="+- 0 8640 6867"/>
                <a:gd name="T63" fmla="*/ 8640 h 1870"/>
                <a:gd name="T64" fmla="+- 0 6720 5612"/>
                <a:gd name="T65" fmla="*/ T64 w 1110"/>
                <a:gd name="T66" fmla="+- 0 8577 6867"/>
                <a:gd name="T67" fmla="*/ 8577 h 1870"/>
                <a:gd name="T68" fmla="+- 0 6722 5612"/>
                <a:gd name="T69" fmla="*/ T68 w 1110"/>
                <a:gd name="T70" fmla="+- 0 8554 6867"/>
                <a:gd name="T71" fmla="*/ 8554 h 1870"/>
                <a:gd name="T72" fmla="+- 0 6722 5612"/>
                <a:gd name="T73" fmla="*/ T72 w 1110"/>
                <a:gd name="T74" fmla="+- 0 7050 6867"/>
                <a:gd name="T75" fmla="*/ 7050 h 1870"/>
                <a:gd name="T76" fmla="+- 0 6710 5612"/>
                <a:gd name="T77" fmla="*/ T76 w 1110"/>
                <a:gd name="T78" fmla="+- 0 6985 6867"/>
                <a:gd name="T79" fmla="*/ 6985 h 1870"/>
                <a:gd name="T80" fmla="+- 0 6676 5612"/>
                <a:gd name="T81" fmla="*/ T80 w 1110"/>
                <a:gd name="T82" fmla="+- 0 6930 6867"/>
                <a:gd name="T83" fmla="*/ 6930 h 1870"/>
                <a:gd name="T84" fmla="+- 0 6625 5612"/>
                <a:gd name="T85" fmla="*/ T84 w 1110"/>
                <a:gd name="T86" fmla="+- 0 6889 6867"/>
                <a:gd name="T87" fmla="*/ 6889 h 1870"/>
                <a:gd name="T88" fmla="+- 0 6562 5612"/>
                <a:gd name="T89" fmla="*/ T88 w 1110"/>
                <a:gd name="T90" fmla="+- 0 6869 6867"/>
                <a:gd name="T91" fmla="*/ 6869 h 1870"/>
                <a:gd name="T92" fmla="+- 0 5797 5612"/>
                <a:gd name="T93" fmla="*/ T92 w 1110"/>
                <a:gd name="T94" fmla="+- 0 6867 6867"/>
                <a:gd name="T95" fmla="*/ 6867 h 18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110" h="1870">
                  <a:moveTo>
                    <a:pt x="185" y="0"/>
                  </a:moveTo>
                  <a:lnTo>
                    <a:pt x="119" y="12"/>
                  </a:lnTo>
                  <a:lnTo>
                    <a:pt x="63" y="46"/>
                  </a:lnTo>
                  <a:lnTo>
                    <a:pt x="22" y="97"/>
                  </a:lnTo>
                  <a:lnTo>
                    <a:pt x="2" y="160"/>
                  </a:lnTo>
                  <a:lnTo>
                    <a:pt x="0" y="183"/>
                  </a:lnTo>
                  <a:lnTo>
                    <a:pt x="0" y="1687"/>
                  </a:lnTo>
                  <a:lnTo>
                    <a:pt x="12" y="1751"/>
                  </a:lnTo>
                  <a:lnTo>
                    <a:pt x="46" y="1807"/>
                  </a:lnTo>
                  <a:lnTo>
                    <a:pt x="97" y="1848"/>
                  </a:lnTo>
                  <a:lnTo>
                    <a:pt x="160" y="1868"/>
                  </a:lnTo>
                  <a:lnTo>
                    <a:pt x="183" y="1870"/>
                  </a:lnTo>
                  <a:lnTo>
                    <a:pt x="925" y="1870"/>
                  </a:lnTo>
                  <a:lnTo>
                    <a:pt x="991" y="1858"/>
                  </a:lnTo>
                  <a:lnTo>
                    <a:pt x="1047" y="1824"/>
                  </a:lnTo>
                  <a:lnTo>
                    <a:pt x="1088" y="1773"/>
                  </a:lnTo>
                  <a:lnTo>
                    <a:pt x="1108" y="1710"/>
                  </a:lnTo>
                  <a:lnTo>
                    <a:pt x="1110" y="1687"/>
                  </a:lnTo>
                  <a:lnTo>
                    <a:pt x="1110" y="183"/>
                  </a:lnTo>
                  <a:lnTo>
                    <a:pt x="1098" y="118"/>
                  </a:lnTo>
                  <a:lnTo>
                    <a:pt x="1064" y="63"/>
                  </a:lnTo>
                  <a:lnTo>
                    <a:pt x="1013" y="22"/>
                  </a:lnTo>
                  <a:lnTo>
                    <a:pt x="950" y="2"/>
                  </a:lnTo>
                  <a:lnTo>
                    <a:pt x="185" y="0"/>
                  </a:lnTo>
                  <a:close/>
                </a:path>
              </a:pathLst>
            </a:custGeom>
            <a:solidFill>
              <a:schemeClr val="bg1">
                <a:lumMod val="95000"/>
              </a:schemeClr>
            </a:solidFill>
            <a:ln w="19050">
              <a:solidFill>
                <a:srgbClr val="009999"/>
              </a:solidFill>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8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US" sz="10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Jerry Oliphant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EVP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Regional Operations</a:t>
              </a:r>
            </a:p>
          </p:txBody>
        </p:sp>
        <p:sp>
          <p:nvSpPr>
            <p:cNvPr id="42" name="Freeform 53"/>
            <p:cNvSpPr>
              <a:spLocks/>
            </p:cNvSpPr>
            <p:nvPr/>
          </p:nvSpPr>
          <p:spPr bwMode="auto">
            <a:xfrm>
              <a:off x="6344824" y="3971203"/>
              <a:ext cx="1135440" cy="1260422"/>
            </a:xfrm>
            <a:custGeom>
              <a:avLst/>
              <a:gdLst>
                <a:gd name="T0" fmla="+- 0 7219 7034"/>
                <a:gd name="T1" fmla="*/ T0 w 1110"/>
                <a:gd name="T2" fmla="+- 0 6862 6862"/>
                <a:gd name="T3" fmla="*/ 6862 h 1870"/>
                <a:gd name="T4" fmla="+- 0 7152 7034"/>
                <a:gd name="T5" fmla="*/ T4 w 1110"/>
                <a:gd name="T6" fmla="+- 0 6874 6862"/>
                <a:gd name="T7" fmla="*/ 6874 h 1870"/>
                <a:gd name="T8" fmla="+- 0 7097 7034"/>
                <a:gd name="T9" fmla="*/ T8 w 1110"/>
                <a:gd name="T10" fmla="+- 0 6908 6862"/>
                <a:gd name="T11" fmla="*/ 6908 h 1870"/>
                <a:gd name="T12" fmla="+- 0 7056 7034"/>
                <a:gd name="T13" fmla="*/ T12 w 1110"/>
                <a:gd name="T14" fmla="+- 0 6959 6862"/>
                <a:gd name="T15" fmla="*/ 6959 h 1870"/>
                <a:gd name="T16" fmla="+- 0 7035 7034"/>
                <a:gd name="T17" fmla="*/ T16 w 1110"/>
                <a:gd name="T18" fmla="+- 0 7022 6862"/>
                <a:gd name="T19" fmla="*/ 7022 h 1870"/>
                <a:gd name="T20" fmla="+- 0 7034 7034"/>
                <a:gd name="T21" fmla="*/ T20 w 1110"/>
                <a:gd name="T22" fmla="+- 0 7045 6862"/>
                <a:gd name="T23" fmla="*/ 7045 h 1870"/>
                <a:gd name="T24" fmla="+- 0 7034 7034"/>
                <a:gd name="T25" fmla="*/ T24 w 1110"/>
                <a:gd name="T26" fmla="+- 0 8549 6862"/>
                <a:gd name="T27" fmla="*/ 8549 h 1870"/>
                <a:gd name="T28" fmla="+- 0 7046 7034"/>
                <a:gd name="T29" fmla="*/ T28 w 1110"/>
                <a:gd name="T30" fmla="+- 0 8613 6862"/>
                <a:gd name="T31" fmla="*/ 8613 h 1870"/>
                <a:gd name="T32" fmla="+- 0 7080 7034"/>
                <a:gd name="T33" fmla="*/ T32 w 1110"/>
                <a:gd name="T34" fmla="+- 0 8669 6862"/>
                <a:gd name="T35" fmla="*/ 8669 h 1870"/>
                <a:gd name="T36" fmla="+- 0 7131 7034"/>
                <a:gd name="T37" fmla="*/ T36 w 1110"/>
                <a:gd name="T38" fmla="+- 0 8710 6862"/>
                <a:gd name="T39" fmla="*/ 8710 h 1870"/>
                <a:gd name="T40" fmla="+- 0 7194 7034"/>
                <a:gd name="T41" fmla="*/ T40 w 1110"/>
                <a:gd name="T42" fmla="+- 0 8730 6862"/>
                <a:gd name="T43" fmla="*/ 8730 h 1870"/>
                <a:gd name="T44" fmla="+- 0 7217 7034"/>
                <a:gd name="T45" fmla="*/ T44 w 1110"/>
                <a:gd name="T46" fmla="+- 0 8732 6862"/>
                <a:gd name="T47" fmla="*/ 8732 h 1870"/>
                <a:gd name="T48" fmla="+- 0 7959 7034"/>
                <a:gd name="T49" fmla="*/ T48 w 1110"/>
                <a:gd name="T50" fmla="+- 0 8732 6862"/>
                <a:gd name="T51" fmla="*/ 8732 h 1870"/>
                <a:gd name="T52" fmla="+- 0 8025 7034"/>
                <a:gd name="T53" fmla="*/ T52 w 1110"/>
                <a:gd name="T54" fmla="+- 0 8720 6862"/>
                <a:gd name="T55" fmla="*/ 8720 h 1870"/>
                <a:gd name="T56" fmla="+- 0 8081 7034"/>
                <a:gd name="T57" fmla="*/ T56 w 1110"/>
                <a:gd name="T58" fmla="+- 0 8686 6862"/>
                <a:gd name="T59" fmla="*/ 8686 h 1870"/>
                <a:gd name="T60" fmla="+- 0 8122 7034"/>
                <a:gd name="T61" fmla="*/ T60 w 1110"/>
                <a:gd name="T62" fmla="+- 0 8635 6862"/>
                <a:gd name="T63" fmla="*/ 8635 h 1870"/>
                <a:gd name="T64" fmla="+- 0 8142 7034"/>
                <a:gd name="T65" fmla="*/ T64 w 1110"/>
                <a:gd name="T66" fmla="+- 0 8572 6862"/>
                <a:gd name="T67" fmla="*/ 8572 h 1870"/>
                <a:gd name="T68" fmla="+- 0 8144 7034"/>
                <a:gd name="T69" fmla="*/ T68 w 1110"/>
                <a:gd name="T70" fmla="+- 0 8549 6862"/>
                <a:gd name="T71" fmla="*/ 8549 h 1870"/>
                <a:gd name="T72" fmla="+- 0 8144 7034"/>
                <a:gd name="T73" fmla="*/ T72 w 1110"/>
                <a:gd name="T74" fmla="+- 0 7045 6862"/>
                <a:gd name="T75" fmla="*/ 7045 h 1870"/>
                <a:gd name="T76" fmla="+- 0 8132 7034"/>
                <a:gd name="T77" fmla="*/ T76 w 1110"/>
                <a:gd name="T78" fmla="+- 0 6980 6862"/>
                <a:gd name="T79" fmla="*/ 6980 h 1870"/>
                <a:gd name="T80" fmla="+- 0 8098 7034"/>
                <a:gd name="T81" fmla="*/ T80 w 1110"/>
                <a:gd name="T82" fmla="+- 0 6925 6862"/>
                <a:gd name="T83" fmla="*/ 6925 h 1870"/>
                <a:gd name="T84" fmla="+- 0 8047 7034"/>
                <a:gd name="T85" fmla="*/ T84 w 1110"/>
                <a:gd name="T86" fmla="+- 0 6884 6862"/>
                <a:gd name="T87" fmla="*/ 6884 h 1870"/>
                <a:gd name="T88" fmla="+- 0 7984 7034"/>
                <a:gd name="T89" fmla="*/ T88 w 1110"/>
                <a:gd name="T90" fmla="+- 0 6864 6862"/>
                <a:gd name="T91" fmla="*/ 6864 h 1870"/>
                <a:gd name="T92" fmla="+- 0 7219 7034"/>
                <a:gd name="T93" fmla="*/ T92 w 1110"/>
                <a:gd name="T94" fmla="+- 0 6862 6862"/>
                <a:gd name="T95" fmla="*/ 6862 h 18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110" h="1870">
                  <a:moveTo>
                    <a:pt x="185" y="0"/>
                  </a:moveTo>
                  <a:lnTo>
                    <a:pt x="118" y="12"/>
                  </a:lnTo>
                  <a:lnTo>
                    <a:pt x="63" y="46"/>
                  </a:lnTo>
                  <a:lnTo>
                    <a:pt x="22" y="97"/>
                  </a:lnTo>
                  <a:lnTo>
                    <a:pt x="1" y="160"/>
                  </a:lnTo>
                  <a:lnTo>
                    <a:pt x="0" y="183"/>
                  </a:lnTo>
                  <a:lnTo>
                    <a:pt x="0" y="1687"/>
                  </a:lnTo>
                  <a:lnTo>
                    <a:pt x="12" y="1751"/>
                  </a:lnTo>
                  <a:lnTo>
                    <a:pt x="46" y="1807"/>
                  </a:lnTo>
                  <a:lnTo>
                    <a:pt x="97" y="1848"/>
                  </a:lnTo>
                  <a:lnTo>
                    <a:pt x="160" y="1868"/>
                  </a:lnTo>
                  <a:lnTo>
                    <a:pt x="183" y="1870"/>
                  </a:lnTo>
                  <a:lnTo>
                    <a:pt x="925" y="1870"/>
                  </a:lnTo>
                  <a:lnTo>
                    <a:pt x="991" y="1858"/>
                  </a:lnTo>
                  <a:lnTo>
                    <a:pt x="1047" y="1824"/>
                  </a:lnTo>
                  <a:lnTo>
                    <a:pt x="1088" y="1773"/>
                  </a:lnTo>
                  <a:lnTo>
                    <a:pt x="1108" y="1710"/>
                  </a:lnTo>
                  <a:lnTo>
                    <a:pt x="1110" y="1687"/>
                  </a:lnTo>
                  <a:lnTo>
                    <a:pt x="1110" y="183"/>
                  </a:lnTo>
                  <a:lnTo>
                    <a:pt x="1098" y="118"/>
                  </a:lnTo>
                  <a:lnTo>
                    <a:pt x="1064" y="63"/>
                  </a:lnTo>
                  <a:lnTo>
                    <a:pt x="1013" y="22"/>
                  </a:lnTo>
                  <a:lnTo>
                    <a:pt x="950" y="2"/>
                  </a:lnTo>
                  <a:lnTo>
                    <a:pt x="185" y="0"/>
                  </a:lnTo>
                  <a:close/>
                </a:path>
              </a:pathLst>
            </a:custGeom>
            <a:solidFill>
              <a:schemeClr val="bg1">
                <a:lumMod val="95000"/>
              </a:schemeClr>
            </a:solidFill>
            <a:ln w="19050">
              <a:solidFill>
                <a:srgbClr val="009999"/>
              </a:solidFill>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Keith Smith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EVP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General Counsel</a:t>
              </a:r>
            </a:p>
          </p:txBody>
        </p:sp>
        <p:sp>
          <p:nvSpPr>
            <p:cNvPr id="35" name="Freeform 70"/>
            <p:cNvSpPr>
              <a:spLocks/>
            </p:cNvSpPr>
            <p:nvPr/>
          </p:nvSpPr>
          <p:spPr bwMode="auto">
            <a:xfrm>
              <a:off x="2072736" y="3953528"/>
              <a:ext cx="1274338" cy="1279969"/>
            </a:xfrm>
            <a:custGeom>
              <a:avLst/>
              <a:gdLst>
                <a:gd name="T0" fmla="+- 0 2879 2694"/>
                <a:gd name="T1" fmla="*/ T0 w 1110"/>
                <a:gd name="T2" fmla="+- 0 6855 6855"/>
                <a:gd name="T3" fmla="*/ 6855 h 1870"/>
                <a:gd name="T4" fmla="+- 0 2813 2694"/>
                <a:gd name="T5" fmla="*/ T4 w 1110"/>
                <a:gd name="T6" fmla="+- 0 6868 6855"/>
                <a:gd name="T7" fmla="*/ 6868 h 1870"/>
                <a:gd name="T8" fmla="+- 0 2757 2694"/>
                <a:gd name="T9" fmla="*/ T8 w 1110"/>
                <a:gd name="T10" fmla="+- 0 6901 6855"/>
                <a:gd name="T11" fmla="*/ 6901 h 1870"/>
                <a:gd name="T12" fmla="+- 0 2716 2694"/>
                <a:gd name="T13" fmla="*/ T12 w 1110"/>
                <a:gd name="T14" fmla="+- 0 6952 6855"/>
                <a:gd name="T15" fmla="*/ 6952 h 1870"/>
                <a:gd name="T16" fmla="+- 0 2696 2694"/>
                <a:gd name="T17" fmla="*/ T16 w 1110"/>
                <a:gd name="T18" fmla="+- 0 7015 6855"/>
                <a:gd name="T19" fmla="*/ 7015 h 1870"/>
                <a:gd name="T20" fmla="+- 0 2694 2694"/>
                <a:gd name="T21" fmla="*/ T20 w 1110"/>
                <a:gd name="T22" fmla="+- 0 7038 6855"/>
                <a:gd name="T23" fmla="*/ 7038 h 1870"/>
                <a:gd name="T24" fmla="+- 0 2694 2694"/>
                <a:gd name="T25" fmla="*/ T24 w 1110"/>
                <a:gd name="T26" fmla="+- 0 8542 6855"/>
                <a:gd name="T27" fmla="*/ 8542 h 1870"/>
                <a:gd name="T28" fmla="+- 0 2706 2694"/>
                <a:gd name="T29" fmla="*/ T28 w 1110"/>
                <a:gd name="T30" fmla="+- 0 8607 6855"/>
                <a:gd name="T31" fmla="*/ 8607 h 1870"/>
                <a:gd name="T32" fmla="+- 0 2740 2694"/>
                <a:gd name="T33" fmla="*/ T32 w 1110"/>
                <a:gd name="T34" fmla="+- 0 8663 6855"/>
                <a:gd name="T35" fmla="*/ 8663 h 1870"/>
                <a:gd name="T36" fmla="+- 0 2791 2694"/>
                <a:gd name="T37" fmla="*/ T36 w 1110"/>
                <a:gd name="T38" fmla="+- 0 8703 6855"/>
                <a:gd name="T39" fmla="*/ 8703 h 1870"/>
                <a:gd name="T40" fmla="+- 0 2854 2694"/>
                <a:gd name="T41" fmla="*/ T40 w 1110"/>
                <a:gd name="T42" fmla="+- 0 8724 6855"/>
                <a:gd name="T43" fmla="*/ 8724 h 1870"/>
                <a:gd name="T44" fmla="+- 0 2877 2694"/>
                <a:gd name="T45" fmla="*/ T44 w 1110"/>
                <a:gd name="T46" fmla="+- 0 8725 6855"/>
                <a:gd name="T47" fmla="*/ 8725 h 1870"/>
                <a:gd name="T48" fmla="+- 0 3619 2694"/>
                <a:gd name="T49" fmla="*/ T48 w 1110"/>
                <a:gd name="T50" fmla="+- 0 8725 6855"/>
                <a:gd name="T51" fmla="*/ 8725 h 1870"/>
                <a:gd name="T52" fmla="+- 0 3685 2694"/>
                <a:gd name="T53" fmla="*/ T52 w 1110"/>
                <a:gd name="T54" fmla="+- 0 8713 6855"/>
                <a:gd name="T55" fmla="*/ 8713 h 1870"/>
                <a:gd name="T56" fmla="+- 0 3741 2694"/>
                <a:gd name="T57" fmla="*/ T56 w 1110"/>
                <a:gd name="T58" fmla="+- 0 8679 6855"/>
                <a:gd name="T59" fmla="*/ 8679 h 1870"/>
                <a:gd name="T60" fmla="+- 0 3782 2694"/>
                <a:gd name="T61" fmla="*/ T60 w 1110"/>
                <a:gd name="T62" fmla="+- 0 8628 6855"/>
                <a:gd name="T63" fmla="*/ 8628 h 1870"/>
                <a:gd name="T64" fmla="+- 0 3802 2694"/>
                <a:gd name="T65" fmla="*/ T64 w 1110"/>
                <a:gd name="T66" fmla="+- 0 8565 6855"/>
                <a:gd name="T67" fmla="*/ 8565 h 1870"/>
                <a:gd name="T68" fmla="+- 0 3804 2694"/>
                <a:gd name="T69" fmla="*/ T68 w 1110"/>
                <a:gd name="T70" fmla="+- 0 8542 6855"/>
                <a:gd name="T71" fmla="*/ 8542 h 1870"/>
                <a:gd name="T72" fmla="+- 0 3804 2694"/>
                <a:gd name="T73" fmla="*/ T72 w 1110"/>
                <a:gd name="T74" fmla="+- 0 7038 6855"/>
                <a:gd name="T75" fmla="*/ 7038 h 1870"/>
                <a:gd name="T76" fmla="+- 0 3792 2694"/>
                <a:gd name="T77" fmla="*/ T76 w 1110"/>
                <a:gd name="T78" fmla="+- 0 6974 6855"/>
                <a:gd name="T79" fmla="*/ 6974 h 1870"/>
                <a:gd name="T80" fmla="+- 0 3758 2694"/>
                <a:gd name="T81" fmla="*/ T80 w 1110"/>
                <a:gd name="T82" fmla="+- 0 6918 6855"/>
                <a:gd name="T83" fmla="*/ 6918 h 1870"/>
                <a:gd name="T84" fmla="+- 0 3707 2694"/>
                <a:gd name="T85" fmla="*/ T84 w 1110"/>
                <a:gd name="T86" fmla="+- 0 6878 6855"/>
                <a:gd name="T87" fmla="*/ 6878 h 1870"/>
                <a:gd name="T88" fmla="+- 0 3644 2694"/>
                <a:gd name="T89" fmla="*/ T88 w 1110"/>
                <a:gd name="T90" fmla="+- 0 6857 6855"/>
                <a:gd name="T91" fmla="*/ 6857 h 1870"/>
                <a:gd name="T92" fmla="+- 0 2879 2694"/>
                <a:gd name="T93" fmla="*/ T92 w 1110"/>
                <a:gd name="T94" fmla="+- 0 6855 6855"/>
                <a:gd name="T95" fmla="*/ 6855 h 18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110" h="1870">
                  <a:moveTo>
                    <a:pt x="185" y="0"/>
                  </a:moveTo>
                  <a:lnTo>
                    <a:pt x="119" y="13"/>
                  </a:lnTo>
                  <a:lnTo>
                    <a:pt x="63" y="46"/>
                  </a:lnTo>
                  <a:lnTo>
                    <a:pt x="22" y="97"/>
                  </a:lnTo>
                  <a:lnTo>
                    <a:pt x="2" y="160"/>
                  </a:lnTo>
                  <a:lnTo>
                    <a:pt x="0" y="183"/>
                  </a:lnTo>
                  <a:lnTo>
                    <a:pt x="0" y="1687"/>
                  </a:lnTo>
                  <a:lnTo>
                    <a:pt x="12" y="1752"/>
                  </a:lnTo>
                  <a:lnTo>
                    <a:pt x="46" y="1808"/>
                  </a:lnTo>
                  <a:lnTo>
                    <a:pt x="97" y="1848"/>
                  </a:lnTo>
                  <a:lnTo>
                    <a:pt x="160" y="1869"/>
                  </a:lnTo>
                  <a:lnTo>
                    <a:pt x="183" y="1870"/>
                  </a:lnTo>
                  <a:lnTo>
                    <a:pt x="925" y="1870"/>
                  </a:lnTo>
                  <a:lnTo>
                    <a:pt x="991" y="1858"/>
                  </a:lnTo>
                  <a:lnTo>
                    <a:pt x="1047" y="1824"/>
                  </a:lnTo>
                  <a:lnTo>
                    <a:pt x="1088" y="1773"/>
                  </a:lnTo>
                  <a:lnTo>
                    <a:pt x="1108" y="1710"/>
                  </a:lnTo>
                  <a:lnTo>
                    <a:pt x="1110" y="1687"/>
                  </a:lnTo>
                  <a:lnTo>
                    <a:pt x="1110" y="183"/>
                  </a:lnTo>
                  <a:lnTo>
                    <a:pt x="1098" y="119"/>
                  </a:lnTo>
                  <a:lnTo>
                    <a:pt x="1064" y="63"/>
                  </a:lnTo>
                  <a:lnTo>
                    <a:pt x="1013" y="23"/>
                  </a:lnTo>
                  <a:lnTo>
                    <a:pt x="950" y="2"/>
                  </a:lnTo>
                  <a:lnTo>
                    <a:pt x="185" y="0"/>
                  </a:lnTo>
                  <a:close/>
                </a:path>
              </a:pathLst>
            </a:custGeom>
            <a:solidFill>
              <a:schemeClr val="bg1">
                <a:lumMod val="95000"/>
              </a:schemeClr>
            </a:solidFill>
            <a:ln w="19050">
              <a:solidFill>
                <a:srgbClr val="009999"/>
              </a:solidFill>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4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Debra Plousha Moore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System Chief of Staff</a:t>
              </a:r>
            </a:p>
          </p:txBody>
        </p:sp>
        <p:cxnSp>
          <p:nvCxnSpPr>
            <p:cNvPr id="78" name="Straight Connector 77"/>
            <p:cNvCxnSpPr/>
            <p:nvPr/>
          </p:nvCxnSpPr>
          <p:spPr>
            <a:xfrm>
              <a:off x="1857004" y="3421929"/>
              <a:ext cx="163876" cy="0"/>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cxnSp>
          <p:nvCxnSpPr>
            <p:cNvPr id="84" name="Straight Connector 83"/>
            <p:cNvCxnSpPr/>
            <p:nvPr/>
          </p:nvCxnSpPr>
          <p:spPr>
            <a:xfrm>
              <a:off x="2020880" y="3040929"/>
              <a:ext cx="11291" cy="748006"/>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cxnSp>
          <p:nvCxnSpPr>
            <p:cNvPr id="86" name="Straight Connector 85"/>
            <p:cNvCxnSpPr/>
            <p:nvPr/>
          </p:nvCxnSpPr>
          <p:spPr>
            <a:xfrm>
              <a:off x="2032172" y="3049514"/>
              <a:ext cx="4715159" cy="8316"/>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cxnSp>
          <p:nvCxnSpPr>
            <p:cNvPr id="98" name="Straight Connector 97"/>
            <p:cNvCxnSpPr/>
            <p:nvPr/>
          </p:nvCxnSpPr>
          <p:spPr>
            <a:xfrm>
              <a:off x="2017154" y="3788935"/>
              <a:ext cx="4730177" cy="4771"/>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cxnSp>
          <p:nvCxnSpPr>
            <p:cNvPr id="101" name="Straight Connector 100"/>
            <p:cNvCxnSpPr/>
            <p:nvPr/>
          </p:nvCxnSpPr>
          <p:spPr>
            <a:xfrm flipV="1">
              <a:off x="3979986" y="2890626"/>
              <a:ext cx="137539" cy="154117"/>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cxnSp>
          <p:nvCxnSpPr>
            <p:cNvPr id="88" name="Straight Connector 87"/>
            <p:cNvCxnSpPr/>
            <p:nvPr/>
          </p:nvCxnSpPr>
          <p:spPr>
            <a:xfrm flipV="1">
              <a:off x="2348431" y="2901284"/>
              <a:ext cx="221236" cy="148230"/>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cxnSp>
          <p:nvCxnSpPr>
            <p:cNvPr id="102" name="Straight Connector 101"/>
            <p:cNvCxnSpPr/>
            <p:nvPr/>
          </p:nvCxnSpPr>
          <p:spPr>
            <a:xfrm flipV="1">
              <a:off x="5360001" y="2896246"/>
              <a:ext cx="144854" cy="161584"/>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cxnSp>
          <p:nvCxnSpPr>
            <p:cNvPr id="103" name="Straight Connector 102"/>
            <p:cNvCxnSpPr/>
            <p:nvPr/>
          </p:nvCxnSpPr>
          <p:spPr>
            <a:xfrm flipV="1">
              <a:off x="6747331" y="2892434"/>
              <a:ext cx="169463" cy="171990"/>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cxnSp>
          <p:nvCxnSpPr>
            <p:cNvPr id="110" name="Straight Connector 109"/>
            <p:cNvCxnSpPr/>
            <p:nvPr/>
          </p:nvCxnSpPr>
          <p:spPr>
            <a:xfrm flipH="1" flipV="1">
              <a:off x="2342679" y="3797773"/>
              <a:ext cx="226991" cy="140564"/>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cxnSp>
          <p:nvCxnSpPr>
            <p:cNvPr id="117" name="Straight Connector 116"/>
            <p:cNvCxnSpPr/>
            <p:nvPr/>
          </p:nvCxnSpPr>
          <p:spPr>
            <a:xfrm flipH="1" flipV="1">
              <a:off x="3952573" y="3797774"/>
              <a:ext cx="180714" cy="173298"/>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cxnSp>
          <p:nvCxnSpPr>
            <p:cNvPr id="118" name="Straight Connector 117"/>
            <p:cNvCxnSpPr/>
            <p:nvPr/>
          </p:nvCxnSpPr>
          <p:spPr>
            <a:xfrm flipH="1" flipV="1">
              <a:off x="5359070" y="3817246"/>
              <a:ext cx="186168" cy="145121"/>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cxnSp>
          <p:nvCxnSpPr>
            <p:cNvPr id="121" name="Straight Connector 120"/>
            <p:cNvCxnSpPr/>
            <p:nvPr/>
          </p:nvCxnSpPr>
          <p:spPr>
            <a:xfrm flipH="1" flipV="1">
              <a:off x="6746785" y="3788935"/>
              <a:ext cx="139571" cy="173432"/>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46" y="1676841"/>
              <a:ext cx="691425" cy="808603"/>
            </a:xfrm>
            <a:prstGeom prst="rect">
              <a:avLst/>
            </a:prstGeom>
          </p:spPr>
        </p:pic>
      </p:grpSp>
      <p:sp>
        <p:nvSpPr>
          <p:cNvPr id="40" name="Slide Number Placeholder 2"/>
          <p:cNvSpPr txBox="1">
            <a:spLocks/>
          </p:cNvSpPr>
          <p:nvPr/>
        </p:nvSpPr>
        <p:spPr>
          <a:xfrm>
            <a:off x="7848600" y="5775325"/>
            <a:ext cx="10668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pic>
        <p:nvPicPr>
          <p:cNvPr id="1026" name="Picture 2" descr="Ken Haynes">
            <a:extLst>
              <a:ext uri="{FF2B5EF4-FFF2-40B4-BE49-F238E27FC236}">
                <a16:creationId xmlns:a16="http://schemas.microsoft.com/office/drawing/2014/main" id="{38A161DD-E338-4DB4-9642-B0F57E10C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6118" y="4315686"/>
            <a:ext cx="730410" cy="8503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carolinashealthcare.org/-/media/CHS/Data-Migration/CHS/Leaders-In-HealthCare/debramoore1jpg.jpg?la=en&amp;hash=E60C24E2217952278D12B653CDF531A983B061F2">
            <a:extLst>
              <a:ext uri="{FF2B5EF4-FFF2-40B4-BE49-F238E27FC236}">
                <a16:creationId xmlns:a16="http://schemas.microsoft.com/office/drawing/2014/main" id="{85C281F1-9DD1-4591-9D1C-F102884573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9559" y="4315686"/>
            <a:ext cx="683140" cy="850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ugene Woods, CEO">
            <a:extLst>
              <a:ext uri="{FF2B5EF4-FFF2-40B4-BE49-F238E27FC236}">
                <a16:creationId xmlns:a16="http://schemas.microsoft.com/office/drawing/2014/main" id="{98CE5FF2-6A42-44B0-8D43-0C78493679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4003" y="2922238"/>
            <a:ext cx="830151" cy="10706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eg Gombar">
            <a:extLst>
              <a:ext uri="{FF2B5EF4-FFF2-40B4-BE49-F238E27FC236}">
                <a16:creationId xmlns:a16="http://schemas.microsoft.com/office/drawing/2014/main" id="{C441A0D4-95B3-4A43-BF90-FF72356BC0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2845" y="1610595"/>
            <a:ext cx="703332"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oger A. Ray, MD">
            <a:extLst>
              <a:ext uri="{FF2B5EF4-FFF2-40B4-BE49-F238E27FC236}">
                <a16:creationId xmlns:a16="http://schemas.microsoft.com/office/drawing/2014/main" id="{6F13E301-41A9-429B-BEE1-9935C70426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3351" y="1609910"/>
            <a:ext cx="695353"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rmondo Chardiet">
            <a:extLst>
              <a:ext uri="{FF2B5EF4-FFF2-40B4-BE49-F238E27FC236}">
                <a16:creationId xmlns:a16="http://schemas.microsoft.com/office/drawing/2014/main" id="{5A966B62-4C8E-4DE5-9023-9551733367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7090" y="1606417"/>
            <a:ext cx="673355" cy="84326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Jerry Oliphant">
            <a:extLst>
              <a:ext uri="{FF2B5EF4-FFF2-40B4-BE49-F238E27FC236}">
                <a16:creationId xmlns:a16="http://schemas.microsoft.com/office/drawing/2014/main" id="{9B8785E6-EBD7-40A3-A9B3-8C8D873E13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28540" y="4291568"/>
            <a:ext cx="678467" cy="87451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eith A. Smith">
            <a:extLst>
              <a:ext uri="{FF2B5EF4-FFF2-40B4-BE49-F238E27FC236}">
                <a16:creationId xmlns:a16="http://schemas.microsoft.com/office/drawing/2014/main" id="{491FBCA0-C1E8-4C10-86B7-47FE6A3E01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77091" y="4274638"/>
            <a:ext cx="673354" cy="89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212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55" y="596889"/>
            <a:ext cx="8229600" cy="478613"/>
          </a:xfrm>
        </p:spPr>
        <p:txBody>
          <a:bodyPr/>
          <a:lstStyle/>
          <a:p>
            <a:r>
              <a:rPr lang="en-US" b="1" dirty="0">
                <a:latin typeface="Calibri" panose="020F0502020204030204" pitchFamily="34" charset="0"/>
              </a:rPr>
              <a:t>CHS Medical Group Division</a:t>
            </a:r>
            <a:br>
              <a:rPr lang="en-US" u="sng" dirty="0">
                <a:latin typeface="Calibri" panose="020F0502020204030204" pitchFamily="34" charset="0"/>
              </a:rPr>
            </a:br>
            <a:endParaRPr lang="en-US" sz="2400" dirty="0">
              <a:solidFill>
                <a:schemeClr val="tx1"/>
              </a:solidFill>
              <a:latin typeface="Calibri" panose="020F0502020204030204" pitchFamily="34" charset="0"/>
            </a:endParaRPr>
          </a:p>
        </p:txBody>
      </p:sp>
      <p:sp>
        <p:nvSpPr>
          <p:cNvPr id="9" name="AutoShape 2" descr="Derek Raghav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grpSp>
        <p:nvGrpSpPr>
          <p:cNvPr id="30" name="Group 29"/>
          <p:cNvGrpSpPr/>
          <p:nvPr/>
        </p:nvGrpSpPr>
        <p:grpSpPr>
          <a:xfrm>
            <a:off x="82795" y="1216893"/>
            <a:ext cx="7996493" cy="4124996"/>
            <a:chOff x="706433" y="1238741"/>
            <a:chExt cx="7219572" cy="4124996"/>
          </a:xfrm>
        </p:grpSpPr>
        <p:sp>
          <p:nvSpPr>
            <p:cNvPr id="51" name="Freeform 29"/>
            <p:cNvSpPr>
              <a:spLocks/>
            </p:cNvSpPr>
            <p:nvPr/>
          </p:nvSpPr>
          <p:spPr bwMode="auto">
            <a:xfrm>
              <a:off x="3318452" y="1246160"/>
              <a:ext cx="1046768" cy="1445982"/>
            </a:xfrm>
            <a:custGeom>
              <a:avLst/>
              <a:gdLst>
                <a:gd name="T0" fmla="+- 0 4432 4247"/>
                <a:gd name="T1" fmla="*/ T0 w 1110"/>
                <a:gd name="T2" fmla="+- 0 4589 4589"/>
                <a:gd name="T3" fmla="*/ 4589 h 1870"/>
                <a:gd name="T4" fmla="+- 0 4366 4247"/>
                <a:gd name="T5" fmla="*/ T4 w 1110"/>
                <a:gd name="T6" fmla="+- 0 4602 4589"/>
                <a:gd name="T7" fmla="*/ 4602 h 1870"/>
                <a:gd name="T8" fmla="+- 0 4310 4247"/>
                <a:gd name="T9" fmla="*/ T8 w 1110"/>
                <a:gd name="T10" fmla="+- 0 4635 4589"/>
                <a:gd name="T11" fmla="*/ 4635 h 1870"/>
                <a:gd name="T12" fmla="+- 0 4269 4247"/>
                <a:gd name="T13" fmla="*/ T12 w 1110"/>
                <a:gd name="T14" fmla="+- 0 4686 4589"/>
                <a:gd name="T15" fmla="*/ 4686 h 1870"/>
                <a:gd name="T16" fmla="+- 0 4249 4247"/>
                <a:gd name="T17" fmla="*/ T16 w 1110"/>
                <a:gd name="T18" fmla="+- 0 4749 4589"/>
                <a:gd name="T19" fmla="*/ 4749 h 1870"/>
                <a:gd name="T20" fmla="+- 0 4247 4247"/>
                <a:gd name="T21" fmla="*/ T20 w 1110"/>
                <a:gd name="T22" fmla="+- 0 4772 4589"/>
                <a:gd name="T23" fmla="*/ 4772 h 1870"/>
                <a:gd name="T24" fmla="+- 0 4247 4247"/>
                <a:gd name="T25" fmla="*/ T24 w 1110"/>
                <a:gd name="T26" fmla="+- 0 6276 4589"/>
                <a:gd name="T27" fmla="*/ 6276 h 1870"/>
                <a:gd name="T28" fmla="+- 0 4259 4247"/>
                <a:gd name="T29" fmla="*/ T28 w 1110"/>
                <a:gd name="T30" fmla="+- 0 6341 4589"/>
                <a:gd name="T31" fmla="*/ 6341 h 1870"/>
                <a:gd name="T32" fmla="+- 0 4293 4247"/>
                <a:gd name="T33" fmla="*/ T32 w 1110"/>
                <a:gd name="T34" fmla="+- 0 6397 4589"/>
                <a:gd name="T35" fmla="*/ 6397 h 1870"/>
                <a:gd name="T36" fmla="+- 0 4344 4247"/>
                <a:gd name="T37" fmla="*/ T36 w 1110"/>
                <a:gd name="T38" fmla="+- 0 6437 4589"/>
                <a:gd name="T39" fmla="*/ 6437 h 1870"/>
                <a:gd name="T40" fmla="+- 0 4407 4247"/>
                <a:gd name="T41" fmla="*/ T40 w 1110"/>
                <a:gd name="T42" fmla="+- 0 6458 4589"/>
                <a:gd name="T43" fmla="*/ 6458 h 1870"/>
                <a:gd name="T44" fmla="+- 0 4430 4247"/>
                <a:gd name="T45" fmla="*/ T44 w 1110"/>
                <a:gd name="T46" fmla="+- 0 6459 4589"/>
                <a:gd name="T47" fmla="*/ 6459 h 1870"/>
                <a:gd name="T48" fmla="+- 0 5172 4247"/>
                <a:gd name="T49" fmla="*/ T48 w 1110"/>
                <a:gd name="T50" fmla="+- 0 6459 4589"/>
                <a:gd name="T51" fmla="*/ 6459 h 1870"/>
                <a:gd name="T52" fmla="+- 0 5238 4247"/>
                <a:gd name="T53" fmla="*/ T52 w 1110"/>
                <a:gd name="T54" fmla="+- 0 6447 4589"/>
                <a:gd name="T55" fmla="*/ 6447 h 1870"/>
                <a:gd name="T56" fmla="+- 0 5294 4247"/>
                <a:gd name="T57" fmla="*/ T56 w 1110"/>
                <a:gd name="T58" fmla="+- 0 6413 4589"/>
                <a:gd name="T59" fmla="*/ 6413 h 1870"/>
                <a:gd name="T60" fmla="+- 0 5335 4247"/>
                <a:gd name="T61" fmla="*/ T60 w 1110"/>
                <a:gd name="T62" fmla="+- 0 6362 4589"/>
                <a:gd name="T63" fmla="*/ 6362 h 1870"/>
                <a:gd name="T64" fmla="+- 0 5355 4247"/>
                <a:gd name="T65" fmla="*/ T64 w 1110"/>
                <a:gd name="T66" fmla="+- 0 6299 4589"/>
                <a:gd name="T67" fmla="*/ 6299 h 1870"/>
                <a:gd name="T68" fmla="+- 0 5357 4247"/>
                <a:gd name="T69" fmla="*/ T68 w 1110"/>
                <a:gd name="T70" fmla="+- 0 6276 4589"/>
                <a:gd name="T71" fmla="*/ 6276 h 1870"/>
                <a:gd name="T72" fmla="+- 0 5357 4247"/>
                <a:gd name="T73" fmla="*/ T72 w 1110"/>
                <a:gd name="T74" fmla="+- 0 4772 4589"/>
                <a:gd name="T75" fmla="*/ 4772 h 1870"/>
                <a:gd name="T76" fmla="+- 0 5345 4247"/>
                <a:gd name="T77" fmla="*/ T76 w 1110"/>
                <a:gd name="T78" fmla="+- 0 4708 4589"/>
                <a:gd name="T79" fmla="*/ 4708 h 1870"/>
                <a:gd name="T80" fmla="+- 0 5311 4247"/>
                <a:gd name="T81" fmla="*/ T80 w 1110"/>
                <a:gd name="T82" fmla="+- 0 4652 4589"/>
                <a:gd name="T83" fmla="*/ 4652 h 1870"/>
                <a:gd name="T84" fmla="+- 0 5260 4247"/>
                <a:gd name="T85" fmla="*/ T84 w 1110"/>
                <a:gd name="T86" fmla="+- 0 4612 4589"/>
                <a:gd name="T87" fmla="*/ 4612 h 1870"/>
                <a:gd name="T88" fmla="+- 0 5197 4247"/>
                <a:gd name="T89" fmla="*/ T88 w 1110"/>
                <a:gd name="T90" fmla="+- 0 4591 4589"/>
                <a:gd name="T91" fmla="*/ 4591 h 1870"/>
                <a:gd name="T92" fmla="+- 0 4432 4247"/>
                <a:gd name="T93" fmla="*/ T92 w 1110"/>
                <a:gd name="T94" fmla="+- 0 4589 4589"/>
                <a:gd name="T95" fmla="*/ 4589 h 18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110" h="1870">
                  <a:moveTo>
                    <a:pt x="185" y="0"/>
                  </a:moveTo>
                  <a:lnTo>
                    <a:pt x="119" y="13"/>
                  </a:lnTo>
                  <a:lnTo>
                    <a:pt x="63" y="46"/>
                  </a:lnTo>
                  <a:lnTo>
                    <a:pt x="22" y="97"/>
                  </a:lnTo>
                  <a:lnTo>
                    <a:pt x="2" y="160"/>
                  </a:lnTo>
                  <a:lnTo>
                    <a:pt x="0" y="183"/>
                  </a:lnTo>
                  <a:lnTo>
                    <a:pt x="0" y="1687"/>
                  </a:lnTo>
                  <a:lnTo>
                    <a:pt x="12" y="1752"/>
                  </a:lnTo>
                  <a:lnTo>
                    <a:pt x="46" y="1808"/>
                  </a:lnTo>
                  <a:lnTo>
                    <a:pt x="97" y="1848"/>
                  </a:lnTo>
                  <a:lnTo>
                    <a:pt x="160" y="1869"/>
                  </a:lnTo>
                  <a:lnTo>
                    <a:pt x="183" y="1870"/>
                  </a:lnTo>
                  <a:lnTo>
                    <a:pt x="925" y="1870"/>
                  </a:lnTo>
                  <a:lnTo>
                    <a:pt x="991" y="1858"/>
                  </a:lnTo>
                  <a:lnTo>
                    <a:pt x="1047" y="1824"/>
                  </a:lnTo>
                  <a:lnTo>
                    <a:pt x="1088" y="1773"/>
                  </a:lnTo>
                  <a:lnTo>
                    <a:pt x="1108" y="1710"/>
                  </a:lnTo>
                  <a:lnTo>
                    <a:pt x="1110" y="1687"/>
                  </a:lnTo>
                  <a:lnTo>
                    <a:pt x="1110" y="183"/>
                  </a:lnTo>
                  <a:lnTo>
                    <a:pt x="1098" y="119"/>
                  </a:lnTo>
                  <a:lnTo>
                    <a:pt x="1064" y="63"/>
                  </a:lnTo>
                  <a:lnTo>
                    <a:pt x="1013" y="23"/>
                  </a:lnTo>
                  <a:lnTo>
                    <a:pt x="950" y="2"/>
                  </a:lnTo>
                  <a:lnTo>
                    <a:pt x="185" y="0"/>
                  </a:lnTo>
                  <a:close/>
                </a:path>
              </a:pathLst>
            </a:custGeom>
            <a:solidFill>
              <a:schemeClr val="bg1">
                <a:lumMod val="95000"/>
              </a:schemeClr>
            </a:solidFill>
            <a:ln w="19050">
              <a:solidFill>
                <a:srgbClr val="009999"/>
              </a:solidFill>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0" name="Freeform 32"/>
            <p:cNvSpPr>
              <a:spLocks/>
            </p:cNvSpPr>
            <p:nvPr/>
          </p:nvSpPr>
          <p:spPr bwMode="auto">
            <a:xfrm>
              <a:off x="2035985" y="1238741"/>
              <a:ext cx="1068285" cy="1460214"/>
            </a:xfrm>
            <a:custGeom>
              <a:avLst/>
              <a:gdLst>
                <a:gd name="T0" fmla="+- 0 3024 2839"/>
                <a:gd name="T1" fmla="*/ T0 w 1110"/>
                <a:gd name="T2" fmla="+- 0 4599 4599"/>
                <a:gd name="T3" fmla="*/ 4599 h 1870"/>
                <a:gd name="T4" fmla="+- 0 2958 2839"/>
                <a:gd name="T5" fmla="*/ T4 w 1110"/>
                <a:gd name="T6" fmla="+- 0 4611 4599"/>
                <a:gd name="T7" fmla="*/ 4611 h 1870"/>
                <a:gd name="T8" fmla="+- 0 2902 2839"/>
                <a:gd name="T9" fmla="*/ T8 w 1110"/>
                <a:gd name="T10" fmla="+- 0 4645 4599"/>
                <a:gd name="T11" fmla="*/ 4645 h 1870"/>
                <a:gd name="T12" fmla="+- 0 2861 2839"/>
                <a:gd name="T13" fmla="*/ T12 w 1110"/>
                <a:gd name="T14" fmla="+- 0 4696 4599"/>
                <a:gd name="T15" fmla="*/ 4696 h 1870"/>
                <a:gd name="T16" fmla="+- 0 2841 2839"/>
                <a:gd name="T17" fmla="*/ T16 w 1110"/>
                <a:gd name="T18" fmla="+- 0 4759 4599"/>
                <a:gd name="T19" fmla="*/ 4759 h 1870"/>
                <a:gd name="T20" fmla="+- 0 2839 2839"/>
                <a:gd name="T21" fmla="*/ T20 w 1110"/>
                <a:gd name="T22" fmla="+- 0 4782 4599"/>
                <a:gd name="T23" fmla="*/ 4782 h 1870"/>
                <a:gd name="T24" fmla="+- 0 2839 2839"/>
                <a:gd name="T25" fmla="*/ T24 w 1110"/>
                <a:gd name="T26" fmla="+- 0 6286 4599"/>
                <a:gd name="T27" fmla="*/ 6286 h 1870"/>
                <a:gd name="T28" fmla="+- 0 2852 2839"/>
                <a:gd name="T29" fmla="*/ T28 w 1110"/>
                <a:gd name="T30" fmla="+- 0 6350 4599"/>
                <a:gd name="T31" fmla="*/ 6350 h 1870"/>
                <a:gd name="T32" fmla="+- 0 2885 2839"/>
                <a:gd name="T33" fmla="*/ T32 w 1110"/>
                <a:gd name="T34" fmla="+- 0 6406 4599"/>
                <a:gd name="T35" fmla="*/ 6406 h 1870"/>
                <a:gd name="T36" fmla="+- 0 2936 2839"/>
                <a:gd name="T37" fmla="*/ T36 w 1110"/>
                <a:gd name="T38" fmla="+- 0 6446 4599"/>
                <a:gd name="T39" fmla="*/ 6446 h 1870"/>
                <a:gd name="T40" fmla="+- 0 2999 2839"/>
                <a:gd name="T41" fmla="*/ T40 w 1110"/>
                <a:gd name="T42" fmla="+- 0 6467 4599"/>
                <a:gd name="T43" fmla="*/ 6467 h 1870"/>
                <a:gd name="T44" fmla="+- 0 3022 2839"/>
                <a:gd name="T45" fmla="*/ T44 w 1110"/>
                <a:gd name="T46" fmla="+- 0 6469 4599"/>
                <a:gd name="T47" fmla="*/ 6469 h 1870"/>
                <a:gd name="T48" fmla="+- 0 3764 2839"/>
                <a:gd name="T49" fmla="*/ T48 w 1110"/>
                <a:gd name="T50" fmla="+- 0 6469 4599"/>
                <a:gd name="T51" fmla="*/ 6469 h 1870"/>
                <a:gd name="T52" fmla="+- 0 3831 2839"/>
                <a:gd name="T53" fmla="*/ T52 w 1110"/>
                <a:gd name="T54" fmla="+- 0 6456 4599"/>
                <a:gd name="T55" fmla="*/ 6456 h 1870"/>
                <a:gd name="T56" fmla="+- 0 3886 2839"/>
                <a:gd name="T57" fmla="*/ T56 w 1110"/>
                <a:gd name="T58" fmla="+- 0 6423 4599"/>
                <a:gd name="T59" fmla="*/ 6423 h 1870"/>
                <a:gd name="T60" fmla="+- 0 3927 2839"/>
                <a:gd name="T61" fmla="*/ T60 w 1110"/>
                <a:gd name="T62" fmla="+- 0 6372 4599"/>
                <a:gd name="T63" fmla="*/ 6372 h 1870"/>
                <a:gd name="T64" fmla="+- 0 3948 2839"/>
                <a:gd name="T65" fmla="*/ T64 w 1110"/>
                <a:gd name="T66" fmla="+- 0 6309 4599"/>
                <a:gd name="T67" fmla="*/ 6309 h 1870"/>
                <a:gd name="T68" fmla="+- 0 3949 2839"/>
                <a:gd name="T69" fmla="*/ T68 w 1110"/>
                <a:gd name="T70" fmla="+- 0 6286 4599"/>
                <a:gd name="T71" fmla="*/ 6286 h 1870"/>
                <a:gd name="T72" fmla="+- 0 3949 2839"/>
                <a:gd name="T73" fmla="*/ T72 w 1110"/>
                <a:gd name="T74" fmla="+- 0 4782 4599"/>
                <a:gd name="T75" fmla="*/ 4782 h 1870"/>
                <a:gd name="T76" fmla="+- 0 3937 2839"/>
                <a:gd name="T77" fmla="*/ T76 w 1110"/>
                <a:gd name="T78" fmla="+- 0 4717 4599"/>
                <a:gd name="T79" fmla="*/ 4717 h 1870"/>
                <a:gd name="T80" fmla="+- 0 3903 2839"/>
                <a:gd name="T81" fmla="*/ T80 w 1110"/>
                <a:gd name="T82" fmla="+- 0 4661 4599"/>
                <a:gd name="T83" fmla="*/ 4661 h 1870"/>
                <a:gd name="T84" fmla="+- 0 3852 2839"/>
                <a:gd name="T85" fmla="*/ T84 w 1110"/>
                <a:gd name="T86" fmla="+- 0 4621 4599"/>
                <a:gd name="T87" fmla="*/ 4621 h 1870"/>
                <a:gd name="T88" fmla="+- 0 3789 2839"/>
                <a:gd name="T89" fmla="*/ T88 w 1110"/>
                <a:gd name="T90" fmla="+- 0 4600 4599"/>
                <a:gd name="T91" fmla="*/ 4600 h 1870"/>
                <a:gd name="T92" fmla="+- 0 3024 2839"/>
                <a:gd name="T93" fmla="*/ T92 w 1110"/>
                <a:gd name="T94" fmla="+- 0 4599 4599"/>
                <a:gd name="T95" fmla="*/ 4599 h 18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110" h="1870">
                  <a:moveTo>
                    <a:pt x="185" y="0"/>
                  </a:moveTo>
                  <a:lnTo>
                    <a:pt x="119" y="12"/>
                  </a:lnTo>
                  <a:lnTo>
                    <a:pt x="63" y="46"/>
                  </a:lnTo>
                  <a:lnTo>
                    <a:pt x="22" y="97"/>
                  </a:lnTo>
                  <a:lnTo>
                    <a:pt x="2" y="160"/>
                  </a:lnTo>
                  <a:lnTo>
                    <a:pt x="0" y="183"/>
                  </a:lnTo>
                  <a:lnTo>
                    <a:pt x="0" y="1687"/>
                  </a:lnTo>
                  <a:lnTo>
                    <a:pt x="13" y="1751"/>
                  </a:lnTo>
                  <a:lnTo>
                    <a:pt x="46" y="1807"/>
                  </a:lnTo>
                  <a:lnTo>
                    <a:pt x="97" y="1847"/>
                  </a:lnTo>
                  <a:lnTo>
                    <a:pt x="160" y="1868"/>
                  </a:lnTo>
                  <a:lnTo>
                    <a:pt x="183" y="1870"/>
                  </a:lnTo>
                  <a:lnTo>
                    <a:pt x="925" y="1870"/>
                  </a:lnTo>
                  <a:lnTo>
                    <a:pt x="992" y="1857"/>
                  </a:lnTo>
                  <a:lnTo>
                    <a:pt x="1047" y="1824"/>
                  </a:lnTo>
                  <a:lnTo>
                    <a:pt x="1088" y="1773"/>
                  </a:lnTo>
                  <a:lnTo>
                    <a:pt x="1109" y="1710"/>
                  </a:lnTo>
                  <a:lnTo>
                    <a:pt x="1110" y="1687"/>
                  </a:lnTo>
                  <a:lnTo>
                    <a:pt x="1110" y="183"/>
                  </a:lnTo>
                  <a:lnTo>
                    <a:pt x="1098" y="118"/>
                  </a:lnTo>
                  <a:lnTo>
                    <a:pt x="1064" y="62"/>
                  </a:lnTo>
                  <a:lnTo>
                    <a:pt x="1013" y="22"/>
                  </a:lnTo>
                  <a:lnTo>
                    <a:pt x="950" y="1"/>
                  </a:lnTo>
                  <a:lnTo>
                    <a:pt x="185" y="0"/>
                  </a:lnTo>
                  <a:close/>
                </a:path>
              </a:pathLst>
            </a:custGeom>
            <a:solidFill>
              <a:schemeClr val="bg1">
                <a:lumMod val="95000"/>
              </a:schemeClr>
            </a:solidFill>
            <a:ln w="19050">
              <a:solidFill>
                <a:srgbClr val="009999"/>
              </a:solidFill>
            </a:ln>
            <a:extLst/>
          </p:spPr>
          <p:style>
            <a:lnRef idx="2">
              <a:schemeClr val="accent5"/>
            </a:lnRef>
            <a:fillRef idx="1">
              <a:schemeClr val="lt1"/>
            </a:fillRef>
            <a:effectRef idx="0">
              <a:schemeClr val="accent5"/>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Katie Kriener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VP / Division Chief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of Staff</a:t>
              </a:r>
            </a:p>
          </p:txBody>
        </p:sp>
        <p:sp>
          <p:nvSpPr>
            <p:cNvPr id="49" name="Freeform 35"/>
            <p:cNvSpPr>
              <a:spLocks/>
            </p:cNvSpPr>
            <p:nvPr/>
          </p:nvSpPr>
          <p:spPr bwMode="auto">
            <a:xfrm>
              <a:off x="4580617" y="1271101"/>
              <a:ext cx="1001860" cy="1395494"/>
            </a:xfrm>
            <a:custGeom>
              <a:avLst/>
              <a:gdLst>
                <a:gd name="T0" fmla="+- 0 7144 6959"/>
                <a:gd name="T1" fmla="*/ T0 w 1110"/>
                <a:gd name="T2" fmla="+- 0 4594 4594"/>
                <a:gd name="T3" fmla="*/ 4594 h 1870"/>
                <a:gd name="T4" fmla="+- 0 7077 6959"/>
                <a:gd name="T5" fmla="*/ T4 w 1110"/>
                <a:gd name="T6" fmla="+- 0 4607 4594"/>
                <a:gd name="T7" fmla="*/ 4607 h 1870"/>
                <a:gd name="T8" fmla="+- 0 7021 6959"/>
                <a:gd name="T9" fmla="*/ T8 w 1110"/>
                <a:gd name="T10" fmla="+- 0 4640 4594"/>
                <a:gd name="T11" fmla="*/ 4640 h 1870"/>
                <a:gd name="T12" fmla="+- 0 6981 6959"/>
                <a:gd name="T13" fmla="*/ T12 w 1110"/>
                <a:gd name="T14" fmla="+- 0 4691 4594"/>
                <a:gd name="T15" fmla="*/ 4691 h 1870"/>
                <a:gd name="T16" fmla="+- 0 6960 6959"/>
                <a:gd name="T17" fmla="*/ T16 w 1110"/>
                <a:gd name="T18" fmla="+- 0 4754 4594"/>
                <a:gd name="T19" fmla="*/ 4754 h 1870"/>
                <a:gd name="T20" fmla="+- 0 6959 6959"/>
                <a:gd name="T21" fmla="*/ T20 w 1110"/>
                <a:gd name="T22" fmla="+- 0 4777 4594"/>
                <a:gd name="T23" fmla="*/ 4777 h 1870"/>
                <a:gd name="T24" fmla="+- 0 6959 6959"/>
                <a:gd name="T25" fmla="*/ T24 w 1110"/>
                <a:gd name="T26" fmla="+- 0 6281 4594"/>
                <a:gd name="T27" fmla="*/ 6281 h 1870"/>
                <a:gd name="T28" fmla="+- 0 6971 6959"/>
                <a:gd name="T29" fmla="*/ T28 w 1110"/>
                <a:gd name="T30" fmla="+- 0 6346 4594"/>
                <a:gd name="T31" fmla="*/ 6346 h 1870"/>
                <a:gd name="T32" fmla="+- 0 7005 6959"/>
                <a:gd name="T33" fmla="*/ T32 w 1110"/>
                <a:gd name="T34" fmla="+- 0 6402 4594"/>
                <a:gd name="T35" fmla="*/ 6402 h 1870"/>
                <a:gd name="T36" fmla="+- 0 7056 6959"/>
                <a:gd name="T37" fmla="*/ T36 w 1110"/>
                <a:gd name="T38" fmla="+- 0 6442 4594"/>
                <a:gd name="T39" fmla="*/ 6442 h 1870"/>
                <a:gd name="T40" fmla="+- 0 7119 6959"/>
                <a:gd name="T41" fmla="*/ T40 w 1110"/>
                <a:gd name="T42" fmla="+- 0 6463 4594"/>
                <a:gd name="T43" fmla="*/ 6463 h 1870"/>
                <a:gd name="T44" fmla="+- 0 7142 6959"/>
                <a:gd name="T45" fmla="*/ T44 w 1110"/>
                <a:gd name="T46" fmla="+- 0 6464 4594"/>
                <a:gd name="T47" fmla="*/ 6464 h 1870"/>
                <a:gd name="T48" fmla="+- 0 7884 6959"/>
                <a:gd name="T49" fmla="*/ T48 w 1110"/>
                <a:gd name="T50" fmla="+- 0 6464 4594"/>
                <a:gd name="T51" fmla="*/ 6464 h 1870"/>
                <a:gd name="T52" fmla="+- 0 7950 6959"/>
                <a:gd name="T53" fmla="*/ T52 w 1110"/>
                <a:gd name="T54" fmla="+- 0 6452 4594"/>
                <a:gd name="T55" fmla="*/ 6452 h 1870"/>
                <a:gd name="T56" fmla="+- 0 8006 6959"/>
                <a:gd name="T57" fmla="*/ T56 w 1110"/>
                <a:gd name="T58" fmla="+- 0 6418 4594"/>
                <a:gd name="T59" fmla="*/ 6418 h 1870"/>
                <a:gd name="T60" fmla="+- 0 8046 6959"/>
                <a:gd name="T61" fmla="*/ T60 w 1110"/>
                <a:gd name="T62" fmla="+- 0 6367 4594"/>
                <a:gd name="T63" fmla="*/ 6367 h 1870"/>
                <a:gd name="T64" fmla="+- 0 8067 6959"/>
                <a:gd name="T65" fmla="*/ T64 w 1110"/>
                <a:gd name="T66" fmla="+- 0 6304 4594"/>
                <a:gd name="T67" fmla="*/ 6304 h 1870"/>
                <a:gd name="T68" fmla="+- 0 8069 6959"/>
                <a:gd name="T69" fmla="*/ T68 w 1110"/>
                <a:gd name="T70" fmla="+- 0 6281 4594"/>
                <a:gd name="T71" fmla="*/ 6281 h 1870"/>
                <a:gd name="T72" fmla="+- 0 8068 6959"/>
                <a:gd name="T73" fmla="*/ T72 w 1110"/>
                <a:gd name="T74" fmla="+- 0 4777 4594"/>
                <a:gd name="T75" fmla="*/ 4777 h 1870"/>
                <a:gd name="T76" fmla="+- 0 8056 6959"/>
                <a:gd name="T77" fmla="*/ T76 w 1110"/>
                <a:gd name="T78" fmla="+- 0 4713 4594"/>
                <a:gd name="T79" fmla="*/ 4713 h 1870"/>
                <a:gd name="T80" fmla="+- 0 8022 6959"/>
                <a:gd name="T81" fmla="*/ T80 w 1110"/>
                <a:gd name="T82" fmla="+- 0 4657 4594"/>
                <a:gd name="T83" fmla="*/ 4657 h 1870"/>
                <a:gd name="T84" fmla="+- 0 7972 6959"/>
                <a:gd name="T85" fmla="*/ T84 w 1110"/>
                <a:gd name="T86" fmla="+- 0 4617 4594"/>
                <a:gd name="T87" fmla="*/ 4617 h 1870"/>
                <a:gd name="T88" fmla="+- 0 7908 6959"/>
                <a:gd name="T89" fmla="*/ T88 w 1110"/>
                <a:gd name="T90" fmla="+- 0 4596 4594"/>
                <a:gd name="T91" fmla="*/ 4596 h 1870"/>
                <a:gd name="T92" fmla="+- 0 7144 6959"/>
                <a:gd name="T93" fmla="*/ T92 w 1110"/>
                <a:gd name="T94" fmla="+- 0 4594 4594"/>
                <a:gd name="T95" fmla="*/ 4594 h 18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110" h="1870">
                  <a:moveTo>
                    <a:pt x="185" y="0"/>
                  </a:moveTo>
                  <a:lnTo>
                    <a:pt x="118" y="13"/>
                  </a:lnTo>
                  <a:lnTo>
                    <a:pt x="62" y="46"/>
                  </a:lnTo>
                  <a:lnTo>
                    <a:pt x="22" y="97"/>
                  </a:lnTo>
                  <a:lnTo>
                    <a:pt x="1" y="160"/>
                  </a:lnTo>
                  <a:lnTo>
                    <a:pt x="0" y="183"/>
                  </a:lnTo>
                  <a:lnTo>
                    <a:pt x="0" y="1687"/>
                  </a:lnTo>
                  <a:lnTo>
                    <a:pt x="12" y="1752"/>
                  </a:lnTo>
                  <a:lnTo>
                    <a:pt x="46" y="1808"/>
                  </a:lnTo>
                  <a:lnTo>
                    <a:pt x="97" y="1848"/>
                  </a:lnTo>
                  <a:lnTo>
                    <a:pt x="160" y="1869"/>
                  </a:lnTo>
                  <a:lnTo>
                    <a:pt x="183" y="1870"/>
                  </a:lnTo>
                  <a:lnTo>
                    <a:pt x="925" y="1870"/>
                  </a:lnTo>
                  <a:lnTo>
                    <a:pt x="991" y="1858"/>
                  </a:lnTo>
                  <a:lnTo>
                    <a:pt x="1047" y="1824"/>
                  </a:lnTo>
                  <a:lnTo>
                    <a:pt x="1087" y="1773"/>
                  </a:lnTo>
                  <a:lnTo>
                    <a:pt x="1108" y="1710"/>
                  </a:lnTo>
                  <a:lnTo>
                    <a:pt x="1110" y="1687"/>
                  </a:lnTo>
                  <a:lnTo>
                    <a:pt x="1109" y="183"/>
                  </a:lnTo>
                  <a:lnTo>
                    <a:pt x="1097" y="119"/>
                  </a:lnTo>
                  <a:lnTo>
                    <a:pt x="1063" y="63"/>
                  </a:lnTo>
                  <a:lnTo>
                    <a:pt x="1013" y="23"/>
                  </a:lnTo>
                  <a:lnTo>
                    <a:pt x="949" y="2"/>
                  </a:lnTo>
                  <a:lnTo>
                    <a:pt x="185" y="0"/>
                  </a:lnTo>
                  <a:close/>
                </a:path>
              </a:pathLst>
            </a:custGeom>
            <a:solidFill>
              <a:schemeClr val="bg1">
                <a:lumMod val="95000"/>
              </a:schemeClr>
            </a:solidFill>
            <a:ln w="19050">
              <a:solidFill>
                <a:srgbClr val="009999"/>
              </a:solidFill>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4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US" sz="4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Ruth Krystopolski</a:t>
              </a:r>
              <a:br>
                <a:rPr kumimoji="0" lang="en-US" sz="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SVP / Population Health</a:t>
              </a:r>
            </a:p>
          </p:txBody>
        </p:sp>
        <p:sp>
          <p:nvSpPr>
            <p:cNvPr id="39" name="Freeform 60"/>
            <p:cNvSpPr>
              <a:spLocks/>
            </p:cNvSpPr>
            <p:nvPr/>
          </p:nvSpPr>
          <p:spPr bwMode="auto">
            <a:xfrm>
              <a:off x="5737645" y="1267010"/>
              <a:ext cx="1001794" cy="1399585"/>
            </a:xfrm>
            <a:custGeom>
              <a:avLst/>
              <a:gdLst>
                <a:gd name="T0" fmla="+- 0 1418 1233"/>
                <a:gd name="T1" fmla="*/ T0 w 1110"/>
                <a:gd name="T2" fmla="+- 0 6847 6847"/>
                <a:gd name="T3" fmla="*/ 6847 h 1870"/>
                <a:gd name="T4" fmla="+- 0 1351 1233"/>
                <a:gd name="T5" fmla="*/ T4 w 1110"/>
                <a:gd name="T6" fmla="+- 0 6859 6847"/>
                <a:gd name="T7" fmla="*/ 6859 h 1870"/>
                <a:gd name="T8" fmla="+- 0 1295 1233"/>
                <a:gd name="T9" fmla="*/ T8 w 1110"/>
                <a:gd name="T10" fmla="+- 0 6893 6847"/>
                <a:gd name="T11" fmla="*/ 6893 h 1870"/>
                <a:gd name="T12" fmla="+- 0 1255 1233"/>
                <a:gd name="T13" fmla="*/ T12 w 1110"/>
                <a:gd name="T14" fmla="+- 0 6944 6847"/>
                <a:gd name="T15" fmla="*/ 6944 h 1870"/>
                <a:gd name="T16" fmla="+- 0 1234 1233"/>
                <a:gd name="T17" fmla="*/ T16 w 1110"/>
                <a:gd name="T18" fmla="+- 0 7007 6847"/>
                <a:gd name="T19" fmla="*/ 7007 h 1870"/>
                <a:gd name="T20" fmla="+- 0 1233 1233"/>
                <a:gd name="T21" fmla="*/ T20 w 1110"/>
                <a:gd name="T22" fmla="+- 0 7030 6847"/>
                <a:gd name="T23" fmla="*/ 7030 h 1870"/>
                <a:gd name="T24" fmla="+- 0 1233 1233"/>
                <a:gd name="T25" fmla="*/ T24 w 1110"/>
                <a:gd name="T26" fmla="+- 0 8534 6847"/>
                <a:gd name="T27" fmla="*/ 8534 h 1870"/>
                <a:gd name="T28" fmla="+- 0 1245 1233"/>
                <a:gd name="T29" fmla="*/ T28 w 1110"/>
                <a:gd name="T30" fmla="+- 0 8599 6847"/>
                <a:gd name="T31" fmla="*/ 8599 h 1870"/>
                <a:gd name="T32" fmla="+- 0 1279 1233"/>
                <a:gd name="T33" fmla="*/ T32 w 1110"/>
                <a:gd name="T34" fmla="+- 0 8654 6847"/>
                <a:gd name="T35" fmla="*/ 8654 h 1870"/>
                <a:gd name="T36" fmla="+- 0 1329 1233"/>
                <a:gd name="T37" fmla="*/ T36 w 1110"/>
                <a:gd name="T38" fmla="+- 0 8695 6847"/>
                <a:gd name="T39" fmla="*/ 8695 h 1870"/>
                <a:gd name="T40" fmla="+- 0 1393 1233"/>
                <a:gd name="T41" fmla="*/ T40 w 1110"/>
                <a:gd name="T42" fmla="+- 0 8715 6847"/>
                <a:gd name="T43" fmla="*/ 8715 h 1870"/>
                <a:gd name="T44" fmla="+- 0 1416 1233"/>
                <a:gd name="T45" fmla="*/ T44 w 1110"/>
                <a:gd name="T46" fmla="+- 0 8717 6847"/>
                <a:gd name="T47" fmla="*/ 8717 h 1870"/>
                <a:gd name="T48" fmla="+- 0 2158 1233"/>
                <a:gd name="T49" fmla="*/ T48 w 1110"/>
                <a:gd name="T50" fmla="+- 0 8717 6847"/>
                <a:gd name="T51" fmla="*/ 8717 h 1870"/>
                <a:gd name="T52" fmla="+- 0 2224 1233"/>
                <a:gd name="T53" fmla="*/ T52 w 1110"/>
                <a:gd name="T54" fmla="+- 0 8705 6847"/>
                <a:gd name="T55" fmla="*/ 8705 h 1870"/>
                <a:gd name="T56" fmla="+- 0 2280 1233"/>
                <a:gd name="T57" fmla="*/ T56 w 1110"/>
                <a:gd name="T58" fmla="+- 0 8671 6847"/>
                <a:gd name="T59" fmla="*/ 8671 h 1870"/>
                <a:gd name="T60" fmla="+- 0 2320 1233"/>
                <a:gd name="T61" fmla="*/ T60 w 1110"/>
                <a:gd name="T62" fmla="+- 0 8620 6847"/>
                <a:gd name="T63" fmla="*/ 8620 h 1870"/>
                <a:gd name="T64" fmla="+- 0 2341 1233"/>
                <a:gd name="T65" fmla="*/ T64 w 1110"/>
                <a:gd name="T66" fmla="+- 0 8557 6847"/>
                <a:gd name="T67" fmla="*/ 8557 h 1870"/>
                <a:gd name="T68" fmla="+- 0 2343 1233"/>
                <a:gd name="T69" fmla="*/ T68 w 1110"/>
                <a:gd name="T70" fmla="+- 0 8534 6847"/>
                <a:gd name="T71" fmla="*/ 8534 h 1870"/>
                <a:gd name="T72" fmla="+- 0 2342 1233"/>
                <a:gd name="T73" fmla="*/ T72 w 1110"/>
                <a:gd name="T74" fmla="+- 0 7030 6847"/>
                <a:gd name="T75" fmla="*/ 7030 h 1870"/>
                <a:gd name="T76" fmla="+- 0 2330 1233"/>
                <a:gd name="T77" fmla="*/ T76 w 1110"/>
                <a:gd name="T78" fmla="+- 0 6966 6847"/>
                <a:gd name="T79" fmla="*/ 6966 h 1870"/>
                <a:gd name="T80" fmla="+- 0 2296 1233"/>
                <a:gd name="T81" fmla="*/ T80 w 1110"/>
                <a:gd name="T82" fmla="+- 0 6910 6847"/>
                <a:gd name="T83" fmla="*/ 6910 h 1870"/>
                <a:gd name="T84" fmla="+- 0 2246 1233"/>
                <a:gd name="T85" fmla="*/ T84 w 1110"/>
                <a:gd name="T86" fmla="+- 0 6869 6847"/>
                <a:gd name="T87" fmla="*/ 6869 h 1870"/>
                <a:gd name="T88" fmla="+- 0 2182 1233"/>
                <a:gd name="T89" fmla="*/ T88 w 1110"/>
                <a:gd name="T90" fmla="+- 0 6849 6847"/>
                <a:gd name="T91" fmla="*/ 6849 h 1870"/>
                <a:gd name="T92" fmla="+- 0 1418 1233"/>
                <a:gd name="T93" fmla="*/ T92 w 1110"/>
                <a:gd name="T94" fmla="+- 0 6847 6847"/>
                <a:gd name="T95" fmla="*/ 6847 h 18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110" h="1870">
                  <a:moveTo>
                    <a:pt x="185" y="0"/>
                  </a:moveTo>
                  <a:lnTo>
                    <a:pt x="118" y="12"/>
                  </a:lnTo>
                  <a:lnTo>
                    <a:pt x="62" y="46"/>
                  </a:lnTo>
                  <a:lnTo>
                    <a:pt x="22" y="97"/>
                  </a:lnTo>
                  <a:lnTo>
                    <a:pt x="1" y="160"/>
                  </a:lnTo>
                  <a:lnTo>
                    <a:pt x="0" y="183"/>
                  </a:lnTo>
                  <a:lnTo>
                    <a:pt x="0" y="1687"/>
                  </a:lnTo>
                  <a:lnTo>
                    <a:pt x="12" y="1752"/>
                  </a:lnTo>
                  <a:lnTo>
                    <a:pt x="46" y="1807"/>
                  </a:lnTo>
                  <a:lnTo>
                    <a:pt x="96" y="1848"/>
                  </a:lnTo>
                  <a:lnTo>
                    <a:pt x="160" y="1868"/>
                  </a:lnTo>
                  <a:lnTo>
                    <a:pt x="183" y="1870"/>
                  </a:lnTo>
                  <a:lnTo>
                    <a:pt x="925" y="1870"/>
                  </a:lnTo>
                  <a:lnTo>
                    <a:pt x="991" y="1858"/>
                  </a:lnTo>
                  <a:lnTo>
                    <a:pt x="1047" y="1824"/>
                  </a:lnTo>
                  <a:lnTo>
                    <a:pt x="1087" y="1773"/>
                  </a:lnTo>
                  <a:lnTo>
                    <a:pt x="1108" y="1710"/>
                  </a:lnTo>
                  <a:lnTo>
                    <a:pt x="1110" y="1687"/>
                  </a:lnTo>
                  <a:lnTo>
                    <a:pt x="1109" y="183"/>
                  </a:lnTo>
                  <a:lnTo>
                    <a:pt x="1097" y="119"/>
                  </a:lnTo>
                  <a:lnTo>
                    <a:pt x="1063" y="63"/>
                  </a:lnTo>
                  <a:lnTo>
                    <a:pt x="1013" y="22"/>
                  </a:lnTo>
                  <a:lnTo>
                    <a:pt x="949" y="2"/>
                  </a:lnTo>
                  <a:lnTo>
                    <a:pt x="185" y="0"/>
                  </a:lnTo>
                  <a:close/>
                </a:path>
              </a:pathLst>
            </a:custGeom>
            <a:solidFill>
              <a:schemeClr val="bg1">
                <a:lumMod val="95000"/>
              </a:schemeClr>
            </a:solidFill>
            <a:ln w="19050">
              <a:solidFill>
                <a:srgbClr val="009999"/>
              </a:solidFill>
            </a:ln>
            <a:extLst/>
          </p:spPr>
          <p:style>
            <a:lnRef idx="2">
              <a:schemeClr val="accent5"/>
            </a:lnRef>
            <a:fillRef idx="1">
              <a:schemeClr val="lt1"/>
            </a:fillRef>
            <a:effectRef idx="0">
              <a:schemeClr val="accent5"/>
            </a:effectRef>
            <a:fontRef idx="minor">
              <a:schemeClr val="dk1"/>
            </a:fontRef>
          </p:style>
          <p:txBody>
            <a:bodyPr vert="horz" wrap="square" lIns="0" tIns="0" rIns="0" bIns="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James</a:t>
              </a:r>
              <a:r>
                <a:rPr kumimoji="0" lang="en-US" sz="10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Hunter, MD</a:t>
              </a:r>
              <a:b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SVP / Chief Medical Officer</a:t>
              </a:r>
              <a:endParaRPr kumimoji="0" lang="en-US" sz="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5" name="Freeform 18"/>
            <p:cNvSpPr>
              <a:spLocks/>
            </p:cNvSpPr>
            <p:nvPr/>
          </p:nvSpPr>
          <p:spPr bwMode="auto">
            <a:xfrm>
              <a:off x="706433" y="2552030"/>
              <a:ext cx="1123382" cy="1509092"/>
            </a:xfrm>
            <a:custGeom>
              <a:avLst/>
              <a:gdLst>
                <a:gd name="T0" fmla="+- 0 5783 5598"/>
                <a:gd name="T1" fmla="*/ T0 w 1110"/>
                <a:gd name="T2" fmla="+- 0 2303 2303"/>
                <a:gd name="T3" fmla="*/ 2303 h 1870"/>
                <a:gd name="T4" fmla="+- 0 5717 5598"/>
                <a:gd name="T5" fmla="*/ T4 w 1110"/>
                <a:gd name="T6" fmla="+- 0 2315 2303"/>
                <a:gd name="T7" fmla="*/ 2315 h 1870"/>
                <a:gd name="T8" fmla="+- 0 5661 5598"/>
                <a:gd name="T9" fmla="*/ T8 w 1110"/>
                <a:gd name="T10" fmla="+- 0 2349 2303"/>
                <a:gd name="T11" fmla="*/ 2349 h 1870"/>
                <a:gd name="T12" fmla="+- 0 5620 5598"/>
                <a:gd name="T13" fmla="*/ T12 w 1110"/>
                <a:gd name="T14" fmla="+- 0 2400 2303"/>
                <a:gd name="T15" fmla="*/ 2400 h 1870"/>
                <a:gd name="T16" fmla="+- 0 5600 5598"/>
                <a:gd name="T17" fmla="*/ T16 w 1110"/>
                <a:gd name="T18" fmla="+- 0 2463 2303"/>
                <a:gd name="T19" fmla="*/ 2463 h 1870"/>
                <a:gd name="T20" fmla="+- 0 5598 5598"/>
                <a:gd name="T21" fmla="*/ T20 w 1110"/>
                <a:gd name="T22" fmla="+- 0 2486 2303"/>
                <a:gd name="T23" fmla="*/ 2486 h 1870"/>
                <a:gd name="T24" fmla="+- 0 5598 5598"/>
                <a:gd name="T25" fmla="*/ T24 w 1110"/>
                <a:gd name="T26" fmla="+- 0 3990 2303"/>
                <a:gd name="T27" fmla="*/ 3990 h 1870"/>
                <a:gd name="T28" fmla="+- 0 5610 5598"/>
                <a:gd name="T29" fmla="*/ T28 w 1110"/>
                <a:gd name="T30" fmla="+- 0 4054 2303"/>
                <a:gd name="T31" fmla="*/ 4054 h 1870"/>
                <a:gd name="T32" fmla="+- 0 5644 5598"/>
                <a:gd name="T33" fmla="*/ T32 w 1110"/>
                <a:gd name="T34" fmla="+- 0 4110 2303"/>
                <a:gd name="T35" fmla="*/ 4110 h 1870"/>
                <a:gd name="T36" fmla="+- 0 5695 5598"/>
                <a:gd name="T37" fmla="*/ T36 w 1110"/>
                <a:gd name="T38" fmla="+- 0 4151 2303"/>
                <a:gd name="T39" fmla="*/ 4151 h 1870"/>
                <a:gd name="T40" fmla="+- 0 5758 5598"/>
                <a:gd name="T41" fmla="*/ T40 w 1110"/>
                <a:gd name="T42" fmla="+- 0 4171 2303"/>
                <a:gd name="T43" fmla="*/ 4171 h 1870"/>
                <a:gd name="T44" fmla="+- 0 5781 5598"/>
                <a:gd name="T45" fmla="*/ T44 w 1110"/>
                <a:gd name="T46" fmla="+- 0 4173 2303"/>
                <a:gd name="T47" fmla="*/ 4173 h 1870"/>
                <a:gd name="T48" fmla="+- 0 6523 5598"/>
                <a:gd name="T49" fmla="*/ T48 w 1110"/>
                <a:gd name="T50" fmla="+- 0 4173 2303"/>
                <a:gd name="T51" fmla="*/ 4173 h 1870"/>
                <a:gd name="T52" fmla="+- 0 6590 5598"/>
                <a:gd name="T53" fmla="*/ T52 w 1110"/>
                <a:gd name="T54" fmla="+- 0 4161 2303"/>
                <a:gd name="T55" fmla="*/ 4161 h 1870"/>
                <a:gd name="T56" fmla="+- 0 6645 5598"/>
                <a:gd name="T57" fmla="*/ T56 w 1110"/>
                <a:gd name="T58" fmla="+- 0 4127 2303"/>
                <a:gd name="T59" fmla="*/ 4127 h 1870"/>
                <a:gd name="T60" fmla="+- 0 6686 5598"/>
                <a:gd name="T61" fmla="*/ T60 w 1110"/>
                <a:gd name="T62" fmla="+- 0 4076 2303"/>
                <a:gd name="T63" fmla="*/ 4076 h 1870"/>
                <a:gd name="T64" fmla="+- 0 6707 5598"/>
                <a:gd name="T65" fmla="*/ T64 w 1110"/>
                <a:gd name="T66" fmla="+- 0 4013 2303"/>
                <a:gd name="T67" fmla="*/ 4013 h 1870"/>
                <a:gd name="T68" fmla="+- 0 6708 5598"/>
                <a:gd name="T69" fmla="*/ T68 w 1110"/>
                <a:gd name="T70" fmla="+- 0 3990 2303"/>
                <a:gd name="T71" fmla="*/ 3990 h 1870"/>
                <a:gd name="T72" fmla="+- 0 6708 5598"/>
                <a:gd name="T73" fmla="*/ T72 w 1110"/>
                <a:gd name="T74" fmla="+- 0 2486 2303"/>
                <a:gd name="T75" fmla="*/ 2486 h 1870"/>
                <a:gd name="T76" fmla="+- 0 6696 5598"/>
                <a:gd name="T77" fmla="*/ T76 w 1110"/>
                <a:gd name="T78" fmla="+- 0 2421 2303"/>
                <a:gd name="T79" fmla="*/ 2421 h 1870"/>
                <a:gd name="T80" fmla="+- 0 6662 5598"/>
                <a:gd name="T81" fmla="*/ T80 w 1110"/>
                <a:gd name="T82" fmla="+- 0 2366 2303"/>
                <a:gd name="T83" fmla="*/ 2366 h 1870"/>
                <a:gd name="T84" fmla="+- 0 6611 5598"/>
                <a:gd name="T85" fmla="*/ T84 w 1110"/>
                <a:gd name="T86" fmla="+- 0 2325 2303"/>
                <a:gd name="T87" fmla="*/ 2325 h 1870"/>
                <a:gd name="T88" fmla="+- 0 6548 5598"/>
                <a:gd name="T89" fmla="*/ T88 w 1110"/>
                <a:gd name="T90" fmla="+- 0 2305 2303"/>
                <a:gd name="T91" fmla="*/ 2305 h 1870"/>
                <a:gd name="T92" fmla="+- 0 5783 5598"/>
                <a:gd name="T93" fmla="*/ T92 w 1110"/>
                <a:gd name="T94" fmla="+- 0 2303 2303"/>
                <a:gd name="T95" fmla="*/ 2303 h 18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110" h="1870">
                  <a:moveTo>
                    <a:pt x="185" y="0"/>
                  </a:moveTo>
                  <a:lnTo>
                    <a:pt x="119" y="12"/>
                  </a:lnTo>
                  <a:lnTo>
                    <a:pt x="63" y="46"/>
                  </a:lnTo>
                  <a:lnTo>
                    <a:pt x="22" y="97"/>
                  </a:lnTo>
                  <a:lnTo>
                    <a:pt x="2" y="160"/>
                  </a:lnTo>
                  <a:lnTo>
                    <a:pt x="0" y="183"/>
                  </a:lnTo>
                  <a:lnTo>
                    <a:pt x="0" y="1687"/>
                  </a:lnTo>
                  <a:lnTo>
                    <a:pt x="12" y="1751"/>
                  </a:lnTo>
                  <a:lnTo>
                    <a:pt x="46" y="1807"/>
                  </a:lnTo>
                  <a:lnTo>
                    <a:pt x="97" y="1848"/>
                  </a:lnTo>
                  <a:lnTo>
                    <a:pt x="160" y="1868"/>
                  </a:lnTo>
                  <a:lnTo>
                    <a:pt x="183" y="1870"/>
                  </a:lnTo>
                  <a:lnTo>
                    <a:pt x="925" y="1870"/>
                  </a:lnTo>
                  <a:lnTo>
                    <a:pt x="992" y="1858"/>
                  </a:lnTo>
                  <a:lnTo>
                    <a:pt x="1047" y="1824"/>
                  </a:lnTo>
                  <a:lnTo>
                    <a:pt x="1088" y="1773"/>
                  </a:lnTo>
                  <a:lnTo>
                    <a:pt x="1109" y="1710"/>
                  </a:lnTo>
                  <a:lnTo>
                    <a:pt x="1110" y="1687"/>
                  </a:lnTo>
                  <a:lnTo>
                    <a:pt x="1110" y="183"/>
                  </a:lnTo>
                  <a:lnTo>
                    <a:pt x="1098" y="118"/>
                  </a:lnTo>
                  <a:lnTo>
                    <a:pt x="1064" y="63"/>
                  </a:lnTo>
                  <a:lnTo>
                    <a:pt x="1013" y="22"/>
                  </a:lnTo>
                  <a:lnTo>
                    <a:pt x="950" y="2"/>
                  </a:lnTo>
                  <a:lnTo>
                    <a:pt x="185" y="0"/>
                  </a:lnTo>
                  <a:close/>
                </a:path>
              </a:pathLst>
            </a:custGeom>
            <a:solidFill>
              <a:schemeClr val="bg1">
                <a:lumMod val="95000"/>
              </a:schemeClr>
            </a:solidFill>
            <a:ln w="19050">
              <a:solidFill>
                <a:srgbClr val="009999"/>
              </a:solidFill>
              <a:headEnd/>
              <a:tailEn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Roger Ray, MD</a:t>
              </a:r>
              <a:br>
                <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EVP &amp;</a:t>
              </a:r>
              <a:br>
                <a:rPr kumimoji="0" lang="en-US" sz="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Chief Physician Executive</a:t>
              </a:r>
            </a:p>
          </p:txBody>
        </p:sp>
        <p:sp>
          <p:nvSpPr>
            <p:cNvPr id="44" name="Freeform 48"/>
            <p:cNvSpPr>
              <a:spLocks/>
            </p:cNvSpPr>
            <p:nvPr/>
          </p:nvSpPr>
          <p:spPr bwMode="auto">
            <a:xfrm>
              <a:off x="3646360" y="3715968"/>
              <a:ext cx="1226723" cy="1647769"/>
            </a:xfrm>
            <a:custGeom>
              <a:avLst/>
              <a:gdLst>
                <a:gd name="T0" fmla="+- 0 5797 5612"/>
                <a:gd name="T1" fmla="*/ T0 w 1110"/>
                <a:gd name="T2" fmla="+- 0 6867 6867"/>
                <a:gd name="T3" fmla="*/ 6867 h 1870"/>
                <a:gd name="T4" fmla="+- 0 5731 5612"/>
                <a:gd name="T5" fmla="*/ T4 w 1110"/>
                <a:gd name="T6" fmla="+- 0 6879 6867"/>
                <a:gd name="T7" fmla="*/ 6879 h 1870"/>
                <a:gd name="T8" fmla="+- 0 5675 5612"/>
                <a:gd name="T9" fmla="*/ T8 w 1110"/>
                <a:gd name="T10" fmla="+- 0 6913 6867"/>
                <a:gd name="T11" fmla="*/ 6913 h 1870"/>
                <a:gd name="T12" fmla="+- 0 5634 5612"/>
                <a:gd name="T13" fmla="*/ T12 w 1110"/>
                <a:gd name="T14" fmla="+- 0 6964 6867"/>
                <a:gd name="T15" fmla="*/ 6964 h 1870"/>
                <a:gd name="T16" fmla="+- 0 5614 5612"/>
                <a:gd name="T17" fmla="*/ T16 w 1110"/>
                <a:gd name="T18" fmla="+- 0 7027 6867"/>
                <a:gd name="T19" fmla="*/ 7027 h 1870"/>
                <a:gd name="T20" fmla="+- 0 5612 5612"/>
                <a:gd name="T21" fmla="*/ T20 w 1110"/>
                <a:gd name="T22" fmla="+- 0 7050 6867"/>
                <a:gd name="T23" fmla="*/ 7050 h 1870"/>
                <a:gd name="T24" fmla="+- 0 5612 5612"/>
                <a:gd name="T25" fmla="*/ T24 w 1110"/>
                <a:gd name="T26" fmla="+- 0 8554 6867"/>
                <a:gd name="T27" fmla="*/ 8554 h 1870"/>
                <a:gd name="T28" fmla="+- 0 5624 5612"/>
                <a:gd name="T29" fmla="*/ T28 w 1110"/>
                <a:gd name="T30" fmla="+- 0 8618 6867"/>
                <a:gd name="T31" fmla="*/ 8618 h 1870"/>
                <a:gd name="T32" fmla="+- 0 5658 5612"/>
                <a:gd name="T33" fmla="*/ T32 w 1110"/>
                <a:gd name="T34" fmla="+- 0 8674 6867"/>
                <a:gd name="T35" fmla="*/ 8674 h 1870"/>
                <a:gd name="T36" fmla="+- 0 5709 5612"/>
                <a:gd name="T37" fmla="*/ T36 w 1110"/>
                <a:gd name="T38" fmla="+- 0 8715 6867"/>
                <a:gd name="T39" fmla="*/ 8715 h 1870"/>
                <a:gd name="T40" fmla="+- 0 5772 5612"/>
                <a:gd name="T41" fmla="*/ T40 w 1110"/>
                <a:gd name="T42" fmla="+- 0 8735 6867"/>
                <a:gd name="T43" fmla="*/ 8735 h 1870"/>
                <a:gd name="T44" fmla="+- 0 5795 5612"/>
                <a:gd name="T45" fmla="*/ T44 w 1110"/>
                <a:gd name="T46" fmla="+- 0 8737 6867"/>
                <a:gd name="T47" fmla="*/ 8737 h 1870"/>
                <a:gd name="T48" fmla="+- 0 6537 5612"/>
                <a:gd name="T49" fmla="*/ T48 w 1110"/>
                <a:gd name="T50" fmla="+- 0 8737 6867"/>
                <a:gd name="T51" fmla="*/ 8737 h 1870"/>
                <a:gd name="T52" fmla="+- 0 6603 5612"/>
                <a:gd name="T53" fmla="*/ T52 w 1110"/>
                <a:gd name="T54" fmla="+- 0 8725 6867"/>
                <a:gd name="T55" fmla="*/ 8725 h 1870"/>
                <a:gd name="T56" fmla="+- 0 6659 5612"/>
                <a:gd name="T57" fmla="*/ T56 w 1110"/>
                <a:gd name="T58" fmla="+- 0 8691 6867"/>
                <a:gd name="T59" fmla="*/ 8691 h 1870"/>
                <a:gd name="T60" fmla="+- 0 6700 5612"/>
                <a:gd name="T61" fmla="*/ T60 w 1110"/>
                <a:gd name="T62" fmla="+- 0 8640 6867"/>
                <a:gd name="T63" fmla="*/ 8640 h 1870"/>
                <a:gd name="T64" fmla="+- 0 6720 5612"/>
                <a:gd name="T65" fmla="*/ T64 w 1110"/>
                <a:gd name="T66" fmla="+- 0 8577 6867"/>
                <a:gd name="T67" fmla="*/ 8577 h 1870"/>
                <a:gd name="T68" fmla="+- 0 6722 5612"/>
                <a:gd name="T69" fmla="*/ T68 w 1110"/>
                <a:gd name="T70" fmla="+- 0 8554 6867"/>
                <a:gd name="T71" fmla="*/ 8554 h 1870"/>
                <a:gd name="T72" fmla="+- 0 6722 5612"/>
                <a:gd name="T73" fmla="*/ T72 w 1110"/>
                <a:gd name="T74" fmla="+- 0 7050 6867"/>
                <a:gd name="T75" fmla="*/ 7050 h 1870"/>
                <a:gd name="T76" fmla="+- 0 6710 5612"/>
                <a:gd name="T77" fmla="*/ T76 w 1110"/>
                <a:gd name="T78" fmla="+- 0 6985 6867"/>
                <a:gd name="T79" fmla="*/ 6985 h 1870"/>
                <a:gd name="T80" fmla="+- 0 6676 5612"/>
                <a:gd name="T81" fmla="*/ T80 w 1110"/>
                <a:gd name="T82" fmla="+- 0 6930 6867"/>
                <a:gd name="T83" fmla="*/ 6930 h 1870"/>
                <a:gd name="T84" fmla="+- 0 6625 5612"/>
                <a:gd name="T85" fmla="*/ T84 w 1110"/>
                <a:gd name="T86" fmla="+- 0 6889 6867"/>
                <a:gd name="T87" fmla="*/ 6889 h 1870"/>
                <a:gd name="T88" fmla="+- 0 6562 5612"/>
                <a:gd name="T89" fmla="*/ T88 w 1110"/>
                <a:gd name="T90" fmla="+- 0 6869 6867"/>
                <a:gd name="T91" fmla="*/ 6869 h 1870"/>
                <a:gd name="T92" fmla="+- 0 5797 5612"/>
                <a:gd name="T93" fmla="*/ T92 w 1110"/>
                <a:gd name="T94" fmla="+- 0 6867 6867"/>
                <a:gd name="T95" fmla="*/ 6867 h 18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110" h="1870">
                  <a:moveTo>
                    <a:pt x="185" y="0"/>
                  </a:moveTo>
                  <a:lnTo>
                    <a:pt x="119" y="12"/>
                  </a:lnTo>
                  <a:lnTo>
                    <a:pt x="63" y="46"/>
                  </a:lnTo>
                  <a:lnTo>
                    <a:pt x="22" y="97"/>
                  </a:lnTo>
                  <a:lnTo>
                    <a:pt x="2" y="160"/>
                  </a:lnTo>
                  <a:lnTo>
                    <a:pt x="0" y="183"/>
                  </a:lnTo>
                  <a:lnTo>
                    <a:pt x="0" y="1687"/>
                  </a:lnTo>
                  <a:lnTo>
                    <a:pt x="12" y="1751"/>
                  </a:lnTo>
                  <a:lnTo>
                    <a:pt x="46" y="1807"/>
                  </a:lnTo>
                  <a:lnTo>
                    <a:pt x="97" y="1848"/>
                  </a:lnTo>
                  <a:lnTo>
                    <a:pt x="160" y="1868"/>
                  </a:lnTo>
                  <a:lnTo>
                    <a:pt x="183" y="1870"/>
                  </a:lnTo>
                  <a:lnTo>
                    <a:pt x="925" y="1870"/>
                  </a:lnTo>
                  <a:lnTo>
                    <a:pt x="991" y="1858"/>
                  </a:lnTo>
                  <a:lnTo>
                    <a:pt x="1047" y="1824"/>
                  </a:lnTo>
                  <a:lnTo>
                    <a:pt x="1088" y="1773"/>
                  </a:lnTo>
                  <a:lnTo>
                    <a:pt x="1108" y="1710"/>
                  </a:lnTo>
                  <a:lnTo>
                    <a:pt x="1110" y="1687"/>
                  </a:lnTo>
                  <a:lnTo>
                    <a:pt x="1110" y="183"/>
                  </a:lnTo>
                  <a:lnTo>
                    <a:pt x="1098" y="118"/>
                  </a:lnTo>
                  <a:lnTo>
                    <a:pt x="1064" y="63"/>
                  </a:lnTo>
                  <a:lnTo>
                    <a:pt x="1013" y="22"/>
                  </a:lnTo>
                  <a:lnTo>
                    <a:pt x="950" y="2"/>
                  </a:lnTo>
                  <a:lnTo>
                    <a:pt x="185" y="0"/>
                  </a:lnTo>
                  <a:close/>
                </a:path>
              </a:pathLst>
            </a:custGeom>
            <a:solidFill>
              <a:schemeClr val="bg1">
                <a:lumMod val="95000"/>
              </a:schemeClr>
            </a:solidFill>
            <a:ln w="19050">
              <a:solidFill>
                <a:srgbClr val="009999"/>
              </a:solidFill>
            </a:ln>
            <a:extLst/>
          </p:spPr>
          <p:style>
            <a:lnRef idx="2">
              <a:schemeClr val="accent5"/>
            </a:lnRef>
            <a:fillRef idx="1">
              <a:schemeClr val="lt1"/>
            </a:fillRef>
            <a:effectRef idx="0">
              <a:schemeClr val="accent5"/>
            </a:effectRef>
            <a:fontRef idx="minor">
              <a:schemeClr val="dk1"/>
            </a:fontRef>
          </p:style>
          <p:txBody>
            <a:bodyPr vert="horz" wrap="square" lIns="0" tIns="0" rIns="0" bIns="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6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US" sz="6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Paul Colavita,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President / SHVI</a:t>
              </a:r>
            </a:p>
          </p:txBody>
        </p:sp>
        <p:sp>
          <p:nvSpPr>
            <p:cNvPr id="42" name="Freeform 53"/>
            <p:cNvSpPr>
              <a:spLocks/>
            </p:cNvSpPr>
            <p:nvPr/>
          </p:nvSpPr>
          <p:spPr bwMode="auto">
            <a:xfrm>
              <a:off x="5174281" y="3715968"/>
              <a:ext cx="1204102" cy="1647769"/>
            </a:xfrm>
            <a:custGeom>
              <a:avLst/>
              <a:gdLst>
                <a:gd name="T0" fmla="+- 0 7219 7034"/>
                <a:gd name="T1" fmla="*/ T0 w 1110"/>
                <a:gd name="T2" fmla="+- 0 6862 6862"/>
                <a:gd name="T3" fmla="*/ 6862 h 1870"/>
                <a:gd name="T4" fmla="+- 0 7152 7034"/>
                <a:gd name="T5" fmla="*/ T4 w 1110"/>
                <a:gd name="T6" fmla="+- 0 6874 6862"/>
                <a:gd name="T7" fmla="*/ 6874 h 1870"/>
                <a:gd name="T8" fmla="+- 0 7097 7034"/>
                <a:gd name="T9" fmla="*/ T8 w 1110"/>
                <a:gd name="T10" fmla="+- 0 6908 6862"/>
                <a:gd name="T11" fmla="*/ 6908 h 1870"/>
                <a:gd name="T12" fmla="+- 0 7056 7034"/>
                <a:gd name="T13" fmla="*/ T12 w 1110"/>
                <a:gd name="T14" fmla="+- 0 6959 6862"/>
                <a:gd name="T15" fmla="*/ 6959 h 1870"/>
                <a:gd name="T16" fmla="+- 0 7035 7034"/>
                <a:gd name="T17" fmla="*/ T16 w 1110"/>
                <a:gd name="T18" fmla="+- 0 7022 6862"/>
                <a:gd name="T19" fmla="*/ 7022 h 1870"/>
                <a:gd name="T20" fmla="+- 0 7034 7034"/>
                <a:gd name="T21" fmla="*/ T20 w 1110"/>
                <a:gd name="T22" fmla="+- 0 7045 6862"/>
                <a:gd name="T23" fmla="*/ 7045 h 1870"/>
                <a:gd name="T24" fmla="+- 0 7034 7034"/>
                <a:gd name="T25" fmla="*/ T24 w 1110"/>
                <a:gd name="T26" fmla="+- 0 8549 6862"/>
                <a:gd name="T27" fmla="*/ 8549 h 1870"/>
                <a:gd name="T28" fmla="+- 0 7046 7034"/>
                <a:gd name="T29" fmla="*/ T28 w 1110"/>
                <a:gd name="T30" fmla="+- 0 8613 6862"/>
                <a:gd name="T31" fmla="*/ 8613 h 1870"/>
                <a:gd name="T32" fmla="+- 0 7080 7034"/>
                <a:gd name="T33" fmla="*/ T32 w 1110"/>
                <a:gd name="T34" fmla="+- 0 8669 6862"/>
                <a:gd name="T35" fmla="*/ 8669 h 1870"/>
                <a:gd name="T36" fmla="+- 0 7131 7034"/>
                <a:gd name="T37" fmla="*/ T36 w 1110"/>
                <a:gd name="T38" fmla="+- 0 8710 6862"/>
                <a:gd name="T39" fmla="*/ 8710 h 1870"/>
                <a:gd name="T40" fmla="+- 0 7194 7034"/>
                <a:gd name="T41" fmla="*/ T40 w 1110"/>
                <a:gd name="T42" fmla="+- 0 8730 6862"/>
                <a:gd name="T43" fmla="*/ 8730 h 1870"/>
                <a:gd name="T44" fmla="+- 0 7217 7034"/>
                <a:gd name="T45" fmla="*/ T44 w 1110"/>
                <a:gd name="T46" fmla="+- 0 8732 6862"/>
                <a:gd name="T47" fmla="*/ 8732 h 1870"/>
                <a:gd name="T48" fmla="+- 0 7959 7034"/>
                <a:gd name="T49" fmla="*/ T48 w 1110"/>
                <a:gd name="T50" fmla="+- 0 8732 6862"/>
                <a:gd name="T51" fmla="*/ 8732 h 1870"/>
                <a:gd name="T52" fmla="+- 0 8025 7034"/>
                <a:gd name="T53" fmla="*/ T52 w 1110"/>
                <a:gd name="T54" fmla="+- 0 8720 6862"/>
                <a:gd name="T55" fmla="*/ 8720 h 1870"/>
                <a:gd name="T56" fmla="+- 0 8081 7034"/>
                <a:gd name="T57" fmla="*/ T56 w 1110"/>
                <a:gd name="T58" fmla="+- 0 8686 6862"/>
                <a:gd name="T59" fmla="*/ 8686 h 1870"/>
                <a:gd name="T60" fmla="+- 0 8122 7034"/>
                <a:gd name="T61" fmla="*/ T60 w 1110"/>
                <a:gd name="T62" fmla="+- 0 8635 6862"/>
                <a:gd name="T63" fmla="*/ 8635 h 1870"/>
                <a:gd name="T64" fmla="+- 0 8142 7034"/>
                <a:gd name="T65" fmla="*/ T64 w 1110"/>
                <a:gd name="T66" fmla="+- 0 8572 6862"/>
                <a:gd name="T67" fmla="*/ 8572 h 1870"/>
                <a:gd name="T68" fmla="+- 0 8144 7034"/>
                <a:gd name="T69" fmla="*/ T68 w 1110"/>
                <a:gd name="T70" fmla="+- 0 8549 6862"/>
                <a:gd name="T71" fmla="*/ 8549 h 1870"/>
                <a:gd name="T72" fmla="+- 0 8144 7034"/>
                <a:gd name="T73" fmla="*/ T72 w 1110"/>
                <a:gd name="T74" fmla="+- 0 7045 6862"/>
                <a:gd name="T75" fmla="*/ 7045 h 1870"/>
                <a:gd name="T76" fmla="+- 0 8132 7034"/>
                <a:gd name="T77" fmla="*/ T76 w 1110"/>
                <a:gd name="T78" fmla="+- 0 6980 6862"/>
                <a:gd name="T79" fmla="*/ 6980 h 1870"/>
                <a:gd name="T80" fmla="+- 0 8098 7034"/>
                <a:gd name="T81" fmla="*/ T80 w 1110"/>
                <a:gd name="T82" fmla="+- 0 6925 6862"/>
                <a:gd name="T83" fmla="*/ 6925 h 1870"/>
                <a:gd name="T84" fmla="+- 0 8047 7034"/>
                <a:gd name="T85" fmla="*/ T84 w 1110"/>
                <a:gd name="T86" fmla="+- 0 6884 6862"/>
                <a:gd name="T87" fmla="*/ 6884 h 1870"/>
                <a:gd name="T88" fmla="+- 0 7984 7034"/>
                <a:gd name="T89" fmla="*/ T88 w 1110"/>
                <a:gd name="T90" fmla="+- 0 6864 6862"/>
                <a:gd name="T91" fmla="*/ 6864 h 1870"/>
                <a:gd name="T92" fmla="+- 0 7219 7034"/>
                <a:gd name="T93" fmla="*/ T92 w 1110"/>
                <a:gd name="T94" fmla="+- 0 6862 6862"/>
                <a:gd name="T95" fmla="*/ 6862 h 18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110" h="1870">
                  <a:moveTo>
                    <a:pt x="185" y="0"/>
                  </a:moveTo>
                  <a:lnTo>
                    <a:pt x="118" y="12"/>
                  </a:lnTo>
                  <a:lnTo>
                    <a:pt x="63" y="46"/>
                  </a:lnTo>
                  <a:lnTo>
                    <a:pt x="22" y="97"/>
                  </a:lnTo>
                  <a:lnTo>
                    <a:pt x="1" y="160"/>
                  </a:lnTo>
                  <a:lnTo>
                    <a:pt x="0" y="183"/>
                  </a:lnTo>
                  <a:lnTo>
                    <a:pt x="0" y="1687"/>
                  </a:lnTo>
                  <a:lnTo>
                    <a:pt x="12" y="1751"/>
                  </a:lnTo>
                  <a:lnTo>
                    <a:pt x="46" y="1807"/>
                  </a:lnTo>
                  <a:lnTo>
                    <a:pt x="97" y="1848"/>
                  </a:lnTo>
                  <a:lnTo>
                    <a:pt x="160" y="1868"/>
                  </a:lnTo>
                  <a:lnTo>
                    <a:pt x="183" y="1870"/>
                  </a:lnTo>
                  <a:lnTo>
                    <a:pt x="925" y="1870"/>
                  </a:lnTo>
                  <a:lnTo>
                    <a:pt x="991" y="1858"/>
                  </a:lnTo>
                  <a:lnTo>
                    <a:pt x="1047" y="1824"/>
                  </a:lnTo>
                  <a:lnTo>
                    <a:pt x="1088" y="1773"/>
                  </a:lnTo>
                  <a:lnTo>
                    <a:pt x="1108" y="1710"/>
                  </a:lnTo>
                  <a:lnTo>
                    <a:pt x="1110" y="1687"/>
                  </a:lnTo>
                  <a:lnTo>
                    <a:pt x="1110" y="183"/>
                  </a:lnTo>
                  <a:lnTo>
                    <a:pt x="1098" y="118"/>
                  </a:lnTo>
                  <a:lnTo>
                    <a:pt x="1064" y="63"/>
                  </a:lnTo>
                  <a:lnTo>
                    <a:pt x="1013" y="22"/>
                  </a:lnTo>
                  <a:lnTo>
                    <a:pt x="950" y="2"/>
                  </a:lnTo>
                  <a:lnTo>
                    <a:pt x="185" y="0"/>
                  </a:lnTo>
                  <a:close/>
                </a:path>
              </a:pathLst>
            </a:custGeom>
            <a:solidFill>
              <a:schemeClr val="bg1">
                <a:lumMod val="95000"/>
              </a:schemeClr>
            </a:solidFill>
            <a:ln w="19050">
              <a:solidFill>
                <a:srgbClr val="009999"/>
              </a:solidFill>
            </a:ln>
            <a:extLst/>
          </p:spPr>
          <p:style>
            <a:lnRef idx="2">
              <a:schemeClr val="accent5"/>
            </a:lnRef>
            <a:fillRef idx="1">
              <a:schemeClr val="lt1"/>
            </a:fillRef>
            <a:effectRef idx="0">
              <a:schemeClr val="accent5"/>
            </a:effectRef>
            <a:fontRef idx="minor">
              <a:schemeClr val="dk1"/>
            </a:fontRef>
          </p:style>
          <p:txBody>
            <a:bodyPr vert="horz" wrap="square" lIns="0" tIns="0" rIns="0" bIns="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85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br>
                <a:rPr kumimoji="0" lang="en-US" sz="5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Scott Rissmiller,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Deputy Chief Physician Executive</a:t>
              </a:r>
            </a:p>
          </p:txBody>
        </p:sp>
        <p:cxnSp>
          <p:nvCxnSpPr>
            <p:cNvPr id="78" name="Straight Connector 77"/>
            <p:cNvCxnSpPr/>
            <p:nvPr/>
          </p:nvCxnSpPr>
          <p:spPr>
            <a:xfrm flipV="1">
              <a:off x="1824557" y="3190374"/>
              <a:ext cx="211429" cy="2782"/>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cxnSp>
          <p:nvCxnSpPr>
            <p:cNvPr id="84" name="Straight Connector 83"/>
            <p:cNvCxnSpPr/>
            <p:nvPr/>
          </p:nvCxnSpPr>
          <p:spPr>
            <a:xfrm>
              <a:off x="2035985" y="2813773"/>
              <a:ext cx="7261" cy="739369"/>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cxnSp>
          <p:nvCxnSpPr>
            <p:cNvPr id="86" name="Straight Connector 85"/>
            <p:cNvCxnSpPr/>
            <p:nvPr/>
          </p:nvCxnSpPr>
          <p:spPr>
            <a:xfrm>
              <a:off x="2043247" y="2822259"/>
              <a:ext cx="5185317" cy="14299"/>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cxnSp>
          <p:nvCxnSpPr>
            <p:cNvPr id="98" name="Straight Connector 97"/>
            <p:cNvCxnSpPr/>
            <p:nvPr/>
          </p:nvCxnSpPr>
          <p:spPr>
            <a:xfrm>
              <a:off x="2043247" y="3551960"/>
              <a:ext cx="5185317" cy="9917"/>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cxnSp>
          <p:nvCxnSpPr>
            <p:cNvPr id="88" name="Straight Connector 87"/>
            <p:cNvCxnSpPr/>
            <p:nvPr/>
          </p:nvCxnSpPr>
          <p:spPr>
            <a:xfrm flipV="1">
              <a:off x="2608772" y="2698581"/>
              <a:ext cx="90242" cy="112104"/>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cxnSp>
          <p:nvCxnSpPr>
            <p:cNvPr id="102" name="Straight Connector 101"/>
            <p:cNvCxnSpPr/>
            <p:nvPr/>
          </p:nvCxnSpPr>
          <p:spPr>
            <a:xfrm flipV="1">
              <a:off x="5685400" y="2669909"/>
              <a:ext cx="90932" cy="166650"/>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cxnSp>
          <p:nvCxnSpPr>
            <p:cNvPr id="103" name="Straight Connector 102"/>
            <p:cNvCxnSpPr/>
            <p:nvPr/>
          </p:nvCxnSpPr>
          <p:spPr>
            <a:xfrm flipV="1">
              <a:off x="7228564" y="2720839"/>
              <a:ext cx="90338" cy="116346"/>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cxnSp>
          <p:nvCxnSpPr>
            <p:cNvPr id="110" name="Straight Connector 109"/>
            <p:cNvCxnSpPr/>
            <p:nvPr/>
          </p:nvCxnSpPr>
          <p:spPr>
            <a:xfrm flipH="1" flipV="1">
              <a:off x="2594365" y="3565053"/>
              <a:ext cx="85996" cy="157265"/>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cxnSp>
          <p:nvCxnSpPr>
            <p:cNvPr id="117" name="Straight Connector 116"/>
            <p:cNvCxnSpPr/>
            <p:nvPr/>
          </p:nvCxnSpPr>
          <p:spPr>
            <a:xfrm flipH="1" flipV="1">
              <a:off x="5712924" y="3576254"/>
              <a:ext cx="63408" cy="129643"/>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cxnSp>
          <p:nvCxnSpPr>
            <p:cNvPr id="118" name="Straight Connector 117"/>
            <p:cNvCxnSpPr/>
            <p:nvPr/>
          </p:nvCxnSpPr>
          <p:spPr>
            <a:xfrm flipH="1" flipV="1">
              <a:off x="7228565" y="3561878"/>
              <a:ext cx="109247" cy="147740"/>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pic>
          <p:nvPicPr>
            <p:cNvPr id="10" name="Picture 9"/>
            <p:cNvPicPr>
              <a:picLocks noChangeAspect="1"/>
            </p:cNvPicPr>
            <p:nvPr/>
          </p:nvPicPr>
          <p:blipFill>
            <a:blip r:embed="rId2"/>
            <a:stretch>
              <a:fillRect/>
            </a:stretch>
          </p:blipFill>
          <p:spPr>
            <a:xfrm>
              <a:off x="3500381" y="1355560"/>
              <a:ext cx="676656" cy="875975"/>
            </a:xfrm>
            <a:prstGeom prst="rect">
              <a:avLst/>
            </a:prstGeom>
          </p:spPr>
        </p:pic>
        <p:pic>
          <p:nvPicPr>
            <p:cNvPr id="15" name="Picture 14"/>
            <p:cNvPicPr>
              <a:picLocks noChangeAspect="1"/>
            </p:cNvPicPr>
            <p:nvPr/>
          </p:nvPicPr>
          <p:blipFill>
            <a:blip r:embed="rId3"/>
            <a:stretch>
              <a:fillRect/>
            </a:stretch>
          </p:blipFill>
          <p:spPr>
            <a:xfrm>
              <a:off x="5901263" y="1394393"/>
              <a:ext cx="676656" cy="740942"/>
            </a:xfrm>
            <a:prstGeom prst="rect">
              <a:avLst/>
            </a:prstGeom>
          </p:spPr>
        </p:pic>
        <p:pic>
          <p:nvPicPr>
            <p:cNvPr id="26" name="Picture 25"/>
            <p:cNvPicPr>
              <a:picLocks noChangeAspect="1"/>
            </p:cNvPicPr>
            <p:nvPr/>
          </p:nvPicPr>
          <p:blipFill>
            <a:blip r:embed="rId4"/>
            <a:stretch>
              <a:fillRect/>
            </a:stretch>
          </p:blipFill>
          <p:spPr>
            <a:xfrm>
              <a:off x="3867775" y="3874010"/>
              <a:ext cx="813873" cy="988948"/>
            </a:xfrm>
            <a:prstGeom prst="rect">
              <a:avLst/>
            </a:prstGeom>
          </p:spPr>
        </p:pic>
        <p:sp>
          <p:nvSpPr>
            <p:cNvPr id="57" name="Freeform 40"/>
            <p:cNvSpPr>
              <a:spLocks/>
            </p:cNvSpPr>
            <p:nvPr/>
          </p:nvSpPr>
          <p:spPr bwMode="auto">
            <a:xfrm>
              <a:off x="2219319" y="3722318"/>
              <a:ext cx="1164841" cy="1641419"/>
            </a:xfrm>
            <a:custGeom>
              <a:avLst/>
              <a:gdLst>
                <a:gd name="T0" fmla="+- 0 8688 8503"/>
                <a:gd name="T1" fmla="*/ T0 w 1110"/>
                <a:gd name="T2" fmla="+- 0 6856 6856"/>
                <a:gd name="T3" fmla="*/ 6856 h 1870"/>
                <a:gd name="T4" fmla="+- 0 8622 8503"/>
                <a:gd name="T5" fmla="*/ T4 w 1110"/>
                <a:gd name="T6" fmla="+- 0 6869 6856"/>
                <a:gd name="T7" fmla="*/ 6869 h 1870"/>
                <a:gd name="T8" fmla="+- 0 8566 8503"/>
                <a:gd name="T9" fmla="*/ T8 w 1110"/>
                <a:gd name="T10" fmla="+- 0 6902 6856"/>
                <a:gd name="T11" fmla="*/ 6902 h 1870"/>
                <a:gd name="T12" fmla="+- 0 8526 8503"/>
                <a:gd name="T13" fmla="*/ T12 w 1110"/>
                <a:gd name="T14" fmla="+- 0 6953 6856"/>
                <a:gd name="T15" fmla="*/ 6953 h 1870"/>
                <a:gd name="T16" fmla="+- 0 8505 8503"/>
                <a:gd name="T17" fmla="*/ T16 w 1110"/>
                <a:gd name="T18" fmla="+- 0 7016 6856"/>
                <a:gd name="T19" fmla="*/ 7016 h 1870"/>
                <a:gd name="T20" fmla="+- 0 8503 8503"/>
                <a:gd name="T21" fmla="*/ T20 w 1110"/>
                <a:gd name="T22" fmla="+- 0 7039 6856"/>
                <a:gd name="T23" fmla="*/ 7039 h 1870"/>
                <a:gd name="T24" fmla="+- 0 8504 8503"/>
                <a:gd name="T25" fmla="*/ T24 w 1110"/>
                <a:gd name="T26" fmla="+- 0 8543 6856"/>
                <a:gd name="T27" fmla="*/ 8543 h 1870"/>
                <a:gd name="T28" fmla="+- 0 8516 8503"/>
                <a:gd name="T29" fmla="*/ T28 w 1110"/>
                <a:gd name="T30" fmla="+- 0 8608 6856"/>
                <a:gd name="T31" fmla="*/ 8608 h 1870"/>
                <a:gd name="T32" fmla="+- 0 8550 8503"/>
                <a:gd name="T33" fmla="*/ T32 w 1110"/>
                <a:gd name="T34" fmla="+- 0 8664 6856"/>
                <a:gd name="T35" fmla="*/ 8664 h 1870"/>
                <a:gd name="T36" fmla="+- 0 8600 8503"/>
                <a:gd name="T37" fmla="*/ T36 w 1110"/>
                <a:gd name="T38" fmla="+- 0 8704 6856"/>
                <a:gd name="T39" fmla="*/ 8704 h 1870"/>
                <a:gd name="T40" fmla="+- 0 8663 8503"/>
                <a:gd name="T41" fmla="*/ T40 w 1110"/>
                <a:gd name="T42" fmla="+- 0 8725 6856"/>
                <a:gd name="T43" fmla="*/ 8725 h 1870"/>
                <a:gd name="T44" fmla="+- 0 8686 8503"/>
                <a:gd name="T45" fmla="*/ T44 w 1110"/>
                <a:gd name="T46" fmla="+- 0 8726 6856"/>
                <a:gd name="T47" fmla="*/ 8726 h 1870"/>
                <a:gd name="T48" fmla="+- 0 9429 8503"/>
                <a:gd name="T49" fmla="*/ T48 w 1110"/>
                <a:gd name="T50" fmla="+- 0 8726 6856"/>
                <a:gd name="T51" fmla="*/ 8726 h 1870"/>
                <a:gd name="T52" fmla="+- 0 9495 8503"/>
                <a:gd name="T53" fmla="*/ T52 w 1110"/>
                <a:gd name="T54" fmla="+- 0 8714 6856"/>
                <a:gd name="T55" fmla="*/ 8714 h 1870"/>
                <a:gd name="T56" fmla="+- 0 9551 8503"/>
                <a:gd name="T57" fmla="*/ T56 w 1110"/>
                <a:gd name="T58" fmla="+- 0 8680 6856"/>
                <a:gd name="T59" fmla="*/ 8680 h 1870"/>
                <a:gd name="T60" fmla="+- 0 9591 8503"/>
                <a:gd name="T61" fmla="*/ T60 w 1110"/>
                <a:gd name="T62" fmla="+- 0 8629 6856"/>
                <a:gd name="T63" fmla="*/ 8629 h 1870"/>
                <a:gd name="T64" fmla="+- 0 9612 8503"/>
                <a:gd name="T65" fmla="*/ T64 w 1110"/>
                <a:gd name="T66" fmla="+- 0 8566 6856"/>
                <a:gd name="T67" fmla="*/ 8566 h 1870"/>
                <a:gd name="T68" fmla="+- 0 9613 8503"/>
                <a:gd name="T69" fmla="*/ T68 w 1110"/>
                <a:gd name="T70" fmla="+- 0 8543 6856"/>
                <a:gd name="T71" fmla="*/ 8543 h 1870"/>
                <a:gd name="T72" fmla="+- 0 9613 8503"/>
                <a:gd name="T73" fmla="*/ T72 w 1110"/>
                <a:gd name="T74" fmla="+- 0 7039 6856"/>
                <a:gd name="T75" fmla="*/ 7039 h 1870"/>
                <a:gd name="T76" fmla="+- 0 9601 8503"/>
                <a:gd name="T77" fmla="*/ T76 w 1110"/>
                <a:gd name="T78" fmla="+- 0 6975 6856"/>
                <a:gd name="T79" fmla="*/ 6975 h 1870"/>
                <a:gd name="T80" fmla="+- 0 9567 8503"/>
                <a:gd name="T81" fmla="*/ T80 w 1110"/>
                <a:gd name="T82" fmla="+- 0 6919 6856"/>
                <a:gd name="T83" fmla="*/ 6919 h 1870"/>
                <a:gd name="T84" fmla="+- 0 9516 8503"/>
                <a:gd name="T85" fmla="*/ T84 w 1110"/>
                <a:gd name="T86" fmla="+- 0 6879 6856"/>
                <a:gd name="T87" fmla="*/ 6879 h 1870"/>
                <a:gd name="T88" fmla="+- 0 9453 8503"/>
                <a:gd name="T89" fmla="*/ T88 w 1110"/>
                <a:gd name="T90" fmla="+- 0 6858 6856"/>
                <a:gd name="T91" fmla="*/ 6858 h 1870"/>
                <a:gd name="T92" fmla="+- 0 8688 8503"/>
                <a:gd name="T93" fmla="*/ T92 w 1110"/>
                <a:gd name="T94" fmla="+- 0 6856 6856"/>
                <a:gd name="T95" fmla="*/ 6856 h 18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110" h="1870">
                  <a:moveTo>
                    <a:pt x="185" y="0"/>
                  </a:moveTo>
                  <a:lnTo>
                    <a:pt x="119" y="13"/>
                  </a:lnTo>
                  <a:lnTo>
                    <a:pt x="63" y="46"/>
                  </a:lnTo>
                  <a:lnTo>
                    <a:pt x="23" y="97"/>
                  </a:lnTo>
                  <a:lnTo>
                    <a:pt x="2" y="160"/>
                  </a:lnTo>
                  <a:lnTo>
                    <a:pt x="0" y="183"/>
                  </a:lnTo>
                  <a:lnTo>
                    <a:pt x="1" y="1687"/>
                  </a:lnTo>
                  <a:lnTo>
                    <a:pt x="13" y="1752"/>
                  </a:lnTo>
                  <a:lnTo>
                    <a:pt x="47" y="1808"/>
                  </a:lnTo>
                  <a:lnTo>
                    <a:pt x="97" y="1848"/>
                  </a:lnTo>
                  <a:lnTo>
                    <a:pt x="160" y="1869"/>
                  </a:lnTo>
                  <a:lnTo>
                    <a:pt x="183" y="1870"/>
                  </a:lnTo>
                  <a:lnTo>
                    <a:pt x="926" y="1870"/>
                  </a:lnTo>
                  <a:lnTo>
                    <a:pt x="992" y="1858"/>
                  </a:lnTo>
                  <a:lnTo>
                    <a:pt x="1048" y="1824"/>
                  </a:lnTo>
                  <a:lnTo>
                    <a:pt x="1088" y="1773"/>
                  </a:lnTo>
                  <a:lnTo>
                    <a:pt x="1109" y="1710"/>
                  </a:lnTo>
                  <a:lnTo>
                    <a:pt x="1110" y="1687"/>
                  </a:lnTo>
                  <a:lnTo>
                    <a:pt x="1110" y="183"/>
                  </a:lnTo>
                  <a:lnTo>
                    <a:pt x="1098" y="119"/>
                  </a:lnTo>
                  <a:lnTo>
                    <a:pt x="1064" y="63"/>
                  </a:lnTo>
                  <a:lnTo>
                    <a:pt x="1013" y="23"/>
                  </a:lnTo>
                  <a:lnTo>
                    <a:pt x="950" y="2"/>
                  </a:lnTo>
                  <a:lnTo>
                    <a:pt x="185" y="0"/>
                  </a:lnTo>
                  <a:close/>
                </a:path>
              </a:pathLst>
            </a:custGeom>
            <a:solidFill>
              <a:schemeClr val="bg1">
                <a:lumMod val="95000"/>
              </a:schemeClr>
            </a:solidFill>
            <a:ln w="19050">
              <a:solidFill>
                <a:srgbClr val="009999"/>
              </a:solidFill>
            </a:ln>
            <a:extLst/>
          </p:spPr>
          <p:style>
            <a:lnRef idx="2">
              <a:schemeClr val="accent5"/>
            </a:lnRef>
            <a:fillRef idx="1">
              <a:schemeClr val="lt1"/>
            </a:fillRef>
            <a:effectRef idx="0">
              <a:schemeClr val="accent5"/>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Tom Laymon</a:t>
              </a:r>
              <a:b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SVP / Chief Care Delivery Operations</a:t>
              </a:r>
            </a:p>
          </p:txBody>
        </p:sp>
        <p:sp>
          <p:nvSpPr>
            <p:cNvPr id="7" name="Rectangle 6"/>
            <p:cNvSpPr/>
            <p:nvPr/>
          </p:nvSpPr>
          <p:spPr>
            <a:xfrm>
              <a:off x="2919597" y="2219970"/>
              <a:ext cx="1762051"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    Derek Raghavan, MD</a:t>
              </a:r>
              <a:b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    President / LCI</a:t>
              </a:r>
            </a:p>
          </p:txBody>
        </p:sp>
        <p:pic>
          <p:nvPicPr>
            <p:cNvPr id="28" name="Picture 27"/>
            <p:cNvPicPr>
              <a:picLocks noChangeAspect="1"/>
            </p:cNvPicPr>
            <p:nvPr/>
          </p:nvPicPr>
          <p:blipFill>
            <a:blip r:embed="rId5"/>
            <a:stretch>
              <a:fillRect/>
            </a:stretch>
          </p:blipFill>
          <p:spPr>
            <a:xfrm>
              <a:off x="2421105" y="3901246"/>
              <a:ext cx="758163" cy="961712"/>
            </a:xfrm>
            <a:prstGeom prst="rect">
              <a:avLst/>
            </a:prstGeom>
            <a:ln>
              <a:noFill/>
            </a:ln>
          </p:spPr>
        </p:pic>
        <p:pic>
          <p:nvPicPr>
            <p:cNvPr id="8" name="Picture 7"/>
            <p:cNvPicPr>
              <a:picLocks noChangeAspect="1"/>
            </p:cNvPicPr>
            <p:nvPr/>
          </p:nvPicPr>
          <p:blipFill>
            <a:blip r:embed="rId6"/>
            <a:stretch>
              <a:fillRect/>
            </a:stretch>
          </p:blipFill>
          <p:spPr>
            <a:xfrm>
              <a:off x="5400873" y="3859272"/>
              <a:ext cx="750917" cy="100368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0143" y="1366165"/>
              <a:ext cx="679455" cy="836516"/>
            </a:xfrm>
            <a:prstGeom prst="rect">
              <a:avLst/>
            </a:prstGeom>
          </p:spPr>
        </p:pic>
        <p:sp>
          <p:nvSpPr>
            <p:cNvPr id="58" name="Freeform 40"/>
            <p:cNvSpPr>
              <a:spLocks/>
            </p:cNvSpPr>
            <p:nvPr/>
          </p:nvSpPr>
          <p:spPr bwMode="auto">
            <a:xfrm>
              <a:off x="6705979" y="3709619"/>
              <a:ext cx="1220026" cy="1626250"/>
            </a:xfrm>
            <a:custGeom>
              <a:avLst/>
              <a:gdLst>
                <a:gd name="T0" fmla="+- 0 8688 8503"/>
                <a:gd name="T1" fmla="*/ T0 w 1110"/>
                <a:gd name="T2" fmla="+- 0 6856 6856"/>
                <a:gd name="T3" fmla="*/ 6856 h 1870"/>
                <a:gd name="T4" fmla="+- 0 8622 8503"/>
                <a:gd name="T5" fmla="*/ T4 w 1110"/>
                <a:gd name="T6" fmla="+- 0 6869 6856"/>
                <a:gd name="T7" fmla="*/ 6869 h 1870"/>
                <a:gd name="T8" fmla="+- 0 8566 8503"/>
                <a:gd name="T9" fmla="*/ T8 w 1110"/>
                <a:gd name="T10" fmla="+- 0 6902 6856"/>
                <a:gd name="T11" fmla="*/ 6902 h 1870"/>
                <a:gd name="T12" fmla="+- 0 8526 8503"/>
                <a:gd name="T13" fmla="*/ T12 w 1110"/>
                <a:gd name="T14" fmla="+- 0 6953 6856"/>
                <a:gd name="T15" fmla="*/ 6953 h 1870"/>
                <a:gd name="T16" fmla="+- 0 8505 8503"/>
                <a:gd name="T17" fmla="*/ T16 w 1110"/>
                <a:gd name="T18" fmla="+- 0 7016 6856"/>
                <a:gd name="T19" fmla="*/ 7016 h 1870"/>
                <a:gd name="T20" fmla="+- 0 8503 8503"/>
                <a:gd name="T21" fmla="*/ T20 w 1110"/>
                <a:gd name="T22" fmla="+- 0 7039 6856"/>
                <a:gd name="T23" fmla="*/ 7039 h 1870"/>
                <a:gd name="T24" fmla="+- 0 8504 8503"/>
                <a:gd name="T25" fmla="*/ T24 w 1110"/>
                <a:gd name="T26" fmla="+- 0 8543 6856"/>
                <a:gd name="T27" fmla="*/ 8543 h 1870"/>
                <a:gd name="T28" fmla="+- 0 8516 8503"/>
                <a:gd name="T29" fmla="*/ T28 w 1110"/>
                <a:gd name="T30" fmla="+- 0 8608 6856"/>
                <a:gd name="T31" fmla="*/ 8608 h 1870"/>
                <a:gd name="T32" fmla="+- 0 8550 8503"/>
                <a:gd name="T33" fmla="*/ T32 w 1110"/>
                <a:gd name="T34" fmla="+- 0 8664 6856"/>
                <a:gd name="T35" fmla="*/ 8664 h 1870"/>
                <a:gd name="T36" fmla="+- 0 8600 8503"/>
                <a:gd name="T37" fmla="*/ T36 w 1110"/>
                <a:gd name="T38" fmla="+- 0 8704 6856"/>
                <a:gd name="T39" fmla="*/ 8704 h 1870"/>
                <a:gd name="T40" fmla="+- 0 8663 8503"/>
                <a:gd name="T41" fmla="*/ T40 w 1110"/>
                <a:gd name="T42" fmla="+- 0 8725 6856"/>
                <a:gd name="T43" fmla="*/ 8725 h 1870"/>
                <a:gd name="T44" fmla="+- 0 8686 8503"/>
                <a:gd name="T45" fmla="*/ T44 w 1110"/>
                <a:gd name="T46" fmla="+- 0 8726 6856"/>
                <a:gd name="T47" fmla="*/ 8726 h 1870"/>
                <a:gd name="T48" fmla="+- 0 9429 8503"/>
                <a:gd name="T49" fmla="*/ T48 w 1110"/>
                <a:gd name="T50" fmla="+- 0 8726 6856"/>
                <a:gd name="T51" fmla="*/ 8726 h 1870"/>
                <a:gd name="T52" fmla="+- 0 9495 8503"/>
                <a:gd name="T53" fmla="*/ T52 w 1110"/>
                <a:gd name="T54" fmla="+- 0 8714 6856"/>
                <a:gd name="T55" fmla="*/ 8714 h 1870"/>
                <a:gd name="T56" fmla="+- 0 9551 8503"/>
                <a:gd name="T57" fmla="*/ T56 w 1110"/>
                <a:gd name="T58" fmla="+- 0 8680 6856"/>
                <a:gd name="T59" fmla="*/ 8680 h 1870"/>
                <a:gd name="T60" fmla="+- 0 9591 8503"/>
                <a:gd name="T61" fmla="*/ T60 w 1110"/>
                <a:gd name="T62" fmla="+- 0 8629 6856"/>
                <a:gd name="T63" fmla="*/ 8629 h 1870"/>
                <a:gd name="T64" fmla="+- 0 9612 8503"/>
                <a:gd name="T65" fmla="*/ T64 w 1110"/>
                <a:gd name="T66" fmla="+- 0 8566 6856"/>
                <a:gd name="T67" fmla="*/ 8566 h 1870"/>
                <a:gd name="T68" fmla="+- 0 9613 8503"/>
                <a:gd name="T69" fmla="*/ T68 w 1110"/>
                <a:gd name="T70" fmla="+- 0 8543 6856"/>
                <a:gd name="T71" fmla="*/ 8543 h 1870"/>
                <a:gd name="T72" fmla="+- 0 9613 8503"/>
                <a:gd name="T73" fmla="*/ T72 w 1110"/>
                <a:gd name="T74" fmla="+- 0 7039 6856"/>
                <a:gd name="T75" fmla="*/ 7039 h 1870"/>
                <a:gd name="T76" fmla="+- 0 9601 8503"/>
                <a:gd name="T77" fmla="*/ T76 w 1110"/>
                <a:gd name="T78" fmla="+- 0 6975 6856"/>
                <a:gd name="T79" fmla="*/ 6975 h 1870"/>
                <a:gd name="T80" fmla="+- 0 9567 8503"/>
                <a:gd name="T81" fmla="*/ T80 w 1110"/>
                <a:gd name="T82" fmla="+- 0 6919 6856"/>
                <a:gd name="T83" fmla="*/ 6919 h 1870"/>
                <a:gd name="T84" fmla="+- 0 9516 8503"/>
                <a:gd name="T85" fmla="*/ T84 w 1110"/>
                <a:gd name="T86" fmla="+- 0 6879 6856"/>
                <a:gd name="T87" fmla="*/ 6879 h 1870"/>
                <a:gd name="T88" fmla="+- 0 9453 8503"/>
                <a:gd name="T89" fmla="*/ T88 w 1110"/>
                <a:gd name="T90" fmla="+- 0 6858 6856"/>
                <a:gd name="T91" fmla="*/ 6858 h 1870"/>
                <a:gd name="T92" fmla="+- 0 8688 8503"/>
                <a:gd name="T93" fmla="*/ T92 w 1110"/>
                <a:gd name="T94" fmla="+- 0 6856 6856"/>
                <a:gd name="T95" fmla="*/ 6856 h 18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110" h="1870">
                  <a:moveTo>
                    <a:pt x="185" y="0"/>
                  </a:moveTo>
                  <a:lnTo>
                    <a:pt x="119" y="13"/>
                  </a:lnTo>
                  <a:lnTo>
                    <a:pt x="63" y="46"/>
                  </a:lnTo>
                  <a:lnTo>
                    <a:pt x="23" y="97"/>
                  </a:lnTo>
                  <a:lnTo>
                    <a:pt x="2" y="160"/>
                  </a:lnTo>
                  <a:lnTo>
                    <a:pt x="0" y="183"/>
                  </a:lnTo>
                  <a:lnTo>
                    <a:pt x="1" y="1687"/>
                  </a:lnTo>
                  <a:lnTo>
                    <a:pt x="13" y="1752"/>
                  </a:lnTo>
                  <a:lnTo>
                    <a:pt x="47" y="1808"/>
                  </a:lnTo>
                  <a:lnTo>
                    <a:pt x="97" y="1848"/>
                  </a:lnTo>
                  <a:lnTo>
                    <a:pt x="160" y="1869"/>
                  </a:lnTo>
                  <a:lnTo>
                    <a:pt x="183" y="1870"/>
                  </a:lnTo>
                  <a:lnTo>
                    <a:pt x="926" y="1870"/>
                  </a:lnTo>
                  <a:lnTo>
                    <a:pt x="992" y="1858"/>
                  </a:lnTo>
                  <a:lnTo>
                    <a:pt x="1048" y="1824"/>
                  </a:lnTo>
                  <a:lnTo>
                    <a:pt x="1088" y="1773"/>
                  </a:lnTo>
                  <a:lnTo>
                    <a:pt x="1109" y="1710"/>
                  </a:lnTo>
                  <a:lnTo>
                    <a:pt x="1110" y="1687"/>
                  </a:lnTo>
                  <a:lnTo>
                    <a:pt x="1110" y="183"/>
                  </a:lnTo>
                  <a:lnTo>
                    <a:pt x="1098" y="119"/>
                  </a:lnTo>
                  <a:lnTo>
                    <a:pt x="1064" y="63"/>
                  </a:lnTo>
                  <a:lnTo>
                    <a:pt x="1013" y="23"/>
                  </a:lnTo>
                  <a:lnTo>
                    <a:pt x="950" y="2"/>
                  </a:lnTo>
                  <a:lnTo>
                    <a:pt x="185" y="0"/>
                  </a:lnTo>
                  <a:close/>
                </a:path>
              </a:pathLst>
            </a:custGeom>
            <a:solidFill>
              <a:schemeClr val="bg1">
                <a:lumMod val="95000"/>
              </a:schemeClr>
            </a:solidFill>
            <a:ln w="19050">
              <a:solidFill>
                <a:srgbClr val="009999"/>
              </a:solidFill>
            </a:ln>
            <a:extLst/>
          </p:spPr>
          <p:style>
            <a:lnRef idx="2">
              <a:schemeClr val="accent5"/>
            </a:lnRef>
            <a:fillRef idx="1">
              <a:schemeClr val="lt1"/>
            </a:fillRef>
            <a:effectRef idx="0">
              <a:schemeClr val="accent5"/>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5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US" sz="5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Jennifer Brady,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CEO / Carolinas Physician Alliance</a:t>
              </a:r>
            </a:p>
          </p:txBody>
        </p:sp>
        <p:cxnSp>
          <p:nvCxnSpPr>
            <p:cNvPr id="48" name="Straight Connector 47"/>
            <p:cNvCxnSpPr/>
            <p:nvPr/>
          </p:nvCxnSpPr>
          <p:spPr>
            <a:xfrm flipH="1" flipV="1">
              <a:off x="4139098" y="3558345"/>
              <a:ext cx="85995" cy="147739"/>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pic>
          <p:nvPicPr>
            <p:cNvPr id="29" name="Picture 28"/>
            <p:cNvPicPr>
              <a:picLocks noChangeAspect="1"/>
            </p:cNvPicPr>
            <p:nvPr/>
          </p:nvPicPr>
          <p:blipFill>
            <a:blip r:embed="rId8"/>
            <a:stretch>
              <a:fillRect/>
            </a:stretch>
          </p:blipFill>
          <p:spPr>
            <a:xfrm>
              <a:off x="4743218" y="1396339"/>
              <a:ext cx="676656" cy="803680"/>
            </a:xfrm>
            <a:prstGeom prst="rect">
              <a:avLst/>
            </a:prstGeom>
          </p:spPr>
        </p:pic>
      </p:grpSp>
      <p:sp>
        <p:nvSpPr>
          <p:cNvPr id="37" name="Slide Number Placeholder 2"/>
          <p:cNvSpPr txBox="1">
            <a:spLocks/>
          </p:cNvSpPr>
          <p:nvPr/>
        </p:nvSpPr>
        <p:spPr>
          <a:xfrm>
            <a:off x="7848600" y="5775325"/>
            <a:ext cx="10668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975328" y="3835510"/>
            <a:ext cx="838899" cy="987278"/>
          </a:xfrm>
          <a:prstGeom prst="rect">
            <a:avLst/>
          </a:prstGeom>
        </p:spPr>
      </p:pic>
      <p:sp>
        <p:nvSpPr>
          <p:cNvPr id="38" name="Freeform 32">
            <a:extLst>
              <a:ext uri="{FF2B5EF4-FFF2-40B4-BE49-F238E27FC236}">
                <a16:creationId xmlns:a16="http://schemas.microsoft.com/office/drawing/2014/main" id="{93CC90C7-7FA4-4952-AD2A-7C169EE022DC}"/>
              </a:ext>
            </a:extLst>
          </p:cNvPr>
          <p:cNvSpPr>
            <a:spLocks/>
          </p:cNvSpPr>
          <p:nvPr/>
        </p:nvSpPr>
        <p:spPr bwMode="auto">
          <a:xfrm>
            <a:off x="7136464" y="1235601"/>
            <a:ext cx="1082451" cy="1420671"/>
          </a:xfrm>
          <a:custGeom>
            <a:avLst/>
            <a:gdLst>
              <a:gd name="T0" fmla="+- 0 3024 2839"/>
              <a:gd name="T1" fmla="*/ T0 w 1110"/>
              <a:gd name="T2" fmla="+- 0 4599 4599"/>
              <a:gd name="T3" fmla="*/ 4599 h 1870"/>
              <a:gd name="T4" fmla="+- 0 2958 2839"/>
              <a:gd name="T5" fmla="*/ T4 w 1110"/>
              <a:gd name="T6" fmla="+- 0 4611 4599"/>
              <a:gd name="T7" fmla="*/ 4611 h 1870"/>
              <a:gd name="T8" fmla="+- 0 2902 2839"/>
              <a:gd name="T9" fmla="*/ T8 w 1110"/>
              <a:gd name="T10" fmla="+- 0 4645 4599"/>
              <a:gd name="T11" fmla="*/ 4645 h 1870"/>
              <a:gd name="T12" fmla="+- 0 2861 2839"/>
              <a:gd name="T13" fmla="*/ T12 w 1110"/>
              <a:gd name="T14" fmla="+- 0 4696 4599"/>
              <a:gd name="T15" fmla="*/ 4696 h 1870"/>
              <a:gd name="T16" fmla="+- 0 2841 2839"/>
              <a:gd name="T17" fmla="*/ T16 w 1110"/>
              <a:gd name="T18" fmla="+- 0 4759 4599"/>
              <a:gd name="T19" fmla="*/ 4759 h 1870"/>
              <a:gd name="T20" fmla="+- 0 2839 2839"/>
              <a:gd name="T21" fmla="*/ T20 w 1110"/>
              <a:gd name="T22" fmla="+- 0 4782 4599"/>
              <a:gd name="T23" fmla="*/ 4782 h 1870"/>
              <a:gd name="T24" fmla="+- 0 2839 2839"/>
              <a:gd name="T25" fmla="*/ T24 w 1110"/>
              <a:gd name="T26" fmla="+- 0 6286 4599"/>
              <a:gd name="T27" fmla="*/ 6286 h 1870"/>
              <a:gd name="T28" fmla="+- 0 2852 2839"/>
              <a:gd name="T29" fmla="*/ T28 w 1110"/>
              <a:gd name="T30" fmla="+- 0 6350 4599"/>
              <a:gd name="T31" fmla="*/ 6350 h 1870"/>
              <a:gd name="T32" fmla="+- 0 2885 2839"/>
              <a:gd name="T33" fmla="*/ T32 w 1110"/>
              <a:gd name="T34" fmla="+- 0 6406 4599"/>
              <a:gd name="T35" fmla="*/ 6406 h 1870"/>
              <a:gd name="T36" fmla="+- 0 2936 2839"/>
              <a:gd name="T37" fmla="*/ T36 w 1110"/>
              <a:gd name="T38" fmla="+- 0 6446 4599"/>
              <a:gd name="T39" fmla="*/ 6446 h 1870"/>
              <a:gd name="T40" fmla="+- 0 2999 2839"/>
              <a:gd name="T41" fmla="*/ T40 w 1110"/>
              <a:gd name="T42" fmla="+- 0 6467 4599"/>
              <a:gd name="T43" fmla="*/ 6467 h 1870"/>
              <a:gd name="T44" fmla="+- 0 3022 2839"/>
              <a:gd name="T45" fmla="*/ T44 w 1110"/>
              <a:gd name="T46" fmla="+- 0 6469 4599"/>
              <a:gd name="T47" fmla="*/ 6469 h 1870"/>
              <a:gd name="T48" fmla="+- 0 3764 2839"/>
              <a:gd name="T49" fmla="*/ T48 w 1110"/>
              <a:gd name="T50" fmla="+- 0 6469 4599"/>
              <a:gd name="T51" fmla="*/ 6469 h 1870"/>
              <a:gd name="T52" fmla="+- 0 3831 2839"/>
              <a:gd name="T53" fmla="*/ T52 w 1110"/>
              <a:gd name="T54" fmla="+- 0 6456 4599"/>
              <a:gd name="T55" fmla="*/ 6456 h 1870"/>
              <a:gd name="T56" fmla="+- 0 3886 2839"/>
              <a:gd name="T57" fmla="*/ T56 w 1110"/>
              <a:gd name="T58" fmla="+- 0 6423 4599"/>
              <a:gd name="T59" fmla="*/ 6423 h 1870"/>
              <a:gd name="T60" fmla="+- 0 3927 2839"/>
              <a:gd name="T61" fmla="*/ T60 w 1110"/>
              <a:gd name="T62" fmla="+- 0 6372 4599"/>
              <a:gd name="T63" fmla="*/ 6372 h 1870"/>
              <a:gd name="T64" fmla="+- 0 3948 2839"/>
              <a:gd name="T65" fmla="*/ T64 w 1110"/>
              <a:gd name="T66" fmla="+- 0 6309 4599"/>
              <a:gd name="T67" fmla="*/ 6309 h 1870"/>
              <a:gd name="T68" fmla="+- 0 3949 2839"/>
              <a:gd name="T69" fmla="*/ T68 w 1110"/>
              <a:gd name="T70" fmla="+- 0 6286 4599"/>
              <a:gd name="T71" fmla="*/ 6286 h 1870"/>
              <a:gd name="T72" fmla="+- 0 3949 2839"/>
              <a:gd name="T73" fmla="*/ T72 w 1110"/>
              <a:gd name="T74" fmla="+- 0 4782 4599"/>
              <a:gd name="T75" fmla="*/ 4782 h 1870"/>
              <a:gd name="T76" fmla="+- 0 3937 2839"/>
              <a:gd name="T77" fmla="*/ T76 w 1110"/>
              <a:gd name="T78" fmla="+- 0 4717 4599"/>
              <a:gd name="T79" fmla="*/ 4717 h 1870"/>
              <a:gd name="T80" fmla="+- 0 3903 2839"/>
              <a:gd name="T81" fmla="*/ T80 w 1110"/>
              <a:gd name="T82" fmla="+- 0 4661 4599"/>
              <a:gd name="T83" fmla="*/ 4661 h 1870"/>
              <a:gd name="T84" fmla="+- 0 3852 2839"/>
              <a:gd name="T85" fmla="*/ T84 w 1110"/>
              <a:gd name="T86" fmla="+- 0 4621 4599"/>
              <a:gd name="T87" fmla="*/ 4621 h 1870"/>
              <a:gd name="T88" fmla="+- 0 3789 2839"/>
              <a:gd name="T89" fmla="*/ T88 w 1110"/>
              <a:gd name="T90" fmla="+- 0 4600 4599"/>
              <a:gd name="T91" fmla="*/ 4600 h 1870"/>
              <a:gd name="T92" fmla="+- 0 3024 2839"/>
              <a:gd name="T93" fmla="*/ T92 w 1110"/>
              <a:gd name="T94" fmla="+- 0 4599 4599"/>
              <a:gd name="T95" fmla="*/ 4599 h 18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110" h="1870">
                <a:moveTo>
                  <a:pt x="185" y="0"/>
                </a:moveTo>
                <a:lnTo>
                  <a:pt x="119" y="12"/>
                </a:lnTo>
                <a:lnTo>
                  <a:pt x="63" y="46"/>
                </a:lnTo>
                <a:lnTo>
                  <a:pt x="22" y="97"/>
                </a:lnTo>
                <a:lnTo>
                  <a:pt x="2" y="160"/>
                </a:lnTo>
                <a:lnTo>
                  <a:pt x="0" y="183"/>
                </a:lnTo>
                <a:lnTo>
                  <a:pt x="0" y="1687"/>
                </a:lnTo>
                <a:lnTo>
                  <a:pt x="13" y="1751"/>
                </a:lnTo>
                <a:lnTo>
                  <a:pt x="46" y="1807"/>
                </a:lnTo>
                <a:lnTo>
                  <a:pt x="97" y="1847"/>
                </a:lnTo>
                <a:lnTo>
                  <a:pt x="160" y="1868"/>
                </a:lnTo>
                <a:lnTo>
                  <a:pt x="183" y="1870"/>
                </a:lnTo>
                <a:lnTo>
                  <a:pt x="925" y="1870"/>
                </a:lnTo>
                <a:lnTo>
                  <a:pt x="992" y="1857"/>
                </a:lnTo>
                <a:lnTo>
                  <a:pt x="1047" y="1824"/>
                </a:lnTo>
                <a:lnTo>
                  <a:pt x="1088" y="1773"/>
                </a:lnTo>
                <a:lnTo>
                  <a:pt x="1109" y="1710"/>
                </a:lnTo>
                <a:lnTo>
                  <a:pt x="1110" y="1687"/>
                </a:lnTo>
                <a:lnTo>
                  <a:pt x="1110" y="183"/>
                </a:lnTo>
                <a:lnTo>
                  <a:pt x="1098" y="118"/>
                </a:lnTo>
                <a:lnTo>
                  <a:pt x="1064" y="62"/>
                </a:lnTo>
                <a:lnTo>
                  <a:pt x="1013" y="22"/>
                </a:lnTo>
                <a:lnTo>
                  <a:pt x="950" y="1"/>
                </a:lnTo>
                <a:lnTo>
                  <a:pt x="185" y="0"/>
                </a:lnTo>
                <a:close/>
              </a:path>
            </a:pathLst>
          </a:custGeom>
          <a:solidFill>
            <a:schemeClr val="bg1">
              <a:lumMod val="95000"/>
            </a:schemeClr>
          </a:solidFill>
          <a:ln w="19050">
            <a:solidFill>
              <a:srgbClr val="009999"/>
            </a:solidFill>
          </a:ln>
          <a:extLst/>
        </p:spPr>
        <p:style>
          <a:lnRef idx="2">
            <a:schemeClr val="accent5"/>
          </a:lnRef>
          <a:fillRef idx="1">
            <a:schemeClr val="lt1"/>
          </a:fillRef>
          <a:effectRef idx="0">
            <a:schemeClr val="accent5"/>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Stacy Nicholson,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President / </a:t>
            </a:r>
            <a:r>
              <a:rPr kumimoji="0" lang="en-US" sz="900" b="0" i="0" u="none" strike="noStrike" kern="0" cap="none" spc="0" normalizeH="0" baseline="0" noProof="0" dirty="0" err="1">
                <a:ln>
                  <a:noFill/>
                </a:ln>
                <a:solidFill>
                  <a:prstClr val="black"/>
                </a:solidFill>
                <a:effectLst/>
                <a:uLnTx/>
                <a:uFillTx/>
                <a:latin typeface="Calibri" panose="020F0502020204030204" pitchFamily="34" charset="0"/>
                <a:ea typeface="+mn-ea"/>
                <a:cs typeface="+mn-cs"/>
              </a:rPr>
              <a:t>Childrens</a:t>
            </a: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900" b="0" i="0" u="none" strike="noStrike" kern="0" cap="none" spc="0" normalizeH="0" baseline="0" noProof="0" dirty="0" err="1">
                <a:ln>
                  <a:noFill/>
                </a:ln>
                <a:solidFill>
                  <a:prstClr val="black"/>
                </a:solidFill>
                <a:effectLst/>
                <a:uLnTx/>
                <a:uFillTx/>
                <a:latin typeface="Calibri" panose="020F0502020204030204" pitchFamily="34" charset="0"/>
                <a:ea typeface="+mn-ea"/>
                <a:cs typeface="+mn-cs"/>
              </a:rPr>
              <a:t>Svcs</a:t>
            </a:r>
            <a:r>
              <a:rPr kumimoji="0" lang="en-US" sz="9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 Pediatrics </a:t>
            </a:r>
          </a:p>
        </p:txBody>
      </p:sp>
      <p:cxnSp>
        <p:nvCxnSpPr>
          <p:cNvPr id="40" name="Straight Connector 39">
            <a:extLst>
              <a:ext uri="{FF2B5EF4-FFF2-40B4-BE49-F238E27FC236}">
                <a16:creationId xmlns:a16="http://schemas.microsoft.com/office/drawing/2014/main" id="{23006D58-4F65-4CA4-A2F5-491FCFCC13A0}"/>
              </a:ext>
            </a:extLst>
          </p:cNvPr>
          <p:cNvCxnSpPr/>
          <p:nvPr/>
        </p:nvCxnSpPr>
        <p:spPr>
          <a:xfrm flipV="1">
            <a:off x="4768752" y="2608518"/>
            <a:ext cx="100717" cy="166650"/>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cxnSp>
        <p:nvCxnSpPr>
          <p:cNvPr id="41" name="Straight Connector 40">
            <a:extLst>
              <a:ext uri="{FF2B5EF4-FFF2-40B4-BE49-F238E27FC236}">
                <a16:creationId xmlns:a16="http://schemas.microsoft.com/office/drawing/2014/main" id="{22229A2C-525F-4292-996E-7626B1822E55}"/>
              </a:ext>
            </a:extLst>
          </p:cNvPr>
          <p:cNvCxnSpPr>
            <a:cxnSpLocks/>
          </p:cNvCxnSpPr>
          <p:nvPr/>
        </p:nvCxnSpPr>
        <p:spPr>
          <a:xfrm flipV="1">
            <a:off x="3926881" y="2633407"/>
            <a:ext cx="58435" cy="109990"/>
          </a:xfrm>
          <a:prstGeom prst="line">
            <a:avLst/>
          </a:prstGeom>
          <a:ln w="19050">
            <a:solidFill>
              <a:srgbClr val="009999"/>
            </a:solidFill>
          </a:ln>
        </p:spPr>
        <p:style>
          <a:lnRef idx="1">
            <a:schemeClr val="accent5"/>
          </a:lnRef>
          <a:fillRef idx="0">
            <a:schemeClr val="accent5"/>
          </a:fillRef>
          <a:effectRef idx="0">
            <a:schemeClr val="accent5"/>
          </a:effectRef>
          <a:fontRef idx="minor">
            <a:schemeClr val="tx1"/>
          </a:fontRef>
        </p:style>
      </p:cxnSp>
      <p:pic>
        <p:nvPicPr>
          <p:cNvPr id="43" name="Picture 42">
            <a:extLst>
              <a:ext uri="{FF2B5EF4-FFF2-40B4-BE49-F238E27FC236}">
                <a16:creationId xmlns:a16="http://schemas.microsoft.com/office/drawing/2014/main" id="{C70A5658-48FD-47AD-BB16-28245A0281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13817" y="1314845"/>
            <a:ext cx="765471" cy="880122"/>
          </a:xfrm>
          <a:prstGeom prst="rect">
            <a:avLst/>
          </a:prstGeom>
        </p:spPr>
      </p:pic>
      <p:pic>
        <p:nvPicPr>
          <p:cNvPr id="45" name="Picture 10" descr="Roger A. Ray, MD">
            <a:extLst>
              <a:ext uri="{FF2B5EF4-FFF2-40B4-BE49-F238E27FC236}">
                <a16:creationId xmlns:a16="http://schemas.microsoft.com/office/drawing/2014/main" id="{33878542-37C6-4BB8-85FF-2F0E9D32FC8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4343" y="2570389"/>
            <a:ext cx="695353"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131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42" name="Rectangle 42"/>
          <p:cNvSpPr>
            <a:spLocks noGrp="1" noChangeArrowheads="1"/>
          </p:cNvSpPr>
          <p:nvPr>
            <p:ph type="title"/>
          </p:nvPr>
        </p:nvSpPr>
        <p:spPr>
          <a:noFill/>
          <a:ln/>
        </p:spPr>
        <p:txBody>
          <a:bodyPr/>
          <a:lstStyle/>
          <a:p>
            <a:r>
              <a:rPr lang="en-US" altLang="en-US" sz="2800" b="1" dirty="0">
                <a:latin typeface="Calibri" panose="020F0502020204030204" pitchFamily="34" charset="0"/>
              </a:rPr>
              <a:t>Integration of the CHS Medical Group throughout our </a:t>
            </a:r>
            <a:br>
              <a:rPr lang="en-US" altLang="en-US" sz="2800" b="1" dirty="0">
                <a:latin typeface="Calibri" panose="020F0502020204030204" pitchFamily="34" charset="0"/>
              </a:rPr>
            </a:br>
            <a:r>
              <a:rPr lang="en-US" altLang="en-US" sz="2800" b="1" dirty="0">
                <a:latin typeface="Calibri" panose="020F0502020204030204" pitchFamily="34" charset="0"/>
              </a:rPr>
              <a:t>Primary Service Area</a:t>
            </a:r>
          </a:p>
        </p:txBody>
      </p:sp>
      <p:pic>
        <p:nvPicPr>
          <p:cNvPr id="1305645" name="Picture 45" descr="Seven Market Planning Regions 8_13_09 vers2"/>
          <p:cNvPicPr>
            <a:picLocks noChangeAspect="1" noChangeArrowheads="1"/>
          </p:cNvPicPr>
          <p:nvPr/>
        </p:nvPicPr>
        <p:blipFill>
          <a:blip r:embed="rId2" cstate="print">
            <a:extLst>
              <a:ext uri="{28A0092B-C50C-407E-A947-70E740481C1C}">
                <a14:useLocalDpi xmlns:a14="http://schemas.microsoft.com/office/drawing/2010/main" val="0"/>
              </a:ext>
            </a:extLst>
          </a:blip>
          <a:srcRect r="1175"/>
          <a:stretch>
            <a:fillRect/>
          </a:stretch>
        </p:blipFill>
        <p:spPr bwMode="auto">
          <a:xfrm>
            <a:off x="381000" y="1067512"/>
            <a:ext cx="8150941"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2"/>
          <p:cNvSpPr txBox="1">
            <a:spLocks/>
          </p:cNvSpPr>
          <p:nvPr/>
        </p:nvSpPr>
        <p:spPr>
          <a:xfrm>
            <a:off x="7848600" y="5775325"/>
            <a:ext cx="10668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3928469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pPr eaLnBrk="1" hangingPunct="1">
              <a:defRPr/>
            </a:pPr>
            <a:r>
              <a:rPr lang="en-US" b="1" dirty="0">
                <a:latin typeface="Calibri" panose="020F0502020204030204" pitchFamily="34" charset="0"/>
              </a:rPr>
              <a:t>CHS System Provider Regional Relationships</a:t>
            </a:r>
          </a:p>
        </p:txBody>
      </p:sp>
      <p:sp>
        <p:nvSpPr>
          <p:cNvPr id="10" name="Rounded Rectangle 9"/>
          <p:cNvSpPr/>
          <p:nvPr/>
        </p:nvSpPr>
        <p:spPr>
          <a:xfrm>
            <a:off x="1186678" y="1828800"/>
            <a:ext cx="3009699" cy="3200400"/>
          </a:xfrm>
          <a:prstGeom prst="roundRect">
            <a:avLst/>
          </a:prstGeom>
          <a:solidFill>
            <a:srgbClr val="008C95"/>
          </a:solidFill>
          <a:ln>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Rounded Rectangle 10"/>
          <p:cNvSpPr/>
          <p:nvPr/>
        </p:nvSpPr>
        <p:spPr>
          <a:xfrm>
            <a:off x="4582572" y="1828800"/>
            <a:ext cx="3008376" cy="3200400"/>
          </a:xfrm>
          <a:prstGeom prst="roundRect">
            <a:avLst/>
          </a:prstGeom>
          <a:solidFill>
            <a:srgbClr val="008C95"/>
          </a:solidFill>
          <a:ln>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9" name="TextBox 8"/>
          <p:cNvSpPr txBox="1"/>
          <p:nvPr/>
        </p:nvSpPr>
        <p:spPr>
          <a:xfrm>
            <a:off x="1229831" y="2013168"/>
            <a:ext cx="2940526"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sng" strike="noStrike" kern="0" cap="none" spc="0" normalizeH="0" baseline="0" noProof="0" dirty="0">
                <a:ln>
                  <a:noFill/>
                </a:ln>
                <a:solidFill>
                  <a:prstClr val="white"/>
                </a:solidFill>
                <a:effectLst/>
                <a:uLnTx/>
                <a:uFillTx/>
                <a:latin typeface="Calibri" pitchFamily="34" charset="0"/>
                <a:ea typeface="+mn-ea"/>
                <a:cs typeface="Arial" charset="0"/>
              </a:rPr>
              <a:t>CHS Regional Medical Group</a:t>
            </a:r>
          </a:p>
        </p:txBody>
      </p:sp>
      <p:sp>
        <p:nvSpPr>
          <p:cNvPr id="12" name="TextBox 11"/>
          <p:cNvSpPr txBox="1"/>
          <p:nvPr/>
        </p:nvSpPr>
        <p:spPr>
          <a:xfrm>
            <a:off x="4724400" y="1978819"/>
            <a:ext cx="2586594"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sng" strike="noStrike" kern="0" cap="none" spc="0" normalizeH="0" baseline="0" noProof="0" dirty="0">
                <a:ln>
                  <a:noFill/>
                </a:ln>
                <a:solidFill>
                  <a:prstClr val="white"/>
                </a:solidFill>
                <a:effectLst/>
                <a:uLnTx/>
                <a:uFillTx/>
                <a:latin typeface="Calibri" pitchFamily="34" charset="0"/>
                <a:ea typeface="+mn-ea"/>
                <a:cs typeface="Arial" charset="0"/>
              </a:rPr>
              <a:t>CHS Hospital Providers</a:t>
            </a:r>
          </a:p>
        </p:txBody>
      </p:sp>
      <p:sp>
        <p:nvSpPr>
          <p:cNvPr id="20" name="TextBox 19"/>
          <p:cNvSpPr txBox="1"/>
          <p:nvPr/>
        </p:nvSpPr>
        <p:spPr>
          <a:xfrm>
            <a:off x="0" y="2916851"/>
            <a:ext cx="2234051" cy="3691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itchFamily="34" charset="0"/>
              <a:ea typeface="+mn-ea"/>
              <a:cs typeface="Arial" charset="0"/>
            </a:endParaRPr>
          </a:p>
        </p:txBody>
      </p:sp>
      <p:sp>
        <p:nvSpPr>
          <p:cNvPr id="28" name="TextBox 27"/>
          <p:cNvSpPr txBox="1"/>
          <p:nvPr/>
        </p:nvSpPr>
        <p:spPr>
          <a:xfrm>
            <a:off x="1469373" y="2566868"/>
            <a:ext cx="2301745" cy="2000548"/>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pitchFamily="34" charset="0"/>
                <a:ea typeface="+mn-ea"/>
                <a:cs typeface="Arial" charset="0"/>
              </a:rPr>
              <a:t>St. Lukes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pitchFamily="34" charset="0"/>
                <a:ea typeface="+mn-ea"/>
                <a:cs typeface="Arial" charset="0"/>
              </a:rPr>
              <a:t>Scotland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pitchFamily="34" charset="0"/>
                <a:ea typeface="+mn-ea"/>
                <a:cs typeface="Arial" charset="0"/>
              </a:rPr>
              <a:t>Columbus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pitchFamily="34" charset="0"/>
                <a:ea typeface="+mn-ea"/>
                <a:cs typeface="Arial" charset="0"/>
              </a:rPr>
              <a:t>New Hanover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0" cap="none" spc="0" normalizeH="0" baseline="0" noProof="0" dirty="0">
                <a:ln>
                  <a:noFill/>
                </a:ln>
                <a:solidFill>
                  <a:prstClr val="white"/>
                </a:solidFill>
                <a:effectLst/>
                <a:uLnTx/>
                <a:uFillTx/>
                <a:latin typeface="Calibri" pitchFamily="34" charset="0"/>
                <a:ea typeface="+mn-ea"/>
                <a:cs typeface="Arial" charset="0"/>
              </a:rPr>
              <a:t>Management Services Agreement for Physician Network . Employed by CHS.</a:t>
            </a:r>
          </a:p>
        </p:txBody>
      </p:sp>
      <p:sp>
        <p:nvSpPr>
          <p:cNvPr id="29" name="TextBox 28"/>
          <p:cNvSpPr txBox="1"/>
          <p:nvPr/>
        </p:nvSpPr>
        <p:spPr>
          <a:xfrm>
            <a:off x="4952867" y="2526625"/>
            <a:ext cx="2358127" cy="2139047"/>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pitchFamily="34" charset="0"/>
                <a:ea typeface="+mn-ea"/>
                <a:cs typeface="Arial" charset="0"/>
              </a:rPr>
              <a:t>Blue Ridge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pitchFamily="34" charset="0"/>
                <a:ea typeface="+mn-ea"/>
                <a:cs typeface="Arial" charset="0"/>
              </a:rPr>
              <a:t>Roper/St. Francis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pitchFamily="34" charset="0"/>
                <a:ea typeface="+mn-ea"/>
                <a:cs typeface="Arial" charset="0"/>
              </a:rPr>
              <a:t>AnMed Health</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pitchFamily="34" charset="0"/>
                <a:ea typeface="+mn-ea"/>
                <a:cs typeface="Arial" charset="0"/>
              </a:rPr>
              <a:t>Cone Health</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pitchFamily="34" charset="0"/>
                <a:ea typeface="+mn-ea"/>
                <a:cs typeface="Arial" charset="0"/>
              </a:rPr>
              <a:t>Murphy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0" cap="none" spc="0" normalizeH="0" baseline="0" noProof="0" dirty="0">
                <a:ln>
                  <a:noFill/>
                </a:ln>
                <a:solidFill>
                  <a:prstClr val="white"/>
                </a:solidFill>
                <a:effectLst/>
                <a:uLnTx/>
                <a:uFillTx/>
                <a:latin typeface="Calibri" pitchFamily="34" charset="0"/>
                <a:ea typeface="+mn-ea"/>
                <a:cs typeface="Arial" charset="0"/>
              </a:rPr>
              <a:t>Providers are employed locally not directly by CHS. </a:t>
            </a:r>
          </a:p>
        </p:txBody>
      </p:sp>
      <p:sp>
        <p:nvSpPr>
          <p:cNvPr id="13" name="Slide Number Placeholder 2"/>
          <p:cNvSpPr txBox="1">
            <a:spLocks/>
          </p:cNvSpPr>
          <p:nvPr/>
        </p:nvSpPr>
        <p:spPr>
          <a:xfrm>
            <a:off x="7848600" y="5775325"/>
            <a:ext cx="10668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1039924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7934" y="872065"/>
            <a:ext cx="6172200" cy="483515"/>
          </a:xfrm>
        </p:spPr>
        <p:txBody>
          <a:bodyPr/>
          <a:lstStyle/>
          <a:p>
            <a:r>
              <a:rPr lang="en-US" dirty="0">
                <a:solidFill>
                  <a:schemeClr val="accent5"/>
                </a:solidFill>
              </a:rPr>
              <a:t> </a:t>
            </a:r>
          </a:p>
        </p:txBody>
      </p:sp>
      <p:sp>
        <p:nvSpPr>
          <p:cNvPr id="2" name="Rectangle 1"/>
          <p:cNvSpPr/>
          <p:nvPr/>
        </p:nvSpPr>
        <p:spPr>
          <a:xfrm>
            <a:off x="372454" y="188879"/>
            <a:ext cx="8640758" cy="1077218"/>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8C95"/>
                </a:solidFill>
                <a:effectLst/>
                <a:uLnTx/>
                <a:uFillTx/>
                <a:latin typeface="Calibri" pitchFamily="34" charset="0"/>
                <a:ea typeface="+mn-ea"/>
                <a:cs typeface="Arial" charset="0"/>
              </a:rPr>
              <a:t>CHS “System” Medical Group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8C95"/>
                </a:solidFill>
                <a:effectLst/>
                <a:uLnTx/>
                <a:uFillTx/>
                <a:latin typeface="Calibri" pitchFamily="34" charset="0"/>
                <a:ea typeface="+mn-ea"/>
                <a:cs typeface="Arial" charset="0"/>
              </a:rPr>
              <a:t>Metro Market Structure</a:t>
            </a:r>
          </a:p>
        </p:txBody>
      </p:sp>
      <p:grpSp>
        <p:nvGrpSpPr>
          <p:cNvPr id="26" name="Group 25"/>
          <p:cNvGrpSpPr/>
          <p:nvPr/>
        </p:nvGrpSpPr>
        <p:grpSpPr>
          <a:xfrm>
            <a:off x="3263160" y="1630903"/>
            <a:ext cx="5499839" cy="3596640"/>
            <a:chOff x="2830784" y="1694400"/>
            <a:chExt cx="5779815" cy="4004957"/>
          </a:xfrm>
        </p:grpSpPr>
        <p:sp>
          <p:nvSpPr>
            <p:cNvPr id="118" name="Flowchart: Process 117"/>
            <p:cNvSpPr/>
            <p:nvPr/>
          </p:nvSpPr>
          <p:spPr>
            <a:xfrm>
              <a:off x="2997722" y="1694400"/>
              <a:ext cx="5612877" cy="433338"/>
            </a:xfrm>
            <a:prstGeom prst="flowChart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683" tIns="36342" rIns="72683" bIns="36342"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mn-cs"/>
                </a:rPr>
                <a:t>Primary Care</a:t>
              </a:r>
            </a:p>
          </p:txBody>
        </p:sp>
        <p:sp>
          <p:nvSpPr>
            <p:cNvPr id="44" name="Rectangle 43"/>
            <p:cNvSpPr/>
            <p:nvPr/>
          </p:nvSpPr>
          <p:spPr>
            <a:xfrm>
              <a:off x="2830784" y="1694400"/>
              <a:ext cx="166937" cy="400495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4" name="Flowchart: Process 73"/>
            <p:cNvSpPr/>
            <p:nvPr/>
          </p:nvSpPr>
          <p:spPr>
            <a:xfrm>
              <a:off x="2997684" y="2261466"/>
              <a:ext cx="5612877" cy="433338"/>
            </a:xfrm>
            <a:prstGeom prst="flowChart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683" tIns="36342" rIns="72683" bIns="36342"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mn-cs"/>
                </a:rPr>
                <a:t>Surgery</a:t>
              </a:r>
            </a:p>
          </p:txBody>
        </p:sp>
        <p:sp>
          <p:nvSpPr>
            <p:cNvPr id="75" name="Flowchart: Process 74"/>
            <p:cNvSpPr/>
            <p:nvPr/>
          </p:nvSpPr>
          <p:spPr>
            <a:xfrm>
              <a:off x="2997684" y="2844830"/>
              <a:ext cx="5612877" cy="433338"/>
            </a:xfrm>
            <a:prstGeom prst="flowChart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683" tIns="36342" rIns="72683" bIns="36342"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mn-cs"/>
                </a:rPr>
                <a:t>Adult Acute</a:t>
              </a:r>
            </a:p>
          </p:txBody>
        </p:sp>
        <p:sp>
          <p:nvSpPr>
            <p:cNvPr id="76" name="Flowchart: Process 75"/>
            <p:cNvSpPr/>
            <p:nvPr/>
          </p:nvSpPr>
          <p:spPr>
            <a:xfrm>
              <a:off x="2997683" y="3428194"/>
              <a:ext cx="5612877" cy="433338"/>
            </a:xfrm>
            <a:prstGeom prst="flowChart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683" tIns="36342" rIns="72683" bIns="36342"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mn-cs"/>
                </a:rPr>
                <a:t>Children’s Services</a:t>
              </a:r>
            </a:p>
          </p:txBody>
        </p:sp>
        <p:sp>
          <p:nvSpPr>
            <p:cNvPr id="88" name="Flowchart: Process 87"/>
            <p:cNvSpPr/>
            <p:nvPr/>
          </p:nvSpPr>
          <p:spPr>
            <a:xfrm>
              <a:off x="2997683" y="4036062"/>
              <a:ext cx="5612877" cy="433338"/>
            </a:xfrm>
            <a:prstGeom prst="flowChart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683" tIns="36342" rIns="72683" bIns="36342"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mn-cs"/>
                </a:rPr>
                <a:t>Sanger Heart &amp; Vascular Institute</a:t>
              </a:r>
            </a:p>
          </p:txBody>
        </p:sp>
        <p:sp>
          <p:nvSpPr>
            <p:cNvPr id="89" name="Flowchart: Process 88"/>
            <p:cNvSpPr/>
            <p:nvPr/>
          </p:nvSpPr>
          <p:spPr>
            <a:xfrm>
              <a:off x="2993987" y="4609511"/>
              <a:ext cx="5612877" cy="433338"/>
            </a:xfrm>
            <a:prstGeom prst="flowChart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683" tIns="36342" rIns="72683" bIns="36342"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mn-cs"/>
                </a:rPr>
                <a:t>Levine Cancer Institute</a:t>
              </a:r>
            </a:p>
          </p:txBody>
        </p:sp>
        <p:sp>
          <p:nvSpPr>
            <p:cNvPr id="90" name="Flowchart: Process 89"/>
            <p:cNvSpPr/>
            <p:nvPr/>
          </p:nvSpPr>
          <p:spPr>
            <a:xfrm>
              <a:off x="2993988" y="5259982"/>
              <a:ext cx="5612877" cy="433338"/>
            </a:xfrm>
            <a:prstGeom prst="flowChart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683" tIns="36342" rIns="72683" bIns="36342"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mn-cs"/>
                </a:rPr>
                <a:t>Behavioral Health</a:t>
              </a:r>
            </a:p>
          </p:txBody>
        </p:sp>
      </p:grpSp>
      <p:sp>
        <p:nvSpPr>
          <p:cNvPr id="3" name="TextBox 2"/>
          <p:cNvSpPr txBox="1"/>
          <p:nvPr/>
        </p:nvSpPr>
        <p:spPr>
          <a:xfrm>
            <a:off x="3263159" y="5372061"/>
            <a:ext cx="5496285" cy="261610"/>
          </a:xfrm>
          <a:prstGeom prst="rect">
            <a:avLst/>
          </a:prstGeom>
          <a:noFill/>
          <a:ln w="19050">
            <a:solidFill>
              <a:srgbClr val="00999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pitchFamily="34" charset="0"/>
                <a:ea typeface="+mn-ea"/>
                <a:cs typeface="Arial" charset="0"/>
              </a:rPr>
              <a:t>All care divisions and service lines include academic services and functions </a:t>
            </a:r>
          </a:p>
        </p:txBody>
      </p:sp>
      <p:grpSp>
        <p:nvGrpSpPr>
          <p:cNvPr id="109" name="Group 108"/>
          <p:cNvGrpSpPr/>
          <p:nvPr/>
        </p:nvGrpSpPr>
        <p:grpSpPr>
          <a:xfrm>
            <a:off x="504424" y="1113822"/>
            <a:ext cx="2575045" cy="4609226"/>
            <a:chOff x="607090" y="1342199"/>
            <a:chExt cx="2336683" cy="4609226"/>
          </a:xfrm>
        </p:grpSpPr>
        <p:sp>
          <p:nvSpPr>
            <p:cNvPr id="54" name="Rectangle 53"/>
            <p:cNvSpPr/>
            <p:nvPr/>
          </p:nvSpPr>
          <p:spPr>
            <a:xfrm>
              <a:off x="1219118" y="2347244"/>
              <a:ext cx="1463040" cy="329184"/>
            </a:xfrm>
            <a:prstGeom prst="rect">
              <a:avLst/>
            </a:prstGeom>
            <a:solidFill>
              <a:srgbClr val="00999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Quality and Patient Experience</a:t>
              </a:r>
            </a:p>
          </p:txBody>
        </p:sp>
        <p:sp>
          <p:nvSpPr>
            <p:cNvPr id="55" name="Rectangle 54"/>
            <p:cNvSpPr/>
            <p:nvPr/>
          </p:nvSpPr>
          <p:spPr>
            <a:xfrm>
              <a:off x="1230328" y="2783931"/>
              <a:ext cx="1463040" cy="329184"/>
            </a:xfrm>
            <a:prstGeom prst="rect">
              <a:avLst/>
            </a:prstGeom>
            <a:solidFill>
              <a:srgbClr val="00999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Research / 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Leadership</a:t>
              </a:r>
            </a:p>
          </p:txBody>
        </p:sp>
        <p:sp>
          <p:nvSpPr>
            <p:cNvPr id="56" name="Rectangle 55"/>
            <p:cNvSpPr/>
            <p:nvPr/>
          </p:nvSpPr>
          <p:spPr>
            <a:xfrm>
              <a:off x="1230328" y="3229434"/>
              <a:ext cx="1463040" cy="329184"/>
            </a:xfrm>
            <a:prstGeom prst="rect">
              <a:avLst/>
            </a:prstGeom>
            <a:solidFill>
              <a:srgbClr val="00999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Teammate Engagement </a:t>
              </a:r>
            </a:p>
          </p:txBody>
        </p:sp>
        <p:sp>
          <p:nvSpPr>
            <p:cNvPr id="57" name="Rectangle 56"/>
            <p:cNvSpPr/>
            <p:nvPr/>
          </p:nvSpPr>
          <p:spPr>
            <a:xfrm>
              <a:off x="1237129" y="3671790"/>
              <a:ext cx="1463040" cy="329184"/>
            </a:xfrm>
            <a:prstGeom prst="rect">
              <a:avLst/>
            </a:prstGeom>
            <a:solidFill>
              <a:srgbClr val="00999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Information &amp; Analytics Services</a:t>
              </a:r>
            </a:p>
          </p:txBody>
        </p:sp>
        <p:cxnSp>
          <p:nvCxnSpPr>
            <p:cNvPr id="69" name="Straight Arrow Connector 68"/>
            <p:cNvCxnSpPr/>
            <p:nvPr/>
          </p:nvCxnSpPr>
          <p:spPr>
            <a:xfrm>
              <a:off x="1007142" y="1626600"/>
              <a:ext cx="182880" cy="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63" name="Rectangle 62"/>
            <p:cNvSpPr/>
            <p:nvPr/>
          </p:nvSpPr>
          <p:spPr>
            <a:xfrm>
              <a:off x="1211486" y="1452332"/>
              <a:ext cx="1463040" cy="329184"/>
            </a:xfrm>
            <a:prstGeom prst="rect">
              <a:avLst/>
            </a:prstGeom>
            <a:solidFill>
              <a:srgbClr val="00999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Division Operations</a:t>
              </a:r>
            </a:p>
          </p:txBody>
        </p:sp>
        <p:sp>
          <p:nvSpPr>
            <p:cNvPr id="64" name="Rectangle 63"/>
            <p:cNvSpPr/>
            <p:nvPr/>
          </p:nvSpPr>
          <p:spPr>
            <a:xfrm>
              <a:off x="1211486" y="1910557"/>
              <a:ext cx="1463040" cy="329184"/>
            </a:xfrm>
            <a:prstGeom prst="rect">
              <a:avLst/>
            </a:prstGeom>
            <a:solidFill>
              <a:srgbClr val="00999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Finance</a:t>
              </a:r>
            </a:p>
          </p:txBody>
        </p:sp>
        <p:sp>
          <p:nvSpPr>
            <p:cNvPr id="5" name="Rectangle 4"/>
            <p:cNvSpPr/>
            <p:nvPr/>
          </p:nvSpPr>
          <p:spPr>
            <a:xfrm rot="16200000">
              <a:off x="-1497497" y="3446786"/>
              <a:ext cx="4609226" cy="400051"/>
            </a:xfrm>
            <a:prstGeom prst="rect">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655" tIns="36328" rIns="72655" bIns="36328"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CHS Medical Group Executive Council</a:t>
              </a:r>
              <a:r>
                <a:rPr kumimoji="0" lang="en-US" sz="1800" b="1" i="0" u="none" strike="noStrike" kern="0" cap="none" spc="0" normalizeH="0" baseline="0" noProof="0" dirty="0">
                  <a:ln>
                    <a:noFill/>
                  </a:ln>
                  <a:solidFill>
                    <a:prstClr val="white"/>
                  </a:solidFill>
                  <a:effectLst/>
                  <a:uLnTx/>
                  <a:uFillTx/>
                  <a:latin typeface="Arial"/>
                  <a:ea typeface="+mn-ea"/>
                  <a:cs typeface="+mn-cs"/>
                </a:rPr>
                <a:t>                </a:t>
              </a:r>
              <a:endParaRPr kumimoji="0" lang="en-US" sz="1200" b="1" i="0" u="none" strike="noStrike" kern="0" cap="none" spc="0" normalizeH="0" baseline="0" noProof="0" dirty="0">
                <a:ln>
                  <a:noFill/>
                </a:ln>
                <a:solidFill>
                  <a:prstClr val="white"/>
                </a:solidFill>
                <a:effectLst/>
                <a:uLnTx/>
                <a:uFillTx/>
                <a:latin typeface="Arial"/>
                <a:ea typeface="+mn-ea"/>
                <a:cs typeface="+mn-cs"/>
              </a:endParaRPr>
            </a:p>
          </p:txBody>
        </p:sp>
        <p:cxnSp>
          <p:nvCxnSpPr>
            <p:cNvPr id="53" name="Straight Arrow Connector 52"/>
            <p:cNvCxnSpPr/>
            <p:nvPr/>
          </p:nvCxnSpPr>
          <p:spPr>
            <a:xfrm>
              <a:off x="1018604" y="2067498"/>
              <a:ext cx="182880" cy="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 name="Rectangle 46"/>
            <p:cNvSpPr/>
            <p:nvPr/>
          </p:nvSpPr>
          <p:spPr>
            <a:xfrm>
              <a:off x="1243161" y="4100636"/>
              <a:ext cx="1463040" cy="329184"/>
            </a:xfrm>
            <a:prstGeom prst="rect">
              <a:avLst/>
            </a:prstGeom>
            <a:solidFill>
              <a:srgbClr val="00999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ACP Oversight</a:t>
              </a:r>
            </a:p>
          </p:txBody>
        </p:sp>
        <p:sp>
          <p:nvSpPr>
            <p:cNvPr id="48" name="Rectangle 47"/>
            <p:cNvSpPr/>
            <p:nvPr/>
          </p:nvSpPr>
          <p:spPr>
            <a:xfrm>
              <a:off x="1243161" y="4540587"/>
              <a:ext cx="1463040" cy="329184"/>
            </a:xfrm>
            <a:prstGeom prst="rect">
              <a:avLst/>
            </a:prstGeom>
            <a:solidFill>
              <a:srgbClr val="00999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Compensation</a:t>
              </a:r>
            </a:p>
          </p:txBody>
        </p:sp>
        <p:sp>
          <p:nvSpPr>
            <p:cNvPr id="49" name="Rectangle 48"/>
            <p:cNvSpPr/>
            <p:nvPr/>
          </p:nvSpPr>
          <p:spPr>
            <a:xfrm>
              <a:off x="1243161" y="4969889"/>
              <a:ext cx="1463040" cy="329184"/>
            </a:xfrm>
            <a:prstGeom prst="rect">
              <a:avLst/>
            </a:prstGeom>
            <a:solidFill>
              <a:srgbClr val="00999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Diversity /Inclusion</a:t>
              </a:r>
            </a:p>
          </p:txBody>
        </p:sp>
        <p:sp>
          <p:nvSpPr>
            <p:cNvPr id="50" name="Rectangle 49"/>
            <p:cNvSpPr/>
            <p:nvPr/>
          </p:nvSpPr>
          <p:spPr>
            <a:xfrm>
              <a:off x="1244713" y="5418417"/>
              <a:ext cx="1466460" cy="330434"/>
            </a:xfrm>
            <a:prstGeom prst="rect">
              <a:avLst/>
            </a:prstGeom>
            <a:solidFill>
              <a:srgbClr val="00999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Phys/ACP Engagement &amp; Wellness</a:t>
              </a:r>
            </a:p>
          </p:txBody>
        </p:sp>
        <p:cxnSp>
          <p:nvCxnSpPr>
            <p:cNvPr id="58" name="Straight Arrow Connector 57"/>
            <p:cNvCxnSpPr/>
            <p:nvPr/>
          </p:nvCxnSpPr>
          <p:spPr>
            <a:xfrm>
              <a:off x="1007142" y="2511836"/>
              <a:ext cx="182880" cy="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p:cNvCxnSpPr/>
            <p:nvPr/>
          </p:nvCxnSpPr>
          <p:spPr>
            <a:xfrm>
              <a:off x="1018604" y="2948523"/>
              <a:ext cx="182880" cy="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a:off x="1018604" y="3394026"/>
              <a:ext cx="182880" cy="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a:xfrm>
              <a:off x="1018604" y="3836382"/>
              <a:ext cx="182880" cy="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a:off x="1018604" y="4265228"/>
              <a:ext cx="182880" cy="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a:off x="1012192" y="4709912"/>
              <a:ext cx="182880" cy="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66" name="Straight Arrow Connector 65"/>
            <p:cNvCxnSpPr/>
            <p:nvPr/>
          </p:nvCxnSpPr>
          <p:spPr>
            <a:xfrm>
              <a:off x="1018604" y="5134481"/>
              <a:ext cx="182880" cy="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grpSp>
          <p:nvGrpSpPr>
            <p:cNvPr id="107" name="Group 106"/>
            <p:cNvGrpSpPr/>
            <p:nvPr/>
          </p:nvGrpSpPr>
          <p:grpSpPr>
            <a:xfrm>
              <a:off x="2662247" y="1618786"/>
              <a:ext cx="281526" cy="3964848"/>
              <a:chOff x="2662246" y="1618786"/>
              <a:chExt cx="391399" cy="3964848"/>
            </a:xfrm>
          </p:grpSpPr>
          <p:cxnSp>
            <p:nvCxnSpPr>
              <p:cNvPr id="31" name="Straight Connector 30"/>
              <p:cNvCxnSpPr/>
              <p:nvPr/>
            </p:nvCxnSpPr>
            <p:spPr>
              <a:xfrm>
                <a:off x="2662246" y="1618786"/>
                <a:ext cx="375374" cy="196230"/>
              </a:xfrm>
              <a:prstGeom prst="line">
                <a:avLst/>
              </a:prstGeom>
              <a:ln>
                <a:solidFill>
                  <a:schemeClr val="bg1">
                    <a:lumMod val="50000"/>
                  </a:schemeClr>
                </a:solidFill>
              </a:ln>
            </p:spPr>
            <p:style>
              <a:lnRef idx="2">
                <a:schemeClr val="accent5"/>
              </a:lnRef>
              <a:fillRef idx="0">
                <a:schemeClr val="accent5"/>
              </a:fillRef>
              <a:effectRef idx="1">
                <a:schemeClr val="accent5"/>
              </a:effectRef>
              <a:fontRef idx="minor">
                <a:schemeClr val="tx1"/>
              </a:fontRef>
            </p:style>
          </p:cxnSp>
          <p:cxnSp>
            <p:nvCxnSpPr>
              <p:cNvPr id="28" name="Straight Connector 27"/>
              <p:cNvCxnSpPr/>
              <p:nvPr/>
            </p:nvCxnSpPr>
            <p:spPr>
              <a:xfrm>
                <a:off x="3037620" y="1808480"/>
                <a:ext cx="16025" cy="3693559"/>
              </a:xfrm>
              <a:prstGeom prst="line">
                <a:avLst/>
              </a:prstGeom>
              <a:ln>
                <a:solidFill>
                  <a:schemeClr val="bg1">
                    <a:lumMod val="50000"/>
                  </a:schemeClr>
                </a:solidFill>
              </a:ln>
            </p:spPr>
            <p:style>
              <a:lnRef idx="2">
                <a:schemeClr val="accent5"/>
              </a:lnRef>
              <a:fillRef idx="0">
                <a:schemeClr val="accent5"/>
              </a:fillRef>
              <a:effectRef idx="1">
                <a:schemeClr val="accent5"/>
              </a:effectRef>
              <a:fontRef idx="minor">
                <a:schemeClr val="tx1"/>
              </a:fontRef>
            </p:style>
          </p:cxnSp>
          <p:cxnSp>
            <p:nvCxnSpPr>
              <p:cNvPr id="33" name="Straight Connector 32"/>
              <p:cNvCxnSpPr>
                <a:stCxn id="64" idx="3"/>
              </p:cNvCxnSpPr>
              <p:nvPr/>
            </p:nvCxnSpPr>
            <p:spPr>
              <a:xfrm>
                <a:off x="2674526" y="2075149"/>
                <a:ext cx="363094" cy="0"/>
              </a:xfrm>
              <a:prstGeom prst="line">
                <a:avLst/>
              </a:prstGeom>
              <a:ln>
                <a:solidFill>
                  <a:schemeClr val="bg1">
                    <a:lumMod val="50000"/>
                  </a:schemeClr>
                </a:solidFill>
              </a:ln>
            </p:spPr>
            <p:style>
              <a:lnRef idx="2">
                <a:schemeClr val="accent5"/>
              </a:lnRef>
              <a:fillRef idx="0">
                <a:schemeClr val="accent5"/>
              </a:fillRef>
              <a:effectRef idx="1">
                <a:schemeClr val="accent5"/>
              </a:effectRef>
              <a:fontRef idx="minor">
                <a:schemeClr val="tx1"/>
              </a:fontRef>
            </p:style>
          </p:cxnSp>
          <p:cxnSp>
            <p:nvCxnSpPr>
              <p:cNvPr id="86" name="Straight Connector 85"/>
              <p:cNvCxnSpPr/>
              <p:nvPr/>
            </p:nvCxnSpPr>
            <p:spPr>
              <a:xfrm>
                <a:off x="2693368" y="2511836"/>
                <a:ext cx="344252" cy="0"/>
              </a:xfrm>
              <a:prstGeom prst="line">
                <a:avLst/>
              </a:prstGeom>
              <a:ln>
                <a:solidFill>
                  <a:schemeClr val="bg1">
                    <a:lumMod val="50000"/>
                  </a:schemeClr>
                </a:solidFill>
              </a:ln>
            </p:spPr>
            <p:style>
              <a:lnRef idx="2">
                <a:schemeClr val="accent5"/>
              </a:lnRef>
              <a:fillRef idx="0">
                <a:schemeClr val="accent5"/>
              </a:fillRef>
              <a:effectRef idx="1">
                <a:schemeClr val="accent5"/>
              </a:effectRef>
              <a:fontRef idx="minor">
                <a:schemeClr val="tx1"/>
              </a:fontRef>
            </p:style>
          </p:cxnSp>
          <p:cxnSp>
            <p:nvCxnSpPr>
              <p:cNvPr id="95" name="Straight Connector 94"/>
              <p:cNvCxnSpPr>
                <a:stCxn id="50" idx="3"/>
              </p:cNvCxnSpPr>
              <p:nvPr/>
            </p:nvCxnSpPr>
            <p:spPr>
              <a:xfrm flipV="1">
                <a:off x="2711173" y="5483751"/>
                <a:ext cx="342472" cy="99883"/>
              </a:xfrm>
              <a:prstGeom prst="line">
                <a:avLst/>
              </a:prstGeom>
              <a:ln>
                <a:solidFill>
                  <a:schemeClr val="bg1">
                    <a:lumMod val="50000"/>
                  </a:schemeClr>
                </a:solidFill>
              </a:ln>
            </p:spPr>
            <p:style>
              <a:lnRef idx="2">
                <a:schemeClr val="accent5"/>
              </a:lnRef>
              <a:fillRef idx="0">
                <a:schemeClr val="accent5"/>
              </a:fillRef>
              <a:effectRef idx="1">
                <a:schemeClr val="accent5"/>
              </a:effectRef>
              <a:fontRef idx="minor">
                <a:schemeClr val="tx1"/>
              </a:fontRef>
            </p:style>
          </p:cxnSp>
          <p:cxnSp>
            <p:nvCxnSpPr>
              <p:cNvPr id="92" name="Straight Connector 91"/>
              <p:cNvCxnSpPr/>
              <p:nvPr/>
            </p:nvCxnSpPr>
            <p:spPr>
              <a:xfrm>
                <a:off x="2683947" y="2948523"/>
                <a:ext cx="344252" cy="0"/>
              </a:xfrm>
              <a:prstGeom prst="line">
                <a:avLst/>
              </a:prstGeom>
              <a:ln>
                <a:solidFill>
                  <a:schemeClr val="bg1">
                    <a:lumMod val="50000"/>
                  </a:schemeClr>
                </a:solidFill>
              </a:ln>
            </p:spPr>
            <p:style>
              <a:lnRef idx="2">
                <a:schemeClr val="accent5"/>
              </a:lnRef>
              <a:fillRef idx="0">
                <a:schemeClr val="accent5"/>
              </a:fillRef>
              <a:effectRef idx="1">
                <a:schemeClr val="accent5"/>
              </a:effectRef>
              <a:fontRef idx="minor">
                <a:schemeClr val="tx1"/>
              </a:fontRef>
            </p:style>
          </p:cxnSp>
          <p:cxnSp>
            <p:nvCxnSpPr>
              <p:cNvPr id="93" name="Straight Connector 92"/>
              <p:cNvCxnSpPr/>
              <p:nvPr/>
            </p:nvCxnSpPr>
            <p:spPr>
              <a:xfrm>
                <a:off x="2683947" y="3418625"/>
                <a:ext cx="344252" cy="0"/>
              </a:xfrm>
              <a:prstGeom prst="line">
                <a:avLst/>
              </a:prstGeom>
              <a:ln>
                <a:solidFill>
                  <a:schemeClr val="bg1">
                    <a:lumMod val="50000"/>
                  </a:schemeClr>
                </a:solidFill>
              </a:ln>
            </p:spPr>
            <p:style>
              <a:lnRef idx="2">
                <a:schemeClr val="accent5"/>
              </a:lnRef>
              <a:fillRef idx="0">
                <a:schemeClr val="accent5"/>
              </a:fillRef>
              <a:effectRef idx="1">
                <a:schemeClr val="accent5"/>
              </a:effectRef>
              <a:fontRef idx="minor">
                <a:schemeClr val="tx1"/>
              </a:fontRef>
            </p:style>
          </p:cxnSp>
          <p:cxnSp>
            <p:nvCxnSpPr>
              <p:cNvPr id="96" name="Straight Connector 95"/>
              <p:cNvCxnSpPr/>
              <p:nvPr/>
            </p:nvCxnSpPr>
            <p:spPr>
              <a:xfrm>
                <a:off x="2703902" y="3836382"/>
                <a:ext cx="333718" cy="0"/>
              </a:xfrm>
              <a:prstGeom prst="line">
                <a:avLst/>
              </a:prstGeom>
              <a:ln>
                <a:solidFill>
                  <a:schemeClr val="bg1">
                    <a:lumMod val="50000"/>
                  </a:schemeClr>
                </a:solidFill>
              </a:ln>
            </p:spPr>
            <p:style>
              <a:lnRef idx="2">
                <a:schemeClr val="accent5"/>
              </a:lnRef>
              <a:fillRef idx="0">
                <a:schemeClr val="accent5"/>
              </a:fillRef>
              <a:effectRef idx="1">
                <a:schemeClr val="accent5"/>
              </a:effectRef>
              <a:fontRef idx="minor">
                <a:schemeClr val="tx1"/>
              </a:fontRef>
            </p:style>
          </p:cxnSp>
          <p:cxnSp>
            <p:nvCxnSpPr>
              <p:cNvPr id="97" name="Straight Connector 96"/>
              <p:cNvCxnSpPr/>
              <p:nvPr/>
            </p:nvCxnSpPr>
            <p:spPr>
              <a:xfrm>
                <a:off x="2693368" y="4265228"/>
                <a:ext cx="344252" cy="0"/>
              </a:xfrm>
              <a:prstGeom prst="line">
                <a:avLst/>
              </a:prstGeom>
              <a:ln>
                <a:solidFill>
                  <a:schemeClr val="bg1">
                    <a:lumMod val="50000"/>
                  </a:schemeClr>
                </a:solidFill>
              </a:ln>
            </p:spPr>
            <p:style>
              <a:lnRef idx="2">
                <a:schemeClr val="accent5"/>
              </a:lnRef>
              <a:fillRef idx="0">
                <a:schemeClr val="accent5"/>
              </a:fillRef>
              <a:effectRef idx="1">
                <a:schemeClr val="accent5"/>
              </a:effectRef>
              <a:fontRef idx="minor">
                <a:schemeClr val="tx1"/>
              </a:fontRef>
            </p:style>
          </p:cxnSp>
          <p:cxnSp>
            <p:nvCxnSpPr>
              <p:cNvPr id="98" name="Straight Connector 97"/>
              <p:cNvCxnSpPr/>
              <p:nvPr/>
            </p:nvCxnSpPr>
            <p:spPr>
              <a:xfrm flipV="1">
                <a:off x="2712804" y="4705179"/>
                <a:ext cx="324816" cy="2316"/>
              </a:xfrm>
              <a:prstGeom prst="line">
                <a:avLst/>
              </a:prstGeom>
              <a:ln>
                <a:solidFill>
                  <a:schemeClr val="bg1">
                    <a:lumMod val="50000"/>
                  </a:schemeClr>
                </a:solidFill>
              </a:ln>
            </p:spPr>
            <p:style>
              <a:lnRef idx="2">
                <a:schemeClr val="accent5"/>
              </a:lnRef>
              <a:fillRef idx="0">
                <a:schemeClr val="accent5"/>
              </a:fillRef>
              <a:effectRef idx="1">
                <a:schemeClr val="accent5"/>
              </a:effectRef>
              <a:fontRef idx="minor">
                <a:schemeClr val="tx1"/>
              </a:fontRef>
            </p:style>
          </p:cxnSp>
          <p:cxnSp>
            <p:nvCxnSpPr>
              <p:cNvPr id="99" name="Straight Connector 98"/>
              <p:cNvCxnSpPr/>
              <p:nvPr/>
            </p:nvCxnSpPr>
            <p:spPr>
              <a:xfrm flipV="1">
                <a:off x="2702270" y="5121516"/>
                <a:ext cx="344772" cy="0"/>
              </a:xfrm>
              <a:prstGeom prst="line">
                <a:avLst/>
              </a:prstGeom>
              <a:ln>
                <a:solidFill>
                  <a:schemeClr val="bg1">
                    <a:lumMod val="50000"/>
                  </a:schemeClr>
                </a:solidFill>
              </a:ln>
            </p:spPr>
            <p:style>
              <a:lnRef idx="2">
                <a:schemeClr val="accent5"/>
              </a:lnRef>
              <a:fillRef idx="0">
                <a:schemeClr val="accent5"/>
              </a:fillRef>
              <a:effectRef idx="1">
                <a:schemeClr val="accent5"/>
              </a:effectRef>
              <a:fontRef idx="minor">
                <a:schemeClr val="tx1"/>
              </a:fontRef>
            </p:style>
          </p:cxnSp>
        </p:grpSp>
        <p:cxnSp>
          <p:nvCxnSpPr>
            <p:cNvPr id="67" name="Straight Arrow Connector 66"/>
            <p:cNvCxnSpPr/>
            <p:nvPr/>
          </p:nvCxnSpPr>
          <p:spPr>
            <a:xfrm>
              <a:off x="1018604" y="5573106"/>
              <a:ext cx="182880" cy="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grpSp>
      <p:cxnSp>
        <p:nvCxnSpPr>
          <p:cNvPr id="108" name="Straight Arrow Connector 107"/>
          <p:cNvCxnSpPr/>
          <p:nvPr/>
        </p:nvCxnSpPr>
        <p:spPr>
          <a:xfrm>
            <a:off x="3081887" y="3330241"/>
            <a:ext cx="183756" cy="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1858386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a:xfrm>
            <a:off x="0" y="222416"/>
            <a:ext cx="9144000" cy="685800"/>
          </a:xfrm>
        </p:spPr>
        <p:txBody>
          <a:bodyPr/>
          <a:lstStyle/>
          <a:p>
            <a:pPr eaLnBrk="1" hangingPunct="1"/>
            <a:r>
              <a:rPr lang="en-US" sz="2750" b="1" dirty="0">
                <a:latin typeface="Calibri" panose="020F0502020204030204" pitchFamily="34" charset="0"/>
              </a:rPr>
              <a:t>CHS Medical Group Division Matrix </a:t>
            </a:r>
            <a:br>
              <a:rPr lang="en-US" sz="2750" b="1" dirty="0">
                <a:latin typeface="Calibri" panose="020F0502020204030204" pitchFamily="34" charset="0"/>
              </a:rPr>
            </a:br>
            <a:r>
              <a:rPr lang="en-US" sz="2750" b="1" dirty="0">
                <a:latin typeface="Calibri" panose="020F0502020204030204" pitchFamily="34" charset="0"/>
              </a:rPr>
              <a:t>and Integrated Support Structure</a:t>
            </a:r>
          </a:p>
        </p:txBody>
      </p:sp>
      <p:grpSp>
        <p:nvGrpSpPr>
          <p:cNvPr id="16" name="Group 15"/>
          <p:cNvGrpSpPr/>
          <p:nvPr/>
        </p:nvGrpSpPr>
        <p:grpSpPr>
          <a:xfrm>
            <a:off x="185476" y="967516"/>
            <a:ext cx="4139662" cy="3859378"/>
            <a:chOff x="305641" y="1409441"/>
            <a:chExt cx="4113116" cy="3963638"/>
          </a:xfrm>
        </p:grpSpPr>
        <p:sp>
          <p:nvSpPr>
            <p:cNvPr id="4" name="Block Arc 3"/>
            <p:cNvSpPr/>
            <p:nvPr/>
          </p:nvSpPr>
          <p:spPr>
            <a:xfrm>
              <a:off x="718450" y="1900835"/>
              <a:ext cx="3287498" cy="3287498"/>
            </a:xfrm>
            <a:prstGeom prst="blockArc">
              <a:avLst>
                <a:gd name="adj1" fmla="val 11880000"/>
                <a:gd name="adj2" fmla="val 16200000"/>
                <a:gd name="adj3" fmla="val 4639"/>
              </a:avLst>
            </a:prstGeom>
            <a:solidFill>
              <a:srgbClr val="008C9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 name="Block Arc 4"/>
            <p:cNvSpPr/>
            <p:nvPr/>
          </p:nvSpPr>
          <p:spPr>
            <a:xfrm>
              <a:off x="718450" y="1900835"/>
              <a:ext cx="3287498" cy="3287498"/>
            </a:xfrm>
            <a:prstGeom prst="blockArc">
              <a:avLst>
                <a:gd name="adj1" fmla="val 7560000"/>
                <a:gd name="adj2" fmla="val 11880000"/>
                <a:gd name="adj3" fmla="val 4639"/>
              </a:avLst>
            </a:prstGeom>
            <a:solidFill>
              <a:srgbClr val="008C95"/>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Block Arc 5"/>
            <p:cNvSpPr/>
            <p:nvPr/>
          </p:nvSpPr>
          <p:spPr>
            <a:xfrm>
              <a:off x="718450" y="1900835"/>
              <a:ext cx="3287498" cy="3287498"/>
            </a:xfrm>
            <a:prstGeom prst="blockArc">
              <a:avLst>
                <a:gd name="adj1" fmla="val 3240000"/>
                <a:gd name="adj2" fmla="val 7560000"/>
                <a:gd name="adj3" fmla="val 4639"/>
              </a:avLst>
            </a:prstGeom>
            <a:solidFill>
              <a:srgbClr val="008C95"/>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Block Arc 6"/>
            <p:cNvSpPr/>
            <p:nvPr/>
          </p:nvSpPr>
          <p:spPr>
            <a:xfrm>
              <a:off x="718450" y="1900835"/>
              <a:ext cx="3287498" cy="3287498"/>
            </a:xfrm>
            <a:prstGeom prst="blockArc">
              <a:avLst>
                <a:gd name="adj1" fmla="val 20520000"/>
                <a:gd name="adj2" fmla="val 3240000"/>
                <a:gd name="adj3" fmla="val 4639"/>
              </a:avLst>
            </a:prstGeom>
            <a:solidFill>
              <a:srgbClr val="008C95"/>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Block Arc 7"/>
            <p:cNvSpPr/>
            <p:nvPr/>
          </p:nvSpPr>
          <p:spPr>
            <a:xfrm>
              <a:off x="718450" y="1900835"/>
              <a:ext cx="3287498" cy="3287498"/>
            </a:xfrm>
            <a:prstGeom prst="blockArc">
              <a:avLst>
                <a:gd name="adj1" fmla="val 16200000"/>
                <a:gd name="adj2" fmla="val 20520000"/>
                <a:gd name="adj3" fmla="val 4639"/>
              </a:avLst>
            </a:prstGeom>
            <a:solidFill>
              <a:srgbClr val="008C95"/>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Freeform 8"/>
            <p:cNvSpPr/>
            <p:nvPr/>
          </p:nvSpPr>
          <p:spPr>
            <a:xfrm>
              <a:off x="1605743" y="2788127"/>
              <a:ext cx="1512912" cy="1512912"/>
            </a:xfrm>
            <a:custGeom>
              <a:avLst/>
              <a:gdLst>
                <a:gd name="connsiteX0" fmla="*/ 0 w 1512912"/>
                <a:gd name="connsiteY0" fmla="*/ 756456 h 1512912"/>
                <a:gd name="connsiteX1" fmla="*/ 756456 w 1512912"/>
                <a:gd name="connsiteY1" fmla="*/ 0 h 1512912"/>
                <a:gd name="connsiteX2" fmla="*/ 1512912 w 1512912"/>
                <a:gd name="connsiteY2" fmla="*/ 756456 h 1512912"/>
                <a:gd name="connsiteX3" fmla="*/ 756456 w 1512912"/>
                <a:gd name="connsiteY3" fmla="*/ 1512912 h 1512912"/>
                <a:gd name="connsiteX4" fmla="*/ 0 w 1512912"/>
                <a:gd name="connsiteY4" fmla="*/ 756456 h 151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912" h="1512912">
                  <a:moveTo>
                    <a:pt x="0" y="756456"/>
                  </a:moveTo>
                  <a:cubicBezTo>
                    <a:pt x="0" y="338677"/>
                    <a:pt x="338677" y="0"/>
                    <a:pt x="756456" y="0"/>
                  </a:cubicBezTo>
                  <a:cubicBezTo>
                    <a:pt x="1174235" y="0"/>
                    <a:pt x="1512912" y="338677"/>
                    <a:pt x="1512912" y="756456"/>
                  </a:cubicBezTo>
                  <a:cubicBezTo>
                    <a:pt x="1512912" y="1174235"/>
                    <a:pt x="1174235" y="1512912"/>
                    <a:pt x="756456" y="1512912"/>
                  </a:cubicBezTo>
                  <a:cubicBezTo>
                    <a:pt x="338677" y="1512912"/>
                    <a:pt x="0" y="1174235"/>
                    <a:pt x="0" y="756456"/>
                  </a:cubicBezTo>
                  <a:close/>
                </a:path>
              </a:pathLst>
            </a:custGeom>
            <a:solidFill>
              <a:srgbClr val="008C9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341" tIns="239341" rIns="239341" bIns="239341" numCol="1" spcCol="1270" anchor="ctr" anchorCtr="0">
              <a:noAutofit/>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CHSMG Care Delivery  Operations</a:t>
              </a:r>
            </a:p>
          </p:txBody>
        </p:sp>
        <p:sp>
          <p:nvSpPr>
            <p:cNvPr id="10" name="Freeform 9"/>
            <p:cNvSpPr/>
            <p:nvPr/>
          </p:nvSpPr>
          <p:spPr>
            <a:xfrm>
              <a:off x="1832680" y="1409441"/>
              <a:ext cx="1059038" cy="1059038"/>
            </a:xfrm>
            <a:custGeom>
              <a:avLst/>
              <a:gdLst>
                <a:gd name="connsiteX0" fmla="*/ 0 w 1059038"/>
                <a:gd name="connsiteY0" fmla="*/ 529519 h 1059038"/>
                <a:gd name="connsiteX1" fmla="*/ 529519 w 1059038"/>
                <a:gd name="connsiteY1" fmla="*/ 0 h 1059038"/>
                <a:gd name="connsiteX2" fmla="*/ 1059038 w 1059038"/>
                <a:gd name="connsiteY2" fmla="*/ 529519 h 1059038"/>
                <a:gd name="connsiteX3" fmla="*/ 529519 w 1059038"/>
                <a:gd name="connsiteY3" fmla="*/ 1059038 h 1059038"/>
                <a:gd name="connsiteX4" fmla="*/ 0 w 1059038"/>
                <a:gd name="connsiteY4" fmla="*/ 529519 h 1059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038" h="1059038">
                  <a:moveTo>
                    <a:pt x="0" y="529519"/>
                  </a:moveTo>
                  <a:cubicBezTo>
                    <a:pt x="0" y="237074"/>
                    <a:pt x="237074" y="0"/>
                    <a:pt x="529519" y="0"/>
                  </a:cubicBezTo>
                  <a:cubicBezTo>
                    <a:pt x="821964" y="0"/>
                    <a:pt x="1059038" y="237074"/>
                    <a:pt x="1059038" y="529519"/>
                  </a:cubicBezTo>
                  <a:cubicBezTo>
                    <a:pt x="1059038" y="821964"/>
                    <a:pt x="821964" y="1059038"/>
                    <a:pt x="529519" y="1059038"/>
                  </a:cubicBezTo>
                  <a:cubicBezTo>
                    <a:pt x="237074" y="1059038"/>
                    <a:pt x="0" y="821964"/>
                    <a:pt x="0" y="529519"/>
                  </a:cubicBezTo>
                  <a:close/>
                </a:path>
              </a:pathLst>
            </a:custGeom>
            <a:solidFill>
              <a:srgbClr val="008C9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2873" tIns="172873" rIns="172873" bIns="172873" numCol="1" spcCol="1270" anchor="ctr" anchorCtr="0">
              <a:noAutofit/>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Primary Care</a:t>
              </a:r>
            </a:p>
          </p:txBody>
        </p:sp>
        <p:sp>
          <p:nvSpPr>
            <p:cNvPr id="11" name="Freeform 10"/>
            <p:cNvSpPr/>
            <p:nvPr/>
          </p:nvSpPr>
          <p:spPr>
            <a:xfrm>
              <a:off x="3359719" y="2518899"/>
              <a:ext cx="1059038" cy="1059038"/>
            </a:xfrm>
            <a:custGeom>
              <a:avLst/>
              <a:gdLst>
                <a:gd name="connsiteX0" fmla="*/ 0 w 1059038"/>
                <a:gd name="connsiteY0" fmla="*/ 529519 h 1059038"/>
                <a:gd name="connsiteX1" fmla="*/ 529519 w 1059038"/>
                <a:gd name="connsiteY1" fmla="*/ 0 h 1059038"/>
                <a:gd name="connsiteX2" fmla="*/ 1059038 w 1059038"/>
                <a:gd name="connsiteY2" fmla="*/ 529519 h 1059038"/>
                <a:gd name="connsiteX3" fmla="*/ 529519 w 1059038"/>
                <a:gd name="connsiteY3" fmla="*/ 1059038 h 1059038"/>
                <a:gd name="connsiteX4" fmla="*/ 0 w 1059038"/>
                <a:gd name="connsiteY4" fmla="*/ 529519 h 1059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038" h="1059038">
                  <a:moveTo>
                    <a:pt x="0" y="529519"/>
                  </a:moveTo>
                  <a:cubicBezTo>
                    <a:pt x="0" y="237074"/>
                    <a:pt x="237074" y="0"/>
                    <a:pt x="529519" y="0"/>
                  </a:cubicBezTo>
                  <a:cubicBezTo>
                    <a:pt x="821964" y="0"/>
                    <a:pt x="1059038" y="237074"/>
                    <a:pt x="1059038" y="529519"/>
                  </a:cubicBezTo>
                  <a:cubicBezTo>
                    <a:pt x="1059038" y="821964"/>
                    <a:pt x="821964" y="1059038"/>
                    <a:pt x="529519" y="1059038"/>
                  </a:cubicBezTo>
                  <a:cubicBezTo>
                    <a:pt x="237074" y="1059038"/>
                    <a:pt x="0" y="821964"/>
                    <a:pt x="0" y="529519"/>
                  </a:cubicBezTo>
                  <a:close/>
                </a:path>
              </a:pathLst>
            </a:custGeom>
            <a:solidFill>
              <a:srgbClr val="008C9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2873" tIns="172873" rIns="172873" bIns="172873" numCol="1" spcCol="1270" anchor="ctr" anchorCtr="0">
              <a:noAutofit/>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Surgical Services</a:t>
              </a:r>
            </a:p>
          </p:txBody>
        </p:sp>
        <p:sp>
          <p:nvSpPr>
            <p:cNvPr id="12" name="Freeform 11"/>
            <p:cNvSpPr/>
            <p:nvPr/>
          </p:nvSpPr>
          <p:spPr>
            <a:xfrm>
              <a:off x="2776442" y="4314041"/>
              <a:ext cx="1090920" cy="1059038"/>
            </a:xfrm>
            <a:custGeom>
              <a:avLst/>
              <a:gdLst>
                <a:gd name="connsiteX0" fmla="*/ 0 w 1059038"/>
                <a:gd name="connsiteY0" fmla="*/ 529519 h 1059038"/>
                <a:gd name="connsiteX1" fmla="*/ 529519 w 1059038"/>
                <a:gd name="connsiteY1" fmla="*/ 0 h 1059038"/>
                <a:gd name="connsiteX2" fmla="*/ 1059038 w 1059038"/>
                <a:gd name="connsiteY2" fmla="*/ 529519 h 1059038"/>
                <a:gd name="connsiteX3" fmla="*/ 529519 w 1059038"/>
                <a:gd name="connsiteY3" fmla="*/ 1059038 h 1059038"/>
                <a:gd name="connsiteX4" fmla="*/ 0 w 1059038"/>
                <a:gd name="connsiteY4" fmla="*/ 529519 h 1059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038" h="1059038">
                  <a:moveTo>
                    <a:pt x="0" y="529519"/>
                  </a:moveTo>
                  <a:cubicBezTo>
                    <a:pt x="0" y="237074"/>
                    <a:pt x="237074" y="0"/>
                    <a:pt x="529519" y="0"/>
                  </a:cubicBezTo>
                  <a:cubicBezTo>
                    <a:pt x="821964" y="0"/>
                    <a:pt x="1059038" y="237074"/>
                    <a:pt x="1059038" y="529519"/>
                  </a:cubicBezTo>
                  <a:cubicBezTo>
                    <a:pt x="1059038" y="821964"/>
                    <a:pt x="821964" y="1059038"/>
                    <a:pt x="529519" y="1059038"/>
                  </a:cubicBezTo>
                  <a:cubicBezTo>
                    <a:pt x="237074" y="1059038"/>
                    <a:pt x="0" y="821964"/>
                    <a:pt x="0" y="529519"/>
                  </a:cubicBezTo>
                  <a:close/>
                </a:path>
              </a:pathLst>
            </a:custGeom>
            <a:solidFill>
              <a:srgbClr val="008C9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333" tIns="170333" rIns="170333" bIns="170333"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Adult Acute Care</a:t>
              </a:r>
            </a:p>
          </p:txBody>
        </p:sp>
        <p:sp>
          <p:nvSpPr>
            <p:cNvPr id="13" name="Freeform 12"/>
            <p:cNvSpPr/>
            <p:nvPr/>
          </p:nvSpPr>
          <p:spPr>
            <a:xfrm>
              <a:off x="814458" y="4314041"/>
              <a:ext cx="1133497" cy="1059038"/>
            </a:xfrm>
            <a:custGeom>
              <a:avLst/>
              <a:gdLst>
                <a:gd name="connsiteX0" fmla="*/ 0 w 1059038"/>
                <a:gd name="connsiteY0" fmla="*/ 529519 h 1059038"/>
                <a:gd name="connsiteX1" fmla="*/ 529519 w 1059038"/>
                <a:gd name="connsiteY1" fmla="*/ 0 h 1059038"/>
                <a:gd name="connsiteX2" fmla="*/ 1059038 w 1059038"/>
                <a:gd name="connsiteY2" fmla="*/ 529519 h 1059038"/>
                <a:gd name="connsiteX3" fmla="*/ 529519 w 1059038"/>
                <a:gd name="connsiteY3" fmla="*/ 1059038 h 1059038"/>
                <a:gd name="connsiteX4" fmla="*/ 0 w 1059038"/>
                <a:gd name="connsiteY4" fmla="*/ 529519 h 1059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038" h="1059038">
                  <a:moveTo>
                    <a:pt x="0" y="529519"/>
                  </a:moveTo>
                  <a:cubicBezTo>
                    <a:pt x="0" y="237074"/>
                    <a:pt x="237074" y="0"/>
                    <a:pt x="529519" y="0"/>
                  </a:cubicBezTo>
                  <a:cubicBezTo>
                    <a:pt x="821964" y="0"/>
                    <a:pt x="1059038" y="237074"/>
                    <a:pt x="1059038" y="529519"/>
                  </a:cubicBezTo>
                  <a:cubicBezTo>
                    <a:pt x="1059038" y="821964"/>
                    <a:pt x="821964" y="1059038"/>
                    <a:pt x="529519" y="1059038"/>
                  </a:cubicBezTo>
                  <a:cubicBezTo>
                    <a:pt x="237074" y="1059038"/>
                    <a:pt x="0" y="821964"/>
                    <a:pt x="0" y="529519"/>
                  </a:cubicBezTo>
                  <a:close/>
                </a:path>
              </a:pathLst>
            </a:custGeom>
            <a:solidFill>
              <a:srgbClr val="008C9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333" tIns="170333" rIns="170333" bIns="170333"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Pediatric Specialties</a:t>
              </a:r>
            </a:p>
          </p:txBody>
        </p:sp>
        <p:sp>
          <p:nvSpPr>
            <p:cNvPr id="14" name="Freeform 13"/>
            <p:cNvSpPr/>
            <p:nvPr/>
          </p:nvSpPr>
          <p:spPr>
            <a:xfrm>
              <a:off x="305641" y="2518899"/>
              <a:ext cx="1059039" cy="1059038"/>
            </a:xfrm>
            <a:custGeom>
              <a:avLst/>
              <a:gdLst>
                <a:gd name="connsiteX0" fmla="*/ 0 w 1059038"/>
                <a:gd name="connsiteY0" fmla="*/ 529519 h 1059038"/>
                <a:gd name="connsiteX1" fmla="*/ 529519 w 1059038"/>
                <a:gd name="connsiteY1" fmla="*/ 0 h 1059038"/>
                <a:gd name="connsiteX2" fmla="*/ 1059038 w 1059038"/>
                <a:gd name="connsiteY2" fmla="*/ 529519 h 1059038"/>
                <a:gd name="connsiteX3" fmla="*/ 529519 w 1059038"/>
                <a:gd name="connsiteY3" fmla="*/ 1059038 h 1059038"/>
                <a:gd name="connsiteX4" fmla="*/ 0 w 1059038"/>
                <a:gd name="connsiteY4" fmla="*/ 529519 h 1059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038" h="1059038">
                  <a:moveTo>
                    <a:pt x="0" y="529519"/>
                  </a:moveTo>
                  <a:cubicBezTo>
                    <a:pt x="0" y="237074"/>
                    <a:pt x="237074" y="0"/>
                    <a:pt x="529519" y="0"/>
                  </a:cubicBezTo>
                  <a:cubicBezTo>
                    <a:pt x="821964" y="0"/>
                    <a:pt x="1059038" y="237074"/>
                    <a:pt x="1059038" y="529519"/>
                  </a:cubicBezTo>
                  <a:cubicBezTo>
                    <a:pt x="1059038" y="821964"/>
                    <a:pt x="821964" y="1059038"/>
                    <a:pt x="529519" y="1059038"/>
                  </a:cubicBezTo>
                  <a:cubicBezTo>
                    <a:pt x="237074" y="1059038"/>
                    <a:pt x="0" y="821964"/>
                    <a:pt x="0" y="529519"/>
                  </a:cubicBezTo>
                  <a:close/>
                </a:path>
              </a:pathLst>
            </a:custGeom>
            <a:solidFill>
              <a:srgbClr val="008C9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063" tIns="169063" rIns="169063" bIns="169063" numCol="1" spcCol="1270" anchor="ctr"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LCI/BH/SHVI</a:t>
              </a:r>
            </a:p>
          </p:txBody>
        </p:sp>
      </p:grpSp>
      <p:grpSp>
        <p:nvGrpSpPr>
          <p:cNvPr id="16384" name="Group 16383"/>
          <p:cNvGrpSpPr/>
          <p:nvPr/>
        </p:nvGrpSpPr>
        <p:grpSpPr>
          <a:xfrm>
            <a:off x="3864313" y="2053492"/>
            <a:ext cx="5015618" cy="3577276"/>
            <a:chOff x="3737670" y="2006748"/>
            <a:chExt cx="5276309" cy="3900500"/>
          </a:xfrm>
        </p:grpSpPr>
        <p:sp>
          <p:nvSpPr>
            <p:cNvPr id="17" name="Left-Right Arrow 16"/>
            <p:cNvSpPr/>
            <p:nvPr/>
          </p:nvSpPr>
          <p:spPr>
            <a:xfrm rot="726347">
              <a:off x="3737670" y="3318899"/>
              <a:ext cx="1124666" cy="628900"/>
            </a:xfrm>
            <a:prstGeom prst="leftRightArrow">
              <a:avLst/>
            </a:prstGeom>
            <a:solidFill>
              <a:schemeClr val="accent5">
                <a:lumMod val="40000"/>
                <a:lumOff val="60000"/>
              </a:schemeClr>
            </a:solidFill>
            <a:ln>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1" name="Hexagon 20"/>
            <p:cNvSpPr/>
            <p:nvPr/>
          </p:nvSpPr>
          <p:spPr>
            <a:xfrm>
              <a:off x="4937589" y="2655048"/>
              <a:ext cx="1131802" cy="1023577"/>
            </a:xfrm>
            <a:prstGeom prst="hexagon">
              <a:avLst/>
            </a:prstGeom>
            <a:solidFill>
              <a:schemeClr val="accent5">
                <a:lumMod val="40000"/>
                <a:lumOff val="60000"/>
              </a:schemeClr>
            </a:solidFill>
            <a:ln w="317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8C95"/>
                  </a:solidFill>
                  <a:effectLst/>
                  <a:uLnTx/>
                  <a:uFillTx/>
                  <a:latin typeface="Calibri" panose="020F0502020204030204" pitchFamily="34" charset="0"/>
                  <a:ea typeface="+mn-ea"/>
                  <a:cs typeface="+mn-cs"/>
                </a:rPr>
                <a:t>IS</a:t>
              </a:r>
            </a:p>
          </p:txBody>
        </p:sp>
        <p:sp>
          <p:nvSpPr>
            <p:cNvPr id="25" name="Hexagon 24"/>
            <p:cNvSpPr/>
            <p:nvPr/>
          </p:nvSpPr>
          <p:spPr>
            <a:xfrm>
              <a:off x="4947795" y="3860094"/>
              <a:ext cx="1131802" cy="1023577"/>
            </a:xfrm>
            <a:prstGeom prst="hexagon">
              <a:avLst/>
            </a:prstGeom>
            <a:solidFill>
              <a:schemeClr val="accent5">
                <a:lumMod val="40000"/>
                <a:lumOff val="60000"/>
              </a:schemeClr>
            </a:solidFill>
            <a:ln w="317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8C95"/>
                  </a:solidFill>
                  <a:effectLst/>
                  <a:uLnTx/>
                  <a:uFillTx/>
                  <a:latin typeface="Calibri" panose="020F0502020204030204" pitchFamily="34" charset="0"/>
                  <a:ea typeface="+mn-ea"/>
                  <a:cs typeface="+mn-cs"/>
                </a:rPr>
                <a:t>HR</a:t>
              </a:r>
            </a:p>
          </p:txBody>
        </p:sp>
        <p:sp>
          <p:nvSpPr>
            <p:cNvPr id="26" name="Hexagon 25"/>
            <p:cNvSpPr/>
            <p:nvPr/>
          </p:nvSpPr>
          <p:spPr>
            <a:xfrm>
              <a:off x="5899488" y="2066303"/>
              <a:ext cx="1162152" cy="1023577"/>
            </a:xfrm>
            <a:prstGeom prst="hexagon">
              <a:avLst/>
            </a:prstGeom>
            <a:solidFill>
              <a:schemeClr val="accent5">
                <a:lumMod val="40000"/>
                <a:lumOff val="60000"/>
              </a:schemeClr>
            </a:solidFill>
            <a:ln w="317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8C95"/>
                  </a:solidFill>
                  <a:effectLst/>
                  <a:uLnTx/>
                  <a:uFillTx/>
                  <a:latin typeface="Calibri" panose="020F0502020204030204" pitchFamily="34" charset="0"/>
                  <a:ea typeface="+mn-ea"/>
                  <a:cs typeface="+mn-cs"/>
                </a:rPr>
                <a:t>Marketing</a:t>
              </a:r>
            </a:p>
          </p:txBody>
        </p:sp>
        <p:sp>
          <p:nvSpPr>
            <p:cNvPr id="27" name="Hexagon 26"/>
            <p:cNvSpPr/>
            <p:nvPr/>
          </p:nvSpPr>
          <p:spPr>
            <a:xfrm>
              <a:off x="5905752" y="3228725"/>
              <a:ext cx="1131802" cy="1023577"/>
            </a:xfrm>
            <a:prstGeom prst="hexagon">
              <a:avLst/>
            </a:prstGeom>
            <a:solidFill>
              <a:schemeClr val="accent5">
                <a:lumMod val="40000"/>
                <a:lumOff val="60000"/>
              </a:schemeClr>
            </a:solidFill>
            <a:ln w="317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8C95"/>
                  </a:solidFill>
                  <a:effectLst/>
                  <a:uLnTx/>
                  <a:uFillTx/>
                  <a:latin typeface="Calibri" panose="020F0502020204030204" pitchFamily="34" charset="0"/>
                  <a:ea typeface="+mn-ea"/>
                  <a:cs typeface="+mn-cs"/>
                </a:rPr>
                <a:t>Quality</a:t>
              </a:r>
            </a:p>
          </p:txBody>
        </p:sp>
        <p:sp>
          <p:nvSpPr>
            <p:cNvPr id="28" name="Hexagon 27"/>
            <p:cNvSpPr/>
            <p:nvPr/>
          </p:nvSpPr>
          <p:spPr>
            <a:xfrm>
              <a:off x="5925828" y="4396086"/>
              <a:ext cx="1131802" cy="1023577"/>
            </a:xfrm>
            <a:prstGeom prst="hexagon">
              <a:avLst/>
            </a:prstGeom>
            <a:solidFill>
              <a:schemeClr val="accent5">
                <a:lumMod val="40000"/>
                <a:lumOff val="60000"/>
              </a:schemeClr>
            </a:solidFill>
            <a:ln w="317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8C95"/>
                  </a:solidFill>
                  <a:effectLst/>
                  <a:uLnTx/>
                  <a:uFillTx/>
                  <a:latin typeface="Calibri" panose="020F0502020204030204" pitchFamily="34" charset="0"/>
                  <a:ea typeface="+mn-ea"/>
                  <a:cs typeface="+mn-cs"/>
                </a:rPr>
                <a:t>Finance</a:t>
              </a:r>
            </a:p>
          </p:txBody>
        </p:sp>
        <p:sp>
          <p:nvSpPr>
            <p:cNvPr id="29" name="Hexagon 28"/>
            <p:cNvSpPr/>
            <p:nvPr/>
          </p:nvSpPr>
          <p:spPr>
            <a:xfrm>
              <a:off x="6903861" y="2629882"/>
              <a:ext cx="1131802" cy="1023577"/>
            </a:xfrm>
            <a:prstGeom prst="hexagon">
              <a:avLst/>
            </a:prstGeom>
            <a:solidFill>
              <a:schemeClr val="accent5">
                <a:lumMod val="40000"/>
                <a:lumOff val="60000"/>
              </a:schemeClr>
            </a:solidFill>
            <a:ln w="6350">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8C95"/>
                  </a:solidFill>
                  <a:effectLst/>
                  <a:uLnTx/>
                  <a:uFillTx/>
                  <a:latin typeface="Calibri" panose="020F0502020204030204" pitchFamily="34" charset="0"/>
                  <a:ea typeface="+mn-ea"/>
                  <a:cs typeface="+mn-cs"/>
                </a:rPr>
                <a:t>Lab</a:t>
              </a:r>
            </a:p>
          </p:txBody>
        </p:sp>
        <p:sp>
          <p:nvSpPr>
            <p:cNvPr id="30" name="Hexagon 29"/>
            <p:cNvSpPr/>
            <p:nvPr/>
          </p:nvSpPr>
          <p:spPr>
            <a:xfrm>
              <a:off x="6930240" y="4883671"/>
              <a:ext cx="1131802" cy="1023577"/>
            </a:xfrm>
            <a:prstGeom prst="hexagon">
              <a:avLst/>
            </a:prstGeom>
            <a:solidFill>
              <a:schemeClr val="accent5">
                <a:lumMod val="40000"/>
                <a:lumOff val="60000"/>
              </a:schemeClr>
            </a:solidFill>
            <a:ln w="317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8C95"/>
                  </a:solidFill>
                  <a:effectLst/>
                  <a:uLnTx/>
                  <a:uFillTx/>
                  <a:latin typeface="Calibri" panose="020F0502020204030204" pitchFamily="34" charset="0"/>
                  <a:ea typeface="+mn-ea"/>
                  <a:cs typeface="+mn-cs"/>
                </a:rPr>
                <a:t>Real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8C95"/>
                  </a:solidFill>
                  <a:effectLst/>
                  <a:uLnTx/>
                  <a:uFillTx/>
                  <a:latin typeface="Calibri" panose="020F0502020204030204" pitchFamily="34" charset="0"/>
                  <a:ea typeface="+mn-ea"/>
                  <a:cs typeface="+mn-cs"/>
                </a:rPr>
                <a:t>Estate</a:t>
              </a:r>
              <a:br>
                <a:rPr kumimoji="0" lang="en-US" sz="1200" b="1" i="0" u="none" strike="noStrike" kern="0" cap="none" spc="0" normalizeH="0" baseline="0" noProof="0" dirty="0">
                  <a:ln>
                    <a:noFill/>
                  </a:ln>
                  <a:solidFill>
                    <a:srgbClr val="008C95"/>
                  </a:solidFill>
                  <a:effectLst/>
                  <a:uLnTx/>
                  <a:uFillTx/>
                  <a:latin typeface="Calibri" panose="020F0502020204030204" pitchFamily="34" charset="0"/>
                  <a:ea typeface="+mn-ea"/>
                  <a:cs typeface="+mn-cs"/>
                </a:rPr>
              </a:br>
              <a:r>
                <a:rPr kumimoji="0" lang="en-US" sz="1200" b="1" i="0" u="none" strike="noStrike" kern="0" cap="none" spc="0" normalizeH="0" baseline="0" noProof="0" dirty="0">
                  <a:ln>
                    <a:noFill/>
                  </a:ln>
                  <a:solidFill>
                    <a:srgbClr val="008C95"/>
                  </a:solidFill>
                  <a:effectLst/>
                  <a:uLnTx/>
                  <a:uFillTx/>
                  <a:latin typeface="Calibri" panose="020F0502020204030204" pitchFamily="34" charset="0"/>
                  <a:ea typeface="+mn-ea"/>
                  <a:cs typeface="+mn-cs"/>
                </a:rPr>
                <a:t>Services</a:t>
              </a:r>
            </a:p>
          </p:txBody>
        </p:sp>
        <p:sp>
          <p:nvSpPr>
            <p:cNvPr id="31" name="Hexagon 30"/>
            <p:cNvSpPr/>
            <p:nvPr/>
          </p:nvSpPr>
          <p:spPr>
            <a:xfrm>
              <a:off x="6893965" y="3764806"/>
              <a:ext cx="1131802" cy="1023577"/>
            </a:xfrm>
            <a:prstGeom prst="hexagon">
              <a:avLst/>
            </a:prstGeom>
            <a:solidFill>
              <a:schemeClr val="accent5">
                <a:lumMod val="40000"/>
                <a:lumOff val="60000"/>
              </a:schemeClr>
            </a:solidFill>
            <a:ln w="317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008C95"/>
                  </a:solidFill>
                  <a:effectLst/>
                  <a:uLnTx/>
                  <a:uFillTx/>
                  <a:latin typeface="Calibri" panose="020F0502020204030204" pitchFamily="34" charset="0"/>
                  <a:ea typeface="+mn-ea"/>
                  <a:cs typeface="+mn-cs"/>
                </a:rPr>
                <a:t>MHR/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008C95"/>
                  </a:solidFill>
                  <a:effectLst/>
                  <a:uLnTx/>
                  <a:uFillTx/>
                  <a:latin typeface="Calibri" panose="020F0502020204030204" pitchFamily="34" charset="0"/>
                  <a:ea typeface="+mn-ea"/>
                  <a:cs typeface="+mn-cs"/>
                </a:rPr>
                <a:t>Contracts</a:t>
              </a:r>
            </a:p>
          </p:txBody>
        </p:sp>
        <p:sp>
          <p:nvSpPr>
            <p:cNvPr id="32" name="Hexagon 31"/>
            <p:cNvSpPr/>
            <p:nvPr/>
          </p:nvSpPr>
          <p:spPr>
            <a:xfrm>
              <a:off x="7855702" y="2006748"/>
              <a:ext cx="1131802" cy="1023577"/>
            </a:xfrm>
            <a:prstGeom prst="hexagon">
              <a:avLst/>
            </a:prstGeom>
            <a:solidFill>
              <a:schemeClr val="accent5">
                <a:lumMod val="40000"/>
                <a:lumOff val="60000"/>
              </a:schemeClr>
            </a:solidFill>
            <a:ln w="317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8C95"/>
                  </a:solidFill>
                  <a:effectLst/>
                  <a:uLnTx/>
                  <a:uFillTx/>
                  <a:latin typeface="Calibri" panose="020F0502020204030204" pitchFamily="34" charset="0"/>
                  <a:ea typeface="+mn-ea"/>
                  <a:cs typeface="+mn-cs"/>
                </a:rPr>
                <a:t>RX</a:t>
              </a:r>
            </a:p>
          </p:txBody>
        </p:sp>
        <p:sp>
          <p:nvSpPr>
            <p:cNvPr id="33" name="Hexagon 32"/>
            <p:cNvSpPr/>
            <p:nvPr/>
          </p:nvSpPr>
          <p:spPr>
            <a:xfrm>
              <a:off x="7882177" y="3219961"/>
              <a:ext cx="1131802" cy="1023577"/>
            </a:xfrm>
            <a:prstGeom prst="hexagon">
              <a:avLst/>
            </a:prstGeom>
            <a:solidFill>
              <a:schemeClr val="accent5">
                <a:lumMod val="40000"/>
                <a:lumOff val="60000"/>
              </a:schemeClr>
            </a:solidFill>
            <a:ln w="317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8C95"/>
                  </a:solidFill>
                  <a:effectLst/>
                  <a:uLnTx/>
                  <a:uFillTx/>
                  <a:latin typeface="Calibri" panose="020F0502020204030204" pitchFamily="34" charset="0"/>
                  <a:ea typeface="+mn-ea"/>
                  <a:cs typeface="+mn-cs"/>
                </a:rPr>
                <a:t>CBO</a:t>
              </a:r>
            </a:p>
          </p:txBody>
        </p:sp>
      </p:grpSp>
      <p:sp>
        <p:nvSpPr>
          <p:cNvPr id="23" name="TextBox 22"/>
          <p:cNvSpPr txBox="1"/>
          <p:nvPr/>
        </p:nvSpPr>
        <p:spPr>
          <a:xfrm>
            <a:off x="1178007" y="4866884"/>
            <a:ext cx="3586573" cy="116955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Arial" charset="0"/>
              </a:rPr>
              <a:t>Scope:</a:t>
            </a:r>
          </a:p>
          <a:p>
            <a:pPr marL="457200" marR="0" lvl="0" indent="-2238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Arial" charset="0"/>
              </a:rPr>
              <a:t>Multiple Care Delivery Divisions</a:t>
            </a:r>
          </a:p>
          <a:p>
            <a:pPr marL="457200" marR="0" lvl="0" indent="-2238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Arial" charset="0"/>
              </a:rPr>
              <a:t>Millions of Office Visits</a:t>
            </a:r>
          </a:p>
          <a:p>
            <a:pPr marL="457200" marR="0" lvl="0" indent="-2238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Arial" charset="0"/>
              </a:rPr>
              <a:t>Hundreds of Locations</a:t>
            </a:r>
          </a:p>
          <a:p>
            <a:pPr marL="457200" marR="0" lvl="0" indent="-2238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008C95"/>
                </a:solidFill>
                <a:effectLst/>
                <a:uLnTx/>
                <a:uFillTx/>
                <a:latin typeface="Calibri" pitchFamily="34" charset="0"/>
                <a:ea typeface="+mn-ea"/>
                <a:cs typeface="Arial" charset="0"/>
              </a:rPr>
              <a:t>ONE VISION</a:t>
            </a:r>
          </a:p>
        </p:txBody>
      </p:sp>
      <p:sp>
        <p:nvSpPr>
          <p:cNvPr id="24" name="TextBox 23"/>
          <p:cNvSpPr txBox="1"/>
          <p:nvPr/>
        </p:nvSpPr>
        <p:spPr>
          <a:xfrm>
            <a:off x="4897101" y="967516"/>
            <a:ext cx="4054639"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Arial" charset="0"/>
              </a:rPr>
              <a:t>1,800 Physicians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sng" strike="noStrike" kern="0" cap="none" spc="0" normalizeH="0" baseline="0" noProof="0" dirty="0">
                <a:ln>
                  <a:noFill/>
                </a:ln>
                <a:solidFill>
                  <a:prstClr val="black">
                    <a:lumMod val="50000"/>
                    <a:lumOff val="50000"/>
                  </a:prstClr>
                </a:solidFill>
                <a:effectLst/>
                <a:uLnTx/>
                <a:uFillTx/>
                <a:latin typeface="Calibri" pitchFamily="34" charset="0"/>
                <a:ea typeface="+mn-ea"/>
                <a:cs typeface="Arial" charset="0"/>
              </a:rPr>
              <a:t>   270  </a:t>
            </a:r>
            <a:r>
              <a:rPr kumimoji="0" lang="en-US" sz="1400" b="1"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Arial" charset="0"/>
              </a:rPr>
              <a:t>Residents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8C95"/>
                </a:solidFill>
                <a:effectLst/>
                <a:uLnTx/>
                <a:uFillTx/>
                <a:latin typeface="Calibri" pitchFamily="34" charset="0"/>
                <a:ea typeface="+mn-ea"/>
                <a:cs typeface="Arial" charset="0"/>
              </a:rPr>
              <a:t>2,070 Total Physicians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Arial" charset="0"/>
              </a:rPr>
              <a:t>Plus over 600 Advanced Clinical Practitioners (ACP)</a:t>
            </a:r>
          </a:p>
        </p:txBody>
      </p:sp>
      <p:sp>
        <p:nvSpPr>
          <p:cNvPr id="34" name="Slide Number Placeholder 2"/>
          <p:cNvSpPr txBox="1">
            <a:spLocks/>
          </p:cNvSpPr>
          <p:nvPr/>
        </p:nvSpPr>
        <p:spPr>
          <a:xfrm>
            <a:off x="7848600" y="5775325"/>
            <a:ext cx="10668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727914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44" y="3048000"/>
            <a:ext cx="9144000" cy="1066800"/>
          </a:xfrm>
        </p:spPr>
        <p:txBody>
          <a:bodyPr/>
          <a:lstStyle/>
          <a:p>
            <a:r>
              <a:rPr lang="en-US" sz="4000" dirty="0">
                <a:latin typeface="Calibri" panose="020F0502020204030204" pitchFamily="34" charset="0"/>
              </a:rPr>
              <a:t>CHS Medical Group Division</a:t>
            </a:r>
          </a:p>
        </p:txBody>
      </p:sp>
    </p:spTree>
    <p:extLst>
      <p:ext uri="{BB962C8B-B14F-4D97-AF65-F5344CB8AC3E}">
        <p14:creationId xmlns:p14="http://schemas.microsoft.com/office/powerpoint/2010/main" val="1341666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9829800" cy="685800"/>
          </a:xfrm>
        </p:spPr>
        <p:txBody>
          <a:bodyPr/>
          <a:lstStyle/>
          <a:p>
            <a:r>
              <a:rPr lang="en-US" sz="2800" b="1" dirty="0">
                <a:solidFill>
                  <a:srgbClr val="009999"/>
                </a:solidFill>
                <a:latin typeface="Calibri" panose="020F0502020204030204" pitchFamily="34" charset="0"/>
              </a:rPr>
              <a:t>CHS Medical Group Division - Guiding Principles</a:t>
            </a:r>
          </a:p>
        </p:txBody>
      </p:sp>
      <p:sp>
        <p:nvSpPr>
          <p:cNvPr id="4" name="Content Placeholder 3"/>
          <p:cNvSpPr>
            <a:spLocks noGrp="1"/>
          </p:cNvSpPr>
          <p:nvPr>
            <p:ph sz="half" idx="2"/>
          </p:nvPr>
        </p:nvSpPr>
        <p:spPr>
          <a:xfrm>
            <a:off x="609600" y="1143000"/>
            <a:ext cx="8153400" cy="4495800"/>
          </a:xfrm>
        </p:spPr>
        <p:txBody>
          <a:bodyPr/>
          <a:lstStyle/>
          <a:p>
            <a:r>
              <a:rPr lang="en-US" sz="2000" dirty="0">
                <a:solidFill>
                  <a:srgbClr val="008C95"/>
                </a:solidFill>
                <a:latin typeface="Calibri" panose="020F0502020204030204" pitchFamily="34" charset="0"/>
              </a:rPr>
              <a:t>Ensures</a:t>
            </a:r>
            <a:r>
              <a:rPr lang="en-US" sz="2000" dirty="0">
                <a:solidFill>
                  <a:schemeClr val="tx1">
                    <a:lumMod val="50000"/>
                    <a:lumOff val="50000"/>
                  </a:schemeClr>
                </a:solidFill>
                <a:latin typeface="Calibri" panose="020F0502020204030204" pitchFamily="34" charset="0"/>
              </a:rPr>
              <a:t> community healthcare needs are met by providers and aligned with CHS resources (through a vertical integration model) </a:t>
            </a:r>
            <a:br>
              <a:rPr lang="en-US" sz="1050" dirty="0">
                <a:solidFill>
                  <a:schemeClr val="tx1">
                    <a:lumMod val="50000"/>
                    <a:lumOff val="50000"/>
                  </a:schemeClr>
                </a:solidFill>
                <a:latin typeface="Calibri" panose="020F0502020204030204" pitchFamily="34" charset="0"/>
              </a:rPr>
            </a:br>
            <a:endParaRPr lang="en-US" sz="1050" dirty="0">
              <a:solidFill>
                <a:schemeClr val="tx1">
                  <a:lumMod val="50000"/>
                  <a:lumOff val="50000"/>
                </a:schemeClr>
              </a:solidFill>
              <a:latin typeface="Calibri" panose="020F0502020204030204" pitchFamily="34" charset="0"/>
            </a:endParaRPr>
          </a:p>
          <a:p>
            <a:r>
              <a:rPr lang="en-US" sz="2000" dirty="0">
                <a:solidFill>
                  <a:srgbClr val="008C95"/>
                </a:solidFill>
                <a:latin typeface="Calibri" panose="020F0502020204030204" pitchFamily="34" charset="0"/>
              </a:rPr>
              <a:t>Captures</a:t>
            </a:r>
            <a:r>
              <a:rPr lang="en-US" sz="2000" dirty="0">
                <a:solidFill>
                  <a:schemeClr val="tx1">
                    <a:lumMod val="50000"/>
                    <a:lumOff val="50000"/>
                  </a:schemeClr>
                </a:solidFill>
                <a:latin typeface="Calibri" panose="020F0502020204030204" pitchFamily="34" charset="0"/>
              </a:rPr>
              <a:t> and expands market share through multiple service strategies that eliminate access barriers, meet patient needs across a broad spectrum of convenient outpatient healthcare services, and provide new portals through which patients can enter the System</a:t>
            </a:r>
            <a:br>
              <a:rPr lang="en-US" sz="1050" dirty="0">
                <a:solidFill>
                  <a:schemeClr val="tx1">
                    <a:lumMod val="50000"/>
                    <a:lumOff val="50000"/>
                  </a:schemeClr>
                </a:solidFill>
                <a:latin typeface="Calibri" panose="020F0502020204030204" pitchFamily="34" charset="0"/>
              </a:rPr>
            </a:br>
            <a:endParaRPr lang="en-US" sz="1050" dirty="0">
              <a:solidFill>
                <a:schemeClr val="tx1">
                  <a:lumMod val="50000"/>
                  <a:lumOff val="50000"/>
                </a:schemeClr>
              </a:solidFill>
              <a:latin typeface="Calibri" panose="020F0502020204030204" pitchFamily="34" charset="0"/>
            </a:endParaRPr>
          </a:p>
          <a:p>
            <a:r>
              <a:rPr lang="en-US" sz="2000" dirty="0">
                <a:solidFill>
                  <a:srgbClr val="008C95"/>
                </a:solidFill>
                <a:latin typeface="Calibri" panose="020F0502020204030204" pitchFamily="34" charset="0"/>
              </a:rPr>
              <a:t>Strengthens</a:t>
            </a:r>
            <a:r>
              <a:rPr lang="en-US" sz="2000" dirty="0">
                <a:solidFill>
                  <a:schemeClr val="tx1">
                    <a:lumMod val="50000"/>
                    <a:lumOff val="50000"/>
                  </a:schemeClr>
                </a:solidFill>
                <a:latin typeface="Calibri" panose="020F0502020204030204" pitchFamily="34" charset="0"/>
              </a:rPr>
              <a:t> financial viability through purposeful growth and unified infrastructure systems &amp; metrics</a:t>
            </a:r>
            <a:br>
              <a:rPr lang="en-US" sz="1050" dirty="0">
                <a:solidFill>
                  <a:schemeClr val="tx1">
                    <a:lumMod val="50000"/>
                    <a:lumOff val="50000"/>
                  </a:schemeClr>
                </a:solidFill>
                <a:latin typeface="Calibri" panose="020F0502020204030204" pitchFamily="34" charset="0"/>
              </a:rPr>
            </a:br>
            <a:endParaRPr lang="en-US" sz="1050" dirty="0">
              <a:solidFill>
                <a:schemeClr val="tx1">
                  <a:lumMod val="50000"/>
                  <a:lumOff val="50000"/>
                </a:schemeClr>
              </a:solidFill>
              <a:latin typeface="Calibri" panose="020F0502020204030204" pitchFamily="34" charset="0"/>
            </a:endParaRPr>
          </a:p>
          <a:p>
            <a:r>
              <a:rPr lang="en-US" sz="2000" dirty="0">
                <a:solidFill>
                  <a:srgbClr val="008C95"/>
                </a:solidFill>
                <a:latin typeface="Calibri" panose="020F0502020204030204" pitchFamily="34" charset="0"/>
              </a:rPr>
              <a:t>Contributes</a:t>
            </a:r>
            <a:r>
              <a:rPr lang="en-US" sz="2000" dirty="0">
                <a:solidFill>
                  <a:schemeClr val="tx1">
                    <a:lumMod val="50000"/>
                    <a:lumOff val="50000"/>
                  </a:schemeClr>
                </a:solidFill>
                <a:latin typeface="Calibri" panose="020F0502020204030204" pitchFamily="34" charset="0"/>
              </a:rPr>
              <a:t> to achievement of quality goals and efficient use of facility resources through the provision of clinically effective, timely, satisfying and coordinated patient care</a:t>
            </a:r>
          </a:p>
        </p:txBody>
      </p:sp>
      <p:sp>
        <p:nvSpPr>
          <p:cNvPr id="6" name="Slide Number Placeholder 2"/>
          <p:cNvSpPr txBox="1">
            <a:spLocks/>
          </p:cNvSpPr>
          <p:nvPr/>
        </p:nvSpPr>
        <p:spPr>
          <a:xfrm>
            <a:off x="7848600" y="5775325"/>
            <a:ext cx="10668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2448061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3400" y="1295400"/>
            <a:ext cx="8153400" cy="4495800"/>
          </a:xfrm>
        </p:spPr>
        <p:txBody>
          <a:bodyPr/>
          <a:lstStyle/>
          <a:p>
            <a:r>
              <a:rPr lang="en-US" sz="2000" dirty="0">
                <a:solidFill>
                  <a:srgbClr val="008C95"/>
                </a:solidFill>
                <a:latin typeface="Calibri" panose="020F0502020204030204" pitchFamily="34" charset="0"/>
              </a:rPr>
              <a:t>Enhances</a:t>
            </a:r>
            <a:r>
              <a:rPr lang="en-US" sz="2000" dirty="0">
                <a:solidFill>
                  <a:schemeClr val="tx1">
                    <a:lumMod val="50000"/>
                    <a:lumOff val="50000"/>
                  </a:schemeClr>
                </a:solidFill>
                <a:latin typeface="Calibri" panose="020F0502020204030204" pitchFamily="34" charset="0"/>
              </a:rPr>
              <a:t> customer service and patient relationship with the System by maximizing ease of patient access and ensuring a satisfying and worthwhile appointment experience</a:t>
            </a:r>
            <a:br>
              <a:rPr lang="en-US" sz="1050" dirty="0">
                <a:solidFill>
                  <a:schemeClr val="tx1">
                    <a:lumMod val="50000"/>
                    <a:lumOff val="50000"/>
                  </a:schemeClr>
                </a:solidFill>
                <a:latin typeface="Calibri" panose="020F0502020204030204" pitchFamily="34" charset="0"/>
              </a:rPr>
            </a:br>
            <a:endParaRPr lang="en-US" sz="1050" dirty="0">
              <a:solidFill>
                <a:schemeClr val="tx1">
                  <a:lumMod val="50000"/>
                  <a:lumOff val="50000"/>
                </a:schemeClr>
              </a:solidFill>
              <a:latin typeface="Calibri" panose="020F0502020204030204" pitchFamily="34" charset="0"/>
            </a:endParaRPr>
          </a:p>
          <a:p>
            <a:r>
              <a:rPr lang="en-US" sz="2000" dirty="0">
                <a:solidFill>
                  <a:srgbClr val="008C95"/>
                </a:solidFill>
                <a:latin typeface="Calibri" panose="020F0502020204030204" pitchFamily="34" charset="0"/>
              </a:rPr>
              <a:t>Maintains</a:t>
            </a:r>
            <a:r>
              <a:rPr lang="en-US" sz="2000" dirty="0">
                <a:solidFill>
                  <a:schemeClr val="tx1">
                    <a:lumMod val="50000"/>
                    <a:lumOff val="50000"/>
                  </a:schemeClr>
                </a:solidFill>
                <a:latin typeface="Calibri" panose="020F0502020204030204" pitchFamily="34" charset="0"/>
              </a:rPr>
              <a:t> exceptional relationships with patients by guaranteeing ease of access to highly motivated, competent and engaged physicians and employees</a:t>
            </a:r>
            <a:br>
              <a:rPr lang="en-US" sz="1050" dirty="0">
                <a:solidFill>
                  <a:schemeClr val="tx1">
                    <a:lumMod val="50000"/>
                    <a:lumOff val="50000"/>
                  </a:schemeClr>
                </a:solidFill>
                <a:latin typeface="Calibri" panose="020F0502020204030204" pitchFamily="34" charset="0"/>
              </a:rPr>
            </a:br>
            <a:endParaRPr lang="en-US" sz="1050" dirty="0">
              <a:solidFill>
                <a:schemeClr val="tx1">
                  <a:lumMod val="50000"/>
                  <a:lumOff val="50000"/>
                </a:schemeClr>
              </a:solidFill>
              <a:latin typeface="Calibri" panose="020F0502020204030204" pitchFamily="34" charset="0"/>
            </a:endParaRPr>
          </a:p>
          <a:p>
            <a:r>
              <a:rPr lang="en-US" sz="2000" dirty="0">
                <a:solidFill>
                  <a:srgbClr val="008C95"/>
                </a:solidFill>
                <a:latin typeface="Calibri" panose="020F0502020204030204" pitchFamily="34" charset="0"/>
              </a:rPr>
              <a:t>Leverages</a:t>
            </a:r>
            <a:r>
              <a:rPr lang="en-US" sz="2000" dirty="0">
                <a:solidFill>
                  <a:schemeClr val="tx1">
                    <a:lumMod val="50000"/>
                    <a:lumOff val="50000"/>
                  </a:schemeClr>
                </a:solidFill>
                <a:latin typeface="Calibri" panose="020F0502020204030204" pitchFamily="34" charset="0"/>
              </a:rPr>
              <a:t> Medical Education &amp; Research programs to enhance clinical services and differentiate the System regionally and nationally</a:t>
            </a:r>
            <a:br>
              <a:rPr lang="en-US" sz="1050" dirty="0">
                <a:solidFill>
                  <a:schemeClr val="tx1">
                    <a:lumMod val="50000"/>
                    <a:lumOff val="50000"/>
                  </a:schemeClr>
                </a:solidFill>
                <a:latin typeface="Calibri" panose="020F0502020204030204" pitchFamily="34" charset="0"/>
              </a:rPr>
            </a:br>
            <a:endParaRPr lang="en-US" sz="1050" dirty="0">
              <a:solidFill>
                <a:schemeClr val="tx1">
                  <a:lumMod val="50000"/>
                  <a:lumOff val="50000"/>
                </a:schemeClr>
              </a:solidFill>
              <a:latin typeface="Calibri" panose="020F0502020204030204" pitchFamily="34" charset="0"/>
            </a:endParaRPr>
          </a:p>
        </p:txBody>
      </p:sp>
      <p:sp>
        <p:nvSpPr>
          <p:cNvPr id="5" name="Title 1"/>
          <p:cNvSpPr>
            <a:spLocks noGrp="1"/>
          </p:cNvSpPr>
          <p:nvPr>
            <p:ph type="title"/>
          </p:nvPr>
        </p:nvSpPr>
        <p:spPr>
          <a:xfrm>
            <a:off x="190500" y="304800"/>
            <a:ext cx="8839200" cy="685800"/>
          </a:xfrm>
        </p:spPr>
        <p:txBody>
          <a:bodyPr/>
          <a:lstStyle/>
          <a:p>
            <a:r>
              <a:rPr lang="en-US" sz="2800" b="1" dirty="0">
                <a:solidFill>
                  <a:srgbClr val="009999"/>
                </a:solidFill>
                <a:latin typeface="Calibri" panose="020F0502020204030204" pitchFamily="34" charset="0"/>
              </a:rPr>
              <a:t>CHS Medical Group Division - Guiding Principles (continued)</a:t>
            </a:r>
          </a:p>
        </p:txBody>
      </p:sp>
      <p:sp>
        <p:nvSpPr>
          <p:cNvPr id="6" name="Slide Number Placeholder 2"/>
          <p:cNvSpPr txBox="1">
            <a:spLocks/>
          </p:cNvSpPr>
          <p:nvPr/>
        </p:nvSpPr>
        <p:spPr>
          <a:xfrm>
            <a:off x="7848600" y="5775325"/>
            <a:ext cx="10668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3616686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C95"/>
        </a:solidFill>
        <a:effectLst/>
      </p:bgPr>
    </p:bg>
    <p:spTree>
      <p:nvGrpSpPr>
        <p:cNvPr id="1" name=""/>
        <p:cNvGrpSpPr/>
        <p:nvPr/>
      </p:nvGrpSpPr>
      <p:grpSpPr>
        <a:xfrm>
          <a:off x="0" y="0"/>
          <a:ext cx="0" cy="0"/>
          <a:chOff x="0" y="0"/>
          <a:chExt cx="0" cy="0"/>
        </a:xfrm>
      </p:grpSpPr>
      <p:pic>
        <p:nvPicPr>
          <p:cNvPr id="4" name="gxM3FxYJRBI"/>
          <p:cNvPicPr>
            <a:picLocks noRot="1" noChangeAspect="1"/>
          </p:cNvPicPr>
          <p:nvPr>
            <a:videoFile r:link="rId1"/>
          </p:nvPr>
        </p:nvPicPr>
        <p:blipFill>
          <a:blip r:embed="rId3"/>
          <a:stretch>
            <a:fillRect/>
          </a:stretch>
        </p:blipFill>
        <p:spPr>
          <a:xfrm>
            <a:off x="0" y="990600"/>
            <a:ext cx="9144000" cy="5143500"/>
          </a:xfrm>
          <a:prstGeom prst="rect">
            <a:avLst/>
          </a:prstGeo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6068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164627" y="2595877"/>
          <a:ext cx="7010400" cy="3424625"/>
        </p:xfrm>
        <a:graphic>
          <a:graphicData uri="http://schemas.openxmlformats.org/drawingml/2006/table">
            <a:tbl>
              <a:tblPr firstRow="1" bandRow="1">
                <a:tableStyleId>{7DF18680-E054-41AD-8BC1-D1AEF772440D}</a:tableStyleId>
              </a:tblPr>
              <a:tblGrid>
                <a:gridCol w="2151707">
                  <a:extLst>
                    <a:ext uri="{9D8B030D-6E8A-4147-A177-3AD203B41FA5}">
                      <a16:colId xmlns:a16="http://schemas.microsoft.com/office/drawing/2014/main" val="20000"/>
                    </a:ext>
                  </a:extLst>
                </a:gridCol>
                <a:gridCol w="2706986">
                  <a:extLst>
                    <a:ext uri="{9D8B030D-6E8A-4147-A177-3AD203B41FA5}">
                      <a16:colId xmlns:a16="http://schemas.microsoft.com/office/drawing/2014/main" val="20001"/>
                    </a:ext>
                  </a:extLst>
                </a:gridCol>
                <a:gridCol w="2151707">
                  <a:extLst>
                    <a:ext uri="{9D8B030D-6E8A-4147-A177-3AD203B41FA5}">
                      <a16:colId xmlns:a16="http://schemas.microsoft.com/office/drawing/2014/main" val="20002"/>
                    </a:ext>
                  </a:extLst>
                </a:gridCol>
              </a:tblGrid>
              <a:tr h="256185">
                <a:tc>
                  <a:txBody>
                    <a:bodyPr/>
                    <a:lstStyle/>
                    <a:p>
                      <a:r>
                        <a:rPr lang="en-US" sz="1200" dirty="0">
                          <a:latin typeface="Calibri" panose="020F0502020204030204" pitchFamily="34" charset="0"/>
                        </a:rPr>
                        <a:t>Specialty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9999"/>
                    </a:solidFill>
                  </a:tcPr>
                </a:tc>
                <a:tc>
                  <a:txBody>
                    <a:bodyPr/>
                    <a:lstStyle/>
                    <a:p>
                      <a:r>
                        <a:rPr lang="en-US" sz="1200" dirty="0">
                          <a:latin typeface="Calibri" panose="020F0502020204030204" pitchFamily="34" charset="0"/>
                        </a:rPr>
                        <a:t>Clinical</a:t>
                      </a:r>
                      <a:r>
                        <a:rPr lang="en-US" sz="1200" baseline="0" dirty="0">
                          <a:latin typeface="Calibri" panose="020F0502020204030204" pitchFamily="34" charset="0"/>
                        </a:rPr>
                        <a:t> Leader</a:t>
                      </a:r>
                      <a:endParaRPr lang="en-US" sz="12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solidFill>
                      <a:srgbClr val="009999"/>
                    </a:solidFill>
                  </a:tcPr>
                </a:tc>
                <a:tc>
                  <a:txBody>
                    <a:bodyPr/>
                    <a:lstStyle/>
                    <a:p>
                      <a:r>
                        <a:rPr lang="en-US" sz="1200" dirty="0">
                          <a:latin typeface="Calibri" panose="020F0502020204030204" pitchFamily="34" charset="0"/>
                        </a:rPr>
                        <a:t>Academic</a:t>
                      </a:r>
                      <a:r>
                        <a:rPr lang="en-US" sz="1200" baseline="0" dirty="0">
                          <a:latin typeface="Calibri" panose="020F0502020204030204" pitchFamily="34" charset="0"/>
                        </a:rPr>
                        <a:t> Leader</a:t>
                      </a:r>
                      <a:endParaRPr lang="en-US" sz="12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9999"/>
                    </a:solidFill>
                  </a:tcPr>
                </a:tc>
                <a:extLst>
                  <a:ext uri="{0D108BD9-81ED-4DB2-BD59-A6C34878D82A}">
                    <a16:rowId xmlns:a16="http://schemas.microsoft.com/office/drawing/2014/main" val="10000"/>
                  </a:ext>
                </a:extLst>
              </a:tr>
              <a:tr h="256185">
                <a:tc>
                  <a:txBody>
                    <a:bodyPr/>
                    <a:lstStyle/>
                    <a:p>
                      <a:r>
                        <a:rPr lang="en-US" sz="1200" dirty="0">
                          <a:latin typeface="Calibri" panose="020F0502020204030204" pitchFamily="34" charset="0"/>
                        </a:rPr>
                        <a:t>Hospitalists</a:t>
                      </a:r>
                    </a:p>
                  </a:txBody>
                  <a:tcPr>
                    <a:lnL w="12700" cap="flat" cmpd="sng" algn="ctr">
                      <a:solidFill>
                        <a:schemeClr val="tx1"/>
                      </a:solidFill>
                      <a:prstDash val="solid"/>
                      <a:round/>
                      <a:headEnd type="none" w="med" len="med"/>
                      <a:tailEnd type="none" w="med" len="med"/>
                    </a:lnL>
                  </a:tcPr>
                </a:tc>
                <a:tc>
                  <a:txBody>
                    <a:bodyPr/>
                    <a:lstStyle/>
                    <a:p>
                      <a:r>
                        <a:rPr lang="en-US" sz="1200" dirty="0">
                          <a:latin typeface="Calibri" panose="020F0502020204030204" pitchFamily="34" charset="0"/>
                        </a:rPr>
                        <a:t>Dr. Ryan Brown</a:t>
                      </a:r>
                    </a:p>
                  </a:txBody>
                  <a:tcPr/>
                </a:tc>
                <a:tc>
                  <a:txBody>
                    <a:bodyPr/>
                    <a:lstStyle/>
                    <a:p>
                      <a:r>
                        <a:rPr lang="en-US" sz="1200" dirty="0">
                          <a:latin typeface="Calibri" panose="020F0502020204030204" pitchFamily="34" charset="0"/>
                        </a:rPr>
                        <a:t>Dr. Lane Jacobs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56185">
                <a:tc>
                  <a:txBody>
                    <a:bodyPr/>
                    <a:lstStyle/>
                    <a:p>
                      <a:r>
                        <a:rPr lang="en-US" sz="1200" dirty="0">
                          <a:latin typeface="Calibri" panose="020F0502020204030204" pitchFamily="34" charset="0"/>
                        </a:rPr>
                        <a:t>Critical Care</a:t>
                      </a:r>
                    </a:p>
                  </a:txBody>
                  <a:tcPr>
                    <a:lnL w="12700" cap="flat" cmpd="sng" algn="ctr">
                      <a:solidFill>
                        <a:schemeClr val="tx1"/>
                      </a:solidFill>
                      <a:prstDash val="solid"/>
                      <a:round/>
                      <a:headEnd type="none" w="med" len="med"/>
                      <a:tailEnd type="none" w="med" len="med"/>
                    </a:lnL>
                  </a:tcPr>
                </a:tc>
                <a:tc>
                  <a:txBody>
                    <a:bodyPr/>
                    <a:lstStyle/>
                    <a:p>
                      <a:r>
                        <a:rPr lang="en-US" sz="1200" dirty="0">
                          <a:latin typeface="Calibri" panose="020F0502020204030204" pitchFamily="34" charset="0"/>
                        </a:rPr>
                        <a:t>Dr. Michael</a:t>
                      </a:r>
                      <a:r>
                        <a:rPr lang="en-US" sz="1200" baseline="0" dirty="0">
                          <a:latin typeface="Calibri" panose="020F0502020204030204" pitchFamily="34" charset="0"/>
                        </a:rPr>
                        <a:t> </a:t>
                      </a:r>
                      <a:r>
                        <a:rPr lang="en-US" sz="1200" dirty="0">
                          <a:latin typeface="Calibri" panose="020F0502020204030204" pitchFamily="34" charset="0"/>
                        </a:rPr>
                        <a:t>Green</a:t>
                      </a:r>
                    </a:p>
                  </a:txBody>
                  <a:tcPr/>
                </a:tc>
                <a:tc>
                  <a:txBody>
                    <a:bodyPr/>
                    <a:lstStyle/>
                    <a:p>
                      <a:r>
                        <a:rPr lang="en-US" sz="1200" dirty="0">
                          <a:latin typeface="Calibri" panose="020F0502020204030204" pitchFamily="34" charset="0"/>
                        </a:rPr>
                        <a:t>Dr.</a:t>
                      </a:r>
                      <a:r>
                        <a:rPr lang="en-US" sz="1200" baseline="0" dirty="0">
                          <a:latin typeface="Calibri" panose="020F0502020204030204" pitchFamily="34" charset="0"/>
                        </a:rPr>
                        <a:t> Steve Cochran</a:t>
                      </a:r>
                      <a:endParaRPr lang="en-US" sz="12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56185">
                <a:tc>
                  <a:txBody>
                    <a:bodyPr/>
                    <a:lstStyle/>
                    <a:p>
                      <a:r>
                        <a:rPr lang="en-US" sz="1200" dirty="0">
                          <a:latin typeface="Calibri" panose="020F0502020204030204" pitchFamily="34" charset="0"/>
                        </a:rPr>
                        <a:t>Pulmonary</a:t>
                      </a:r>
                    </a:p>
                  </a:txBody>
                  <a:tcPr>
                    <a:lnL w="12700" cap="flat" cmpd="sng" algn="ctr">
                      <a:solidFill>
                        <a:schemeClr val="tx1"/>
                      </a:solidFill>
                      <a:prstDash val="solid"/>
                      <a:round/>
                      <a:headEnd type="none" w="med" len="med"/>
                      <a:tailEnd type="none" w="med" len="med"/>
                    </a:lnL>
                  </a:tcPr>
                </a:tc>
                <a:tc>
                  <a:txBody>
                    <a:bodyPr/>
                    <a:lstStyle/>
                    <a:p>
                      <a:r>
                        <a:rPr lang="en-US" sz="1200" dirty="0">
                          <a:latin typeface="Calibri" panose="020F0502020204030204" pitchFamily="34" charset="0"/>
                        </a:rPr>
                        <a:t>Dr. Daniel Howard</a:t>
                      </a:r>
                    </a:p>
                  </a:txBody>
                  <a:tcPr/>
                </a:tc>
                <a:tc>
                  <a:txBody>
                    <a:bodyPr/>
                    <a:lstStyle/>
                    <a:p>
                      <a:r>
                        <a:rPr lang="en-US" sz="1200" dirty="0">
                          <a:latin typeface="Calibri" panose="020F0502020204030204" pitchFamily="34" charset="0"/>
                        </a:rPr>
                        <a:t>Dr. Robert Taylor</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56185">
                <a:tc>
                  <a:txBody>
                    <a:bodyPr/>
                    <a:lstStyle/>
                    <a:p>
                      <a:r>
                        <a:rPr lang="en-US" sz="1200" dirty="0">
                          <a:latin typeface="Calibri" panose="020F0502020204030204" pitchFamily="34" charset="0"/>
                        </a:rPr>
                        <a:t>Emergency</a:t>
                      </a:r>
                      <a:r>
                        <a:rPr lang="en-US" sz="1200" baseline="0" dirty="0">
                          <a:latin typeface="Calibri" panose="020F0502020204030204" pitchFamily="34" charset="0"/>
                        </a:rPr>
                        <a:t> Medicine</a:t>
                      </a:r>
                      <a:endParaRPr lang="en-US"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gridSpan="2">
                  <a:txBody>
                    <a:bodyPr/>
                    <a:lstStyle/>
                    <a:p>
                      <a:r>
                        <a:rPr lang="en-US" sz="1200" dirty="0">
                          <a:latin typeface="Calibri" panose="020F0502020204030204" pitchFamily="34" charset="0"/>
                        </a:rPr>
                        <a:t>Dr. Mike Gibbs</a:t>
                      </a:r>
                    </a:p>
                  </a:txBody>
                  <a:tcPr>
                    <a:lnR w="12700" cap="flat" cmpd="sng" algn="ctr">
                      <a:solidFill>
                        <a:schemeClr val="tx1"/>
                      </a:solidFill>
                      <a:prstDash val="solid"/>
                      <a:round/>
                      <a:headEnd type="none" w="med" len="med"/>
                      <a:tailEnd type="none" w="med" len="med"/>
                    </a:lnR>
                  </a:tcPr>
                </a:tc>
                <a:tc hMerge="1">
                  <a:txBody>
                    <a:bodyPr/>
                    <a:lstStyle/>
                    <a:p>
                      <a:endParaRPr lang="en-US" dirty="0"/>
                    </a:p>
                  </a:txBody>
                  <a:tcPr/>
                </a:tc>
                <a:extLst>
                  <a:ext uri="{0D108BD9-81ED-4DB2-BD59-A6C34878D82A}">
                    <a16:rowId xmlns:a16="http://schemas.microsoft.com/office/drawing/2014/main" val="10004"/>
                  </a:ext>
                </a:extLst>
              </a:tr>
              <a:tr h="256185">
                <a:tc>
                  <a:txBody>
                    <a:bodyPr/>
                    <a:lstStyle/>
                    <a:p>
                      <a:r>
                        <a:rPr lang="en-US" sz="1200" dirty="0">
                          <a:latin typeface="Calibri" panose="020F0502020204030204" pitchFamily="34" charset="0"/>
                        </a:rPr>
                        <a:t>GI</a:t>
                      </a:r>
                    </a:p>
                  </a:txBody>
                  <a:tcPr>
                    <a:lnL w="12700" cap="flat" cmpd="sng" algn="ctr">
                      <a:solidFill>
                        <a:schemeClr val="tx1"/>
                      </a:solidFill>
                      <a:prstDash val="solid"/>
                      <a:round/>
                      <a:headEnd type="none" w="med" len="med"/>
                      <a:tailEnd type="none" w="med" len="med"/>
                    </a:lnL>
                  </a:tcPr>
                </a:tc>
                <a:tc>
                  <a:txBody>
                    <a:bodyPr/>
                    <a:lstStyle/>
                    <a:p>
                      <a:r>
                        <a:rPr lang="en-US" sz="1200" dirty="0">
                          <a:latin typeface="Calibri" panose="020F0502020204030204" pitchFamily="34" charset="0"/>
                        </a:rPr>
                        <a:t>Dr. Tom </a:t>
                      </a:r>
                      <a:r>
                        <a:rPr lang="en-US" sz="1200" dirty="0" err="1">
                          <a:latin typeface="Calibri" panose="020F0502020204030204" pitchFamily="34" charset="0"/>
                        </a:rPr>
                        <a:t>Pacicco</a:t>
                      </a:r>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Dr. Martin Scobey</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56185">
                <a:tc>
                  <a:txBody>
                    <a:bodyPr/>
                    <a:lstStyle/>
                    <a:p>
                      <a:r>
                        <a:rPr lang="en-US" sz="1200" dirty="0">
                          <a:latin typeface="Calibri" panose="020F0502020204030204" pitchFamily="34" charset="0"/>
                        </a:rPr>
                        <a:t>Infectious</a:t>
                      </a:r>
                      <a:r>
                        <a:rPr lang="en-US" sz="1200" baseline="0" dirty="0">
                          <a:latin typeface="Calibri" panose="020F0502020204030204" pitchFamily="34" charset="0"/>
                        </a:rPr>
                        <a:t> Disease</a:t>
                      </a:r>
                      <a:endParaRPr lang="en-US"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200" dirty="0">
                          <a:latin typeface="Calibri" panose="020F0502020204030204" pitchFamily="34" charset="0"/>
                        </a:rPr>
                        <a:t>Dr. Lewis McCurdy</a:t>
                      </a:r>
                    </a:p>
                  </a:txBody>
                  <a:tcPr/>
                </a:tc>
                <a:tc>
                  <a:txBody>
                    <a:bodyPr/>
                    <a:lstStyle/>
                    <a:p>
                      <a:r>
                        <a:rPr lang="en-US" sz="1200" dirty="0">
                          <a:latin typeface="Calibri" panose="020F0502020204030204" pitchFamily="34" charset="0"/>
                        </a:rPr>
                        <a:t>Dr. James</a:t>
                      </a:r>
                      <a:r>
                        <a:rPr lang="en-US" sz="1200" baseline="0" dirty="0">
                          <a:latin typeface="Calibri" panose="020F0502020204030204" pitchFamily="34" charset="0"/>
                        </a:rPr>
                        <a:t> Horton</a:t>
                      </a:r>
                      <a:endParaRPr lang="en-US" sz="12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56185">
                <a:tc>
                  <a:txBody>
                    <a:bodyPr/>
                    <a:lstStyle/>
                    <a:p>
                      <a:r>
                        <a:rPr lang="en-US" sz="1200" dirty="0">
                          <a:latin typeface="Calibri" panose="020F0502020204030204" pitchFamily="34" charset="0"/>
                        </a:rPr>
                        <a:t>Hepatology</a:t>
                      </a:r>
                    </a:p>
                  </a:txBody>
                  <a:tcPr>
                    <a:lnL w="12700" cap="flat" cmpd="sng" algn="ctr">
                      <a:solidFill>
                        <a:schemeClr val="tx1"/>
                      </a:solidFill>
                      <a:prstDash val="solid"/>
                      <a:round/>
                      <a:headEnd type="none" w="med" len="med"/>
                      <a:tailEnd type="none" w="med" len="med"/>
                    </a:lnL>
                  </a:tcPr>
                </a:tc>
                <a:tc gridSpan="2">
                  <a:txBody>
                    <a:bodyPr/>
                    <a:lstStyle/>
                    <a:p>
                      <a:r>
                        <a:rPr lang="en-US" sz="1200" dirty="0">
                          <a:latin typeface="Calibri" panose="020F0502020204030204" pitchFamily="34" charset="0"/>
                        </a:rPr>
                        <a:t>Dr. Mark Russo</a:t>
                      </a:r>
                    </a:p>
                  </a:txBody>
                  <a:tcPr>
                    <a:lnR w="12700" cap="flat" cmpd="sng" algn="ctr">
                      <a:solidFill>
                        <a:schemeClr val="tx1"/>
                      </a:solidFill>
                      <a:prstDash val="solid"/>
                      <a:round/>
                      <a:headEnd type="none" w="med" len="med"/>
                      <a:tailEnd type="none" w="med" len="med"/>
                    </a:lnR>
                  </a:tcPr>
                </a:tc>
                <a:tc hMerge="1">
                  <a:txBody>
                    <a:bodyPr/>
                    <a:lstStyle/>
                    <a:p>
                      <a:endParaRPr lang="en-US" dirty="0"/>
                    </a:p>
                  </a:txBody>
                  <a:tcPr/>
                </a:tc>
                <a:extLst>
                  <a:ext uri="{0D108BD9-81ED-4DB2-BD59-A6C34878D82A}">
                    <a16:rowId xmlns:a16="http://schemas.microsoft.com/office/drawing/2014/main" val="10007"/>
                  </a:ext>
                </a:extLst>
              </a:tr>
              <a:tr h="256185">
                <a:tc>
                  <a:txBody>
                    <a:bodyPr/>
                    <a:lstStyle/>
                    <a:p>
                      <a:r>
                        <a:rPr lang="en-US" sz="1200" dirty="0">
                          <a:latin typeface="Calibri" panose="020F0502020204030204" pitchFamily="34" charset="0"/>
                        </a:rPr>
                        <a:t>PM&amp;R</a:t>
                      </a:r>
                    </a:p>
                  </a:txBody>
                  <a:tcPr>
                    <a:lnL w="12700" cap="flat" cmpd="sng" algn="ctr">
                      <a:solidFill>
                        <a:schemeClr val="tx1"/>
                      </a:solidFill>
                      <a:prstDash val="solid"/>
                      <a:round/>
                      <a:headEnd type="none" w="med" len="med"/>
                      <a:tailEnd type="none" w="med" len="med"/>
                    </a:lnL>
                  </a:tcPr>
                </a:tc>
                <a:tc gridSpan="2">
                  <a:txBody>
                    <a:bodyPr/>
                    <a:lstStyle/>
                    <a:p>
                      <a:r>
                        <a:rPr lang="en-US" sz="1200" dirty="0">
                          <a:latin typeface="Calibri" panose="020F0502020204030204" pitchFamily="34" charset="0"/>
                        </a:rPr>
                        <a:t>Dr. Bill </a:t>
                      </a:r>
                      <a:r>
                        <a:rPr lang="en-US" sz="1200" dirty="0" err="1">
                          <a:latin typeface="Calibri" panose="020F0502020204030204" pitchFamily="34" charset="0"/>
                        </a:rPr>
                        <a:t>Bockenek</a:t>
                      </a:r>
                      <a:r>
                        <a:rPr lang="en-US" sz="1200" dirty="0">
                          <a:latin typeface="Calibri" panose="020F0502020204030204" pitchFamily="34" charset="0"/>
                        </a:rPr>
                        <a:t> </a:t>
                      </a:r>
                    </a:p>
                  </a:txBody>
                  <a:tcPr>
                    <a:lnR w="12700" cap="flat" cmpd="sng" algn="ctr">
                      <a:solidFill>
                        <a:schemeClr val="tx1"/>
                      </a:solidFill>
                      <a:prstDash val="solid"/>
                      <a:round/>
                      <a:headEnd type="none" w="med" len="med"/>
                      <a:tailEnd type="none" w="med" len="med"/>
                    </a:lnR>
                  </a:tcPr>
                </a:tc>
                <a:tc hMerge="1">
                  <a:txBody>
                    <a:bodyPr/>
                    <a:lstStyle/>
                    <a:p>
                      <a:endParaRPr lang="en-US" dirty="0"/>
                    </a:p>
                  </a:txBody>
                  <a:tcPr/>
                </a:tc>
                <a:extLst>
                  <a:ext uri="{0D108BD9-81ED-4DB2-BD59-A6C34878D82A}">
                    <a16:rowId xmlns:a16="http://schemas.microsoft.com/office/drawing/2014/main" val="10008"/>
                  </a:ext>
                </a:extLst>
              </a:tr>
              <a:tr h="293822">
                <a:tc>
                  <a:txBody>
                    <a:bodyPr/>
                    <a:lstStyle/>
                    <a:p>
                      <a:r>
                        <a:rPr lang="en-US" sz="1200" dirty="0">
                          <a:latin typeface="Calibri" panose="020F0502020204030204" pitchFamily="34" charset="0"/>
                        </a:rPr>
                        <a:t>Palliative Care</a:t>
                      </a:r>
                    </a:p>
                  </a:txBody>
                  <a:tcPr>
                    <a:lnL w="12700" cap="flat" cmpd="sng" algn="ctr">
                      <a:solidFill>
                        <a:schemeClr val="tx1"/>
                      </a:solidFill>
                      <a:prstDash val="solid"/>
                      <a:round/>
                      <a:headEnd type="none" w="med" len="med"/>
                      <a:tailEnd type="none" w="med" len="med"/>
                    </a:lnL>
                  </a:tcPr>
                </a:tc>
                <a:tc gridSpan="2">
                  <a:txBody>
                    <a:bodyPr/>
                    <a:lstStyle/>
                    <a:p>
                      <a:r>
                        <a:rPr lang="en-US" sz="1200" dirty="0">
                          <a:latin typeface="Calibri" panose="020F0502020204030204" pitchFamily="34" charset="0"/>
                        </a:rPr>
                        <a:t>Dr. Bea Skudlarska</a:t>
                      </a:r>
                    </a:p>
                  </a:txBody>
                  <a:tcPr>
                    <a:lnR w="12700" cap="flat" cmpd="sng" algn="ctr">
                      <a:solidFill>
                        <a:schemeClr val="tx1"/>
                      </a:solidFill>
                      <a:prstDash val="solid"/>
                      <a:round/>
                      <a:headEnd type="none" w="med" len="med"/>
                      <a:tailEnd type="none" w="med" len="med"/>
                    </a:lnR>
                  </a:tcPr>
                </a:tc>
                <a:tc hMerge="1">
                  <a:txBody>
                    <a:bodyPr/>
                    <a:lstStyle/>
                    <a:p>
                      <a:endParaRPr lang="en-US" sz="12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56185">
                <a:tc>
                  <a:txBody>
                    <a:bodyPr/>
                    <a:lstStyle/>
                    <a:p>
                      <a:r>
                        <a:rPr lang="en-US" sz="1200" dirty="0">
                          <a:latin typeface="Calibri" panose="020F0502020204030204" pitchFamily="34" charset="0"/>
                        </a:rPr>
                        <a:t>Geriatrics</a:t>
                      </a:r>
                    </a:p>
                  </a:txBody>
                  <a:tcPr>
                    <a:lnL w="12700" cap="flat" cmpd="sng" algn="ctr">
                      <a:solidFill>
                        <a:schemeClr val="tx1"/>
                      </a:solidFill>
                      <a:prstDash val="solid"/>
                      <a:round/>
                      <a:headEnd type="none" w="med" len="med"/>
                      <a:tailEnd type="none" w="med" len="med"/>
                    </a:ln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Dr. Bea Skudlarska</a:t>
                      </a:r>
                    </a:p>
                  </a:txBody>
                  <a:tcPr>
                    <a:lnR w="12700" cap="flat" cmpd="sng" algn="ctr">
                      <a:solidFill>
                        <a:schemeClr val="tx1"/>
                      </a:solidFill>
                      <a:prstDash val="solid"/>
                      <a:round/>
                      <a:headEnd type="none" w="med" len="med"/>
                      <a:tailEnd type="none" w="med" len="med"/>
                    </a:lnR>
                  </a:tcPr>
                </a:tc>
                <a:tc hMerge="1">
                  <a:txBody>
                    <a:bodyPr/>
                    <a:lstStyle/>
                    <a:p>
                      <a:endParaRPr lang="en-US"/>
                    </a:p>
                  </a:txBody>
                  <a:tcPr/>
                </a:tc>
                <a:extLst>
                  <a:ext uri="{0D108BD9-81ED-4DB2-BD59-A6C34878D82A}">
                    <a16:rowId xmlns:a16="http://schemas.microsoft.com/office/drawing/2014/main" val="3462267372"/>
                  </a:ext>
                </a:extLst>
              </a:tr>
              <a:tr h="387603">
                <a:tc>
                  <a:txBody>
                    <a:bodyPr/>
                    <a:lstStyle/>
                    <a:p>
                      <a:r>
                        <a:rPr lang="en-US" sz="1200" dirty="0">
                          <a:latin typeface="Calibri" panose="020F0502020204030204" pitchFamily="34" charset="0"/>
                        </a:rPr>
                        <a:t>Adult</a:t>
                      </a:r>
                      <a:r>
                        <a:rPr lang="en-US" sz="1200" baseline="0" dirty="0">
                          <a:latin typeface="Calibri" panose="020F0502020204030204" pitchFamily="34" charset="0"/>
                        </a:rPr>
                        <a:t> Neurology </a:t>
                      </a:r>
                      <a:endParaRPr lang="en-US"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Dr. Robert Mitchell</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3203153"/>
                  </a:ext>
                </a:extLst>
              </a:tr>
            </a:tbl>
          </a:graphicData>
        </a:graphic>
      </p:graphicFrame>
      <p:sp>
        <p:nvSpPr>
          <p:cNvPr id="5" name="Title 3"/>
          <p:cNvSpPr>
            <a:spLocks noGrp="1"/>
          </p:cNvSpPr>
          <p:nvPr>
            <p:ph type="title"/>
          </p:nvPr>
        </p:nvSpPr>
        <p:spPr>
          <a:xfrm>
            <a:off x="367697" y="341220"/>
            <a:ext cx="8229600" cy="609600"/>
          </a:xfrm>
        </p:spPr>
        <p:txBody>
          <a:bodyPr>
            <a:noAutofit/>
          </a:bodyPr>
          <a:lstStyle/>
          <a:p>
            <a:r>
              <a:rPr lang="en-US" b="1" dirty="0">
                <a:latin typeface="Calibri" panose="020F0502020204030204" pitchFamily="34" charset="0"/>
              </a:rPr>
              <a:t>Adult Acute Care Leadership </a:t>
            </a:r>
            <a:br>
              <a:rPr lang="en-US" dirty="0">
                <a:latin typeface="Calibri" panose="020F0502020204030204" pitchFamily="34" charset="0"/>
              </a:rPr>
            </a:br>
            <a:endParaRPr lang="en-US" sz="2000" dirty="0">
              <a:solidFill>
                <a:schemeClr val="tx1"/>
              </a:solidFill>
              <a:latin typeface="Calibri" panose="020F0502020204030204" pitchFamily="34" charset="0"/>
            </a:endParaRPr>
          </a:p>
        </p:txBody>
      </p:sp>
      <p:sp>
        <p:nvSpPr>
          <p:cNvPr id="6" name="TextBox 5"/>
          <p:cNvSpPr txBox="1"/>
          <p:nvPr/>
        </p:nvSpPr>
        <p:spPr>
          <a:xfrm>
            <a:off x="5359304" y="1826436"/>
            <a:ext cx="16764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Dr. Scott </a:t>
            </a:r>
            <a:r>
              <a:rPr kumimoji="0" lang="en-US" sz="1100" b="1" i="0" u="none" strike="noStrike" kern="0" cap="none" spc="0" normalizeH="0" baseline="0" noProof="0" dirty="0" err="1">
                <a:ln>
                  <a:noFill/>
                </a:ln>
                <a:solidFill>
                  <a:prstClr val="black"/>
                </a:solidFill>
                <a:effectLst/>
                <a:uLnTx/>
                <a:uFillTx/>
                <a:latin typeface="Calibri" panose="020F0502020204030204" pitchFamily="34" charset="0"/>
                <a:ea typeface="+mn-ea"/>
                <a:cs typeface="+mn-cs"/>
              </a:rPr>
              <a:t>Furney</a:t>
            </a:r>
            <a:r>
              <a:rPr kumimoji="0" lang="en-US" sz="11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Senior Academic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Medical Director</a:t>
            </a:r>
          </a:p>
        </p:txBody>
      </p:sp>
      <p:sp>
        <p:nvSpPr>
          <p:cNvPr id="9" name="TextBox 8"/>
          <p:cNvSpPr txBox="1"/>
          <p:nvPr/>
        </p:nvSpPr>
        <p:spPr>
          <a:xfrm>
            <a:off x="1643391" y="2055523"/>
            <a:ext cx="16002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Shannon Carpenter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Vice President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9755" y="833125"/>
            <a:ext cx="907472" cy="1161380"/>
          </a:xfrm>
          <a:prstGeom prst="rect">
            <a:avLst/>
          </a:prstGeom>
        </p:spPr>
      </p:pic>
      <p:sp>
        <p:nvSpPr>
          <p:cNvPr id="12" name="Slide Number Placeholder 2"/>
          <p:cNvSpPr txBox="1">
            <a:spLocks/>
          </p:cNvSpPr>
          <p:nvPr/>
        </p:nvSpPr>
        <p:spPr>
          <a:xfrm>
            <a:off x="7848600" y="5775325"/>
            <a:ext cx="10668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pic>
        <p:nvPicPr>
          <p:cNvPr id="4" name="Picture 3"/>
          <p:cNvPicPr>
            <a:picLocks noChangeAspect="1"/>
          </p:cNvPicPr>
          <p:nvPr/>
        </p:nvPicPr>
        <p:blipFill>
          <a:blip r:embed="rId4"/>
          <a:stretch>
            <a:fillRect/>
          </a:stretch>
        </p:blipFill>
        <p:spPr>
          <a:xfrm>
            <a:off x="5740011" y="840319"/>
            <a:ext cx="914986" cy="1146992"/>
          </a:xfrm>
          <a:prstGeom prst="rect">
            <a:avLst/>
          </a:prstGeom>
        </p:spPr>
      </p:pic>
      <p:sp>
        <p:nvSpPr>
          <p:cNvPr id="2" name="TextBox 1"/>
          <p:cNvSpPr txBox="1"/>
          <p:nvPr/>
        </p:nvSpPr>
        <p:spPr>
          <a:xfrm>
            <a:off x="3614940" y="2042808"/>
            <a:ext cx="159603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Dr. Scott Lindblom</a:t>
            </a:r>
            <a:br>
              <a:rPr kumimoji="0" lang="en-US" sz="11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br>
            <a:r>
              <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Senior Medical Director</a:t>
            </a:r>
            <a:endParaRPr kumimoji="0" lang="en-US" sz="11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p:txBody>
      </p:sp>
      <p:pic>
        <p:nvPicPr>
          <p:cNvPr id="8" name="Picture 7"/>
          <p:cNvPicPr>
            <a:picLocks noChangeAspect="1"/>
          </p:cNvPicPr>
          <p:nvPr/>
        </p:nvPicPr>
        <p:blipFill>
          <a:blip r:embed="rId5"/>
          <a:stretch>
            <a:fillRect/>
          </a:stretch>
        </p:blipFill>
        <p:spPr>
          <a:xfrm>
            <a:off x="3966037" y="832737"/>
            <a:ext cx="893843" cy="1194065"/>
          </a:xfrm>
          <a:prstGeom prst="rect">
            <a:avLst/>
          </a:prstGeom>
        </p:spPr>
      </p:pic>
    </p:spTree>
    <p:extLst>
      <p:ext uri="{BB962C8B-B14F-4D97-AF65-F5344CB8AC3E}">
        <p14:creationId xmlns:p14="http://schemas.microsoft.com/office/powerpoint/2010/main" val="422017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157"/>
            <a:ext cx="9144000" cy="688831"/>
          </a:xfrm>
        </p:spPr>
        <p:txBody>
          <a:bodyPr/>
          <a:lstStyle/>
          <a:p>
            <a:r>
              <a:rPr lang="en-US" b="1" dirty="0">
                <a:latin typeface="Calibri" panose="020F0502020204030204" pitchFamily="34" charset="0"/>
              </a:rPr>
              <a:t>Primary Care &amp; Medical Specialties Leadership</a:t>
            </a:r>
          </a:p>
        </p:txBody>
      </p:sp>
      <p:graphicFrame>
        <p:nvGraphicFramePr>
          <p:cNvPr id="3" name="Table 2"/>
          <p:cNvGraphicFramePr>
            <a:graphicFrameLocks noGrp="1"/>
          </p:cNvGraphicFramePr>
          <p:nvPr>
            <p:extLst/>
          </p:nvPr>
        </p:nvGraphicFramePr>
        <p:xfrm>
          <a:off x="788849" y="2384778"/>
          <a:ext cx="7696201" cy="3268980"/>
        </p:xfrm>
        <a:graphic>
          <a:graphicData uri="http://schemas.openxmlformats.org/drawingml/2006/table">
            <a:tbl>
              <a:tblPr firstRow="1" bandRow="1">
                <a:tableStyleId>{7DF18680-E054-41AD-8BC1-D1AEF772440D}</a:tableStyleId>
              </a:tblPr>
              <a:tblGrid>
                <a:gridCol w="3005183">
                  <a:extLst>
                    <a:ext uri="{9D8B030D-6E8A-4147-A177-3AD203B41FA5}">
                      <a16:colId xmlns:a16="http://schemas.microsoft.com/office/drawing/2014/main" val="20000"/>
                    </a:ext>
                  </a:extLst>
                </a:gridCol>
                <a:gridCol w="2328818">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206022">
                <a:tc>
                  <a:txBody>
                    <a:bodyPr/>
                    <a:lstStyle/>
                    <a:p>
                      <a:r>
                        <a:rPr lang="en-US" sz="1050" dirty="0">
                          <a:latin typeface="Calibri" panose="020F0502020204030204" pitchFamily="34" charset="0"/>
                        </a:rPr>
                        <a:t>Specialty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9999"/>
                    </a:solidFill>
                  </a:tcPr>
                </a:tc>
                <a:tc>
                  <a:txBody>
                    <a:bodyPr/>
                    <a:lstStyle/>
                    <a:p>
                      <a:r>
                        <a:rPr lang="en-US" sz="1050" dirty="0">
                          <a:latin typeface="Calibri" panose="020F0502020204030204" pitchFamily="34" charset="0"/>
                        </a:rPr>
                        <a:t>Clinical</a:t>
                      </a:r>
                      <a:r>
                        <a:rPr lang="en-US" sz="1050" baseline="0" dirty="0">
                          <a:latin typeface="Calibri" panose="020F0502020204030204" pitchFamily="34" charset="0"/>
                        </a:rPr>
                        <a:t> Leader</a:t>
                      </a:r>
                      <a:endParaRPr lang="en-US" sz="1050" dirty="0">
                        <a:latin typeface="Calibri" panose="020F0502020204030204" pitchFamily="34" charset="0"/>
                      </a:endParaRPr>
                    </a:p>
                  </a:txBody>
                  <a:tcPr>
                    <a:lnT w="12700" cap="flat" cmpd="sng" algn="ctr">
                      <a:solidFill>
                        <a:schemeClr val="tx1"/>
                      </a:solidFill>
                      <a:prstDash val="solid"/>
                      <a:round/>
                      <a:headEnd type="none" w="med" len="med"/>
                      <a:tailEnd type="none" w="med" len="med"/>
                    </a:lnT>
                    <a:solidFill>
                      <a:srgbClr val="009999"/>
                    </a:solidFill>
                  </a:tcPr>
                </a:tc>
                <a:tc>
                  <a:txBody>
                    <a:bodyPr/>
                    <a:lstStyle/>
                    <a:p>
                      <a:r>
                        <a:rPr lang="en-US" sz="1050" dirty="0">
                          <a:latin typeface="Calibri" panose="020F0502020204030204" pitchFamily="34" charset="0"/>
                        </a:rPr>
                        <a:t>Academic</a:t>
                      </a:r>
                      <a:r>
                        <a:rPr lang="en-US" sz="1050" baseline="0" dirty="0">
                          <a:latin typeface="Calibri" panose="020F0502020204030204" pitchFamily="34" charset="0"/>
                        </a:rPr>
                        <a:t> Leader</a:t>
                      </a:r>
                      <a:endParaRPr lang="en-US" sz="1050" dirty="0">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9999"/>
                    </a:solidFill>
                  </a:tcPr>
                </a:tc>
                <a:extLst>
                  <a:ext uri="{0D108BD9-81ED-4DB2-BD59-A6C34878D82A}">
                    <a16:rowId xmlns:a16="http://schemas.microsoft.com/office/drawing/2014/main" val="10000"/>
                  </a:ext>
                </a:extLst>
              </a:tr>
              <a:tr h="235025">
                <a:tc>
                  <a:txBody>
                    <a:bodyPr/>
                    <a:lstStyle/>
                    <a:p>
                      <a:r>
                        <a:rPr lang="en-US" sz="1050" dirty="0">
                          <a:latin typeface="Calibri" panose="020F0502020204030204" pitchFamily="34" charset="0"/>
                        </a:rPr>
                        <a:t>Family Medicine</a:t>
                      </a:r>
                    </a:p>
                  </a:txBody>
                  <a:tcPr>
                    <a:lnL w="12700" cap="flat" cmpd="sng" algn="ctr">
                      <a:solidFill>
                        <a:schemeClr val="tx1"/>
                      </a:solidFill>
                      <a:prstDash val="solid"/>
                      <a:round/>
                      <a:headEnd type="none" w="med" len="med"/>
                      <a:tailEnd type="none" w="med" len="med"/>
                    </a:lnL>
                  </a:tcPr>
                </a:tc>
                <a:tc>
                  <a:txBody>
                    <a:bodyPr/>
                    <a:lstStyle/>
                    <a:p>
                      <a:r>
                        <a:rPr lang="en-US" sz="1050" dirty="0">
                          <a:latin typeface="Calibri" panose="020F0502020204030204" pitchFamily="34" charset="0"/>
                        </a:rPr>
                        <a:t>Dr.</a:t>
                      </a:r>
                      <a:r>
                        <a:rPr lang="en-US" sz="1050" baseline="0" dirty="0">
                          <a:latin typeface="Calibri" panose="020F0502020204030204" pitchFamily="34" charset="0"/>
                        </a:rPr>
                        <a:t> Dan Senft</a:t>
                      </a:r>
                      <a:endParaRPr lang="en-US" sz="1050" dirty="0">
                        <a:latin typeface="Calibri" panose="020F0502020204030204" pitchFamily="34" charset="0"/>
                      </a:endParaRPr>
                    </a:p>
                  </a:txBody>
                  <a:tcPr/>
                </a:tc>
                <a:tc>
                  <a:txBody>
                    <a:bodyPr/>
                    <a:lstStyle/>
                    <a:p>
                      <a:r>
                        <a:rPr lang="en-US" sz="1050" dirty="0">
                          <a:latin typeface="Calibri" panose="020F0502020204030204" pitchFamily="34" charset="0"/>
                        </a:rPr>
                        <a:t>Dr. Mark Robinson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35025">
                <a:tc>
                  <a:txBody>
                    <a:bodyPr/>
                    <a:lstStyle/>
                    <a:p>
                      <a:r>
                        <a:rPr lang="en-US" sz="1050" dirty="0">
                          <a:latin typeface="Calibri" panose="020F0502020204030204" pitchFamily="34" charset="0"/>
                        </a:rPr>
                        <a:t>Internal Medicine</a:t>
                      </a:r>
                    </a:p>
                  </a:txBody>
                  <a:tcPr>
                    <a:lnL w="12700" cap="flat" cmpd="sng" algn="ctr">
                      <a:solidFill>
                        <a:schemeClr val="tx1"/>
                      </a:solidFill>
                      <a:prstDash val="solid"/>
                      <a:round/>
                      <a:headEnd type="none" w="med" len="med"/>
                      <a:tailEnd type="none" w="med" len="med"/>
                    </a:lnL>
                  </a:tcPr>
                </a:tc>
                <a:tc>
                  <a:txBody>
                    <a:bodyPr/>
                    <a:lstStyle/>
                    <a:p>
                      <a:r>
                        <a:rPr lang="en-US" sz="1050" dirty="0">
                          <a:latin typeface="Calibri" panose="020F0502020204030204" pitchFamily="34" charset="0"/>
                        </a:rPr>
                        <a:t>Dr. Carmen</a:t>
                      </a:r>
                      <a:r>
                        <a:rPr lang="en-US" sz="1050" baseline="0" dirty="0">
                          <a:latin typeface="Calibri" panose="020F0502020204030204" pitchFamily="34" charset="0"/>
                        </a:rPr>
                        <a:t> Teague</a:t>
                      </a:r>
                      <a:endParaRPr lang="en-US" sz="1050" dirty="0">
                        <a:latin typeface="Calibri" panose="020F0502020204030204" pitchFamily="34" charset="0"/>
                      </a:endParaRPr>
                    </a:p>
                  </a:txBody>
                  <a:tcPr/>
                </a:tc>
                <a:tc>
                  <a:txBody>
                    <a:bodyPr/>
                    <a:lstStyle/>
                    <a:p>
                      <a:r>
                        <a:rPr lang="en-US" sz="1050" dirty="0">
                          <a:latin typeface="Calibri" panose="020F0502020204030204" pitchFamily="34" charset="0"/>
                        </a:rPr>
                        <a:t>Dr. Tom Montgomery</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35025">
                <a:tc>
                  <a:txBody>
                    <a:bodyPr/>
                    <a:lstStyle/>
                    <a:p>
                      <a:r>
                        <a:rPr lang="en-US" sz="1050" dirty="0">
                          <a:latin typeface="Calibri" panose="020F0502020204030204" pitchFamily="34" charset="0"/>
                        </a:rPr>
                        <a:t>OB/GYN</a:t>
                      </a:r>
                    </a:p>
                  </a:txBody>
                  <a:tcPr>
                    <a:lnL w="12700" cap="flat" cmpd="sng" algn="ctr">
                      <a:solidFill>
                        <a:schemeClr val="tx1"/>
                      </a:solidFill>
                      <a:prstDash val="solid"/>
                      <a:round/>
                      <a:headEnd type="none" w="med" len="med"/>
                      <a:tailEnd type="none" w="med" len="med"/>
                    </a:lnL>
                  </a:tcPr>
                </a:tc>
                <a:tc>
                  <a:txBody>
                    <a:bodyPr/>
                    <a:lstStyle/>
                    <a:p>
                      <a:r>
                        <a:rPr lang="en-US" sz="1050" dirty="0">
                          <a:latin typeface="Calibri" panose="020F0502020204030204" pitchFamily="34" charset="0"/>
                        </a:rPr>
                        <a:t>Dr. John Phillips</a:t>
                      </a:r>
                    </a:p>
                  </a:txBody>
                  <a:tcPr/>
                </a:tc>
                <a:tc>
                  <a:txBody>
                    <a:bodyPr/>
                    <a:lstStyle/>
                    <a:p>
                      <a:r>
                        <a:rPr lang="en-US" sz="1050" dirty="0">
                          <a:latin typeface="Calibri" panose="020F0502020204030204" pitchFamily="34" charset="0"/>
                        </a:rPr>
                        <a:t>Dr.</a:t>
                      </a:r>
                      <a:r>
                        <a:rPr lang="en-US" sz="1050" baseline="0" dirty="0">
                          <a:latin typeface="Calibri" panose="020F0502020204030204" pitchFamily="34" charset="0"/>
                        </a:rPr>
                        <a:t> Susan Bliss</a:t>
                      </a:r>
                      <a:endParaRPr lang="en-US" sz="105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35025">
                <a:tc>
                  <a:txBody>
                    <a:bodyPr/>
                    <a:lstStyle/>
                    <a:p>
                      <a:r>
                        <a:rPr lang="en-US" sz="1050" dirty="0">
                          <a:latin typeface="Calibri" panose="020F0502020204030204" pitchFamily="34" charset="0"/>
                        </a:rPr>
                        <a:t>Urgent Care</a:t>
                      </a:r>
                    </a:p>
                  </a:txBody>
                  <a:tcPr>
                    <a:lnL w="12700" cap="flat" cmpd="sng" algn="ctr">
                      <a:solidFill>
                        <a:schemeClr val="tx1"/>
                      </a:solidFill>
                      <a:prstDash val="solid"/>
                      <a:round/>
                      <a:headEnd type="none" w="med" len="med"/>
                      <a:tailEnd type="none" w="med" len="med"/>
                    </a:lnL>
                  </a:tcPr>
                </a:tc>
                <a:tc>
                  <a:txBody>
                    <a:bodyPr/>
                    <a:lstStyle/>
                    <a:p>
                      <a:r>
                        <a:rPr lang="en-US" sz="1050" dirty="0">
                          <a:latin typeface="Calibri" panose="020F0502020204030204" pitchFamily="34" charset="0"/>
                        </a:rPr>
                        <a:t>Dr. Alfred</a:t>
                      </a:r>
                      <a:r>
                        <a:rPr lang="en-US" sz="1050" baseline="0" dirty="0">
                          <a:latin typeface="Calibri" panose="020F0502020204030204" pitchFamily="34" charset="0"/>
                        </a:rPr>
                        <a:t> Kendrick</a:t>
                      </a:r>
                      <a:endParaRPr lang="en-US" sz="1050" dirty="0">
                        <a:latin typeface="Calibri" panose="020F0502020204030204" pitchFamily="34" charset="0"/>
                      </a:endParaRPr>
                    </a:p>
                  </a:txBody>
                  <a:tcPr/>
                </a:tc>
                <a:tc>
                  <a:txBody>
                    <a:bodyPr/>
                    <a:lstStyle/>
                    <a:p>
                      <a:r>
                        <a:rPr lang="en-US" sz="1050" dirty="0">
                          <a:latin typeface="Calibri" panose="020F0502020204030204" pitchFamily="34" charset="0"/>
                        </a:rPr>
                        <a:t>Dr.</a:t>
                      </a:r>
                      <a:r>
                        <a:rPr lang="en-US" sz="1050" baseline="0" dirty="0">
                          <a:latin typeface="Calibri" panose="020F0502020204030204" pitchFamily="34" charset="0"/>
                        </a:rPr>
                        <a:t> Alfred Kendrick</a:t>
                      </a:r>
                      <a:endParaRPr lang="en-US" sz="105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35025">
                <a:tc>
                  <a:txBody>
                    <a:bodyPr/>
                    <a:lstStyle/>
                    <a:p>
                      <a:r>
                        <a:rPr lang="en-US" sz="1050" dirty="0">
                          <a:latin typeface="Calibri" panose="020F0502020204030204" pitchFamily="34" charset="0"/>
                        </a:rPr>
                        <a:t>Corporate</a:t>
                      </a:r>
                      <a:r>
                        <a:rPr lang="en-US" sz="1050" baseline="0" dirty="0">
                          <a:latin typeface="Calibri" panose="020F0502020204030204" pitchFamily="34" charset="0"/>
                        </a:rPr>
                        <a:t> Health</a:t>
                      </a:r>
                      <a:endParaRPr lang="en-US" sz="1050"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050" dirty="0">
                          <a:latin typeface="Calibri" panose="020F0502020204030204" pitchFamily="34" charset="0"/>
                        </a:rPr>
                        <a:t>Dr. Charlie Rich</a:t>
                      </a:r>
                    </a:p>
                  </a:txBody>
                  <a:tcPr/>
                </a:tc>
                <a:tc>
                  <a:txBody>
                    <a:bodyPr/>
                    <a:lstStyle/>
                    <a:p>
                      <a:r>
                        <a:rPr lang="en-US" sz="1050" dirty="0">
                          <a:latin typeface="Calibri" panose="020F0502020204030204" pitchFamily="34" charset="0"/>
                        </a:rPr>
                        <a:t>Dr. Larry Raymond</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35025">
                <a:tc>
                  <a:txBody>
                    <a:bodyPr/>
                    <a:lstStyle/>
                    <a:p>
                      <a:r>
                        <a:rPr lang="en-US" sz="1050" dirty="0">
                          <a:latin typeface="Calibri" panose="020F0502020204030204" pitchFamily="34" charset="0"/>
                        </a:rPr>
                        <a:t>Sports</a:t>
                      </a:r>
                      <a:r>
                        <a:rPr lang="en-US" sz="1050" baseline="0" dirty="0">
                          <a:latin typeface="Calibri" panose="020F0502020204030204" pitchFamily="34" charset="0"/>
                        </a:rPr>
                        <a:t> Medicine</a:t>
                      </a:r>
                      <a:endParaRPr lang="en-US" sz="105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050" dirty="0">
                          <a:latin typeface="Calibri" panose="020F0502020204030204" pitchFamily="34" charset="0"/>
                        </a:rPr>
                        <a:t>Dr. Kevin</a:t>
                      </a:r>
                      <a:r>
                        <a:rPr lang="en-US" sz="1050" baseline="0" dirty="0">
                          <a:latin typeface="Calibri" panose="020F0502020204030204" pitchFamily="34" charset="0"/>
                        </a:rPr>
                        <a:t> Burroughs</a:t>
                      </a:r>
                      <a:endParaRPr lang="en-US" sz="1050" dirty="0">
                        <a:solidFill>
                          <a:schemeClr val="tx1"/>
                        </a:solidFill>
                        <a:latin typeface="Calibri" panose="020F0502020204030204" pitchFamily="34" charset="0"/>
                      </a:endParaRPr>
                    </a:p>
                  </a:txBody>
                  <a:tcPr/>
                </a:tc>
                <a:tc>
                  <a:txBody>
                    <a:bodyPr/>
                    <a:lstStyle/>
                    <a:p>
                      <a:r>
                        <a:rPr lang="en-US" sz="1050" dirty="0">
                          <a:latin typeface="Calibri" panose="020F0502020204030204" pitchFamily="34" charset="0"/>
                        </a:rPr>
                        <a:t>Dr. David Price</a:t>
                      </a:r>
                      <a:endParaRPr lang="en-US" sz="1050"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35025">
                <a:tc>
                  <a:txBody>
                    <a:bodyPr/>
                    <a:lstStyle/>
                    <a:p>
                      <a:r>
                        <a:rPr lang="en-US" sz="1050" dirty="0">
                          <a:latin typeface="Calibri" panose="020F0502020204030204" pitchFamily="34" charset="0"/>
                        </a:rPr>
                        <a:t>Medical Specialties</a:t>
                      </a:r>
                    </a:p>
                  </a:txBody>
                  <a:tcPr>
                    <a:lnL w="12700" cap="flat" cmpd="sng" algn="ctr">
                      <a:solidFill>
                        <a:schemeClr val="tx1"/>
                      </a:solidFill>
                      <a:prstDash val="solid"/>
                      <a:round/>
                      <a:headEnd type="none" w="med" len="med"/>
                      <a:tailEnd type="none" w="med" len="med"/>
                    </a:lnL>
                  </a:tcPr>
                </a:tc>
                <a:tc>
                  <a:txBody>
                    <a:bodyPr/>
                    <a:lstStyle/>
                    <a:p>
                      <a:r>
                        <a:rPr lang="en-US" sz="1050" dirty="0">
                          <a:latin typeface="Calibri" panose="020F0502020204030204" pitchFamily="34" charset="0"/>
                        </a:rPr>
                        <a:t>Dr. Robert Mitchell</a:t>
                      </a:r>
                    </a:p>
                  </a:txBody>
                  <a:tcPr/>
                </a:tc>
                <a:tc>
                  <a:txBody>
                    <a:bodyPr/>
                    <a:lstStyle/>
                    <a:p>
                      <a:r>
                        <a:rPr lang="en-US" sz="1050" dirty="0">
                          <a:latin typeface="Calibri" panose="020F0502020204030204" pitchFamily="34" charset="0"/>
                        </a:rPr>
                        <a:t>Dr.</a:t>
                      </a:r>
                      <a:r>
                        <a:rPr lang="en-US" sz="1050" baseline="0" dirty="0">
                          <a:latin typeface="Calibri" panose="020F0502020204030204" pitchFamily="34" charset="0"/>
                        </a:rPr>
                        <a:t> Kelli Dunn</a:t>
                      </a:r>
                      <a:endParaRPr lang="en-US" sz="105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35025">
                <a:tc>
                  <a:txBody>
                    <a:bodyPr/>
                    <a:lstStyle/>
                    <a:p>
                      <a:pPr marL="628650" lvl="1" indent="-171450">
                        <a:buFont typeface="Arial" panose="020B0604020202020204" pitchFamily="34" charset="0"/>
                        <a:buChar char="•"/>
                      </a:pPr>
                      <a:r>
                        <a:rPr lang="en-US" sz="1050" dirty="0">
                          <a:latin typeface="Calibri" panose="020F0502020204030204" pitchFamily="34" charset="0"/>
                        </a:rPr>
                        <a:t>Dermatology</a:t>
                      </a:r>
                    </a:p>
                  </a:txBody>
                  <a:tcPr>
                    <a:lnL w="12700" cap="flat" cmpd="sng" algn="ctr">
                      <a:solidFill>
                        <a:schemeClr val="tx1"/>
                      </a:solidFill>
                      <a:prstDash val="solid"/>
                      <a:round/>
                      <a:headEnd type="none" w="med" len="med"/>
                      <a:tailEnd type="none" w="med" len="med"/>
                    </a:lnL>
                  </a:tcPr>
                </a:tc>
                <a:tc gridSpan="2">
                  <a:txBody>
                    <a:bodyPr/>
                    <a:lstStyle/>
                    <a:p>
                      <a:r>
                        <a:rPr lang="en-US" sz="1050" dirty="0">
                          <a:latin typeface="Calibri" panose="020F0502020204030204" pitchFamily="34" charset="0"/>
                        </a:rPr>
                        <a:t>Dr.</a:t>
                      </a:r>
                      <a:r>
                        <a:rPr lang="en-US" sz="1050" baseline="0" dirty="0">
                          <a:latin typeface="Calibri" panose="020F0502020204030204" pitchFamily="34" charset="0"/>
                        </a:rPr>
                        <a:t> Dan Parsons</a:t>
                      </a:r>
                      <a:endParaRPr lang="en-US" sz="105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hMerge="1">
                  <a:txBody>
                    <a:bodyPr/>
                    <a:lstStyle/>
                    <a:p>
                      <a:endParaRPr lang="en-US" sz="1600" dirty="0"/>
                    </a:p>
                  </a:txBody>
                  <a:tcPr/>
                </a:tc>
                <a:extLst>
                  <a:ext uri="{0D108BD9-81ED-4DB2-BD59-A6C34878D82A}">
                    <a16:rowId xmlns:a16="http://schemas.microsoft.com/office/drawing/2014/main" val="10009"/>
                  </a:ext>
                </a:extLst>
              </a:tr>
              <a:tr h="235025">
                <a:tc>
                  <a:txBody>
                    <a:bodyPr/>
                    <a:lstStyle/>
                    <a:p>
                      <a:pPr marL="628650" lvl="1" indent="-171450">
                        <a:buFont typeface="Arial" panose="020B0604020202020204" pitchFamily="34" charset="0"/>
                        <a:buChar char="•"/>
                      </a:pPr>
                      <a:r>
                        <a:rPr lang="en-US" sz="1050" dirty="0">
                          <a:latin typeface="Calibri" panose="020F0502020204030204" pitchFamily="34" charset="0"/>
                        </a:rPr>
                        <a:t>Rheumatology</a:t>
                      </a:r>
                    </a:p>
                  </a:txBody>
                  <a:tcPr>
                    <a:lnL w="12700" cap="flat" cmpd="sng" algn="ctr">
                      <a:solidFill>
                        <a:schemeClr val="tx1"/>
                      </a:solidFill>
                      <a:prstDash val="solid"/>
                      <a:round/>
                      <a:headEnd type="none" w="med" len="med"/>
                      <a:tailEnd type="none" w="med" len="med"/>
                    </a:lnL>
                  </a:tcPr>
                </a:tc>
                <a:tc gridSpan="2">
                  <a:txBody>
                    <a:bodyPr/>
                    <a:lstStyle/>
                    <a:p>
                      <a:r>
                        <a:rPr lang="en-US" sz="1050" dirty="0">
                          <a:latin typeface="Calibri" panose="020F0502020204030204" pitchFamily="34" charset="0"/>
                        </a:rPr>
                        <a:t>Dr. Firas</a:t>
                      </a:r>
                      <a:r>
                        <a:rPr lang="en-US" sz="1050" baseline="0" dirty="0">
                          <a:latin typeface="Calibri" panose="020F0502020204030204" pitchFamily="34" charset="0"/>
                        </a:rPr>
                        <a:t> Kassab</a:t>
                      </a:r>
                      <a:endParaRPr lang="en-US" sz="105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hMerge="1">
                  <a:txBody>
                    <a:bodyPr/>
                    <a:lstStyle/>
                    <a:p>
                      <a:endParaRPr lang="en-US" sz="1600" dirty="0"/>
                    </a:p>
                  </a:txBody>
                  <a:tcPr/>
                </a:tc>
                <a:extLst>
                  <a:ext uri="{0D108BD9-81ED-4DB2-BD59-A6C34878D82A}">
                    <a16:rowId xmlns:a16="http://schemas.microsoft.com/office/drawing/2014/main" val="10010"/>
                  </a:ext>
                </a:extLst>
              </a:tr>
              <a:tr h="235025">
                <a:tc>
                  <a:txBody>
                    <a:bodyPr/>
                    <a:lstStyle/>
                    <a:p>
                      <a:pPr marL="628650" lvl="1" indent="-171450">
                        <a:buFont typeface="Arial" panose="020B0604020202020204" pitchFamily="34" charset="0"/>
                        <a:buChar char="•"/>
                      </a:pPr>
                      <a:r>
                        <a:rPr lang="en-US" sz="1050" dirty="0">
                          <a:latin typeface="Calibri" panose="020F0502020204030204" pitchFamily="34" charset="0"/>
                        </a:rPr>
                        <a:t>Sleep Medicine</a:t>
                      </a:r>
                    </a:p>
                  </a:txBody>
                  <a:tcPr>
                    <a:lnL w="12700" cap="flat" cmpd="sng" algn="ctr">
                      <a:solidFill>
                        <a:schemeClr val="tx1"/>
                      </a:solidFill>
                      <a:prstDash val="solid"/>
                      <a:round/>
                      <a:headEnd type="none" w="med" len="med"/>
                      <a:tailEnd type="none" w="med" len="med"/>
                    </a:lnL>
                  </a:tcPr>
                </a:tc>
                <a:tc gridSpan="2">
                  <a:txBody>
                    <a:bodyPr/>
                    <a:lstStyle/>
                    <a:p>
                      <a:r>
                        <a:rPr lang="en-US" sz="1050" dirty="0">
                          <a:latin typeface="Calibri" panose="020F0502020204030204" pitchFamily="34" charset="0"/>
                        </a:rPr>
                        <a:t>Dr. Doug</a:t>
                      </a:r>
                      <a:r>
                        <a:rPr lang="en-US" sz="1050" baseline="0" dirty="0">
                          <a:latin typeface="Calibri" panose="020F0502020204030204" pitchFamily="34" charset="0"/>
                        </a:rPr>
                        <a:t> Kirsch </a:t>
                      </a:r>
                      <a:endParaRPr lang="en-US" sz="105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hMerge="1">
                  <a:txBody>
                    <a:bodyPr/>
                    <a:lstStyle/>
                    <a:p>
                      <a:endParaRPr lang="en-US" sz="1600" dirty="0"/>
                    </a:p>
                  </a:txBody>
                  <a:tcPr/>
                </a:tc>
                <a:extLst>
                  <a:ext uri="{0D108BD9-81ED-4DB2-BD59-A6C34878D82A}">
                    <a16:rowId xmlns:a16="http://schemas.microsoft.com/office/drawing/2014/main" val="10011"/>
                  </a:ext>
                </a:extLst>
              </a:tr>
              <a:tr h="235025">
                <a:tc>
                  <a:txBody>
                    <a:bodyPr/>
                    <a:lstStyle/>
                    <a:p>
                      <a:pPr marL="628650" lvl="1" indent="-171450">
                        <a:buFont typeface="Arial" panose="020B0604020202020204" pitchFamily="34" charset="0"/>
                        <a:buChar char="•"/>
                      </a:pPr>
                      <a:r>
                        <a:rPr lang="en-US" sz="1050" dirty="0">
                          <a:latin typeface="Calibri" panose="020F0502020204030204" pitchFamily="34" charset="0"/>
                        </a:rPr>
                        <a:t>Endocrinology</a:t>
                      </a:r>
                    </a:p>
                  </a:txBody>
                  <a:tcPr>
                    <a:lnL w="12700" cap="flat" cmpd="sng" algn="ctr">
                      <a:solidFill>
                        <a:schemeClr val="tx1"/>
                      </a:solidFill>
                      <a:prstDash val="solid"/>
                      <a:round/>
                      <a:headEnd type="none" w="med" len="med"/>
                      <a:tailEnd type="none" w="med" len="med"/>
                    </a:lnL>
                  </a:tcPr>
                </a:tc>
                <a:tc gridSpan="2">
                  <a:txBody>
                    <a:bodyPr/>
                    <a:lstStyle/>
                    <a:p>
                      <a:r>
                        <a:rPr lang="en-US" sz="1050" dirty="0">
                          <a:latin typeface="Calibri" panose="020F0502020204030204" pitchFamily="34" charset="0"/>
                        </a:rPr>
                        <a:t>Dr. Gary</a:t>
                      </a:r>
                      <a:r>
                        <a:rPr lang="en-US" sz="1050" baseline="0" dirty="0">
                          <a:latin typeface="Calibri" panose="020F0502020204030204" pitchFamily="34" charset="0"/>
                        </a:rPr>
                        <a:t> Rolband</a:t>
                      </a:r>
                      <a:endParaRPr lang="en-US" sz="105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hMerge="1">
                  <a:txBody>
                    <a:bodyPr/>
                    <a:lstStyle/>
                    <a:p>
                      <a:endParaRPr lang="en-US" sz="1600" dirty="0"/>
                    </a:p>
                  </a:txBody>
                  <a:tcPr/>
                </a:tc>
                <a:extLst>
                  <a:ext uri="{0D108BD9-81ED-4DB2-BD59-A6C34878D82A}">
                    <a16:rowId xmlns:a16="http://schemas.microsoft.com/office/drawing/2014/main" val="10013"/>
                  </a:ext>
                </a:extLst>
              </a:tr>
              <a:tr h="235025">
                <a:tc>
                  <a:txBody>
                    <a:bodyPr/>
                    <a:lstStyle/>
                    <a:p>
                      <a:pPr marL="628650" lvl="1" indent="-171450">
                        <a:buFont typeface="Arial" panose="020B0604020202020204" pitchFamily="34" charset="0"/>
                        <a:buChar char="•"/>
                      </a:pPr>
                      <a:r>
                        <a:rPr lang="en-US" sz="1050" dirty="0">
                          <a:latin typeface="Calibri" panose="020F0502020204030204" pitchFamily="34" charset="0"/>
                        </a:rPr>
                        <a:t>Allergy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2">
                  <a:txBody>
                    <a:bodyPr/>
                    <a:lstStyle/>
                    <a:p>
                      <a:r>
                        <a:rPr lang="en-US" sz="1050" dirty="0">
                          <a:latin typeface="Calibri" panose="020F0502020204030204" pitchFamily="34" charset="0"/>
                        </a:rPr>
                        <a:t>Dr.</a:t>
                      </a:r>
                      <a:r>
                        <a:rPr lang="en-US" sz="1050" baseline="0" dirty="0">
                          <a:latin typeface="Calibri" panose="020F0502020204030204" pitchFamily="34" charset="0"/>
                        </a:rPr>
                        <a:t> </a:t>
                      </a:r>
                      <a:r>
                        <a:rPr lang="en-US" sz="1050" baseline="0" dirty="0" err="1">
                          <a:latin typeface="Calibri" panose="020F0502020204030204" pitchFamily="34" charset="0"/>
                        </a:rPr>
                        <a:t>Ekta</a:t>
                      </a:r>
                      <a:r>
                        <a:rPr lang="en-US" sz="1050" baseline="0" dirty="0">
                          <a:latin typeface="Calibri" panose="020F0502020204030204" pitchFamily="34" charset="0"/>
                        </a:rPr>
                        <a:t> Shah</a:t>
                      </a:r>
                      <a:endParaRPr lang="en-US" sz="1050" dirty="0">
                        <a:latin typeface="Calibri" panose="020F050202020403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4"/>
                  </a:ext>
                </a:extLst>
              </a:tr>
            </a:tbl>
          </a:graphicData>
        </a:graphic>
      </p:graphicFrame>
      <p:sp>
        <p:nvSpPr>
          <p:cNvPr id="8" name="TextBox 7"/>
          <p:cNvSpPr txBox="1"/>
          <p:nvPr/>
        </p:nvSpPr>
        <p:spPr>
          <a:xfrm>
            <a:off x="3259384" y="1876063"/>
            <a:ext cx="2486869"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Dr. John Franko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Primary Care Division Academic Leader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7382" y="679576"/>
            <a:ext cx="930875" cy="1157887"/>
          </a:xfrm>
          <a:prstGeom prst="rect">
            <a:avLst/>
          </a:prstGeom>
        </p:spPr>
      </p:pic>
      <p:sp>
        <p:nvSpPr>
          <p:cNvPr id="7" name="TextBox 6"/>
          <p:cNvSpPr txBox="1"/>
          <p:nvPr/>
        </p:nvSpPr>
        <p:spPr>
          <a:xfrm>
            <a:off x="1477634" y="1876063"/>
            <a:ext cx="1655859"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Dr. Al Hudson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Senior Medical Director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 name="TextBox 8"/>
          <p:cNvSpPr txBox="1"/>
          <p:nvPr/>
        </p:nvSpPr>
        <p:spPr>
          <a:xfrm>
            <a:off x="5792326" y="1876063"/>
            <a:ext cx="1667645"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Jeff Ozmon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Senior Vice President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 name="Slide Number Placeholder 2"/>
          <p:cNvSpPr txBox="1">
            <a:spLocks/>
          </p:cNvSpPr>
          <p:nvPr/>
        </p:nvSpPr>
        <p:spPr>
          <a:xfrm>
            <a:off x="7848600" y="5775325"/>
            <a:ext cx="10668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pic>
        <p:nvPicPr>
          <p:cNvPr id="4" name="Picture 3"/>
          <p:cNvPicPr>
            <a:picLocks noChangeAspect="1"/>
          </p:cNvPicPr>
          <p:nvPr/>
        </p:nvPicPr>
        <p:blipFill>
          <a:blip r:embed="rId4"/>
          <a:stretch>
            <a:fillRect/>
          </a:stretch>
        </p:blipFill>
        <p:spPr>
          <a:xfrm>
            <a:off x="1949618" y="681474"/>
            <a:ext cx="873288" cy="1166607"/>
          </a:xfrm>
          <a:prstGeom prst="rect">
            <a:avLst/>
          </a:prstGeom>
        </p:spPr>
      </p:pic>
      <p:pic>
        <p:nvPicPr>
          <p:cNvPr id="5" name="Picture 4"/>
          <p:cNvPicPr>
            <a:picLocks noChangeAspect="1"/>
          </p:cNvPicPr>
          <p:nvPr/>
        </p:nvPicPr>
        <p:blipFill>
          <a:blip r:embed="rId5"/>
          <a:stretch>
            <a:fillRect/>
          </a:stretch>
        </p:blipFill>
        <p:spPr>
          <a:xfrm>
            <a:off x="6182733" y="676875"/>
            <a:ext cx="886833" cy="1184701"/>
          </a:xfrm>
          <a:prstGeom prst="rect">
            <a:avLst/>
          </a:prstGeom>
          <a:ln>
            <a:solidFill>
              <a:schemeClr val="tx1">
                <a:lumMod val="50000"/>
                <a:lumOff val="50000"/>
              </a:schemeClr>
            </a:solidFill>
          </a:ln>
        </p:spPr>
      </p:pic>
    </p:spTree>
    <p:extLst>
      <p:ext uri="{BB962C8B-B14F-4D97-AF65-F5344CB8AC3E}">
        <p14:creationId xmlns:p14="http://schemas.microsoft.com/office/powerpoint/2010/main" val="1282112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914400" y="2660102"/>
          <a:ext cx="7543800" cy="3242802"/>
        </p:xfrm>
        <a:graphic>
          <a:graphicData uri="http://schemas.openxmlformats.org/drawingml/2006/table">
            <a:tbl>
              <a:tblPr firstRow="1" bandRow="1">
                <a:tableStyleId>{7DF18680-E054-41AD-8BC1-D1AEF772440D}</a:tableStyleId>
              </a:tblPr>
              <a:tblGrid>
                <a:gridCol w="3581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0">
                <a:tc>
                  <a:txBody>
                    <a:bodyPr/>
                    <a:lstStyle/>
                    <a:p>
                      <a:r>
                        <a:rPr lang="en-US" sz="1300" dirty="0">
                          <a:latin typeface="Calibri" panose="020F0502020204030204" pitchFamily="34" charset="0"/>
                        </a:rPr>
                        <a:t>Specialty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9999"/>
                    </a:solidFill>
                  </a:tcPr>
                </a:tc>
                <a:tc>
                  <a:txBody>
                    <a:bodyPr/>
                    <a:lstStyle/>
                    <a:p>
                      <a:r>
                        <a:rPr lang="en-US" sz="1300" dirty="0">
                          <a:latin typeface="Calibri" panose="020F0502020204030204" pitchFamily="34" charset="0"/>
                        </a:rPr>
                        <a:t>Clinical</a:t>
                      </a:r>
                      <a:r>
                        <a:rPr lang="en-US" sz="1300" baseline="0" dirty="0">
                          <a:latin typeface="Calibri" panose="020F0502020204030204" pitchFamily="34" charset="0"/>
                        </a:rPr>
                        <a:t> Leader</a:t>
                      </a:r>
                      <a:endParaRPr lang="en-US" sz="13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9999"/>
                    </a:solidFill>
                  </a:tcPr>
                </a:tc>
                <a:extLst>
                  <a:ext uri="{0D108BD9-81ED-4DB2-BD59-A6C34878D82A}">
                    <a16:rowId xmlns:a16="http://schemas.microsoft.com/office/drawing/2014/main" val="10000"/>
                  </a:ext>
                </a:extLst>
              </a:tr>
              <a:tr h="328138">
                <a:tc>
                  <a:txBody>
                    <a:bodyPr/>
                    <a:lstStyle/>
                    <a:p>
                      <a:r>
                        <a:rPr lang="en-US" sz="1300" dirty="0" err="1">
                          <a:latin typeface="Calibri" panose="020F0502020204030204" pitchFamily="34" charset="0"/>
                        </a:rPr>
                        <a:t>Bariatrics</a:t>
                      </a:r>
                      <a:endParaRPr lang="en-US" sz="13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300" dirty="0">
                          <a:latin typeface="Calibri" panose="020F0502020204030204" pitchFamily="34" charset="0"/>
                        </a:rPr>
                        <a:t>Dr.</a:t>
                      </a:r>
                      <a:r>
                        <a:rPr lang="en-US" sz="1300" baseline="0" dirty="0">
                          <a:latin typeface="Calibri" panose="020F0502020204030204" pitchFamily="34" charset="0"/>
                        </a:rPr>
                        <a:t> Keith </a:t>
                      </a:r>
                      <a:r>
                        <a:rPr lang="en-US" sz="1300" baseline="0" dirty="0" err="1">
                          <a:latin typeface="Calibri" panose="020F0502020204030204" pitchFamily="34" charset="0"/>
                        </a:rPr>
                        <a:t>Gersin</a:t>
                      </a:r>
                      <a:endParaRPr lang="en-US" sz="13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28138">
                <a:tc>
                  <a:txBody>
                    <a:bodyPr/>
                    <a:lstStyle/>
                    <a:p>
                      <a:r>
                        <a:rPr lang="en-US" sz="1300" dirty="0">
                          <a:latin typeface="Calibri" panose="020F0502020204030204" pitchFamily="34" charset="0"/>
                        </a:rPr>
                        <a:t>Surgery</a:t>
                      </a:r>
                    </a:p>
                  </a:txBody>
                  <a:tcPr>
                    <a:lnL w="12700" cap="flat" cmpd="sng" algn="ctr">
                      <a:solidFill>
                        <a:schemeClr val="tx1"/>
                      </a:solidFill>
                      <a:prstDash val="solid"/>
                      <a:round/>
                      <a:headEnd type="none" w="med" len="med"/>
                      <a:tailEnd type="none" w="med" len="med"/>
                    </a:lnL>
                  </a:tcPr>
                </a:tc>
                <a:tc>
                  <a:txBody>
                    <a:bodyPr/>
                    <a:lstStyle/>
                    <a:p>
                      <a:r>
                        <a:rPr lang="en-US" sz="1300" dirty="0">
                          <a:latin typeface="Calibri" panose="020F0502020204030204" pitchFamily="34" charset="0"/>
                        </a:rPr>
                        <a:t>Dr. Mike Thomason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28138">
                <a:tc>
                  <a:txBody>
                    <a:bodyPr/>
                    <a:lstStyle/>
                    <a:p>
                      <a:r>
                        <a:rPr lang="en-US" sz="1300" dirty="0">
                          <a:latin typeface="Calibri" panose="020F0502020204030204" pitchFamily="34" charset="0"/>
                        </a:rPr>
                        <a:t>Plastics</a:t>
                      </a:r>
                    </a:p>
                  </a:txBody>
                  <a:tcPr>
                    <a:lnL w="12700" cap="flat" cmpd="sng" algn="ctr">
                      <a:solidFill>
                        <a:schemeClr val="tx1"/>
                      </a:solidFill>
                      <a:prstDash val="solid"/>
                      <a:round/>
                      <a:headEnd type="none" w="med" len="med"/>
                      <a:tailEnd type="none" w="med" len="med"/>
                    </a:lnL>
                  </a:tcPr>
                </a:tc>
                <a:tc>
                  <a:txBody>
                    <a:bodyPr/>
                    <a:lstStyle/>
                    <a:p>
                      <a:r>
                        <a:rPr lang="en-US" sz="1300" dirty="0">
                          <a:latin typeface="Calibri" panose="020F0502020204030204" pitchFamily="34" charset="0"/>
                        </a:rPr>
                        <a:t>Dr. Adam Ravin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28138">
                <a:tc>
                  <a:txBody>
                    <a:bodyPr/>
                    <a:lstStyle/>
                    <a:p>
                      <a:r>
                        <a:rPr lang="en-US" sz="1300" dirty="0">
                          <a:latin typeface="Calibri" panose="020F0502020204030204" pitchFamily="34" charset="0"/>
                        </a:rPr>
                        <a:t>Urology</a:t>
                      </a:r>
                    </a:p>
                  </a:txBody>
                  <a:tcPr>
                    <a:lnL w="12700" cap="flat" cmpd="sng" algn="ctr">
                      <a:solidFill>
                        <a:schemeClr val="tx1"/>
                      </a:solidFill>
                      <a:prstDash val="solid"/>
                      <a:round/>
                      <a:headEnd type="none" w="med" len="med"/>
                      <a:tailEnd type="none" w="med" len="med"/>
                    </a:lnL>
                  </a:tcPr>
                </a:tc>
                <a:tc>
                  <a:txBody>
                    <a:bodyPr/>
                    <a:lstStyle/>
                    <a:p>
                      <a:r>
                        <a:rPr lang="en-US" sz="1300" dirty="0">
                          <a:latin typeface="Calibri" panose="020F0502020204030204" pitchFamily="34" charset="0"/>
                        </a:rPr>
                        <a:t>Dr. Chris Teigland</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28138">
                <a:tc>
                  <a:txBody>
                    <a:bodyPr/>
                    <a:lstStyle/>
                    <a:p>
                      <a:r>
                        <a:rPr lang="en-US" sz="1300" dirty="0" err="1">
                          <a:latin typeface="Calibri" panose="020F0502020204030204" pitchFamily="34" charset="0"/>
                        </a:rPr>
                        <a:t>Orthopaedics</a:t>
                      </a:r>
                      <a:endParaRPr lang="en-US" sz="13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300" dirty="0">
                          <a:latin typeface="Calibri" panose="020F0502020204030204" pitchFamily="34" charset="0"/>
                        </a:rPr>
                        <a:t>Dr. Ed Hanley</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28138">
                <a:tc>
                  <a:txBody>
                    <a:bodyPr/>
                    <a:lstStyle/>
                    <a:p>
                      <a:r>
                        <a:rPr lang="en-US" sz="1300" dirty="0">
                          <a:latin typeface="Calibri" panose="020F0502020204030204" pitchFamily="34" charset="0"/>
                        </a:rPr>
                        <a:t>Oral Medicine</a:t>
                      </a:r>
                      <a:r>
                        <a:rPr lang="en-US" sz="1300" baseline="0" dirty="0">
                          <a:latin typeface="Calibri" panose="020F0502020204030204" pitchFamily="34" charset="0"/>
                        </a:rPr>
                        <a:t> &amp; Surgery</a:t>
                      </a:r>
                      <a:endParaRPr lang="en-US" sz="13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300" dirty="0">
                          <a:latin typeface="Calibri" panose="020F0502020204030204" pitchFamily="34" charset="0"/>
                        </a:rPr>
                        <a:t>Dr. Mike Brennan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28138">
                <a:tc>
                  <a:txBody>
                    <a:bodyPr/>
                    <a:lstStyle/>
                    <a:p>
                      <a:r>
                        <a:rPr lang="en-US" sz="1300" dirty="0">
                          <a:latin typeface="Calibri" panose="020F0502020204030204" pitchFamily="34" charset="0"/>
                        </a:rPr>
                        <a:t>Specialty OB/GYN</a:t>
                      </a:r>
                    </a:p>
                  </a:txBody>
                  <a:tcPr>
                    <a:lnL w="12700" cap="flat" cmpd="sng" algn="ctr">
                      <a:solidFill>
                        <a:schemeClr val="tx1"/>
                      </a:solidFill>
                      <a:prstDash val="solid"/>
                      <a:round/>
                      <a:headEnd type="none" w="med" len="med"/>
                      <a:tailEnd type="none" w="med" len="med"/>
                    </a:lnL>
                  </a:tcPr>
                </a:tc>
                <a:tc>
                  <a:txBody>
                    <a:bodyPr/>
                    <a:lstStyle/>
                    <a:p>
                      <a:r>
                        <a:rPr lang="en-US" sz="1300" dirty="0">
                          <a:latin typeface="Calibri" panose="020F0502020204030204" pitchFamily="34" charset="0"/>
                        </a:rPr>
                        <a:t>Dr. Robert Higgins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28138">
                <a:tc>
                  <a:txBody>
                    <a:bodyPr/>
                    <a:lstStyle/>
                    <a:p>
                      <a:r>
                        <a:rPr lang="en-US" sz="1300" dirty="0">
                          <a:latin typeface="Calibri" panose="020F0502020204030204" pitchFamily="34" charset="0"/>
                        </a:rPr>
                        <a:t>Ophthalmology</a:t>
                      </a:r>
                    </a:p>
                  </a:txBody>
                  <a:tcPr>
                    <a:lnL w="12700" cap="flat" cmpd="sng" algn="ctr">
                      <a:solidFill>
                        <a:schemeClr val="tx1"/>
                      </a:solidFill>
                      <a:prstDash val="solid"/>
                      <a:round/>
                      <a:headEnd type="none" w="med" len="med"/>
                      <a:tailEnd type="none" w="med" len="med"/>
                    </a:lnL>
                  </a:tcPr>
                </a:tc>
                <a:tc>
                  <a:txBody>
                    <a:bodyPr/>
                    <a:lstStyle/>
                    <a:p>
                      <a:r>
                        <a:rPr lang="en-US" sz="1300" dirty="0">
                          <a:latin typeface="Calibri" panose="020F0502020204030204" pitchFamily="34" charset="0"/>
                        </a:rPr>
                        <a:t>Dr. Galen Grayson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28138">
                <a:tc>
                  <a:txBody>
                    <a:bodyPr/>
                    <a:lstStyle/>
                    <a:p>
                      <a:r>
                        <a:rPr lang="en-US" sz="1300" dirty="0">
                          <a:latin typeface="Calibri" panose="020F0502020204030204" pitchFamily="34" charset="0"/>
                        </a:rPr>
                        <a:t>Pediatric</a:t>
                      </a:r>
                      <a:r>
                        <a:rPr lang="en-US" sz="1300" baseline="0" dirty="0">
                          <a:latin typeface="Calibri" panose="020F0502020204030204" pitchFamily="34" charset="0"/>
                        </a:rPr>
                        <a:t> Surgery</a:t>
                      </a:r>
                      <a:endParaRPr lang="en-US" sz="13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300" dirty="0">
                          <a:latin typeface="Calibri" panose="020F0502020204030204" pitchFamily="34" charset="0"/>
                        </a:rPr>
                        <a:t>Dr. Tony Stallion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2870586"/>
                  </a:ext>
                </a:extLst>
              </a:tr>
            </a:tbl>
          </a:graphicData>
        </a:graphic>
      </p:graphicFrame>
      <p:sp>
        <p:nvSpPr>
          <p:cNvPr id="5" name="Title 3"/>
          <p:cNvSpPr>
            <a:spLocks noGrp="1"/>
          </p:cNvSpPr>
          <p:nvPr>
            <p:ph type="title"/>
          </p:nvPr>
        </p:nvSpPr>
        <p:spPr>
          <a:xfrm>
            <a:off x="-25400" y="381000"/>
            <a:ext cx="8915400" cy="609600"/>
          </a:xfrm>
        </p:spPr>
        <p:txBody>
          <a:bodyPr>
            <a:noAutofit/>
          </a:bodyPr>
          <a:lstStyle/>
          <a:p>
            <a:r>
              <a:rPr lang="en-US" b="1" dirty="0">
                <a:latin typeface="Calibri" panose="020F0502020204030204" pitchFamily="34" charset="0"/>
              </a:rPr>
              <a:t>Surgery Leadership</a:t>
            </a:r>
            <a:br>
              <a:rPr lang="en-US" dirty="0">
                <a:latin typeface="Calibri" panose="020F0502020204030204" pitchFamily="34" charset="0"/>
              </a:rPr>
            </a:br>
            <a:endParaRPr lang="en-US" sz="2000" dirty="0">
              <a:solidFill>
                <a:schemeClr val="tx1"/>
              </a:solidFill>
              <a:latin typeface="Calibri" panose="020F0502020204030204" pitchFamily="34" charset="0"/>
            </a:endParaRPr>
          </a:p>
        </p:txBody>
      </p:sp>
      <p:sp>
        <p:nvSpPr>
          <p:cNvPr id="7" name="TextBox 6"/>
          <p:cNvSpPr txBox="1"/>
          <p:nvPr/>
        </p:nvSpPr>
        <p:spPr>
          <a:xfrm>
            <a:off x="1843653" y="2184969"/>
            <a:ext cx="3140928"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Dr. Brent Matthews</a:t>
            </a:r>
            <a:br>
              <a:rPr kumimoji="0" lang="en-US" sz="105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105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Senior Medical Director/Academic Medical Director</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589" t="12319" r="11020" b="10669"/>
          <a:stretch/>
        </p:blipFill>
        <p:spPr bwMode="auto">
          <a:xfrm>
            <a:off x="2941322" y="990600"/>
            <a:ext cx="945590" cy="11430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a:off x="5363737" y="2184299"/>
            <a:ext cx="1371600"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Lauren Rorabaugh</a:t>
            </a:r>
            <a:br>
              <a:rPr kumimoji="0" lang="en-US" sz="105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105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Vice President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6137" y="970892"/>
            <a:ext cx="961575" cy="1182416"/>
          </a:xfrm>
          <a:prstGeom prst="rect">
            <a:avLst/>
          </a:prstGeom>
          <a:ln>
            <a:solidFill>
              <a:schemeClr val="tx1"/>
            </a:solidFill>
          </a:ln>
        </p:spPr>
      </p:pic>
      <p:sp>
        <p:nvSpPr>
          <p:cNvPr id="9" name="Slide Number Placeholder 2"/>
          <p:cNvSpPr txBox="1">
            <a:spLocks/>
          </p:cNvSpPr>
          <p:nvPr/>
        </p:nvSpPr>
        <p:spPr>
          <a:xfrm>
            <a:off x="7848600" y="5775325"/>
            <a:ext cx="10668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4004132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704850" y="2584802"/>
          <a:ext cx="7886700" cy="3403248"/>
        </p:xfrm>
        <a:graphic>
          <a:graphicData uri="http://schemas.openxmlformats.org/drawingml/2006/table">
            <a:tbl>
              <a:tblPr firstRow="1" bandRow="1">
                <a:tableStyleId>{7DF18680-E054-41AD-8BC1-D1AEF772440D}</a:tableStyleId>
              </a:tblPr>
              <a:tblGrid>
                <a:gridCol w="3729671">
                  <a:extLst>
                    <a:ext uri="{9D8B030D-6E8A-4147-A177-3AD203B41FA5}">
                      <a16:colId xmlns:a16="http://schemas.microsoft.com/office/drawing/2014/main" val="20000"/>
                    </a:ext>
                  </a:extLst>
                </a:gridCol>
                <a:gridCol w="4157029">
                  <a:extLst>
                    <a:ext uri="{9D8B030D-6E8A-4147-A177-3AD203B41FA5}">
                      <a16:colId xmlns:a16="http://schemas.microsoft.com/office/drawing/2014/main" val="20001"/>
                    </a:ext>
                  </a:extLst>
                </a:gridCol>
              </a:tblGrid>
              <a:tr h="277520">
                <a:tc>
                  <a:txBody>
                    <a:bodyPr/>
                    <a:lstStyle/>
                    <a:p>
                      <a:r>
                        <a:rPr lang="en-US" sz="1200" dirty="0">
                          <a:latin typeface="Calibri" panose="020F0502020204030204" pitchFamily="34" charset="0"/>
                        </a:rPr>
                        <a:t>Specialty</a:t>
                      </a:r>
                    </a:p>
                  </a:txBody>
                  <a:tcPr>
                    <a:solidFill>
                      <a:srgbClr val="009999"/>
                    </a:solidFill>
                  </a:tcPr>
                </a:tc>
                <a:tc>
                  <a:txBody>
                    <a:bodyPr/>
                    <a:lstStyle/>
                    <a:p>
                      <a:r>
                        <a:rPr lang="en-US" sz="1200" dirty="0">
                          <a:latin typeface="Calibri" panose="020F0502020204030204" pitchFamily="34" charset="0"/>
                        </a:rPr>
                        <a:t>Clinical</a:t>
                      </a:r>
                      <a:r>
                        <a:rPr lang="en-US" sz="1200" baseline="0" dirty="0">
                          <a:latin typeface="Calibri" panose="020F0502020204030204" pitchFamily="34" charset="0"/>
                        </a:rPr>
                        <a:t> Leader</a:t>
                      </a:r>
                      <a:endParaRPr lang="en-US" sz="1200" dirty="0">
                        <a:latin typeface="Calibri" panose="020F0502020204030204" pitchFamily="34" charset="0"/>
                      </a:endParaRPr>
                    </a:p>
                  </a:txBody>
                  <a:tcPr>
                    <a:solidFill>
                      <a:srgbClr val="009999"/>
                    </a:solidFill>
                  </a:tcPr>
                </a:tc>
                <a:extLst>
                  <a:ext uri="{0D108BD9-81ED-4DB2-BD59-A6C34878D82A}">
                    <a16:rowId xmlns:a16="http://schemas.microsoft.com/office/drawing/2014/main" val="10000"/>
                  </a:ext>
                </a:extLst>
              </a:tr>
              <a:tr h="249768">
                <a:tc>
                  <a:txBody>
                    <a:bodyPr/>
                    <a:lstStyle/>
                    <a:p>
                      <a:r>
                        <a:rPr lang="en-US" sz="1100" dirty="0">
                          <a:latin typeface="Calibri" panose="020F0502020204030204" pitchFamily="34" charset="0"/>
                        </a:rPr>
                        <a:t>Critical Care</a:t>
                      </a:r>
                    </a:p>
                  </a:txBody>
                  <a:tcPr/>
                </a:tc>
                <a:tc>
                  <a:txBody>
                    <a:bodyPr/>
                    <a:lstStyle/>
                    <a:p>
                      <a:r>
                        <a:rPr lang="en-US" sz="1100" dirty="0">
                          <a:latin typeface="Calibri" panose="020F0502020204030204" pitchFamily="34" charset="0"/>
                        </a:rPr>
                        <a:t>Dr. David</a:t>
                      </a:r>
                      <a:r>
                        <a:rPr lang="en-US" sz="1100" baseline="0" dirty="0">
                          <a:latin typeface="Calibri" panose="020F0502020204030204" pitchFamily="34" charset="0"/>
                        </a:rPr>
                        <a:t> Fisher</a:t>
                      </a:r>
                      <a:endParaRPr lang="en-US" sz="1100" dirty="0">
                        <a:latin typeface="Calibri" panose="020F0502020204030204" pitchFamily="34" charset="0"/>
                      </a:endParaRPr>
                    </a:p>
                  </a:txBody>
                  <a:tcPr/>
                </a:tc>
                <a:extLst>
                  <a:ext uri="{0D108BD9-81ED-4DB2-BD59-A6C34878D82A}">
                    <a16:rowId xmlns:a16="http://schemas.microsoft.com/office/drawing/2014/main" val="10001"/>
                  </a:ext>
                </a:extLst>
              </a:tr>
              <a:tr h="249768">
                <a:tc gridSpan="2">
                  <a:txBody>
                    <a:bodyPr/>
                    <a:lstStyle/>
                    <a:p>
                      <a:pPr marL="576263" lvl="1" indent="-173038">
                        <a:buFont typeface="Arial" panose="020B0604020202020204" pitchFamily="34" charset="0"/>
                        <a:buChar char="•"/>
                      </a:pPr>
                      <a:r>
                        <a:rPr lang="en-US" sz="1100" dirty="0">
                          <a:latin typeface="Calibri" panose="020F0502020204030204" pitchFamily="34" charset="0"/>
                        </a:rPr>
                        <a:t>Neonatology (PICU)</a:t>
                      </a:r>
                    </a:p>
                  </a:txBody>
                  <a:tcPr/>
                </a:tc>
                <a:tc hMerge="1">
                  <a:txBody>
                    <a:bodyPr/>
                    <a:lstStyle/>
                    <a:p>
                      <a:endParaRPr lang="en-US"/>
                    </a:p>
                  </a:txBody>
                  <a:tcPr/>
                </a:tc>
                <a:extLst>
                  <a:ext uri="{0D108BD9-81ED-4DB2-BD59-A6C34878D82A}">
                    <a16:rowId xmlns:a16="http://schemas.microsoft.com/office/drawing/2014/main" val="10002"/>
                  </a:ext>
                </a:extLst>
              </a:tr>
              <a:tr h="249768">
                <a:tc>
                  <a:txBody>
                    <a:bodyPr/>
                    <a:lstStyle/>
                    <a:p>
                      <a:r>
                        <a:rPr lang="en-US" sz="1100" dirty="0">
                          <a:latin typeface="Calibri" panose="020F0502020204030204" pitchFamily="34" charset="0"/>
                        </a:rPr>
                        <a:t>Hospitalists</a:t>
                      </a:r>
                    </a:p>
                  </a:txBody>
                  <a:tcPr/>
                </a:tc>
                <a:tc>
                  <a:txBody>
                    <a:bodyPr/>
                    <a:lstStyle/>
                    <a:p>
                      <a:r>
                        <a:rPr lang="en-US" sz="1100" dirty="0">
                          <a:latin typeface="Calibri" panose="020F0502020204030204" pitchFamily="34" charset="0"/>
                        </a:rPr>
                        <a:t>Dr. Mary Rogers</a:t>
                      </a:r>
                    </a:p>
                  </a:txBody>
                  <a:tcPr/>
                </a:tc>
                <a:extLst>
                  <a:ext uri="{0D108BD9-81ED-4DB2-BD59-A6C34878D82A}">
                    <a16:rowId xmlns:a16="http://schemas.microsoft.com/office/drawing/2014/main" val="10003"/>
                  </a:ext>
                </a:extLst>
              </a:tr>
              <a:tr h="260940">
                <a:tc gridSpan="2">
                  <a:txBody>
                    <a:bodyPr/>
                    <a:lstStyle/>
                    <a:p>
                      <a:pPr marL="576263" indent="-174625">
                        <a:buFont typeface="Arial" panose="020B0604020202020204" pitchFamily="34" charset="0"/>
                        <a:buChar char="•"/>
                      </a:pPr>
                      <a:r>
                        <a:rPr lang="en-US" sz="1100" dirty="0">
                          <a:latin typeface="Calibri" panose="020F0502020204030204" pitchFamily="34" charset="0"/>
                        </a:rPr>
                        <a:t>Child Maltreatment/</a:t>
                      </a:r>
                      <a:r>
                        <a:rPr lang="en-US" sz="1100" baseline="0" dirty="0">
                          <a:latin typeface="Calibri" panose="020F0502020204030204" pitchFamily="34" charset="0"/>
                        </a:rPr>
                        <a:t> </a:t>
                      </a:r>
                      <a:r>
                        <a:rPr lang="en-US" sz="1100" dirty="0">
                          <a:latin typeface="Calibri" panose="020F0502020204030204" pitchFamily="34" charset="0"/>
                        </a:rPr>
                        <a:t>Adolescent Medicine/</a:t>
                      </a:r>
                      <a:r>
                        <a:rPr lang="en-US" sz="1100" baseline="0" dirty="0">
                          <a:latin typeface="Calibri" panose="020F0502020204030204" pitchFamily="34" charset="0"/>
                        </a:rPr>
                        <a:t> </a:t>
                      </a:r>
                      <a:r>
                        <a:rPr lang="en-US" sz="1100" dirty="0">
                          <a:latin typeface="Calibri" panose="020F0502020204030204" pitchFamily="34" charset="0"/>
                        </a:rPr>
                        <a:t>Newborn</a:t>
                      </a:r>
                    </a:p>
                  </a:txBody>
                  <a:tcPr/>
                </a:tc>
                <a:tc hMerge="1">
                  <a:txBody>
                    <a:bodyPr/>
                    <a:lstStyle/>
                    <a:p>
                      <a:endParaRPr lang="en-US"/>
                    </a:p>
                  </a:txBody>
                  <a:tcPr/>
                </a:tc>
                <a:extLst>
                  <a:ext uri="{0D108BD9-81ED-4DB2-BD59-A6C34878D82A}">
                    <a16:rowId xmlns:a16="http://schemas.microsoft.com/office/drawing/2014/main" val="10004"/>
                  </a:ext>
                </a:extLst>
              </a:tr>
              <a:tr h="249768">
                <a:tc>
                  <a:txBody>
                    <a:bodyPr/>
                    <a:lstStyle/>
                    <a:p>
                      <a:r>
                        <a:rPr lang="en-US" sz="1100" dirty="0">
                          <a:latin typeface="Calibri" panose="020F0502020204030204" pitchFamily="34" charset="0"/>
                        </a:rPr>
                        <a:t>Pediatric Specialty 1 </a:t>
                      </a:r>
                    </a:p>
                  </a:txBody>
                  <a:tcPr/>
                </a:tc>
                <a:tc>
                  <a:txBody>
                    <a:bodyPr/>
                    <a:lstStyle/>
                    <a:p>
                      <a:r>
                        <a:rPr lang="en-US" sz="1100" dirty="0">
                          <a:latin typeface="Calibri" panose="020F0502020204030204" pitchFamily="34" charset="0"/>
                        </a:rPr>
                        <a:t>Dr.</a:t>
                      </a:r>
                      <a:r>
                        <a:rPr lang="en-US" sz="1100" baseline="0" dirty="0">
                          <a:latin typeface="Calibri" panose="020F0502020204030204" pitchFamily="34" charset="0"/>
                        </a:rPr>
                        <a:t> Susan Massengill</a:t>
                      </a:r>
                      <a:endParaRPr lang="en-US" sz="1100" dirty="0">
                        <a:latin typeface="Calibri" panose="020F0502020204030204" pitchFamily="34" charset="0"/>
                      </a:endParaRPr>
                    </a:p>
                  </a:txBody>
                  <a:tcPr/>
                </a:tc>
                <a:extLst>
                  <a:ext uri="{0D108BD9-81ED-4DB2-BD59-A6C34878D82A}">
                    <a16:rowId xmlns:a16="http://schemas.microsoft.com/office/drawing/2014/main" val="10005"/>
                  </a:ext>
                </a:extLst>
              </a:tr>
              <a:tr h="249768">
                <a:tc gridSpan="2">
                  <a:txBody>
                    <a:bodyPr/>
                    <a:lstStyle/>
                    <a:p>
                      <a:pPr marL="576263" indent="-173038">
                        <a:buFont typeface="Arial" panose="020B0604020202020204" pitchFamily="34" charset="0"/>
                        <a:buChar char="•"/>
                      </a:pPr>
                      <a:r>
                        <a:rPr lang="en-US" sz="1100" dirty="0">
                          <a:latin typeface="Calibri" panose="020F0502020204030204" pitchFamily="34" charset="0"/>
                        </a:rPr>
                        <a:t>Renal/</a:t>
                      </a:r>
                      <a:r>
                        <a:rPr lang="en-US" sz="1100" baseline="0" dirty="0">
                          <a:latin typeface="Calibri" panose="020F0502020204030204" pitchFamily="34" charset="0"/>
                        </a:rPr>
                        <a:t> </a:t>
                      </a:r>
                      <a:r>
                        <a:rPr lang="en-US" sz="1100" dirty="0">
                          <a:latin typeface="Calibri" panose="020F0502020204030204" pitchFamily="34" charset="0"/>
                        </a:rPr>
                        <a:t>Rheumatology/</a:t>
                      </a:r>
                      <a:r>
                        <a:rPr lang="en-US" sz="1100" baseline="0" dirty="0">
                          <a:latin typeface="Calibri" panose="020F0502020204030204" pitchFamily="34" charset="0"/>
                        </a:rPr>
                        <a:t> </a:t>
                      </a:r>
                      <a:r>
                        <a:rPr lang="en-US" sz="1100" dirty="0">
                          <a:latin typeface="Calibri" panose="020F0502020204030204" pitchFamily="34" charset="0"/>
                        </a:rPr>
                        <a:t>Endocrinology</a:t>
                      </a:r>
                    </a:p>
                  </a:txBody>
                  <a:tcPr/>
                </a:tc>
                <a:tc hMerge="1">
                  <a:txBody>
                    <a:bodyPr/>
                    <a:lstStyle/>
                    <a:p>
                      <a:endParaRPr lang="en-US"/>
                    </a:p>
                  </a:txBody>
                  <a:tcPr/>
                </a:tc>
                <a:extLst>
                  <a:ext uri="{0D108BD9-81ED-4DB2-BD59-A6C34878D82A}">
                    <a16:rowId xmlns:a16="http://schemas.microsoft.com/office/drawing/2014/main" val="10006"/>
                  </a:ext>
                </a:extLst>
              </a:tr>
              <a:tr h="249768">
                <a:tc>
                  <a:txBody>
                    <a:bodyPr/>
                    <a:lstStyle/>
                    <a:p>
                      <a:r>
                        <a:rPr lang="en-US" sz="1100" dirty="0">
                          <a:latin typeface="Calibri" panose="020F0502020204030204" pitchFamily="34" charset="0"/>
                        </a:rPr>
                        <a:t>Pediatric Specialty 2</a:t>
                      </a:r>
                    </a:p>
                  </a:txBody>
                  <a:tcPr/>
                </a:tc>
                <a:tc>
                  <a:txBody>
                    <a:bodyPr/>
                    <a:lstStyle/>
                    <a:p>
                      <a:r>
                        <a:rPr lang="en-US" sz="1100" dirty="0">
                          <a:latin typeface="Calibri" panose="020F0502020204030204" pitchFamily="34" charset="0"/>
                        </a:rPr>
                        <a:t>Dr. Joseph Stegman</a:t>
                      </a:r>
                    </a:p>
                  </a:txBody>
                  <a:tcPr/>
                </a:tc>
                <a:extLst>
                  <a:ext uri="{0D108BD9-81ED-4DB2-BD59-A6C34878D82A}">
                    <a16:rowId xmlns:a16="http://schemas.microsoft.com/office/drawing/2014/main" val="10007"/>
                  </a:ext>
                </a:extLst>
              </a:tr>
              <a:tr h="249768">
                <a:tc gridSpan="2">
                  <a:txBody>
                    <a:bodyPr/>
                    <a:lstStyle/>
                    <a:p>
                      <a:pPr marL="576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Genetics/ Infectious Disease/ Pulmonary/ Developmental</a:t>
                      </a:r>
                    </a:p>
                  </a:txBody>
                  <a:tcPr/>
                </a:tc>
                <a:tc hMerge="1">
                  <a:txBody>
                    <a:bodyPr/>
                    <a:lstStyle/>
                    <a:p>
                      <a:endParaRPr lang="en-US" dirty="0"/>
                    </a:p>
                  </a:txBody>
                  <a:tcPr/>
                </a:tc>
                <a:extLst>
                  <a:ext uri="{0D108BD9-81ED-4DB2-BD59-A6C34878D82A}">
                    <a16:rowId xmlns:a16="http://schemas.microsoft.com/office/drawing/2014/main" val="10008"/>
                  </a:ext>
                </a:extLst>
              </a:tr>
              <a:tr h="266534">
                <a:tc>
                  <a:txBody>
                    <a:bodyPr/>
                    <a:lstStyle/>
                    <a:p>
                      <a:r>
                        <a:rPr lang="en-US" sz="1100" dirty="0">
                          <a:latin typeface="Calibri" panose="020F0502020204030204" pitchFamily="34" charset="0"/>
                        </a:rPr>
                        <a:t>Gastroenterology</a:t>
                      </a:r>
                    </a:p>
                  </a:txBody>
                  <a:tcPr/>
                </a:tc>
                <a:tc>
                  <a:txBody>
                    <a:bodyPr/>
                    <a:lstStyle/>
                    <a:p>
                      <a:r>
                        <a:rPr lang="en-US" sz="1100" dirty="0">
                          <a:latin typeface="Calibri" panose="020F0502020204030204" pitchFamily="34" charset="0"/>
                        </a:rPr>
                        <a:t>Dr. Victor Pineiro</a:t>
                      </a:r>
                    </a:p>
                  </a:txBody>
                  <a:tcPr/>
                </a:tc>
                <a:extLst>
                  <a:ext uri="{0D108BD9-81ED-4DB2-BD59-A6C34878D82A}">
                    <a16:rowId xmlns:a16="http://schemas.microsoft.com/office/drawing/2014/main" val="10009"/>
                  </a:ext>
                </a:extLst>
              </a:tr>
              <a:tr h="266534">
                <a:tc>
                  <a:txBody>
                    <a:bodyPr/>
                    <a:lstStyle/>
                    <a:p>
                      <a:r>
                        <a:rPr lang="en-US" sz="1100" dirty="0">
                          <a:latin typeface="Calibri" panose="020F0502020204030204" pitchFamily="34" charset="0"/>
                        </a:rPr>
                        <a:t>Oncology/BMT/Palliative</a:t>
                      </a:r>
                      <a:r>
                        <a:rPr lang="en-US" sz="1100" baseline="0" dirty="0">
                          <a:latin typeface="Calibri" panose="020F0502020204030204" pitchFamily="34" charset="0"/>
                        </a:rPr>
                        <a:t> Care</a:t>
                      </a:r>
                      <a:endParaRPr lang="en-US" sz="1100" dirty="0">
                        <a:latin typeface="Calibri" panose="020F0502020204030204" pitchFamily="34" charset="0"/>
                      </a:endParaRPr>
                    </a:p>
                  </a:txBody>
                  <a:tcPr/>
                </a:tc>
                <a:tc>
                  <a:txBody>
                    <a:bodyPr/>
                    <a:lstStyle/>
                    <a:p>
                      <a:r>
                        <a:rPr lang="en-US" sz="1100" dirty="0">
                          <a:latin typeface="Calibri" panose="020F0502020204030204" pitchFamily="34" charset="0"/>
                        </a:rPr>
                        <a:t>Dr. Javier </a:t>
                      </a:r>
                      <a:r>
                        <a:rPr lang="en-US" sz="1100" dirty="0" err="1">
                          <a:latin typeface="Calibri" panose="020F0502020204030204" pitchFamily="34" charset="0"/>
                        </a:rPr>
                        <a:t>Oesterheld</a:t>
                      </a:r>
                      <a:endParaRPr lang="en-US" sz="1100" dirty="0">
                        <a:latin typeface="Calibri" panose="020F0502020204030204" pitchFamily="34" charset="0"/>
                      </a:endParaRPr>
                    </a:p>
                  </a:txBody>
                  <a:tcPr/>
                </a:tc>
                <a:extLst>
                  <a:ext uri="{0D108BD9-81ED-4DB2-BD59-A6C34878D82A}">
                    <a16:rowId xmlns:a16="http://schemas.microsoft.com/office/drawing/2014/main" val="10010"/>
                  </a:ext>
                </a:extLst>
              </a:tr>
              <a:tr h="249768">
                <a:tc>
                  <a:txBody>
                    <a:bodyPr/>
                    <a:lstStyle/>
                    <a:p>
                      <a:r>
                        <a:rPr lang="en-US" sz="1100" dirty="0">
                          <a:latin typeface="Calibri" panose="020F0502020204030204" pitchFamily="34" charset="0"/>
                        </a:rPr>
                        <a:t>Pediatric Neurosciences</a:t>
                      </a:r>
                      <a:r>
                        <a:rPr lang="en-US" sz="1100" baseline="0" dirty="0">
                          <a:latin typeface="Calibri" panose="020F0502020204030204" pitchFamily="34" charset="0"/>
                        </a:rPr>
                        <a:t> </a:t>
                      </a:r>
                      <a:endParaRPr lang="en-US" sz="1100" dirty="0">
                        <a:latin typeface="Calibri" panose="020F0502020204030204" pitchFamily="34" charset="0"/>
                      </a:endParaRPr>
                    </a:p>
                  </a:txBody>
                  <a:tcPr/>
                </a:tc>
                <a:tc>
                  <a:txBody>
                    <a:bodyPr/>
                    <a:lstStyle/>
                    <a:p>
                      <a:r>
                        <a:rPr lang="en-US" sz="1100" dirty="0">
                          <a:latin typeface="Calibri" panose="020F0502020204030204" pitchFamily="34" charset="0"/>
                        </a:rPr>
                        <a:t>Dr. David</a:t>
                      </a:r>
                      <a:r>
                        <a:rPr lang="en-US" sz="1100" baseline="0" dirty="0">
                          <a:latin typeface="Calibri" panose="020F0502020204030204" pitchFamily="34" charset="0"/>
                        </a:rPr>
                        <a:t> Griesemer</a:t>
                      </a:r>
                      <a:endParaRPr lang="en-US" sz="1100" dirty="0">
                        <a:latin typeface="Calibri" panose="020F0502020204030204" pitchFamily="34" charset="0"/>
                      </a:endParaRPr>
                    </a:p>
                  </a:txBody>
                  <a:tcPr/>
                </a:tc>
                <a:extLst>
                  <a:ext uri="{0D108BD9-81ED-4DB2-BD59-A6C34878D82A}">
                    <a16:rowId xmlns:a16="http://schemas.microsoft.com/office/drawing/2014/main" val="10011"/>
                  </a:ext>
                </a:extLst>
              </a:tr>
              <a:tr h="249768">
                <a:tc>
                  <a:txBody>
                    <a:bodyPr/>
                    <a:lstStyle/>
                    <a:p>
                      <a:r>
                        <a:rPr lang="en-US" sz="1100" dirty="0">
                          <a:latin typeface="Calibri" panose="020F0502020204030204" pitchFamily="34" charset="0"/>
                        </a:rPr>
                        <a:t>Surgery</a:t>
                      </a:r>
                      <a:r>
                        <a:rPr lang="en-US" sz="1100" baseline="0" dirty="0">
                          <a:latin typeface="Calibri" panose="020F0502020204030204" pitchFamily="34" charset="0"/>
                        </a:rPr>
                        <a:t> </a:t>
                      </a:r>
                      <a:endParaRPr lang="en-US" sz="1100" dirty="0">
                        <a:latin typeface="Calibri" panose="020F0502020204030204" pitchFamily="34" charset="0"/>
                      </a:endParaRPr>
                    </a:p>
                  </a:txBody>
                  <a:tcPr/>
                </a:tc>
                <a:tc>
                  <a:txBody>
                    <a:bodyPr/>
                    <a:lstStyle/>
                    <a:p>
                      <a:r>
                        <a:rPr lang="en-US" sz="1100">
                          <a:latin typeface="Calibri" panose="020F0502020204030204" pitchFamily="34" charset="0"/>
                        </a:rPr>
                        <a:t>Vacant</a:t>
                      </a:r>
                      <a:endParaRPr lang="en-US" sz="1100" dirty="0">
                        <a:latin typeface="Calibri" panose="020F0502020204030204" pitchFamily="34" charset="0"/>
                      </a:endParaRPr>
                    </a:p>
                  </a:txBody>
                  <a:tcPr/>
                </a:tc>
                <a:extLst>
                  <a:ext uri="{0D108BD9-81ED-4DB2-BD59-A6C34878D82A}">
                    <a16:rowId xmlns:a16="http://schemas.microsoft.com/office/drawing/2014/main" val="10012"/>
                  </a:ext>
                </a:extLst>
              </a:tr>
            </a:tbl>
          </a:graphicData>
        </a:graphic>
      </p:graphicFrame>
      <p:sp>
        <p:nvSpPr>
          <p:cNvPr id="5" name="Title 3"/>
          <p:cNvSpPr>
            <a:spLocks noGrp="1"/>
          </p:cNvSpPr>
          <p:nvPr>
            <p:ph type="title"/>
          </p:nvPr>
        </p:nvSpPr>
        <p:spPr>
          <a:xfrm>
            <a:off x="533400" y="228600"/>
            <a:ext cx="8229600" cy="609600"/>
          </a:xfrm>
        </p:spPr>
        <p:txBody>
          <a:bodyPr>
            <a:noAutofit/>
          </a:bodyPr>
          <a:lstStyle/>
          <a:p>
            <a:r>
              <a:rPr lang="en-US" b="1" dirty="0">
                <a:latin typeface="Calibri" panose="020F0502020204030204" pitchFamily="34" charset="0"/>
              </a:rPr>
              <a:t>Children’s Services Leadership</a:t>
            </a:r>
            <a:br>
              <a:rPr lang="en-US" dirty="0">
                <a:latin typeface="Calibri" panose="020F0502020204030204" pitchFamily="34" charset="0"/>
              </a:rPr>
            </a:br>
            <a:endParaRPr lang="en-US" sz="2000" dirty="0">
              <a:solidFill>
                <a:schemeClr val="tx1"/>
              </a:solidFill>
              <a:latin typeface="Calibri" panose="020F0502020204030204" pitchFamily="34" charset="0"/>
            </a:endParaRPr>
          </a:p>
        </p:txBody>
      </p:sp>
      <p:sp>
        <p:nvSpPr>
          <p:cNvPr id="14" name="TextBox 13"/>
          <p:cNvSpPr txBox="1"/>
          <p:nvPr/>
        </p:nvSpPr>
        <p:spPr>
          <a:xfrm>
            <a:off x="2986481" y="2059106"/>
            <a:ext cx="1554271"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Dr. Stacy Nicholson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President </a:t>
            </a:r>
          </a:p>
        </p:txBody>
      </p:sp>
      <p:sp>
        <p:nvSpPr>
          <p:cNvPr id="19" name="TextBox 18"/>
          <p:cNvSpPr txBox="1"/>
          <p:nvPr/>
        </p:nvSpPr>
        <p:spPr>
          <a:xfrm>
            <a:off x="4957894" y="2059106"/>
            <a:ext cx="1471849"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Jennifer Terry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Vice President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927" y="832806"/>
            <a:ext cx="892524" cy="122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Slide Number Placeholder 2"/>
          <p:cNvSpPr txBox="1">
            <a:spLocks/>
          </p:cNvSpPr>
          <p:nvPr/>
        </p:nvSpPr>
        <p:spPr>
          <a:xfrm>
            <a:off x="7848600" y="5775325"/>
            <a:ext cx="10668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1821" y="836625"/>
            <a:ext cx="896983" cy="1226300"/>
          </a:xfrm>
          <a:prstGeom prst="rect">
            <a:avLst/>
          </a:prstGeom>
        </p:spPr>
      </p:pic>
    </p:spTree>
    <p:extLst>
      <p:ext uri="{BB962C8B-B14F-4D97-AF65-F5344CB8AC3E}">
        <p14:creationId xmlns:p14="http://schemas.microsoft.com/office/powerpoint/2010/main" val="964823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09599" y="2650040"/>
          <a:ext cx="8001001" cy="3093719"/>
        </p:xfrm>
        <a:graphic>
          <a:graphicData uri="http://schemas.openxmlformats.org/drawingml/2006/table">
            <a:tbl>
              <a:tblPr firstRow="1" bandRow="1">
                <a:tableStyleId>{7DF18680-E054-41AD-8BC1-D1AEF772440D}</a:tableStyleId>
              </a:tblPr>
              <a:tblGrid>
                <a:gridCol w="3960891">
                  <a:extLst>
                    <a:ext uri="{9D8B030D-6E8A-4147-A177-3AD203B41FA5}">
                      <a16:colId xmlns:a16="http://schemas.microsoft.com/office/drawing/2014/main" val="20000"/>
                    </a:ext>
                  </a:extLst>
                </a:gridCol>
                <a:gridCol w="1906509">
                  <a:extLst>
                    <a:ext uri="{9D8B030D-6E8A-4147-A177-3AD203B41FA5}">
                      <a16:colId xmlns:a16="http://schemas.microsoft.com/office/drawing/2014/main" val="20001"/>
                    </a:ext>
                  </a:extLst>
                </a:gridCol>
                <a:gridCol w="2133601">
                  <a:extLst>
                    <a:ext uri="{9D8B030D-6E8A-4147-A177-3AD203B41FA5}">
                      <a16:colId xmlns:a16="http://schemas.microsoft.com/office/drawing/2014/main" val="20002"/>
                    </a:ext>
                  </a:extLst>
                </a:gridCol>
              </a:tblGrid>
              <a:tr h="360166">
                <a:tc>
                  <a:txBody>
                    <a:bodyPr/>
                    <a:lstStyle/>
                    <a:p>
                      <a:r>
                        <a:rPr lang="en-US" sz="1500" dirty="0">
                          <a:latin typeface="Calibri" panose="020F0502020204030204" pitchFamily="34" charset="0"/>
                        </a:rPr>
                        <a:t>Specialty/Division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9999"/>
                    </a:solidFill>
                  </a:tcPr>
                </a:tc>
                <a:tc>
                  <a:txBody>
                    <a:bodyPr/>
                    <a:lstStyle/>
                    <a:p>
                      <a:r>
                        <a:rPr lang="en-US" sz="1500" dirty="0">
                          <a:latin typeface="Calibri" panose="020F0502020204030204" pitchFamily="34" charset="0"/>
                        </a:rPr>
                        <a:t>Clinical Leader</a:t>
                      </a:r>
                    </a:p>
                  </a:txBody>
                  <a:tcPr>
                    <a:lnT w="12700" cap="flat" cmpd="sng" algn="ctr">
                      <a:solidFill>
                        <a:schemeClr val="tx1"/>
                      </a:solidFill>
                      <a:prstDash val="solid"/>
                      <a:round/>
                      <a:headEnd type="none" w="med" len="med"/>
                      <a:tailEnd type="none" w="med" len="med"/>
                    </a:lnT>
                    <a:solidFill>
                      <a:srgbClr val="009999"/>
                    </a:solidFill>
                  </a:tcPr>
                </a:tc>
                <a:tc>
                  <a:txBody>
                    <a:bodyPr/>
                    <a:lstStyle/>
                    <a:p>
                      <a:r>
                        <a:rPr lang="en-US" sz="1500" dirty="0">
                          <a:latin typeface="Calibri" panose="020F0502020204030204" pitchFamily="34" charset="0"/>
                        </a:rPr>
                        <a:t>Administrative </a:t>
                      </a:r>
                      <a:r>
                        <a:rPr lang="en-US" sz="1500" baseline="0" dirty="0">
                          <a:latin typeface="Calibri" panose="020F0502020204030204" pitchFamily="34" charset="0"/>
                        </a:rPr>
                        <a:t>Leader</a:t>
                      </a:r>
                      <a:endParaRPr lang="en-US" sz="15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9999"/>
                    </a:solidFill>
                  </a:tcPr>
                </a:tc>
                <a:extLst>
                  <a:ext uri="{0D108BD9-81ED-4DB2-BD59-A6C34878D82A}">
                    <a16:rowId xmlns:a16="http://schemas.microsoft.com/office/drawing/2014/main" val="10000"/>
                  </a:ext>
                </a:extLst>
              </a:tr>
              <a:tr h="249433">
                <a:tc>
                  <a:txBody>
                    <a:bodyPr/>
                    <a:lstStyle/>
                    <a:p>
                      <a:r>
                        <a:rPr lang="en-US" sz="1200" dirty="0">
                          <a:latin typeface="Calibri" panose="020F0502020204030204" pitchFamily="34" charset="0"/>
                        </a:rPr>
                        <a:t>Behavioral</a:t>
                      </a:r>
                      <a:r>
                        <a:rPr lang="en-US" sz="1200" baseline="0" dirty="0">
                          <a:latin typeface="Calibri" panose="020F0502020204030204" pitchFamily="34" charset="0"/>
                        </a:rPr>
                        <a:t> Health Service Line</a:t>
                      </a:r>
                      <a:endParaRPr lang="en-US"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Martha Whitecotton, SVP</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05998">
                <a:tc>
                  <a:txBody>
                    <a:bodyPr/>
                    <a:lstStyle/>
                    <a:p>
                      <a:r>
                        <a:rPr lang="en-US" sz="1200" dirty="0">
                          <a:latin typeface="Calibri" panose="020F0502020204030204" pitchFamily="34" charset="0"/>
                        </a:rPr>
                        <a:t>Behavioral Health Facility Executive</a:t>
                      </a:r>
                      <a:r>
                        <a:rPr lang="en-US" sz="1200" baseline="0" dirty="0">
                          <a:latin typeface="Calibri" panose="020F0502020204030204" pitchFamily="34" charset="0"/>
                        </a:rPr>
                        <a:t> - </a:t>
                      </a:r>
                      <a:r>
                        <a:rPr lang="en-US" sz="1200" dirty="0">
                          <a:latin typeface="Calibri" panose="020F0502020204030204" pitchFamily="34" charset="0"/>
                        </a:rPr>
                        <a:t>Charlotte</a:t>
                      </a:r>
                    </a:p>
                  </a:txBody>
                  <a:tcPr>
                    <a:lnL w="12700" cap="flat" cmpd="sng" algn="ctr">
                      <a:solidFill>
                        <a:schemeClr val="tx1"/>
                      </a:solidFill>
                      <a:prstDash val="solid"/>
                      <a:round/>
                      <a:headEnd type="none" w="med" len="med"/>
                      <a:tailEnd type="none" w="med" len="med"/>
                    </a:lnL>
                  </a:tcPr>
                </a:tc>
                <a:tc>
                  <a:txBody>
                    <a:bodyPr/>
                    <a:lstStyle/>
                    <a:p>
                      <a:r>
                        <a:rPr lang="en-US" sz="1200" dirty="0">
                          <a:latin typeface="Calibri" panose="020F0502020204030204" pitchFamily="34" charset="0"/>
                        </a:rPr>
                        <a:t>Dr. James</a:t>
                      </a:r>
                      <a:r>
                        <a:rPr lang="en-US" sz="1200" baseline="0" dirty="0">
                          <a:latin typeface="Calibri" panose="020F0502020204030204" pitchFamily="34" charset="0"/>
                        </a:rPr>
                        <a:t> Rachal</a:t>
                      </a:r>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Victor Armstrong, </a:t>
                      </a:r>
                      <a:r>
                        <a:rPr lang="en-US" sz="1200" baseline="0" dirty="0">
                          <a:latin typeface="Calibri" panose="020F0502020204030204" pitchFamily="34" charset="0"/>
                        </a:rPr>
                        <a:t>VP</a:t>
                      </a:r>
                      <a:endParaRPr lang="en-US" sz="12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24435">
                <a:tc>
                  <a:txBody>
                    <a:bodyPr/>
                    <a:lstStyle/>
                    <a:p>
                      <a:r>
                        <a:rPr lang="en-US" sz="1200" dirty="0">
                          <a:latin typeface="Calibri" panose="020F0502020204030204" pitchFamily="34" charset="0"/>
                        </a:rPr>
                        <a:t>Behavioral</a:t>
                      </a:r>
                      <a:r>
                        <a:rPr lang="en-US" sz="1200" baseline="0" dirty="0">
                          <a:latin typeface="Calibri" panose="020F0502020204030204" pitchFamily="34" charset="0"/>
                        </a:rPr>
                        <a:t> Health Facility Executive - Davidson</a:t>
                      </a:r>
                      <a:endParaRPr lang="en-US"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200" dirty="0">
                          <a:latin typeface="Calibri" panose="020F0502020204030204" pitchFamily="34" charset="0"/>
                        </a:rPr>
                        <a:t>Dr.</a:t>
                      </a:r>
                      <a:r>
                        <a:rPr lang="en-US" sz="1200" baseline="0" dirty="0">
                          <a:latin typeface="Calibri" panose="020F0502020204030204" pitchFamily="34" charset="0"/>
                        </a:rPr>
                        <a:t> Cheryl Dodds</a:t>
                      </a:r>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Tom Gettelman,</a:t>
                      </a:r>
                      <a:r>
                        <a:rPr lang="en-US" sz="1200" baseline="0" dirty="0">
                          <a:latin typeface="Calibri" panose="020F0502020204030204" pitchFamily="34" charset="0"/>
                        </a:rPr>
                        <a:t> VP</a:t>
                      </a:r>
                      <a:endParaRPr lang="en-US" sz="12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04800">
                <a:tc>
                  <a:txBody>
                    <a:bodyPr/>
                    <a:lstStyle/>
                    <a:p>
                      <a:r>
                        <a:rPr lang="en-US" sz="1200" dirty="0">
                          <a:latin typeface="Calibri" panose="020F0502020204030204" pitchFamily="34" charset="0"/>
                        </a:rPr>
                        <a:t>Behavioral Health Northeast</a:t>
                      </a:r>
                    </a:p>
                  </a:txBody>
                  <a:tcPr>
                    <a:lnL w="12700" cap="flat" cmpd="sng" algn="ctr">
                      <a:solidFill>
                        <a:schemeClr val="tx1"/>
                      </a:solidFill>
                      <a:prstDash val="solid"/>
                      <a:round/>
                      <a:headEnd type="none" w="med" len="med"/>
                      <a:tailEnd type="none" w="med" len="med"/>
                    </a:lnL>
                  </a:tcPr>
                </a:tc>
                <a:tc>
                  <a:txBody>
                    <a:bodyPr/>
                    <a:lstStyle/>
                    <a:p>
                      <a:r>
                        <a:rPr lang="en-US" sz="1200" dirty="0">
                          <a:latin typeface="Calibri" panose="020F0502020204030204" pitchFamily="34" charset="0"/>
                        </a:rPr>
                        <a:t>Dr.</a:t>
                      </a:r>
                      <a:r>
                        <a:rPr lang="en-US" sz="1200" baseline="0" dirty="0">
                          <a:latin typeface="Calibri" panose="020F0502020204030204" pitchFamily="34" charset="0"/>
                        </a:rPr>
                        <a:t> John McKinsey</a:t>
                      </a:r>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Sue Deluca, VP</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20350956"/>
                  </a:ext>
                </a:extLst>
              </a:tr>
              <a:tr h="304800">
                <a:tc>
                  <a:txBody>
                    <a:bodyPr/>
                    <a:lstStyle/>
                    <a:p>
                      <a:r>
                        <a:rPr lang="en-US" sz="1200" dirty="0">
                          <a:latin typeface="Calibri" panose="020F0502020204030204" pitchFamily="34" charset="0"/>
                        </a:rPr>
                        <a:t>Behavioral Health CNE</a:t>
                      </a:r>
                    </a:p>
                  </a:txBody>
                  <a:tcPr>
                    <a:lnL w="12700" cap="flat" cmpd="sng" algn="ctr">
                      <a:solidFill>
                        <a:schemeClr val="tx1"/>
                      </a:solidFill>
                      <a:prstDash val="solid"/>
                      <a:round/>
                      <a:headEnd type="none" w="med" len="med"/>
                      <a:tailEnd type="none" w="med" len="med"/>
                    </a:lnL>
                  </a:tcPr>
                </a:tc>
                <a:tc gridSpan="2">
                  <a:txBody>
                    <a:bodyPr/>
                    <a:lstStyle/>
                    <a:p>
                      <a:r>
                        <a:rPr lang="en-US" sz="1200" dirty="0">
                          <a:latin typeface="Calibri" panose="020F0502020204030204" pitchFamily="34" charset="0"/>
                        </a:rPr>
                        <a:t>Dr.</a:t>
                      </a:r>
                      <a:r>
                        <a:rPr lang="en-US" sz="1200" baseline="0" dirty="0">
                          <a:latin typeface="Calibri" panose="020F0502020204030204" pitchFamily="34" charset="0"/>
                        </a:rPr>
                        <a:t> Jennifer Ziccardi</a:t>
                      </a:r>
                      <a:endParaRPr lang="en-US" sz="12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hMerge="1">
                  <a:txBody>
                    <a:bodyPr/>
                    <a:lstStyle/>
                    <a:p>
                      <a:endParaRPr lang="en-US" sz="12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93680356"/>
                  </a:ext>
                </a:extLst>
              </a:tr>
              <a:tr h="304800">
                <a:tc>
                  <a:txBody>
                    <a:bodyPr/>
                    <a:lstStyle/>
                    <a:p>
                      <a:r>
                        <a:rPr lang="en-US" sz="1200" dirty="0">
                          <a:latin typeface="Calibri" panose="020F0502020204030204" pitchFamily="34" charset="0"/>
                        </a:rPr>
                        <a:t>Behavioral</a:t>
                      </a:r>
                      <a:r>
                        <a:rPr lang="en-US" sz="1200" baseline="0" dirty="0">
                          <a:latin typeface="Calibri" panose="020F0502020204030204" pitchFamily="34" charset="0"/>
                        </a:rPr>
                        <a:t> Health Emergency Services</a:t>
                      </a:r>
                      <a:endParaRPr lang="en-US"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200" dirty="0">
                          <a:latin typeface="Calibri" panose="020F0502020204030204" pitchFamily="34" charset="0"/>
                        </a:rPr>
                        <a:t>Dr. Wayne Sparks</a:t>
                      </a:r>
                    </a:p>
                  </a:txBody>
                  <a:tcPr/>
                </a:tc>
                <a:tc>
                  <a:txBody>
                    <a:bodyPr/>
                    <a:lstStyle/>
                    <a:p>
                      <a:r>
                        <a:rPr lang="en-US" sz="1200" dirty="0">
                          <a:latin typeface="Calibri" panose="020F0502020204030204" pitchFamily="34" charset="0"/>
                        </a:rPr>
                        <a:t>Sue Deluca, VP</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00407713"/>
                  </a:ext>
                </a:extLst>
              </a:tr>
              <a:tr h="304800">
                <a:tc>
                  <a:txBody>
                    <a:bodyPr/>
                    <a:lstStyle/>
                    <a:p>
                      <a:r>
                        <a:rPr lang="en-US" sz="1200" dirty="0">
                          <a:latin typeface="Calibri" panose="020F0502020204030204" pitchFamily="34" charset="0"/>
                        </a:rPr>
                        <a:t>Behavioral</a:t>
                      </a:r>
                      <a:r>
                        <a:rPr lang="en-US" sz="1200" baseline="0" dirty="0">
                          <a:latin typeface="Calibri" panose="020F0502020204030204" pitchFamily="34" charset="0"/>
                        </a:rPr>
                        <a:t> Health Addiction Medicine</a:t>
                      </a:r>
                      <a:endParaRPr lang="en-US"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200" dirty="0">
                          <a:latin typeface="Calibri" panose="020F0502020204030204" pitchFamily="34" charset="0"/>
                        </a:rPr>
                        <a:t>Dr. Steve Wyatt</a:t>
                      </a:r>
                    </a:p>
                  </a:txBody>
                  <a:tcPr/>
                </a:tc>
                <a:tc>
                  <a:txBody>
                    <a:bodyPr/>
                    <a:lstStyle/>
                    <a:p>
                      <a:r>
                        <a:rPr lang="en-US" sz="1200" dirty="0">
                          <a:latin typeface="Calibri" panose="020F0502020204030204" pitchFamily="34" charset="0"/>
                        </a:rPr>
                        <a:t>Sue Deluca, VP</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81826720"/>
                  </a:ext>
                </a:extLst>
              </a:tr>
              <a:tr h="304800">
                <a:tc>
                  <a:txBody>
                    <a:bodyPr/>
                    <a:lstStyle/>
                    <a:p>
                      <a:r>
                        <a:rPr lang="en-US" sz="1200" dirty="0">
                          <a:latin typeface="Calibri" panose="020F0502020204030204" pitchFamily="34" charset="0"/>
                        </a:rPr>
                        <a:t>Behavioral</a:t>
                      </a:r>
                      <a:r>
                        <a:rPr lang="en-US" sz="1200" baseline="0" dirty="0">
                          <a:latin typeface="Calibri" panose="020F0502020204030204" pitchFamily="34" charset="0"/>
                        </a:rPr>
                        <a:t> Health Consult Liaison</a:t>
                      </a:r>
                      <a:endParaRPr lang="en-US"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200" dirty="0">
                          <a:latin typeface="Calibri" panose="020F0502020204030204" pitchFamily="34" charset="0"/>
                        </a:rPr>
                        <a:t>Dr. Jay </a:t>
                      </a:r>
                      <a:r>
                        <a:rPr lang="en-US" sz="1200" dirty="0" err="1">
                          <a:latin typeface="Calibri" panose="020F0502020204030204" pitchFamily="34" charset="0"/>
                        </a:rPr>
                        <a:t>Yeomans</a:t>
                      </a:r>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Victor Armstrong, VP</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3334403"/>
                  </a:ext>
                </a:extLst>
              </a:tr>
              <a:tr h="304800">
                <a:tc>
                  <a:txBody>
                    <a:bodyPr/>
                    <a:lstStyle/>
                    <a:p>
                      <a:r>
                        <a:rPr lang="en-US" sz="1200" dirty="0">
                          <a:latin typeface="Calibri" panose="020F0502020204030204" pitchFamily="34" charset="0"/>
                        </a:rPr>
                        <a:t>Behavioral Health Primary Care Integration</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200" dirty="0">
                          <a:latin typeface="Calibri" panose="020F0502020204030204" pitchFamily="34" charset="0"/>
                        </a:rPr>
                        <a:t>Dr.</a:t>
                      </a:r>
                      <a:r>
                        <a:rPr lang="en-US" sz="1200" baseline="0" dirty="0">
                          <a:latin typeface="Calibri" panose="020F0502020204030204" pitchFamily="34" charset="0"/>
                        </a:rPr>
                        <a:t> Manuel Castro</a:t>
                      </a:r>
                      <a:endParaRPr lang="en-US" sz="12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r>
                        <a:rPr lang="en-US" sz="1200" dirty="0">
                          <a:latin typeface="Calibri" panose="020F0502020204030204" pitchFamily="34" charset="0"/>
                        </a:rPr>
                        <a:t>Sue Deluca,</a:t>
                      </a:r>
                      <a:r>
                        <a:rPr lang="en-US" sz="1200" baseline="0" dirty="0">
                          <a:latin typeface="Calibri" panose="020F0502020204030204" pitchFamily="34" charset="0"/>
                        </a:rPr>
                        <a:t> VP</a:t>
                      </a:r>
                      <a:endParaRPr lang="en-US" sz="12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5228098"/>
                  </a:ext>
                </a:extLst>
              </a:tr>
            </a:tbl>
          </a:graphicData>
        </a:graphic>
      </p:graphicFrame>
      <p:sp>
        <p:nvSpPr>
          <p:cNvPr id="5" name="Title 3"/>
          <p:cNvSpPr>
            <a:spLocks noGrp="1"/>
          </p:cNvSpPr>
          <p:nvPr>
            <p:ph type="title"/>
          </p:nvPr>
        </p:nvSpPr>
        <p:spPr>
          <a:xfrm>
            <a:off x="152400" y="172170"/>
            <a:ext cx="8229600" cy="609600"/>
          </a:xfrm>
        </p:spPr>
        <p:txBody>
          <a:bodyPr>
            <a:noAutofit/>
          </a:bodyPr>
          <a:lstStyle/>
          <a:p>
            <a:br>
              <a:rPr lang="en-US" b="1" dirty="0">
                <a:latin typeface="Calibri" panose="020F0502020204030204" pitchFamily="34" charset="0"/>
              </a:rPr>
            </a:br>
            <a:r>
              <a:rPr lang="en-US" b="1" dirty="0">
                <a:latin typeface="Calibri" panose="020F0502020204030204" pitchFamily="34" charset="0"/>
              </a:rPr>
              <a:t>Behavioral Health Leadership</a:t>
            </a:r>
            <a:br>
              <a:rPr lang="en-US" b="1" dirty="0">
                <a:latin typeface="Calibri" panose="020F0502020204030204" pitchFamily="34" charset="0"/>
              </a:rPr>
            </a:br>
            <a:endParaRPr lang="en-US" b="1" dirty="0">
              <a:solidFill>
                <a:schemeClr val="tx1"/>
              </a:solidFill>
              <a:latin typeface="Calibri" panose="020F0502020204030204" pitchFamily="34" charset="0"/>
            </a:endParaRPr>
          </a:p>
        </p:txBody>
      </p:sp>
      <p:pic>
        <p:nvPicPr>
          <p:cNvPr id="4099" name="Picture 115"/>
          <p:cNvPicPr>
            <a:picLocks noChangeAspect="1" noChangeArrowheads="1"/>
          </p:cNvPicPr>
          <p:nvPr/>
        </p:nvPicPr>
        <p:blipFill>
          <a:blip r:embed="rId3" cstate="print">
            <a:extLst>
              <a:ext uri="{28A0092B-C50C-407E-A947-70E740481C1C}">
                <a14:useLocalDpi xmlns:a14="http://schemas.microsoft.com/office/drawing/2010/main" val="0"/>
              </a:ext>
            </a:extLst>
          </a:blip>
          <a:srcRect l="12712" t="12074" r="11015" b="6586"/>
          <a:stretch>
            <a:fillRect/>
          </a:stretch>
        </p:blipFill>
        <p:spPr bwMode="auto">
          <a:xfrm>
            <a:off x="4876800" y="884708"/>
            <a:ext cx="990600" cy="1229088"/>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2247900" y="2188376"/>
            <a:ext cx="18288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Vacant</a:t>
            </a:r>
            <a:br>
              <a:rPr kumimoji="0" lang="en-US" sz="11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11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Chief Clinical Officer</a:t>
            </a:r>
          </a:p>
        </p:txBody>
      </p:sp>
      <p:sp>
        <p:nvSpPr>
          <p:cNvPr id="6" name="TextBox 5"/>
          <p:cNvSpPr txBox="1"/>
          <p:nvPr/>
        </p:nvSpPr>
        <p:spPr>
          <a:xfrm>
            <a:off x="4610100" y="2188375"/>
            <a:ext cx="16002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Martha Whitecotton</a:t>
            </a:r>
            <a:br>
              <a:rPr kumimoji="0" lang="en-US" sz="11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11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Senior Vice President</a:t>
            </a:r>
          </a:p>
        </p:txBody>
      </p:sp>
      <p:sp>
        <p:nvSpPr>
          <p:cNvPr id="9" name="Slide Number Placeholder 2"/>
          <p:cNvSpPr txBox="1">
            <a:spLocks/>
          </p:cNvSpPr>
          <p:nvPr/>
        </p:nvSpPr>
        <p:spPr>
          <a:xfrm>
            <a:off x="7848600" y="5775325"/>
            <a:ext cx="10668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3304216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827532" y="2971800"/>
          <a:ext cx="7619492" cy="2971800"/>
        </p:xfrm>
        <a:graphic>
          <a:graphicData uri="http://schemas.openxmlformats.org/drawingml/2006/table">
            <a:tbl>
              <a:tblPr firstRow="1" bandRow="1">
                <a:tableStyleId>{7DF18680-E054-41AD-8BC1-D1AEF772440D}</a:tableStyleId>
              </a:tblPr>
              <a:tblGrid>
                <a:gridCol w="3545704">
                  <a:extLst>
                    <a:ext uri="{9D8B030D-6E8A-4147-A177-3AD203B41FA5}">
                      <a16:colId xmlns:a16="http://schemas.microsoft.com/office/drawing/2014/main" val="20000"/>
                    </a:ext>
                  </a:extLst>
                </a:gridCol>
                <a:gridCol w="4073788">
                  <a:extLst>
                    <a:ext uri="{9D8B030D-6E8A-4147-A177-3AD203B41FA5}">
                      <a16:colId xmlns:a16="http://schemas.microsoft.com/office/drawing/2014/main" val="20001"/>
                    </a:ext>
                  </a:extLst>
                </a:gridCol>
              </a:tblGrid>
              <a:tr h="326913">
                <a:tc>
                  <a:txBody>
                    <a:bodyPr/>
                    <a:lstStyle/>
                    <a:p>
                      <a:r>
                        <a:rPr lang="en-US" sz="1500" dirty="0">
                          <a:latin typeface="Calibri" panose="020F0502020204030204" pitchFamily="34" charset="0"/>
                        </a:rPr>
                        <a:t>Specialty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9999"/>
                    </a:solidFill>
                  </a:tcPr>
                </a:tc>
                <a:tc>
                  <a:txBody>
                    <a:bodyPr/>
                    <a:lstStyle/>
                    <a:p>
                      <a:r>
                        <a:rPr lang="en-US" sz="1500" dirty="0">
                          <a:latin typeface="Calibri" panose="020F0502020204030204" pitchFamily="34" charset="0"/>
                        </a:rPr>
                        <a:t>Clinical </a:t>
                      </a:r>
                      <a:r>
                        <a:rPr lang="en-US" sz="1500" baseline="0" dirty="0">
                          <a:latin typeface="Calibri" panose="020F0502020204030204" pitchFamily="34" charset="0"/>
                        </a:rPr>
                        <a:t>Leader</a:t>
                      </a:r>
                      <a:endParaRPr lang="en-US" sz="15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9999"/>
                    </a:solidFill>
                  </a:tcPr>
                </a:tc>
                <a:extLst>
                  <a:ext uri="{0D108BD9-81ED-4DB2-BD59-A6C34878D82A}">
                    <a16:rowId xmlns:a16="http://schemas.microsoft.com/office/drawing/2014/main" val="10000"/>
                  </a:ext>
                </a:extLst>
              </a:tr>
              <a:tr h="310495">
                <a:tc>
                  <a:txBody>
                    <a:bodyPr/>
                    <a:lstStyle/>
                    <a:p>
                      <a:r>
                        <a:rPr lang="en-US" sz="1200" dirty="0">
                          <a:latin typeface="Calibri" panose="020F0502020204030204" pitchFamily="34" charset="0"/>
                        </a:rPr>
                        <a:t>Radiation</a:t>
                      </a:r>
                      <a:r>
                        <a:rPr lang="en-US" sz="1200" baseline="0" dirty="0">
                          <a:latin typeface="Calibri" panose="020F0502020204030204" pitchFamily="34" charset="0"/>
                        </a:rPr>
                        <a:t> Oncology</a:t>
                      </a:r>
                      <a:endParaRPr lang="en-US"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200" dirty="0">
                          <a:latin typeface="Calibri" panose="020F0502020204030204" pitchFamily="34" charset="0"/>
                        </a:rPr>
                        <a:t>Dr. Stuart Burri</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40321">
                <a:tc>
                  <a:txBody>
                    <a:bodyPr/>
                    <a:lstStyle/>
                    <a:p>
                      <a:r>
                        <a:rPr lang="en-US" sz="1200" dirty="0">
                          <a:latin typeface="Calibri" panose="020F0502020204030204" pitchFamily="34" charset="0"/>
                        </a:rPr>
                        <a:t>Solid Tumor Oncology &amp; Investigational Therapeutics</a:t>
                      </a:r>
                    </a:p>
                  </a:txBody>
                  <a:tcPr>
                    <a:lnL w="12700" cap="flat" cmpd="sng" algn="ctr">
                      <a:solidFill>
                        <a:schemeClr val="tx1"/>
                      </a:solidFill>
                      <a:prstDash val="solid"/>
                      <a:round/>
                      <a:headEnd type="none" w="med" len="med"/>
                      <a:tailEnd type="none" w="med" len="med"/>
                    </a:lnL>
                  </a:tcPr>
                </a:tc>
                <a:tc>
                  <a:txBody>
                    <a:bodyPr/>
                    <a:lstStyle/>
                    <a:p>
                      <a:r>
                        <a:rPr lang="en-US" sz="1200" dirty="0">
                          <a:latin typeface="Calibri" panose="020F0502020204030204" pitchFamily="34" charset="0"/>
                        </a:rPr>
                        <a:t>Dr. Ed Kim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531667">
                <a:tc>
                  <a:txBody>
                    <a:bodyPr/>
                    <a:lstStyle/>
                    <a:p>
                      <a:r>
                        <a:rPr lang="en-US" sz="1200" dirty="0">
                          <a:latin typeface="Calibri" panose="020F0502020204030204" pitchFamily="34" charset="0"/>
                        </a:rPr>
                        <a:t>Hematologic Oncology &amp; Blood Disorders</a:t>
                      </a:r>
                    </a:p>
                  </a:txBody>
                  <a:tcPr anchor="ctr">
                    <a:lnL w="12700" cap="flat" cmpd="sng" algn="ctr">
                      <a:solidFill>
                        <a:schemeClr val="tx1"/>
                      </a:solidFill>
                      <a:prstDash val="solid"/>
                      <a:round/>
                      <a:headEnd type="none" w="med" len="med"/>
                      <a:tailEnd type="none" w="med" len="med"/>
                    </a:lnL>
                  </a:tcPr>
                </a:tc>
                <a:tc>
                  <a:txBody>
                    <a:bodyPr/>
                    <a:lstStyle/>
                    <a:p>
                      <a:r>
                        <a:rPr lang="en-US" sz="1200" dirty="0">
                          <a:latin typeface="Calibri" panose="020F0502020204030204" pitchFamily="34" charset="0"/>
                        </a:rPr>
                        <a:t>Dr. Ed Copelan, Chair</a:t>
                      </a:r>
                    </a:p>
                    <a:p>
                      <a:r>
                        <a:rPr lang="en-US" sz="1200" dirty="0">
                          <a:latin typeface="Calibri" panose="020F0502020204030204" pitchFamily="34" charset="0"/>
                        </a:rPr>
                        <a:t>Dr. Belinda Avalos, Vice Chair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477387">
                <a:tc>
                  <a:txBody>
                    <a:bodyPr/>
                    <a:lstStyle/>
                    <a:p>
                      <a:r>
                        <a:rPr lang="en-US" sz="1200" dirty="0">
                          <a:latin typeface="Calibri" panose="020F0502020204030204" pitchFamily="34" charset="0"/>
                        </a:rPr>
                        <a:t>Medical</a:t>
                      </a:r>
                      <a:r>
                        <a:rPr lang="en-US" sz="1200" baseline="0" dirty="0">
                          <a:latin typeface="Calibri" panose="020F0502020204030204" pitchFamily="34" charset="0"/>
                        </a:rPr>
                        <a:t> Operations</a:t>
                      </a:r>
                      <a:endParaRPr lang="en-US"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200" dirty="0">
                          <a:latin typeface="Calibri" panose="020F0502020204030204" pitchFamily="34" charset="0"/>
                        </a:rPr>
                        <a:t>Dr. Jean Chai, Medical Director</a:t>
                      </a:r>
                    </a:p>
                    <a:p>
                      <a:r>
                        <a:rPr lang="en-US" sz="1200" dirty="0">
                          <a:latin typeface="Calibri" panose="020F0502020204030204" pitchFamily="34" charset="0"/>
                        </a:rPr>
                        <a:t>Dr. Jonathan</a:t>
                      </a:r>
                      <a:r>
                        <a:rPr lang="en-US" sz="1200" baseline="0" dirty="0">
                          <a:latin typeface="Calibri" panose="020F0502020204030204" pitchFamily="34" charset="0"/>
                        </a:rPr>
                        <a:t> Gerber, Co-Director </a:t>
                      </a:r>
                      <a:endParaRPr lang="en-US" sz="12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75417">
                <a:tc>
                  <a:txBody>
                    <a:bodyPr/>
                    <a:lstStyle/>
                    <a:p>
                      <a:r>
                        <a:rPr lang="en-US" sz="1200" dirty="0">
                          <a:latin typeface="Calibri" panose="020F0502020204030204" pitchFamily="34" charset="0"/>
                        </a:rPr>
                        <a:t>Surgical</a:t>
                      </a:r>
                      <a:r>
                        <a:rPr lang="en-US" sz="1200" baseline="0" dirty="0">
                          <a:latin typeface="Calibri" panose="020F0502020204030204" pitchFamily="34" charset="0"/>
                        </a:rPr>
                        <a:t> Operations</a:t>
                      </a:r>
                      <a:endParaRPr lang="en-US" sz="12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tcPr>
                </a:tc>
                <a:tc>
                  <a:txBody>
                    <a:bodyPr/>
                    <a:lstStyle/>
                    <a:p>
                      <a:r>
                        <a:rPr lang="en-US" sz="1200" dirty="0">
                          <a:latin typeface="Calibri" panose="020F0502020204030204" pitchFamily="34" charset="0"/>
                        </a:rPr>
                        <a:t>Dr. Jeff Kneisl,</a:t>
                      </a:r>
                      <a:r>
                        <a:rPr lang="en-US" sz="1200" baseline="0" dirty="0">
                          <a:latin typeface="Calibri" panose="020F0502020204030204" pitchFamily="34" charset="0"/>
                        </a:rPr>
                        <a:t> Medical Director</a:t>
                      </a:r>
                      <a:endParaRPr lang="en-US" sz="1200" dirty="0">
                        <a:latin typeface="Calibri" panose="020F0502020204030204"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31554163"/>
                  </a:ext>
                </a:extLst>
              </a:tr>
              <a:tr h="304800">
                <a:tc>
                  <a:txBody>
                    <a:bodyPr/>
                    <a:lstStyle/>
                    <a:p>
                      <a:r>
                        <a:rPr lang="en-US" sz="1200" dirty="0">
                          <a:latin typeface="Calibri" panose="020F0502020204030204" pitchFamily="34" charset="0"/>
                        </a:rPr>
                        <a:t>Surgical</a:t>
                      </a:r>
                      <a:r>
                        <a:rPr lang="en-US" sz="1200" baseline="0" dirty="0">
                          <a:latin typeface="Calibri" panose="020F0502020204030204" pitchFamily="34" charset="0"/>
                        </a:rPr>
                        <a:t> Oncology</a:t>
                      </a:r>
                      <a:endParaRPr lang="en-US" sz="12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tcPr>
                </a:tc>
                <a:tc>
                  <a:txBody>
                    <a:bodyPr/>
                    <a:lstStyle/>
                    <a:p>
                      <a:r>
                        <a:rPr lang="en-US" sz="1200" dirty="0">
                          <a:latin typeface="Calibri" panose="020F0502020204030204" pitchFamily="34" charset="0"/>
                        </a:rPr>
                        <a:t>Dr.</a:t>
                      </a:r>
                      <a:r>
                        <a:rPr lang="en-US" sz="1200" baseline="0" dirty="0">
                          <a:latin typeface="Calibri" panose="020F0502020204030204" pitchFamily="34" charset="0"/>
                        </a:rPr>
                        <a:t> Richard White </a:t>
                      </a:r>
                      <a:endParaRPr lang="en-US" sz="1200" dirty="0">
                        <a:latin typeface="Calibri" panose="020F0502020204030204"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35856649"/>
                  </a:ext>
                </a:extLst>
              </a:tr>
              <a:tr h="304800">
                <a:tc>
                  <a:txBody>
                    <a:bodyPr/>
                    <a:lstStyle/>
                    <a:p>
                      <a:r>
                        <a:rPr lang="en-US" sz="1200" dirty="0">
                          <a:latin typeface="Calibri" panose="020F0502020204030204" pitchFamily="34" charset="0"/>
                        </a:rPr>
                        <a:t>Supportive Oncology</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200" dirty="0">
                          <a:latin typeface="Calibri" panose="020F0502020204030204" pitchFamily="34" charset="0"/>
                        </a:rPr>
                        <a:t>Dr. Declan Walsh</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6656998"/>
                  </a:ext>
                </a:extLst>
              </a:tr>
            </a:tbl>
          </a:graphicData>
        </a:graphic>
      </p:graphicFrame>
      <p:sp>
        <p:nvSpPr>
          <p:cNvPr id="5" name="Title 3"/>
          <p:cNvSpPr>
            <a:spLocks noGrp="1"/>
          </p:cNvSpPr>
          <p:nvPr>
            <p:ph type="title"/>
          </p:nvPr>
        </p:nvSpPr>
        <p:spPr>
          <a:xfrm>
            <a:off x="217424" y="432265"/>
            <a:ext cx="8229600" cy="381000"/>
          </a:xfrm>
        </p:spPr>
        <p:txBody>
          <a:bodyPr>
            <a:noAutofit/>
          </a:bodyPr>
          <a:lstStyle/>
          <a:p>
            <a:br>
              <a:rPr lang="en-US" sz="2800" u="sng" dirty="0">
                <a:latin typeface="Calibri" panose="020F0502020204030204" pitchFamily="34" charset="0"/>
              </a:rPr>
            </a:br>
            <a:r>
              <a:rPr lang="en-US" b="1" dirty="0">
                <a:latin typeface="Calibri" panose="020F0502020204030204" pitchFamily="34" charset="0"/>
              </a:rPr>
              <a:t>Levine Cancer Institute Leadership</a:t>
            </a:r>
            <a:br>
              <a:rPr lang="en-US" dirty="0">
                <a:latin typeface="Calibri" panose="020F0502020204030204" pitchFamily="34" charset="0"/>
              </a:rPr>
            </a:br>
            <a:endParaRPr lang="en-US" sz="2000" dirty="0">
              <a:solidFill>
                <a:schemeClr val="tx1"/>
              </a:solidFill>
              <a:latin typeface="Calibri" panose="020F0502020204030204" pitchFamily="34" charset="0"/>
            </a:endParaRPr>
          </a:p>
        </p:txBody>
      </p:sp>
      <p:pic>
        <p:nvPicPr>
          <p:cNvPr id="3075" name="thisIcon" descr="Dr. Derek Raghavan"/>
          <p:cNvPicPr>
            <a:picLocks noChangeAspect="1" noChangeArrowheads="1"/>
          </p:cNvPicPr>
          <p:nvPr/>
        </p:nvPicPr>
        <p:blipFill rotWithShape="1">
          <a:blip r:embed="rId3">
            <a:extLst>
              <a:ext uri="{28A0092B-C50C-407E-A947-70E740481C1C}">
                <a14:useLocalDpi xmlns:a14="http://schemas.microsoft.com/office/drawing/2010/main" val="0"/>
              </a:ext>
            </a:extLst>
          </a:blip>
          <a:srcRect l="5787" r="3131" b="1593"/>
          <a:stretch/>
        </p:blipFill>
        <p:spPr bwMode="auto">
          <a:xfrm>
            <a:off x="2697480" y="1016770"/>
            <a:ext cx="1060704" cy="143637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2465832" y="2453140"/>
            <a:ext cx="15240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Dr. Derek Raghavan</a:t>
            </a:r>
            <a:br>
              <a:rPr kumimoji="0" lang="en-US" sz="11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11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President</a:t>
            </a:r>
          </a:p>
        </p:txBody>
      </p:sp>
      <p:sp>
        <p:nvSpPr>
          <p:cNvPr id="6" name="TextBox 5"/>
          <p:cNvSpPr txBox="1"/>
          <p:nvPr/>
        </p:nvSpPr>
        <p:spPr>
          <a:xfrm>
            <a:off x="4675632" y="2461865"/>
            <a:ext cx="16764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Kevin Plate’</a:t>
            </a:r>
            <a:br>
              <a:rPr kumimoji="0" lang="en-US" sz="11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11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Vice President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5766" y="1034220"/>
            <a:ext cx="1056132" cy="1427645"/>
          </a:xfrm>
          <a:prstGeom prst="rect">
            <a:avLst/>
          </a:prstGeom>
        </p:spPr>
      </p:pic>
      <p:sp>
        <p:nvSpPr>
          <p:cNvPr id="9" name="Slide Number Placeholder 2"/>
          <p:cNvSpPr txBox="1">
            <a:spLocks/>
          </p:cNvSpPr>
          <p:nvPr/>
        </p:nvSpPr>
        <p:spPr>
          <a:xfrm>
            <a:off x="7848600" y="5775325"/>
            <a:ext cx="10668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2524399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070515" y="2514600"/>
          <a:ext cx="3501485" cy="2879220"/>
        </p:xfrm>
        <a:graphic>
          <a:graphicData uri="http://schemas.openxmlformats.org/drawingml/2006/table">
            <a:tbl>
              <a:tblPr firstRow="1" bandRow="1">
                <a:tableStyleId>{7DF18680-E054-41AD-8BC1-D1AEF772440D}</a:tableStyleId>
              </a:tblPr>
              <a:tblGrid>
                <a:gridCol w="1600200">
                  <a:extLst>
                    <a:ext uri="{9D8B030D-6E8A-4147-A177-3AD203B41FA5}">
                      <a16:colId xmlns:a16="http://schemas.microsoft.com/office/drawing/2014/main" val="20000"/>
                    </a:ext>
                  </a:extLst>
                </a:gridCol>
                <a:gridCol w="1901285">
                  <a:extLst>
                    <a:ext uri="{9D8B030D-6E8A-4147-A177-3AD203B41FA5}">
                      <a16:colId xmlns:a16="http://schemas.microsoft.com/office/drawing/2014/main" val="20001"/>
                    </a:ext>
                  </a:extLst>
                </a:gridCol>
              </a:tblGrid>
              <a:tr h="287922">
                <a:tc>
                  <a:txBody>
                    <a:bodyPr/>
                    <a:lstStyle/>
                    <a:p>
                      <a:r>
                        <a:rPr lang="en-US" sz="1100" dirty="0">
                          <a:latin typeface="Calibri" panose="020F0502020204030204" pitchFamily="34" charset="0"/>
                        </a:rPr>
                        <a:t>Specialty/Division</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9999"/>
                    </a:solidFill>
                  </a:tcPr>
                </a:tc>
                <a:tc>
                  <a:txBody>
                    <a:bodyPr/>
                    <a:lstStyle/>
                    <a:p>
                      <a:r>
                        <a:rPr lang="en-US" sz="1100" dirty="0">
                          <a:latin typeface="Calibri" panose="020F0502020204030204" pitchFamily="34" charset="0"/>
                        </a:rPr>
                        <a:t>Clinical </a:t>
                      </a:r>
                      <a:r>
                        <a:rPr lang="en-US" sz="1100" baseline="0" dirty="0">
                          <a:latin typeface="Calibri" panose="020F0502020204030204" pitchFamily="34" charset="0"/>
                        </a:rPr>
                        <a:t>Leader</a:t>
                      </a:r>
                      <a:endParaRPr lang="en-US" sz="1100" dirty="0">
                        <a:latin typeface="Calibri" panose="020F050202020403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9999"/>
                    </a:solidFill>
                  </a:tcPr>
                </a:tc>
                <a:extLst>
                  <a:ext uri="{0D108BD9-81ED-4DB2-BD59-A6C34878D82A}">
                    <a16:rowId xmlns:a16="http://schemas.microsoft.com/office/drawing/2014/main" val="10000"/>
                  </a:ext>
                </a:extLst>
              </a:tr>
              <a:tr h="287922">
                <a:tc>
                  <a:txBody>
                    <a:bodyPr/>
                    <a:lstStyle/>
                    <a:p>
                      <a:r>
                        <a:rPr lang="en-US" sz="1100" dirty="0">
                          <a:latin typeface="Calibri" panose="020F0502020204030204" pitchFamily="34" charset="0"/>
                        </a:rPr>
                        <a:t>Central Region</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100" dirty="0">
                          <a:latin typeface="Calibri" panose="020F0502020204030204" pitchFamily="34" charset="0"/>
                        </a:rPr>
                        <a:t>Dr. Jim Bower</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9307901"/>
                  </a:ext>
                </a:extLst>
              </a:tr>
              <a:tr h="287922">
                <a:tc>
                  <a:txBody>
                    <a:bodyPr/>
                    <a:lstStyle/>
                    <a:p>
                      <a:r>
                        <a:rPr lang="en-US" sz="1100" dirty="0">
                          <a:latin typeface="Calibri" panose="020F0502020204030204" pitchFamily="34" charset="0"/>
                        </a:rPr>
                        <a:t>North Region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Calibri" panose="020F0502020204030204" pitchFamily="34" charset="0"/>
                        </a:rPr>
                        <a:t>Dr. Craig</a:t>
                      </a:r>
                      <a:r>
                        <a:rPr lang="en-US" sz="1100" baseline="0" dirty="0">
                          <a:latin typeface="Calibri" panose="020F0502020204030204" pitchFamily="34" charset="0"/>
                        </a:rPr>
                        <a:t> Clinard</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01811506"/>
                  </a:ext>
                </a:extLst>
              </a:tr>
              <a:tr h="287922">
                <a:tc>
                  <a:txBody>
                    <a:bodyPr/>
                    <a:lstStyle/>
                    <a:p>
                      <a:r>
                        <a:rPr lang="en-US" sz="1100" dirty="0">
                          <a:latin typeface="Calibri" panose="020F0502020204030204" pitchFamily="34" charset="0"/>
                        </a:rPr>
                        <a:t>Southeast</a:t>
                      </a:r>
                      <a:r>
                        <a:rPr lang="en-US" sz="1100" baseline="0" dirty="0">
                          <a:latin typeface="Calibri" panose="020F0502020204030204" pitchFamily="34" charset="0"/>
                        </a:rPr>
                        <a:t> Region</a:t>
                      </a:r>
                      <a:endParaRPr lang="en-US" sz="11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Calibri" panose="020F0502020204030204" pitchFamily="34" charset="0"/>
                        </a:rPr>
                        <a:t>Dr.</a:t>
                      </a:r>
                      <a:r>
                        <a:rPr lang="en-US" sz="1100" baseline="0" dirty="0">
                          <a:latin typeface="Calibri" panose="020F0502020204030204" pitchFamily="34" charset="0"/>
                        </a:rPr>
                        <a:t> Kushal Hand</a:t>
                      </a:r>
                      <a:endParaRPr lang="en-US" sz="1100" dirty="0">
                        <a:latin typeface="Calibri" panose="020F050202020403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824385"/>
                  </a:ext>
                </a:extLst>
              </a:tr>
              <a:tr h="287922">
                <a:tc>
                  <a:txBody>
                    <a:bodyPr/>
                    <a:lstStyle/>
                    <a:p>
                      <a:r>
                        <a:rPr lang="en-US" sz="1100" dirty="0">
                          <a:latin typeface="Calibri" panose="020F0502020204030204" pitchFamily="34" charset="0"/>
                        </a:rPr>
                        <a:t>South</a:t>
                      </a:r>
                      <a:r>
                        <a:rPr lang="en-US" sz="1100" baseline="0" dirty="0">
                          <a:latin typeface="Calibri" panose="020F0502020204030204" pitchFamily="34" charset="0"/>
                        </a:rPr>
                        <a:t> Region </a:t>
                      </a:r>
                      <a:endParaRPr lang="en-US" sz="11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Calibri" panose="020F0502020204030204" pitchFamily="34" charset="0"/>
                        </a:rPr>
                        <a:t>Dr.</a:t>
                      </a:r>
                      <a:r>
                        <a:rPr lang="en-US" sz="1100" baseline="0" dirty="0">
                          <a:latin typeface="Calibri" panose="020F0502020204030204" pitchFamily="34" charset="0"/>
                        </a:rPr>
                        <a:t> Justin Haynie</a:t>
                      </a:r>
                      <a:endParaRPr lang="en-US" sz="1100" dirty="0">
                        <a:latin typeface="Calibri" panose="020F050202020403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96014722"/>
                  </a:ext>
                </a:extLst>
              </a:tr>
              <a:tr h="287922">
                <a:tc>
                  <a:txBody>
                    <a:bodyPr/>
                    <a:lstStyle/>
                    <a:p>
                      <a:r>
                        <a:rPr lang="en-US" sz="1100" dirty="0">
                          <a:latin typeface="Calibri" panose="020F0502020204030204" pitchFamily="34" charset="0"/>
                        </a:rPr>
                        <a:t>West</a:t>
                      </a:r>
                      <a:r>
                        <a:rPr lang="en-US" sz="1100" baseline="0" dirty="0">
                          <a:latin typeface="Calibri" panose="020F0502020204030204" pitchFamily="34" charset="0"/>
                        </a:rPr>
                        <a:t> Director</a:t>
                      </a:r>
                      <a:endParaRPr lang="en-US" sz="11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Calibri" panose="020F0502020204030204" pitchFamily="34" charset="0"/>
                        </a:rPr>
                        <a:t>Dr.</a:t>
                      </a:r>
                      <a:r>
                        <a:rPr lang="en-US" sz="1100" baseline="0" dirty="0">
                          <a:latin typeface="Calibri" panose="020F0502020204030204" pitchFamily="34" charset="0"/>
                        </a:rPr>
                        <a:t> Nelson Seen</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51177266"/>
                  </a:ext>
                </a:extLst>
              </a:tr>
              <a:tr h="287922">
                <a:tc>
                  <a:txBody>
                    <a:bodyPr/>
                    <a:lstStyle/>
                    <a:p>
                      <a:r>
                        <a:rPr lang="en-US" sz="1100" dirty="0">
                          <a:latin typeface="Calibri" panose="020F0502020204030204" pitchFamily="34" charset="0"/>
                        </a:rPr>
                        <a:t>Northeast</a:t>
                      </a:r>
                      <a:r>
                        <a:rPr lang="en-US" sz="1100" baseline="0" dirty="0">
                          <a:latin typeface="Calibri" panose="020F0502020204030204" pitchFamily="34" charset="0"/>
                        </a:rPr>
                        <a:t> Director</a:t>
                      </a:r>
                      <a:endParaRPr lang="en-US" sz="11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Calibri" panose="020F0502020204030204" pitchFamily="34" charset="0"/>
                        </a:rPr>
                        <a:t>Dr. Ashesh Patel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80433713"/>
                  </a:ext>
                </a:extLst>
              </a:tr>
              <a:tr h="287922">
                <a:tc>
                  <a:txBody>
                    <a:bodyPr/>
                    <a:lstStyle/>
                    <a:p>
                      <a:r>
                        <a:rPr lang="en-US" sz="1100" dirty="0">
                          <a:latin typeface="Calibri" panose="020F0502020204030204" pitchFamily="34" charset="0"/>
                        </a:rPr>
                        <a:t>Invasive</a:t>
                      </a:r>
                      <a:r>
                        <a:rPr lang="en-US" sz="1100" baseline="0" dirty="0">
                          <a:latin typeface="Calibri" panose="020F0502020204030204" pitchFamily="34" charset="0"/>
                        </a:rPr>
                        <a:t> Labs</a:t>
                      </a:r>
                      <a:endParaRPr lang="en-US" sz="11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Calibri" panose="020F0502020204030204" pitchFamily="34" charset="0"/>
                        </a:rPr>
                        <a:t>Dr. Bill Downey</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1715435"/>
                  </a:ext>
                </a:extLst>
              </a:tr>
              <a:tr h="287922">
                <a:tc>
                  <a:txBody>
                    <a:bodyPr/>
                    <a:lstStyle/>
                    <a:p>
                      <a:r>
                        <a:rPr lang="en-US" sz="1100" dirty="0">
                          <a:latin typeface="Calibri" panose="020F0502020204030204" pitchFamily="34" charset="0"/>
                        </a:rPr>
                        <a:t>Imaging</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Calibri" panose="020F0502020204030204" pitchFamily="34" charset="0"/>
                        </a:rPr>
                        <a:t>Dr. Tom Johnson</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74422579"/>
                  </a:ext>
                </a:extLst>
              </a:tr>
              <a:tr h="287922">
                <a:tc>
                  <a:txBody>
                    <a:bodyPr/>
                    <a:lstStyle/>
                    <a:p>
                      <a:r>
                        <a:rPr lang="en-US" sz="1100" dirty="0">
                          <a:latin typeface="Calibri" panose="020F0502020204030204" pitchFamily="34" charset="0"/>
                        </a:rPr>
                        <a:t>Vascular Surgery</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latin typeface="Calibri" panose="020F0502020204030204" pitchFamily="34" charset="0"/>
                        </a:rPr>
                        <a:t>Dr. Frank Arko</a:t>
                      </a:r>
                    </a:p>
                  </a:txBody>
                  <a:tcPr>
                    <a:lnL w="12700" cmpd="sng">
                      <a:noFill/>
                    </a:lnL>
                    <a:lnR w="12700" cap="flat" cmpd="sng" algn="ctr">
                      <a:no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8671185"/>
                  </a:ext>
                </a:extLst>
              </a:tr>
            </a:tbl>
          </a:graphicData>
        </a:graphic>
      </p:graphicFrame>
      <p:sp>
        <p:nvSpPr>
          <p:cNvPr id="5" name="Title 3"/>
          <p:cNvSpPr>
            <a:spLocks noGrp="1"/>
          </p:cNvSpPr>
          <p:nvPr>
            <p:ph type="title"/>
          </p:nvPr>
        </p:nvSpPr>
        <p:spPr>
          <a:xfrm>
            <a:off x="0" y="21216"/>
            <a:ext cx="9220200" cy="435984"/>
          </a:xfrm>
        </p:spPr>
        <p:txBody>
          <a:bodyPr>
            <a:noAutofit/>
          </a:bodyPr>
          <a:lstStyle/>
          <a:p>
            <a:br>
              <a:rPr lang="en-US" u="sng" dirty="0">
                <a:latin typeface="Calibri" panose="020F0502020204030204" pitchFamily="34" charset="0"/>
              </a:rPr>
            </a:br>
            <a:r>
              <a:rPr lang="en-US" b="1" dirty="0">
                <a:latin typeface="Calibri" panose="020F0502020204030204" pitchFamily="34" charset="0"/>
              </a:rPr>
              <a:t>Sanger Heart &amp; Vascular Institute Leadership</a:t>
            </a:r>
            <a:endParaRPr lang="en-US" b="1" dirty="0">
              <a:solidFill>
                <a:schemeClr val="tx1"/>
              </a:solidFill>
              <a:latin typeface="Calibri" panose="020F0502020204030204" pitchFamily="34" charset="0"/>
            </a:endParaRPr>
          </a:p>
        </p:txBody>
      </p:sp>
      <p:pic>
        <p:nvPicPr>
          <p:cNvPr id="2050" name="Picture 112"/>
          <p:cNvPicPr>
            <a:picLocks noChangeAspect="1" noChangeArrowheads="1"/>
          </p:cNvPicPr>
          <p:nvPr/>
        </p:nvPicPr>
        <p:blipFill>
          <a:blip r:embed="rId3" cstate="print">
            <a:extLst>
              <a:ext uri="{28A0092B-C50C-407E-A947-70E740481C1C}">
                <a14:useLocalDpi xmlns:a14="http://schemas.microsoft.com/office/drawing/2010/main" val="0"/>
              </a:ext>
            </a:extLst>
          </a:blip>
          <a:srcRect l="3654" t="4463" r="5649" b="7143"/>
          <a:stretch>
            <a:fillRect/>
          </a:stretch>
        </p:blipFill>
        <p:spPr bwMode="auto">
          <a:xfrm>
            <a:off x="4890504" y="791924"/>
            <a:ext cx="913148" cy="1173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1" name="thisIcon" descr="http://www.carolinashealthcare.org/images/SANGER/sanger-report/paul-colavita.jpg"/>
          <p:cNvPicPr>
            <a:picLocks noChangeAspect="1" noChangeArrowheads="1"/>
          </p:cNvPicPr>
          <p:nvPr/>
        </p:nvPicPr>
        <p:blipFill>
          <a:blip r:embed="rId4">
            <a:extLst>
              <a:ext uri="{28A0092B-C50C-407E-A947-70E740481C1C}">
                <a14:useLocalDpi xmlns:a14="http://schemas.microsoft.com/office/drawing/2010/main" val="0"/>
              </a:ext>
            </a:extLst>
          </a:blip>
          <a:srcRect l="439" t="1268" r="121" b="1268"/>
          <a:stretch>
            <a:fillRect/>
          </a:stretch>
        </p:blipFill>
        <p:spPr bwMode="auto">
          <a:xfrm>
            <a:off x="2977183" y="791924"/>
            <a:ext cx="964251" cy="117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2773508" y="1974262"/>
            <a:ext cx="13716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Dr. Paul Colavita</a:t>
            </a:r>
            <a:br>
              <a:rPr kumimoji="0" lang="en-US" sz="11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11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President</a:t>
            </a:r>
          </a:p>
        </p:txBody>
      </p:sp>
      <p:sp>
        <p:nvSpPr>
          <p:cNvPr id="6" name="TextBox 5"/>
          <p:cNvSpPr txBox="1"/>
          <p:nvPr/>
        </p:nvSpPr>
        <p:spPr>
          <a:xfrm>
            <a:off x="4661278" y="1965625"/>
            <a:ext cx="13716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Scott Moroney</a:t>
            </a:r>
            <a:br>
              <a:rPr kumimoji="0" lang="en-US" sz="11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11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Vice President</a:t>
            </a:r>
          </a:p>
        </p:txBody>
      </p:sp>
      <p:graphicFrame>
        <p:nvGraphicFramePr>
          <p:cNvPr id="9" name="Table 8"/>
          <p:cNvGraphicFramePr>
            <a:graphicFrameLocks noGrp="1"/>
          </p:cNvGraphicFramePr>
          <p:nvPr>
            <p:extLst/>
          </p:nvPr>
        </p:nvGraphicFramePr>
        <p:xfrm>
          <a:off x="4572000" y="2514600"/>
          <a:ext cx="3501485" cy="2879221"/>
        </p:xfrm>
        <a:graphic>
          <a:graphicData uri="http://schemas.openxmlformats.org/drawingml/2006/table">
            <a:tbl>
              <a:tblPr firstRow="1" bandRow="1">
                <a:tableStyleId>{7DF18680-E054-41AD-8BC1-D1AEF772440D}</a:tableStyleId>
              </a:tblPr>
              <a:tblGrid>
                <a:gridCol w="1600200">
                  <a:extLst>
                    <a:ext uri="{9D8B030D-6E8A-4147-A177-3AD203B41FA5}">
                      <a16:colId xmlns:a16="http://schemas.microsoft.com/office/drawing/2014/main" val="20000"/>
                    </a:ext>
                  </a:extLst>
                </a:gridCol>
                <a:gridCol w="1901285">
                  <a:extLst>
                    <a:ext uri="{9D8B030D-6E8A-4147-A177-3AD203B41FA5}">
                      <a16:colId xmlns:a16="http://schemas.microsoft.com/office/drawing/2014/main" val="20001"/>
                    </a:ext>
                  </a:extLst>
                </a:gridCol>
              </a:tblGrid>
              <a:tr h="288421">
                <a:tc>
                  <a:txBody>
                    <a:bodyPr/>
                    <a:lstStyle/>
                    <a:p>
                      <a:r>
                        <a:rPr lang="en-US" sz="1100" dirty="0">
                          <a:latin typeface="Calibri" panose="020F0502020204030204" pitchFamily="34" charset="0"/>
                        </a:rPr>
                        <a:t>Specialty/Division</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9999"/>
                    </a:solidFill>
                  </a:tcPr>
                </a:tc>
                <a:tc>
                  <a:txBody>
                    <a:bodyPr/>
                    <a:lstStyle/>
                    <a:p>
                      <a:r>
                        <a:rPr lang="en-US" sz="1100" dirty="0">
                          <a:latin typeface="Calibri" panose="020F0502020204030204" pitchFamily="34" charset="0"/>
                        </a:rPr>
                        <a:t>Clinical </a:t>
                      </a:r>
                      <a:r>
                        <a:rPr lang="en-US" sz="1100" baseline="0" dirty="0">
                          <a:latin typeface="Calibri" panose="020F0502020204030204" pitchFamily="34" charset="0"/>
                        </a:rPr>
                        <a:t>Leader</a:t>
                      </a:r>
                      <a:endParaRPr lang="en-US" sz="1100" dirty="0">
                        <a:latin typeface="Calibri" panose="020F050202020403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9999"/>
                    </a:solidFill>
                  </a:tcPr>
                </a:tc>
                <a:extLst>
                  <a:ext uri="{0D108BD9-81ED-4DB2-BD59-A6C34878D82A}">
                    <a16:rowId xmlns:a16="http://schemas.microsoft.com/office/drawing/2014/main" val="10000"/>
                  </a:ext>
                </a:extLst>
              </a:tr>
              <a:tr h="253990">
                <a:tc>
                  <a:txBody>
                    <a:bodyPr/>
                    <a:lstStyle/>
                    <a:p>
                      <a:r>
                        <a:rPr lang="en-US" sz="1100" dirty="0">
                          <a:latin typeface="Calibri" panose="020F0502020204030204" pitchFamily="34" charset="0"/>
                        </a:rPr>
                        <a:t>CV</a:t>
                      </a:r>
                      <a:r>
                        <a:rPr lang="en-US" sz="1100" baseline="0" dirty="0">
                          <a:latin typeface="Calibri" panose="020F0502020204030204" pitchFamily="34" charset="0"/>
                        </a:rPr>
                        <a:t> Surgery </a:t>
                      </a:r>
                      <a:endParaRPr lang="en-US" sz="1100" dirty="0">
                        <a:latin typeface="Calibri" panose="020F050202020403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100" dirty="0">
                          <a:latin typeface="Calibri" panose="020F0502020204030204" pitchFamily="34" charset="0"/>
                        </a:rPr>
                        <a:t>Dr. Joseph McGinn</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9307901"/>
                  </a:ext>
                </a:extLst>
              </a:tr>
              <a:tr h="253990">
                <a:tc>
                  <a:txBody>
                    <a:bodyPr/>
                    <a:lstStyle/>
                    <a:p>
                      <a:r>
                        <a:rPr lang="en-US" sz="1100" dirty="0">
                          <a:latin typeface="Calibri" panose="020F0502020204030204" pitchFamily="34" charset="0"/>
                        </a:rPr>
                        <a:t>Cardiology</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Calibri" panose="020F0502020204030204" pitchFamily="34" charset="0"/>
                        </a:rPr>
                        <a:t>Dr. Geoffrey Rose</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01811506"/>
                  </a:ext>
                </a:extLst>
              </a:tr>
              <a:tr h="253990">
                <a:tc>
                  <a:txBody>
                    <a:bodyPr/>
                    <a:lstStyle/>
                    <a:p>
                      <a:r>
                        <a:rPr lang="en-US" sz="1100" dirty="0">
                          <a:latin typeface="Calibri" panose="020F0502020204030204" pitchFamily="34" charset="0"/>
                        </a:rPr>
                        <a:t>Congenital Heart Center</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Calibri" panose="020F0502020204030204" pitchFamily="34" charset="0"/>
                        </a:rPr>
                        <a:t>Dr. Paul </a:t>
                      </a:r>
                      <a:r>
                        <a:rPr lang="en-US" sz="1100" dirty="0" err="1">
                          <a:latin typeface="Calibri" panose="020F0502020204030204" pitchFamily="34" charset="0"/>
                        </a:rPr>
                        <a:t>Kirshbom</a:t>
                      </a:r>
                      <a:endParaRPr lang="en-US" sz="1100" dirty="0">
                        <a:latin typeface="Calibri" panose="020F0502020204030204" pitchFamily="34" charset="0"/>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824385"/>
                  </a:ext>
                </a:extLst>
              </a:tr>
              <a:tr h="253990">
                <a:tc>
                  <a:txBody>
                    <a:bodyPr/>
                    <a:lstStyle/>
                    <a:p>
                      <a:r>
                        <a:rPr lang="en-US" sz="1100" dirty="0">
                          <a:latin typeface="Calibri" panose="020F0502020204030204" pitchFamily="34" charset="0"/>
                        </a:rPr>
                        <a:t>Heart Failure</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Calibri" panose="020F0502020204030204" pitchFamily="34" charset="0"/>
                        </a:rPr>
                        <a:t>Dr. Sanjeev Gulati</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96014722"/>
                  </a:ext>
                </a:extLst>
              </a:tr>
              <a:tr h="253990">
                <a:tc>
                  <a:txBody>
                    <a:bodyPr/>
                    <a:lstStyle/>
                    <a:p>
                      <a:r>
                        <a:rPr lang="en-US" sz="1100" dirty="0">
                          <a:latin typeface="Calibri" panose="020F0502020204030204" pitchFamily="34" charset="0"/>
                        </a:rPr>
                        <a:t>Electrophysiology</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Calibri" panose="020F0502020204030204" pitchFamily="34" charset="0"/>
                        </a:rPr>
                        <a:t>Dr. </a:t>
                      </a:r>
                      <a:r>
                        <a:rPr lang="en-US" sz="1100" dirty="0" err="1">
                          <a:latin typeface="Calibri" panose="020F0502020204030204" pitchFamily="34" charset="0"/>
                        </a:rPr>
                        <a:t>Rohit</a:t>
                      </a:r>
                      <a:r>
                        <a:rPr lang="en-US" sz="1100" dirty="0">
                          <a:latin typeface="Calibri" panose="020F0502020204030204" pitchFamily="34" charset="0"/>
                        </a:rPr>
                        <a:t> Mehta</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51177266"/>
                  </a:ext>
                </a:extLst>
              </a:tr>
              <a:tr h="253990">
                <a:tc>
                  <a:txBody>
                    <a:bodyPr/>
                    <a:lstStyle/>
                    <a:p>
                      <a:r>
                        <a:rPr lang="en-US" sz="1100" dirty="0">
                          <a:latin typeface="Calibri" panose="020F0502020204030204" pitchFamily="34" charset="0"/>
                        </a:rPr>
                        <a:t>Research</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Calibri" panose="020F0502020204030204" pitchFamily="34" charset="0"/>
                        </a:rPr>
                        <a:t>Dr. Mike Rinaldi</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80433713"/>
                  </a:ext>
                </a:extLst>
              </a:tr>
              <a:tr h="253990">
                <a:tc>
                  <a:txBody>
                    <a:bodyPr/>
                    <a:lstStyle/>
                    <a:p>
                      <a:r>
                        <a:rPr lang="en-US" sz="1100" dirty="0">
                          <a:latin typeface="Calibri" panose="020F0502020204030204" pitchFamily="34" charset="0"/>
                        </a:rPr>
                        <a:t>CV</a:t>
                      </a:r>
                      <a:r>
                        <a:rPr lang="en-US" sz="1100" baseline="0" dirty="0">
                          <a:latin typeface="Calibri" panose="020F0502020204030204" pitchFamily="34" charset="0"/>
                        </a:rPr>
                        <a:t> Surgery </a:t>
                      </a:r>
                      <a:endParaRPr lang="en-US" sz="1100" dirty="0">
                        <a:latin typeface="Calibri" panose="020F050202020403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Calibri" panose="020F0502020204030204" pitchFamily="34" charset="0"/>
                        </a:rPr>
                        <a:t>Dr. Joseph McGinn</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1715435"/>
                  </a:ext>
                </a:extLst>
              </a:tr>
              <a:tr h="253990">
                <a:tc>
                  <a:txBody>
                    <a:bodyPr/>
                    <a:lstStyle/>
                    <a:p>
                      <a:r>
                        <a:rPr lang="en-US" sz="1100" dirty="0">
                          <a:latin typeface="Calibri" panose="020F0502020204030204" pitchFamily="34" charset="0"/>
                        </a:rPr>
                        <a:t>Cardiology</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Calibri" panose="020F0502020204030204" pitchFamily="34" charset="0"/>
                        </a:rPr>
                        <a:t>Dr. Geoffrey Rose</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74422579"/>
                  </a:ext>
                </a:extLst>
              </a:tr>
              <a:tr h="253990">
                <a:tc>
                  <a:txBody>
                    <a:bodyPr/>
                    <a:lstStyle/>
                    <a:p>
                      <a:r>
                        <a:rPr lang="en-US" sz="1100" dirty="0">
                          <a:latin typeface="Calibri" panose="020F0502020204030204" pitchFamily="34" charset="0"/>
                        </a:rPr>
                        <a:t>Adult Surgery</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Calibri" panose="020F0502020204030204" pitchFamily="34" charset="0"/>
                        </a:rPr>
                        <a:t>Dr.</a:t>
                      </a:r>
                      <a:r>
                        <a:rPr lang="en-US" sz="1100" baseline="0" dirty="0">
                          <a:latin typeface="Calibri" panose="020F0502020204030204" pitchFamily="34" charset="0"/>
                        </a:rPr>
                        <a:t> Eric Skipper</a:t>
                      </a:r>
                      <a:endParaRPr lang="en-US" sz="1100" dirty="0">
                        <a:latin typeface="Calibri" panose="020F0502020204030204" pitchFamily="34" charset="0"/>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3442">
                <a:tc>
                  <a:txBody>
                    <a:bodyPr/>
                    <a:lstStyle/>
                    <a:p>
                      <a:r>
                        <a:rPr lang="en-US" sz="1100" dirty="0">
                          <a:latin typeface="Calibri" panose="020F0502020204030204" pitchFamily="34" charset="0"/>
                        </a:rPr>
                        <a:t>Pediatric Cardiology</a:t>
                      </a: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latin typeface="Calibri" panose="020F0502020204030204" pitchFamily="34" charset="0"/>
                        </a:rPr>
                        <a:t>Dr. Rene Herlong</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10" name="Slide Number Placeholder 2"/>
          <p:cNvSpPr txBox="1">
            <a:spLocks/>
          </p:cNvSpPr>
          <p:nvPr/>
        </p:nvSpPr>
        <p:spPr>
          <a:xfrm>
            <a:off x="7848600" y="5775325"/>
            <a:ext cx="10668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2467109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7848"/>
            <a:ext cx="8229600" cy="685800"/>
          </a:xfrm>
        </p:spPr>
        <p:txBody>
          <a:bodyPr/>
          <a:lstStyle/>
          <a:p>
            <a:r>
              <a:rPr lang="en-US" dirty="0">
                <a:hlinkClick r:id="rId2"/>
              </a:rPr>
              <a:t>Dr. Roger Ray &amp; Dr. </a:t>
            </a:r>
            <a:r>
              <a:rPr lang="en-US" dirty="0" err="1">
                <a:hlinkClick r:id="rId2"/>
              </a:rPr>
              <a:t>Alisahah</a:t>
            </a:r>
            <a:r>
              <a:rPr lang="en-US" dirty="0">
                <a:hlinkClick r:id="rId2"/>
              </a:rPr>
              <a:t> Cole</a:t>
            </a:r>
            <a:br>
              <a:rPr lang="en-US" dirty="0">
                <a:hlinkClick r:id="rId2"/>
              </a:rPr>
            </a:br>
            <a:r>
              <a:rPr lang="en-US" b="1" dirty="0">
                <a:hlinkClick r:id="rId2"/>
              </a:rPr>
              <a:t>Team of Teams: From US Military to CHS </a:t>
            </a:r>
            <a:endParaRPr lang="en-US" b="1" dirty="0"/>
          </a:p>
        </p:txBody>
      </p:sp>
      <p:sp>
        <p:nvSpPr>
          <p:cNvPr id="6" name="Slide Number Placeholder 2"/>
          <p:cNvSpPr txBox="1">
            <a:spLocks/>
          </p:cNvSpPr>
          <p:nvPr/>
        </p:nvSpPr>
        <p:spPr>
          <a:xfrm>
            <a:off x="7848600" y="5775325"/>
            <a:ext cx="10668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429745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8C95"/>
        </a:solidFill>
        <a:effectLst/>
      </p:bgPr>
    </p:bg>
    <p:spTree>
      <p:nvGrpSpPr>
        <p:cNvPr id="1" name=""/>
        <p:cNvGrpSpPr/>
        <p:nvPr/>
      </p:nvGrpSpPr>
      <p:grpSpPr>
        <a:xfrm>
          <a:off x="0" y="0"/>
          <a:ext cx="0" cy="0"/>
          <a:chOff x="0" y="0"/>
          <a:chExt cx="0" cy="0"/>
        </a:xfrm>
      </p:grpSpPr>
      <p:pic>
        <p:nvPicPr>
          <p:cNvPr id="6" name="ljvUBlZnOj8"/>
          <p:cNvPicPr>
            <a:picLocks noRot="1" noChangeAspect="1"/>
          </p:cNvPicPr>
          <p:nvPr>
            <a:videoFile r:link="rId1"/>
          </p:nvPr>
        </p:nvPicPr>
        <p:blipFill>
          <a:blip r:embed="rId3"/>
          <a:stretch>
            <a:fillRect/>
          </a:stretch>
        </p:blipFill>
        <p:spPr>
          <a:xfrm>
            <a:off x="0" y="990600"/>
            <a:ext cx="9144000" cy="5143500"/>
          </a:xfrm>
          <a:prstGeom prst="rect">
            <a:avLst/>
          </a:prstGeom>
        </p:spPr>
      </p:pic>
    </p:spTree>
    <p:extLst>
      <p:ext uri="{BB962C8B-B14F-4D97-AF65-F5344CB8AC3E}">
        <p14:creationId xmlns:p14="http://schemas.microsoft.com/office/powerpoint/2010/main" val="6160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04208"/>
            <a:ext cx="8229600" cy="591671"/>
          </a:xfrm>
        </p:spPr>
        <p:txBody>
          <a:bodyPr/>
          <a:lstStyle/>
          <a:p>
            <a:br>
              <a:rPr lang="en-US" sz="3176" dirty="0">
                <a:latin typeface="Calibri" panose="020F0502020204030204" pitchFamily="34" charset="0"/>
              </a:rPr>
            </a:br>
            <a:r>
              <a:rPr lang="en-US" sz="3176" dirty="0">
                <a:latin typeface="Calibri" panose="020F0502020204030204" pitchFamily="34" charset="0"/>
              </a:rPr>
              <a:t>New Physician &amp; ACP Expectations</a:t>
            </a:r>
            <a:br>
              <a:rPr lang="en-US" sz="3176" dirty="0">
                <a:latin typeface="Calibri" panose="020F0502020204030204" pitchFamily="34" charset="0"/>
              </a:rPr>
            </a:br>
            <a:br>
              <a:rPr lang="en-US" sz="3176" dirty="0">
                <a:latin typeface="Calibri" panose="020F0502020204030204" pitchFamily="34" charset="0"/>
              </a:rPr>
            </a:br>
            <a:br>
              <a:rPr lang="en-US" sz="3176" dirty="0">
                <a:latin typeface="Calibri" panose="020F0502020204030204" pitchFamily="34" charset="0"/>
              </a:rPr>
            </a:br>
            <a:endParaRPr lang="en-US" sz="3176" dirty="0">
              <a:latin typeface="Calibri" panose="020F0502020204030204" pitchFamily="34" charset="0"/>
            </a:endParaRPr>
          </a:p>
        </p:txBody>
      </p:sp>
      <p:sp>
        <p:nvSpPr>
          <p:cNvPr id="5" name="Slide Number Placeholder 2"/>
          <p:cNvSpPr txBox="1">
            <a:spLocks/>
          </p:cNvSpPr>
          <p:nvPr/>
        </p:nvSpPr>
        <p:spPr>
          <a:xfrm>
            <a:off x="7848600" y="5775325"/>
            <a:ext cx="10668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1678291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rPr>
              <a:t>Carolinas HealthCare System</a:t>
            </a:r>
          </a:p>
        </p:txBody>
      </p:sp>
      <p:sp>
        <p:nvSpPr>
          <p:cNvPr id="3" name="Content Placeholder 2"/>
          <p:cNvSpPr>
            <a:spLocks noGrp="1"/>
          </p:cNvSpPr>
          <p:nvPr>
            <p:ph idx="1"/>
          </p:nvPr>
        </p:nvSpPr>
        <p:spPr/>
        <p:txBody>
          <a:bodyPr/>
          <a:lstStyle/>
          <a:p>
            <a:pPr marL="0" indent="0">
              <a:buNone/>
            </a:pPr>
            <a:r>
              <a:rPr lang="en-US" sz="1600" dirty="0">
                <a:solidFill>
                  <a:schemeClr val="tx1"/>
                </a:solidFill>
                <a:latin typeface="Calibri" panose="020F0502020204030204" pitchFamily="34" charset="0"/>
              </a:rPr>
              <a:t>A national leader in the transformation of healthcare services, provides a full spectrum of healthcare and wellness programs throughout North and South Carolina. Its diverse network of facilities includes academic medical centers, hospitals, freestanding emergency departments, physician practices, behavioral health centers, surgical and rehabilitation centers, home health agencies and nursing homes, as well as hospice and palliative care services</a:t>
            </a:r>
          </a:p>
          <a:p>
            <a:pPr marL="0" indent="0">
              <a:buNone/>
            </a:pPr>
            <a:endParaRPr lang="en-US" sz="2000" dirty="0">
              <a:solidFill>
                <a:schemeClr val="tx1"/>
              </a:solidFill>
              <a:latin typeface="Calibri" panose="020F0502020204030204" pitchFamily="34" charset="0"/>
            </a:endParaRPr>
          </a:p>
          <a:p>
            <a:pPr marL="0" indent="0">
              <a:buNone/>
            </a:pPr>
            <a:r>
              <a:rPr lang="en-US" sz="1800" dirty="0">
                <a:solidFill>
                  <a:schemeClr val="tx1"/>
                </a:solidFill>
                <a:latin typeface="Calibri" panose="020F0502020204030204" pitchFamily="34" charset="0"/>
              </a:rPr>
              <a:t>The system now counts:</a:t>
            </a:r>
          </a:p>
          <a:p>
            <a:pPr lvl="1">
              <a:buFont typeface="Arial" panose="020B0604020202020204" pitchFamily="34" charset="0"/>
              <a:buChar char="•"/>
            </a:pPr>
            <a:r>
              <a:rPr lang="en-US" sz="1800" dirty="0">
                <a:solidFill>
                  <a:schemeClr val="tx1"/>
                </a:solidFill>
                <a:latin typeface="Calibri" panose="020F0502020204030204" pitchFamily="34" charset="0"/>
              </a:rPr>
              <a:t>900 –plus care locations</a:t>
            </a:r>
          </a:p>
          <a:p>
            <a:pPr lvl="1">
              <a:buFont typeface="Arial" panose="020B0604020202020204" pitchFamily="34" charset="0"/>
              <a:buChar char="•"/>
            </a:pPr>
            <a:r>
              <a:rPr lang="en-US" sz="1800" dirty="0">
                <a:solidFill>
                  <a:schemeClr val="tx1"/>
                </a:solidFill>
                <a:latin typeface="Calibri" panose="020F0502020204030204" pitchFamily="34" charset="0"/>
              </a:rPr>
              <a:t>40 acute care and specialty hospitals </a:t>
            </a:r>
          </a:p>
          <a:p>
            <a:pPr lvl="1">
              <a:buFont typeface="Arial" panose="020B0604020202020204" pitchFamily="34" charset="0"/>
              <a:buChar char="•"/>
            </a:pPr>
            <a:r>
              <a:rPr lang="en-US" sz="1800" dirty="0">
                <a:solidFill>
                  <a:schemeClr val="tx1"/>
                </a:solidFill>
                <a:latin typeface="Calibri" panose="020F0502020204030204" pitchFamily="34" charset="0"/>
              </a:rPr>
              <a:t>7,800 licensed beds</a:t>
            </a:r>
          </a:p>
          <a:p>
            <a:pPr lvl="1">
              <a:buFont typeface="Arial" panose="020B0604020202020204" pitchFamily="34" charset="0"/>
              <a:buChar char="•"/>
            </a:pPr>
            <a:r>
              <a:rPr lang="en-US" sz="1800" dirty="0">
                <a:solidFill>
                  <a:schemeClr val="tx1"/>
                </a:solidFill>
                <a:latin typeface="Calibri" panose="020F0502020204030204" pitchFamily="34" charset="0"/>
              </a:rPr>
              <a:t>Employs nearly 60,000 people (full-time and part-time) including more than 3,000 system physicians and advanced clinical practitioners </a:t>
            </a:r>
          </a:p>
          <a:p>
            <a:pPr lvl="1">
              <a:buFont typeface="Arial" panose="020B0604020202020204" pitchFamily="34" charset="0"/>
              <a:buChar char="•"/>
            </a:pPr>
            <a:r>
              <a:rPr lang="en-US" sz="1800" dirty="0">
                <a:solidFill>
                  <a:schemeClr val="tx1"/>
                </a:solidFill>
                <a:latin typeface="Calibri" panose="020F0502020204030204" pitchFamily="34" charset="0"/>
              </a:rPr>
              <a:t>Total Annual net revenue for properties owned or managed by CHS is now over $8 billion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4283065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33400" y="1219200"/>
            <a:ext cx="8305800" cy="4571999"/>
          </a:xfrm>
        </p:spPr>
        <p:txBody>
          <a:bodyPr/>
          <a:lstStyle/>
          <a:p>
            <a:pPr marL="0" lvl="0" indent="0">
              <a:buNone/>
            </a:pPr>
            <a:r>
              <a:rPr lang="en-US" sz="2000" b="1" dirty="0">
                <a:solidFill>
                  <a:srgbClr val="219AA3"/>
                </a:solidFill>
                <a:latin typeface="Calibri" panose="020F0502020204030204" pitchFamily="34" charset="0"/>
              </a:rPr>
              <a:t>Source</a:t>
            </a:r>
            <a:r>
              <a:rPr lang="en-US" sz="2000" b="1" dirty="0">
                <a:latin typeface="Calibri" panose="020F0502020204030204" pitchFamily="34" charset="0"/>
              </a:rPr>
              <a:t> </a:t>
            </a:r>
          </a:p>
          <a:p>
            <a:pPr marL="631825" lvl="0" indent="-295275"/>
            <a:r>
              <a:rPr lang="en-US" sz="1800" dirty="0">
                <a:latin typeface="Calibri" panose="020F0502020204030204" pitchFamily="34" charset="0"/>
              </a:rPr>
              <a:t>Physician &amp; ACP Engagement &amp; Wellness Committee &amp; Medical Group Development Retention Team</a:t>
            </a:r>
          </a:p>
          <a:p>
            <a:pPr marL="0" marR="0" indent="0">
              <a:spcBef>
                <a:spcPts val="0"/>
              </a:spcBef>
              <a:spcAft>
                <a:spcPts val="1000"/>
              </a:spcAft>
              <a:buNone/>
            </a:pPr>
            <a:endParaRPr lang="en-US" sz="400" b="1" dirty="0">
              <a:solidFill>
                <a:srgbClr val="219AA3"/>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000"/>
              </a:spcAft>
              <a:buNone/>
            </a:pPr>
            <a:r>
              <a:rPr lang="en-US" sz="2000" b="1" dirty="0">
                <a:solidFill>
                  <a:srgbClr val="219AA3"/>
                </a:solidFill>
                <a:latin typeface="Calibri" panose="020F0502020204030204" pitchFamily="34" charset="0"/>
                <a:ea typeface="Calibri" panose="020F0502020204030204" pitchFamily="34" charset="0"/>
                <a:cs typeface="Times New Roman" panose="02020603050405020304" pitchFamily="18" charset="0"/>
              </a:rPr>
              <a:t>Purpose</a:t>
            </a:r>
          </a:p>
          <a:p>
            <a:pPr marL="631825" marR="0" indent="-228600">
              <a:spcBef>
                <a:spcPts val="0"/>
              </a:spcBef>
              <a:spcAft>
                <a:spcPts val="10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To obtain feedback from new Physicians &amp; ACPs, and their co-leadership team, and utilize that feedback to make improvements to the new provider recruitment and onboarding process at CHS</a:t>
            </a:r>
          </a:p>
          <a:p>
            <a:pPr marL="0" marR="0" indent="0">
              <a:spcBef>
                <a:spcPts val="0"/>
              </a:spcBef>
              <a:spcAft>
                <a:spcPts val="1000"/>
              </a:spcAft>
              <a:buNone/>
            </a:pPr>
            <a:r>
              <a:rPr lang="en-US" sz="2000" b="1" dirty="0">
                <a:solidFill>
                  <a:srgbClr val="219AA3"/>
                </a:solidFill>
                <a:latin typeface="Calibri" panose="020F0502020204030204" pitchFamily="34" charset="0"/>
                <a:ea typeface="Calibri" panose="020F0502020204030204" pitchFamily="34" charset="0"/>
                <a:cs typeface="Times New Roman" panose="02020603050405020304" pitchFamily="18" charset="0"/>
              </a:rPr>
              <a:t>Frequency</a:t>
            </a:r>
          </a:p>
          <a:p>
            <a:pPr marL="631825" indent="-295275">
              <a:spcBef>
                <a:spcPts val="0"/>
              </a:spcBef>
              <a:spcAft>
                <a:spcPts val="1000"/>
              </a:spcAft>
            </a:pPr>
            <a:r>
              <a:rPr lang="en-US" sz="1800" dirty="0">
                <a:latin typeface="Calibri" panose="020F0502020204030204" pitchFamily="34" charset="0"/>
                <a:ea typeface="Calibri" panose="020F0502020204030204" pitchFamily="34" charset="0"/>
                <a:cs typeface="Times New Roman" panose="02020603050405020304" pitchFamily="18" charset="0"/>
              </a:rPr>
              <a:t>Once the new Physician/ACP starts at Carolinas HealthCare System, they are surveyed at 1 month, 6 months, and 1 year.  Each new Physician/ACPs co-leadership team is surveyed again, 30 days after the new Physicians/ACPs start date </a:t>
            </a:r>
          </a:p>
          <a:p>
            <a:pPr marL="631825" indent="-295275"/>
            <a:endParaRPr lang="en-US" sz="2000" dirty="0">
              <a:latin typeface="Calibri" panose="020F0502020204030204" pitchFamily="34" charset="0"/>
            </a:endParaRPr>
          </a:p>
        </p:txBody>
      </p:sp>
      <p:sp>
        <p:nvSpPr>
          <p:cNvPr id="2" name="Rectangle 1"/>
          <p:cNvSpPr/>
          <p:nvPr/>
        </p:nvSpPr>
        <p:spPr>
          <a:xfrm>
            <a:off x="2075649" y="286284"/>
            <a:ext cx="522130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8C95"/>
                </a:solidFill>
                <a:effectLst/>
                <a:uLnTx/>
                <a:uFillTx/>
                <a:latin typeface="Calibri" panose="020F0502020204030204" pitchFamily="34" charset="0"/>
                <a:ea typeface="+mn-ea"/>
                <a:cs typeface="+mn-cs"/>
              </a:rPr>
              <a:t>New Physician &amp; ACP Surveys</a:t>
            </a:r>
            <a:endParaRPr kumimoji="0" lang="en-US" sz="3200" b="1" i="0" u="none" strike="noStrike" kern="0" cap="none" spc="0" normalizeH="0" baseline="0" noProof="0" dirty="0">
              <a:ln>
                <a:noFill/>
              </a:ln>
              <a:solidFill>
                <a:prstClr val="black"/>
              </a:solidFill>
              <a:effectLst/>
              <a:uLnTx/>
              <a:uFillTx/>
              <a:latin typeface="Arial"/>
              <a:ea typeface="+mn-ea"/>
              <a:cs typeface="+mn-cs"/>
            </a:endParaRPr>
          </a:p>
        </p:txBody>
      </p:sp>
      <p:sp>
        <p:nvSpPr>
          <p:cNvPr id="6" name="Slide Number Placeholder 2"/>
          <p:cNvSpPr txBox="1">
            <a:spLocks/>
          </p:cNvSpPr>
          <p:nvPr/>
        </p:nvSpPr>
        <p:spPr>
          <a:xfrm>
            <a:off x="7848600" y="5775325"/>
            <a:ext cx="10668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3090689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685800"/>
          </a:xfrm>
        </p:spPr>
        <p:txBody>
          <a:bodyPr>
            <a:normAutofit fontScale="90000"/>
          </a:bodyPr>
          <a:lstStyle/>
          <a:p>
            <a:r>
              <a:rPr lang="en-US" sz="3600" b="1" dirty="0"/>
              <a:t>New Physician Focus Group</a:t>
            </a:r>
            <a:br>
              <a:rPr lang="en-US" dirty="0"/>
            </a:br>
            <a:endParaRPr lang="en-US" dirty="0"/>
          </a:p>
        </p:txBody>
      </p:sp>
      <p:sp>
        <p:nvSpPr>
          <p:cNvPr id="3" name="Content Placeholder 2"/>
          <p:cNvSpPr>
            <a:spLocks noGrp="1"/>
          </p:cNvSpPr>
          <p:nvPr>
            <p:ph sz="half" idx="2"/>
          </p:nvPr>
        </p:nvSpPr>
        <p:spPr>
          <a:xfrm>
            <a:off x="381000" y="1317171"/>
            <a:ext cx="8382000" cy="4724400"/>
          </a:xfrm>
        </p:spPr>
        <p:txBody>
          <a:bodyPr>
            <a:normAutofit/>
          </a:bodyPr>
          <a:lstStyle/>
          <a:p>
            <a:pPr marL="228600" indent="0">
              <a:spcBef>
                <a:spcPts val="0"/>
              </a:spcBef>
              <a:buNone/>
            </a:pPr>
            <a:r>
              <a:rPr lang="en-US" sz="2000" b="1" dirty="0">
                <a:solidFill>
                  <a:srgbClr val="219AA3"/>
                </a:solidFill>
              </a:rPr>
              <a:t>Attendees</a:t>
            </a:r>
          </a:p>
          <a:p>
            <a:pPr marL="804863" indent="-285750">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Consist of new physicians who joined CHS within the last year </a:t>
            </a:r>
          </a:p>
          <a:p>
            <a:pPr marL="804863" indent="-285750">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A cross section of Care Divisions and Service Lines throughout Carolinas HealthCare System are represented</a:t>
            </a:r>
            <a:endParaRPr lang="en-US" sz="1600" b="1" dirty="0">
              <a:solidFill>
                <a:schemeClr val="tx1"/>
              </a:solidFill>
              <a:latin typeface="Calibri" panose="020F0502020204030204" pitchFamily="34" charset="0"/>
            </a:endParaRPr>
          </a:p>
          <a:p>
            <a:pPr marL="228600" indent="0">
              <a:spcBef>
                <a:spcPts val="0"/>
              </a:spcBef>
              <a:buNone/>
            </a:pPr>
            <a:r>
              <a:rPr lang="en-US" sz="2000" b="1" dirty="0">
                <a:solidFill>
                  <a:srgbClr val="219AA3"/>
                </a:solidFill>
                <a:latin typeface="Calibri" panose="020F0502020204030204" pitchFamily="34" charset="0"/>
                <a:ea typeface="Calibri" panose="020F0502020204030204" pitchFamily="34" charset="0"/>
                <a:cs typeface="Times New Roman" panose="02020603050405020304" pitchFamily="18" charset="0"/>
              </a:rPr>
              <a:t>Purpose</a:t>
            </a:r>
            <a:endParaRPr lang="en-US" sz="1600" b="1" dirty="0">
              <a:solidFill>
                <a:srgbClr val="219AA3"/>
              </a:solidFill>
              <a:latin typeface="Calibri" panose="020F0502020204030204" pitchFamily="34" charset="0"/>
              <a:ea typeface="Calibri" panose="020F0502020204030204" pitchFamily="34" charset="0"/>
              <a:cs typeface="Times New Roman" panose="02020603050405020304" pitchFamily="18" charset="0"/>
            </a:endParaRPr>
          </a:p>
          <a:p>
            <a:pPr marL="804863" indent="-293688">
              <a:spcBef>
                <a:spcPts val="0"/>
              </a:spcBef>
            </a:pPr>
            <a: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To obtain feedback from new physicians and utilize that feedback to make improvements to the new physician experience at CHS  </a:t>
            </a:r>
          </a:p>
          <a:p>
            <a:pPr marL="804863" indent="-293688">
              <a:spcBef>
                <a:spcPts val="0"/>
              </a:spcBef>
            </a:pPr>
            <a: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Discussion among the group focused on three different areas: recruitment, onboarding and retention. </a:t>
            </a:r>
          </a:p>
          <a:p>
            <a:pPr marL="228600" indent="0">
              <a:spcBef>
                <a:spcPts val="0"/>
              </a:spcBef>
              <a:buNone/>
            </a:pPr>
            <a:r>
              <a:rPr lang="en-US" sz="2000" b="1" dirty="0">
                <a:solidFill>
                  <a:srgbClr val="219AA3"/>
                </a:solidFill>
                <a:latin typeface="Calibri" panose="020F0502020204030204" pitchFamily="34" charset="0"/>
                <a:ea typeface="Calibri" panose="020F0502020204030204" pitchFamily="34" charset="0"/>
                <a:cs typeface="Times New Roman" panose="02020603050405020304" pitchFamily="18" charset="0"/>
              </a:rPr>
              <a:t>Facilitators</a:t>
            </a:r>
          </a:p>
          <a:p>
            <a:pPr marL="804863" indent="-293688">
              <a:spcBef>
                <a:spcPts val="0"/>
              </a:spcBef>
            </a:pPr>
            <a: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Physician leaders from the Physician &amp; ACP Engagement &amp; Wellness Committee (among different Care Divisions and Service Lines) facilitate the discussion</a:t>
            </a:r>
          </a:p>
        </p:txBody>
      </p:sp>
      <p:sp>
        <p:nvSpPr>
          <p:cNvPr id="7" name="Slide Number Placeholder 2"/>
          <p:cNvSpPr txBox="1">
            <a:spLocks/>
          </p:cNvSpPr>
          <p:nvPr/>
        </p:nvSpPr>
        <p:spPr>
          <a:xfrm>
            <a:off x="7848600" y="5775325"/>
            <a:ext cx="10668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1835890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3876" y="685800"/>
            <a:ext cx="8342923" cy="381000"/>
          </a:xfrm>
        </p:spPr>
        <p:txBody>
          <a:bodyPr/>
          <a:lstStyle/>
          <a:p>
            <a:r>
              <a:rPr lang="en-US" b="1" dirty="0">
                <a:latin typeface="Calibri" panose="020F0502020204030204" pitchFamily="34" charset="0"/>
              </a:rPr>
              <a:t>Our Commitment</a:t>
            </a:r>
            <a:br>
              <a:rPr lang="en-US" b="1" dirty="0">
                <a:latin typeface="Calibri" panose="020F0502020204030204" pitchFamily="34" charset="0"/>
              </a:rPr>
            </a:br>
            <a:endParaRPr lang="en-US" b="1" dirty="0">
              <a:solidFill>
                <a:srgbClr val="FF0000"/>
              </a:solidFill>
              <a:latin typeface="Calibri" panose="020F0502020204030204" pitchFamily="34" charset="0"/>
            </a:endParaRPr>
          </a:p>
        </p:txBody>
      </p:sp>
      <p:sp>
        <p:nvSpPr>
          <p:cNvPr id="8" name="Content Placeholder 7"/>
          <p:cNvSpPr>
            <a:spLocks noGrp="1"/>
          </p:cNvSpPr>
          <p:nvPr>
            <p:ph sz="half" idx="2"/>
          </p:nvPr>
        </p:nvSpPr>
        <p:spPr>
          <a:xfrm>
            <a:off x="343877" y="1242646"/>
            <a:ext cx="4529479" cy="4624754"/>
          </a:xfrm>
        </p:spPr>
        <p:txBody>
          <a:bodyPr/>
          <a:lstStyle/>
          <a:p>
            <a:pPr marL="103648" indent="-103648" fontAlgn="auto">
              <a:spcAft>
                <a:spcPts val="0"/>
              </a:spcAft>
              <a:buFont typeface="Arial" panose="020B0604020202020204" pitchFamily="34" charset="0"/>
              <a:buChar char="•"/>
            </a:pPr>
            <a:r>
              <a:rPr lang="en-US" sz="1200" b="1" dirty="0">
                <a:solidFill>
                  <a:srgbClr val="008080"/>
                </a:solidFill>
                <a:latin typeface="Calibri"/>
              </a:rPr>
              <a:t>Timely Access</a:t>
            </a:r>
          </a:p>
          <a:p>
            <a:pPr marL="134463" lvl="1" indent="134463" fontAlgn="auto">
              <a:spcAft>
                <a:spcPts val="0"/>
              </a:spcAft>
              <a:buFont typeface="Arial" panose="020B0604020202020204" pitchFamily="34" charset="0"/>
              <a:buChar char="–"/>
            </a:pPr>
            <a:r>
              <a:rPr lang="en-US" sz="1000" b="1" dirty="0">
                <a:latin typeface="Calibri"/>
              </a:rPr>
              <a:t>We strive to provide:</a:t>
            </a:r>
          </a:p>
          <a:p>
            <a:pPr marL="403388" lvl="2" indent="-103648" fontAlgn="auto">
              <a:spcAft>
                <a:spcPts val="0"/>
              </a:spcAft>
              <a:buFont typeface="Arial" panose="020B0604020202020204" pitchFamily="34" charset="0"/>
              <a:buChar char="•"/>
            </a:pPr>
            <a:r>
              <a:rPr lang="en-US" sz="1000" b="1" dirty="0">
                <a:latin typeface="Calibri"/>
              </a:rPr>
              <a:t>Timely access to our care teams and appropriate healthcare options </a:t>
            </a:r>
            <a:br>
              <a:rPr lang="en-US" sz="1000" b="1" dirty="0">
                <a:latin typeface="Calibri"/>
              </a:rPr>
            </a:br>
            <a:r>
              <a:rPr lang="en-US" sz="1000" b="1" dirty="0">
                <a:latin typeface="Calibri"/>
              </a:rPr>
              <a:t>(Ex. CarolinaConnect, hospitals, emergent and urgent care, physician office </a:t>
            </a:r>
            <a:br>
              <a:rPr lang="en-US" sz="1000" b="1" dirty="0">
                <a:latin typeface="Calibri"/>
              </a:rPr>
            </a:br>
            <a:r>
              <a:rPr lang="en-US" sz="1000" b="1" dirty="0">
                <a:latin typeface="Calibri"/>
              </a:rPr>
              <a:t>and virtual care)</a:t>
            </a:r>
          </a:p>
          <a:p>
            <a:pPr marL="403388" lvl="2" indent="-103648" fontAlgn="auto">
              <a:spcAft>
                <a:spcPts val="0"/>
              </a:spcAft>
              <a:buFont typeface="Arial" panose="020B0604020202020204" pitchFamily="34" charset="0"/>
              <a:buChar char="•"/>
            </a:pPr>
            <a:r>
              <a:rPr lang="en-US" sz="1000" b="1" dirty="0">
                <a:latin typeface="Calibri"/>
              </a:rPr>
              <a:t>Patients easy and transparent access to their medical records </a:t>
            </a:r>
          </a:p>
          <a:p>
            <a:pPr marL="0" indent="0" fontAlgn="auto">
              <a:spcAft>
                <a:spcPts val="0"/>
              </a:spcAft>
              <a:buNone/>
            </a:pPr>
            <a:endParaRPr lang="en-US" sz="412" b="1" dirty="0">
              <a:latin typeface="Calibri"/>
            </a:endParaRPr>
          </a:p>
          <a:p>
            <a:pPr marL="103648" indent="-103648" fontAlgn="auto">
              <a:spcAft>
                <a:spcPts val="0"/>
              </a:spcAft>
              <a:buFont typeface="Arial" panose="020B0604020202020204" pitchFamily="34" charset="0"/>
              <a:buChar char="•"/>
            </a:pPr>
            <a:r>
              <a:rPr lang="en-US" sz="853" b="1" dirty="0">
                <a:solidFill>
                  <a:srgbClr val="008080"/>
                </a:solidFill>
                <a:latin typeface="Calibri"/>
              </a:rPr>
              <a:t> </a:t>
            </a:r>
            <a:r>
              <a:rPr lang="en-US" sz="1200" b="1" dirty="0">
                <a:solidFill>
                  <a:srgbClr val="008080"/>
                </a:solidFill>
                <a:latin typeface="Calibri"/>
              </a:rPr>
              <a:t>Top Quality Cost Effective Care</a:t>
            </a:r>
          </a:p>
          <a:p>
            <a:pPr marL="134463" lvl="1" indent="134463" fontAlgn="auto">
              <a:spcAft>
                <a:spcPts val="0"/>
              </a:spcAft>
              <a:buFont typeface="Arial" panose="020B0604020202020204" pitchFamily="34" charset="0"/>
              <a:buChar char="–"/>
            </a:pPr>
            <a:r>
              <a:rPr lang="en-US" sz="1000" b="1" dirty="0">
                <a:latin typeface="Calibri"/>
              </a:rPr>
              <a:t>We strive to provide:</a:t>
            </a:r>
          </a:p>
          <a:p>
            <a:pPr marL="403388" lvl="2" indent="-103648" fontAlgn="auto">
              <a:spcAft>
                <a:spcPts val="0"/>
              </a:spcAft>
              <a:buFont typeface="Arial" panose="020B0604020202020204" pitchFamily="34" charset="0"/>
              <a:buChar char="•"/>
            </a:pPr>
            <a:r>
              <a:rPr lang="en-US" sz="1000" b="1" dirty="0">
                <a:latin typeface="Calibri"/>
              </a:rPr>
              <a:t>Evidenced based care in conjunction with shared decision making</a:t>
            </a:r>
          </a:p>
          <a:p>
            <a:pPr marL="403388" lvl="2" indent="-103648" fontAlgn="auto">
              <a:spcAft>
                <a:spcPts val="0"/>
              </a:spcAft>
              <a:buFont typeface="Arial" panose="020B0604020202020204" pitchFamily="34" charset="0"/>
              <a:buChar char="•"/>
            </a:pPr>
            <a:r>
              <a:rPr lang="en-US" sz="1000" b="1" dirty="0">
                <a:latin typeface="Calibri"/>
              </a:rPr>
              <a:t>Appropriate tests and treatments to ensure a value driven patient care experience</a:t>
            </a:r>
          </a:p>
          <a:p>
            <a:pPr marL="403388" lvl="2" indent="-103648" fontAlgn="auto">
              <a:spcAft>
                <a:spcPts val="0"/>
              </a:spcAft>
              <a:buFont typeface="Arial" panose="020B0604020202020204" pitchFamily="34" charset="0"/>
              <a:buChar char="•"/>
            </a:pPr>
            <a:r>
              <a:rPr lang="en-US" sz="1000" b="1" dirty="0">
                <a:latin typeface="Calibri"/>
              </a:rPr>
              <a:t>An integrated system of care to improve clinical outcomes and </a:t>
            </a:r>
            <a:br>
              <a:rPr lang="en-US" sz="1000" b="1" dirty="0">
                <a:latin typeface="Calibri"/>
              </a:rPr>
            </a:br>
            <a:r>
              <a:rPr lang="en-US" sz="1000" b="1" dirty="0">
                <a:latin typeface="Calibri"/>
              </a:rPr>
              <a:t>patient experience.</a:t>
            </a:r>
          </a:p>
          <a:p>
            <a:pPr marL="403388" lvl="2" indent="-103648" fontAlgn="auto">
              <a:spcAft>
                <a:spcPts val="0"/>
              </a:spcAft>
              <a:buFont typeface="Arial" panose="020B0604020202020204" pitchFamily="34" charset="0"/>
              <a:buChar char="•"/>
            </a:pPr>
            <a:r>
              <a:rPr lang="en-US" sz="1000" b="1" dirty="0">
                <a:latin typeface="Calibri"/>
              </a:rPr>
              <a:t>A system of care that is easy to navigate and always puts the patient first</a:t>
            </a:r>
          </a:p>
          <a:p>
            <a:pPr marL="403388" lvl="2" indent="-103648" fontAlgn="auto">
              <a:spcAft>
                <a:spcPts val="0"/>
              </a:spcAft>
              <a:buFont typeface="Arial" panose="020B0604020202020204" pitchFamily="34" charset="0"/>
              <a:buChar char="•"/>
            </a:pPr>
            <a:r>
              <a:rPr lang="en-US" sz="1000" b="1" dirty="0">
                <a:latin typeface="Calibri"/>
              </a:rPr>
              <a:t>Patients with culturally competent care</a:t>
            </a:r>
          </a:p>
          <a:p>
            <a:pPr marL="0" indent="0" fontAlgn="auto">
              <a:spcAft>
                <a:spcPts val="0"/>
              </a:spcAft>
              <a:buNone/>
            </a:pPr>
            <a:endParaRPr lang="en-US" sz="412" b="1" dirty="0">
              <a:latin typeface="Calibri"/>
            </a:endParaRPr>
          </a:p>
          <a:p>
            <a:pPr marL="103648" indent="-103648" fontAlgn="auto">
              <a:spcAft>
                <a:spcPts val="0"/>
              </a:spcAft>
              <a:buFont typeface="Arial" panose="020B0604020202020204" pitchFamily="34" charset="0"/>
              <a:buChar char="•"/>
            </a:pPr>
            <a:r>
              <a:rPr lang="en-US" sz="1200" b="1" dirty="0">
                <a:solidFill>
                  <a:srgbClr val="008080"/>
                </a:solidFill>
                <a:latin typeface="Calibri"/>
              </a:rPr>
              <a:t>Open Communication</a:t>
            </a:r>
          </a:p>
          <a:p>
            <a:pPr marL="134463" lvl="1" indent="134463" fontAlgn="auto">
              <a:spcAft>
                <a:spcPts val="0"/>
              </a:spcAft>
              <a:buFont typeface="Arial" panose="020B0604020202020204" pitchFamily="34" charset="0"/>
              <a:buChar char="–"/>
              <a:tabLst>
                <a:tab pos="268925" algn="l"/>
              </a:tabLst>
            </a:pPr>
            <a:r>
              <a:rPr lang="en-US" sz="1000" b="1" dirty="0">
                <a:latin typeface="Calibri"/>
              </a:rPr>
              <a:t>We strive to provide:</a:t>
            </a:r>
          </a:p>
          <a:p>
            <a:pPr marL="403388" lvl="2" indent="-103648" fontAlgn="auto">
              <a:spcAft>
                <a:spcPts val="0"/>
              </a:spcAft>
              <a:buFont typeface="Arial" panose="020B0604020202020204" pitchFamily="34" charset="0"/>
              <a:buChar char="•"/>
            </a:pPr>
            <a:r>
              <a:rPr lang="en-US" sz="1000" b="1" dirty="0">
                <a:latin typeface="Calibri"/>
              </a:rPr>
              <a:t>Our patients with an environment of care that fosters enduring empathetic relationships with their providers </a:t>
            </a:r>
          </a:p>
          <a:p>
            <a:pPr marL="403388" lvl="2" indent="-103648" fontAlgn="auto">
              <a:spcAft>
                <a:spcPts val="0"/>
              </a:spcAft>
              <a:buFont typeface="Arial" panose="020B0604020202020204" pitchFamily="34" charset="0"/>
              <a:buChar char="•"/>
            </a:pPr>
            <a:r>
              <a:rPr lang="en-US" sz="1000" b="1" dirty="0">
                <a:latin typeface="Calibri"/>
              </a:rPr>
              <a:t>Our patients with transparent and honest dialogue </a:t>
            </a:r>
          </a:p>
          <a:p>
            <a:pPr marL="403388" lvl="2" indent="-103648" fontAlgn="auto">
              <a:spcAft>
                <a:spcPts val="0"/>
              </a:spcAft>
              <a:buFont typeface="Arial" panose="020B0604020202020204" pitchFamily="34" charset="0"/>
              <a:buChar char="•"/>
            </a:pPr>
            <a:r>
              <a:rPr lang="en-US" sz="1000" b="1" dirty="0">
                <a:latin typeface="Calibri"/>
              </a:rPr>
              <a:t>Our patients with timely responses</a:t>
            </a:r>
          </a:p>
          <a:p>
            <a:pPr marL="403388" lvl="2" indent="-103648" fontAlgn="auto">
              <a:spcAft>
                <a:spcPts val="0"/>
              </a:spcAft>
              <a:buFont typeface="Arial" panose="020B0604020202020204" pitchFamily="34" charset="0"/>
              <a:buChar char="•"/>
            </a:pPr>
            <a:r>
              <a:rPr lang="en-US" sz="1000" b="1" dirty="0">
                <a:latin typeface="Calibri"/>
              </a:rPr>
              <a:t>Information that is clear and understandable, including patient medical bills</a:t>
            </a:r>
          </a:p>
          <a:p>
            <a:pPr marL="403388" lvl="2" indent="-103648" fontAlgn="auto">
              <a:spcAft>
                <a:spcPts val="0"/>
              </a:spcAft>
              <a:buFont typeface="Arial" panose="020B0604020202020204" pitchFamily="34" charset="0"/>
              <a:buChar char="•"/>
            </a:pPr>
            <a:endParaRPr lang="en-US" sz="1000" b="1" dirty="0">
              <a:latin typeface="Calibri"/>
            </a:endParaRPr>
          </a:p>
          <a:p>
            <a:pPr marL="0" indent="0">
              <a:buNone/>
            </a:pPr>
            <a:endParaRPr lang="en-US" dirty="0"/>
          </a:p>
        </p:txBody>
      </p:sp>
      <p:sp>
        <p:nvSpPr>
          <p:cNvPr id="9" name="Content Placeholder 8"/>
          <p:cNvSpPr>
            <a:spLocks noGrp="1"/>
          </p:cNvSpPr>
          <p:nvPr>
            <p:ph sz="quarter" idx="4"/>
          </p:nvPr>
        </p:nvSpPr>
        <p:spPr>
          <a:xfrm>
            <a:off x="4930402" y="1287863"/>
            <a:ext cx="3756397" cy="3759200"/>
          </a:xfrm>
        </p:spPr>
        <p:txBody>
          <a:bodyPr/>
          <a:lstStyle/>
          <a:p>
            <a:pPr marL="103648" indent="-103648" fontAlgn="auto">
              <a:spcAft>
                <a:spcPts val="0"/>
              </a:spcAft>
              <a:buFont typeface="Arial" panose="020B0604020202020204" pitchFamily="34" charset="0"/>
              <a:buChar char="•"/>
            </a:pPr>
            <a:r>
              <a:rPr lang="en-US" sz="1200" b="1" dirty="0">
                <a:solidFill>
                  <a:srgbClr val="008080"/>
                </a:solidFill>
                <a:latin typeface="Calibri"/>
              </a:rPr>
              <a:t>Unified Care Coordination (Integrated System of Care)</a:t>
            </a:r>
          </a:p>
          <a:p>
            <a:pPr marL="134463" lvl="1" indent="134463" fontAlgn="auto">
              <a:spcAft>
                <a:spcPts val="0"/>
              </a:spcAft>
              <a:buFont typeface="Arial" panose="020B0604020202020204" pitchFamily="34" charset="0"/>
              <a:buChar char="–"/>
            </a:pPr>
            <a:r>
              <a:rPr lang="en-US" sz="1000" b="1" dirty="0">
                <a:latin typeface="Calibri"/>
              </a:rPr>
              <a:t>We strive to provide:</a:t>
            </a:r>
          </a:p>
          <a:p>
            <a:pPr marL="403388" lvl="2" indent="-103648" fontAlgn="auto">
              <a:spcAft>
                <a:spcPts val="0"/>
              </a:spcAft>
              <a:buFont typeface="Arial" panose="020B0604020202020204" pitchFamily="34" charset="0"/>
              <a:buChar char="•"/>
            </a:pPr>
            <a:r>
              <a:rPr lang="en-US" sz="1000" b="1" dirty="0">
                <a:latin typeface="Calibri"/>
              </a:rPr>
              <a:t>A comprehensive scope of services </a:t>
            </a:r>
          </a:p>
          <a:p>
            <a:pPr marL="403388" lvl="2" indent="-103648" fontAlgn="auto">
              <a:spcAft>
                <a:spcPts val="0"/>
              </a:spcAft>
              <a:buFont typeface="Arial" panose="020B0604020202020204" pitchFamily="34" charset="0"/>
              <a:buChar char="•"/>
            </a:pPr>
            <a:r>
              <a:rPr lang="en-US" sz="1000" b="1" dirty="0">
                <a:latin typeface="Calibri"/>
              </a:rPr>
              <a:t>Communication across care teams to ensure a seamless transition of care</a:t>
            </a:r>
          </a:p>
          <a:p>
            <a:pPr marL="403388" lvl="2" indent="-103648" fontAlgn="auto">
              <a:spcAft>
                <a:spcPts val="0"/>
              </a:spcAft>
              <a:buFont typeface="Arial" panose="020B0604020202020204" pitchFamily="34" charset="0"/>
              <a:buChar char="•"/>
            </a:pPr>
            <a:r>
              <a:rPr lang="en-US" sz="1000" b="1" dirty="0">
                <a:latin typeface="Calibri"/>
              </a:rPr>
              <a:t>An integrated system of care that fosters greater coordination of services and resources </a:t>
            </a:r>
          </a:p>
          <a:p>
            <a:pPr marL="0" indent="0" fontAlgn="auto">
              <a:spcAft>
                <a:spcPts val="0"/>
              </a:spcAft>
              <a:buNone/>
            </a:pPr>
            <a:endParaRPr lang="en-US" sz="412" b="1" dirty="0">
              <a:latin typeface="Calibri"/>
            </a:endParaRPr>
          </a:p>
          <a:p>
            <a:pPr marL="103648" indent="-103648" fontAlgn="auto">
              <a:spcAft>
                <a:spcPts val="0"/>
              </a:spcAft>
              <a:buFont typeface="Arial" panose="020B0604020202020204" pitchFamily="34" charset="0"/>
              <a:buChar char="•"/>
            </a:pPr>
            <a:r>
              <a:rPr lang="en-US" sz="1200" b="1" dirty="0">
                <a:solidFill>
                  <a:srgbClr val="008080"/>
                </a:solidFill>
                <a:latin typeface="Calibri"/>
              </a:rPr>
              <a:t>Core Behavior Expectations</a:t>
            </a:r>
          </a:p>
          <a:p>
            <a:pPr marL="134463" lvl="1" indent="134463" fontAlgn="auto">
              <a:spcAft>
                <a:spcPts val="0"/>
              </a:spcAft>
              <a:buFont typeface="Arial" panose="020B0604020202020204" pitchFamily="34" charset="0"/>
              <a:buChar char="–"/>
            </a:pPr>
            <a:r>
              <a:rPr lang="en-US" sz="1000" b="1" dirty="0">
                <a:latin typeface="Calibri"/>
              </a:rPr>
              <a:t>We strive to provide:</a:t>
            </a:r>
          </a:p>
          <a:p>
            <a:pPr marL="403388" lvl="2" indent="-103648" fontAlgn="auto">
              <a:spcAft>
                <a:spcPts val="0"/>
              </a:spcAft>
              <a:buFont typeface="Arial" panose="020B0604020202020204" pitchFamily="34" charset="0"/>
              <a:buChar char="•"/>
            </a:pPr>
            <a:r>
              <a:rPr lang="en-US" sz="1000" b="1" dirty="0">
                <a:latin typeface="Calibri"/>
              </a:rPr>
              <a:t>Professional and personal growth through continual learning experiences </a:t>
            </a:r>
            <a:br>
              <a:rPr lang="en-US" sz="1000" b="1" dirty="0">
                <a:latin typeface="Calibri"/>
              </a:rPr>
            </a:br>
            <a:r>
              <a:rPr lang="en-US" sz="1000" b="1" dirty="0">
                <a:latin typeface="Calibri"/>
              </a:rPr>
              <a:t>and leadership opportunities</a:t>
            </a:r>
          </a:p>
          <a:p>
            <a:pPr marL="403388" lvl="2" indent="-103648" fontAlgn="auto">
              <a:spcAft>
                <a:spcPts val="0"/>
              </a:spcAft>
              <a:buFont typeface="Arial" panose="020B0604020202020204" pitchFamily="34" charset="0"/>
              <a:buChar char="•"/>
            </a:pPr>
            <a:r>
              <a:rPr lang="en-US" sz="1000" b="1" dirty="0">
                <a:latin typeface="Calibri"/>
              </a:rPr>
              <a:t>A culture that promotes CHS Core Values (Caring, Commitment, Integrity, Teamwork) and  One Experience Behaviors by incorporating the CURO Conversations (Connect/Understand/Reveal &amp; Relate/Outcomes). </a:t>
            </a:r>
          </a:p>
          <a:p>
            <a:pPr marL="403388" lvl="2" indent="-103648" fontAlgn="auto">
              <a:spcAft>
                <a:spcPts val="0"/>
              </a:spcAft>
              <a:buFont typeface="Arial" panose="020B0604020202020204" pitchFamily="34" charset="0"/>
              <a:buChar char="•"/>
            </a:pPr>
            <a:endParaRPr lang="en-US" sz="1000" b="1" dirty="0">
              <a:latin typeface="Calibri"/>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2689910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90" y="2881882"/>
            <a:ext cx="8229600" cy="591671"/>
          </a:xfrm>
        </p:spPr>
        <p:txBody>
          <a:bodyPr/>
          <a:lstStyle/>
          <a:p>
            <a:br>
              <a:rPr lang="en-US" sz="3176" dirty="0">
                <a:latin typeface="Calibri" panose="020F0502020204030204" pitchFamily="34" charset="0"/>
              </a:rPr>
            </a:br>
            <a:r>
              <a:rPr lang="en-US" sz="3176" b="1" dirty="0">
                <a:latin typeface="Calibri" panose="020F0502020204030204" pitchFamily="34" charset="0"/>
              </a:rPr>
              <a:t>Physician Recognition Gala </a:t>
            </a:r>
            <a:br>
              <a:rPr lang="en-US" sz="3176" b="1" dirty="0">
                <a:latin typeface="Calibri" panose="020F0502020204030204" pitchFamily="34" charset="0"/>
              </a:rPr>
            </a:br>
            <a:r>
              <a:rPr lang="en-US" sz="3176" b="1" i="1" dirty="0">
                <a:latin typeface="Calibri" panose="020F0502020204030204" pitchFamily="34" charset="0"/>
              </a:rPr>
              <a:t>October 21, 2017</a:t>
            </a:r>
            <a:br>
              <a:rPr lang="en-US" sz="3176" b="1" dirty="0">
                <a:latin typeface="Calibri" panose="020F0502020204030204" pitchFamily="34" charset="0"/>
              </a:rPr>
            </a:br>
            <a:br>
              <a:rPr lang="en-US" sz="3176" b="1" dirty="0">
                <a:latin typeface="Calibri" panose="020F0502020204030204" pitchFamily="34" charset="0"/>
              </a:rPr>
            </a:br>
            <a:br>
              <a:rPr lang="en-US" sz="3176" dirty="0">
                <a:latin typeface="Calibri" panose="020F0502020204030204" pitchFamily="34" charset="0"/>
              </a:rPr>
            </a:br>
            <a:endParaRPr lang="en-US" sz="3176" dirty="0">
              <a:latin typeface="Calibri" panose="020F0502020204030204" pitchFamily="34" charset="0"/>
            </a:endParaRPr>
          </a:p>
        </p:txBody>
      </p:sp>
      <p:sp>
        <p:nvSpPr>
          <p:cNvPr id="3" name="Slide Number Placeholder 2"/>
          <p:cNvSpPr>
            <a:spLocks noGrp="1"/>
          </p:cNvSpPr>
          <p:nvPr>
            <p:ph type="sldNum" sz="quarter" idx="4294967295"/>
          </p:nvPr>
        </p:nvSpPr>
        <p:spPr>
          <a:xfrm>
            <a:off x="7848600" y="5775327"/>
            <a:ext cx="1066800" cy="2127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3929696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90" y="2881882"/>
            <a:ext cx="8229600" cy="591671"/>
          </a:xfrm>
        </p:spPr>
        <p:txBody>
          <a:bodyPr/>
          <a:lstStyle/>
          <a:p>
            <a:br>
              <a:rPr lang="en-US" sz="3176" dirty="0">
                <a:latin typeface="Calibri" panose="020F0502020204030204" pitchFamily="34" charset="0"/>
              </a:rPr>
            </a:br>
            <a:r>
              <a:rPr lang="en-US" sz="3176" b="1" dirty="0">
                <a:latin typeface="Calibri" panose="020F0502020204030204" pitchFamily="34" charset="0"/>
              </a:rPr>
              <a:t>ACP Appreciation Banquet</a:t>
            </a:r>
            <a:br>
              <a:rPr lang="en-US" sz="3176" b="1" dirty="0">
                <a:latin typeface="Calibri" panose="020F0502020204030204" pitchFamily="34" charset="0"/>
              </a:rPr>
            </a:br>
            <a:br>
              <a:rPr lang="en-US" sz="3176" b="1" dirty="0">
                <a:latin typeface="Calibri" panose="020F0502020204030204" pitchFamily="34" charset="0"/>
              </a:rPr>
            </a:br>
            <a:br>
              <a:rPr lang="en-US" sz="3176" dirty="0">
                <a:latin typeface="Calibri" panose="020F0502020204030204" pitchFamily="34" charset="0"/>
              </a:rPr>
            </a:br>
            <a:endParaRPr lang="en-US" sz="3176" dirty="0">
              <a:latin typeface="Calibri" panose="020F0502020204030204" pitchFamily="34" charset="0"/>
            </a:endParaRPr>
          </a:p>
        </p:txBody>
      </p:sp>
      <p:sp>
        <p:nvSpPr>
          <p:cNvPr id="3" name="Slide Number Placeholder 2"/>
          <p:cNvSpPr>
            <a:spLocks noGrp="1"/>
          </p:cNvSpPr>
          <p:nvPr>
            <p:ph type="sldNum" sz="quarter" idx="4294967295"/>
          </p:nvPr>
        </p:nvSpPr>
        <p:spPr>
          <a:xfrm>
            <a:off x="7848600" y="5775327"/>
            <a:ext cx="1066800" cy="2127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3504503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31404" y="2047206"/>
            <a:ext cx="3933021"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sng" strike="noStrike" kern="0" cap="none" spc="0" normalizeH="0" baseline="0" noProof="0" dirty="0">
                <a:ln>
                  <a:noFill/>
                </a:ln>
                <a:solidFill>
                  <a:srgbClr val="009999"/>
                </a:solidFill>
                <a:effectLst/>
                <a:uLnTx/>
                <a:uFillTx/>
                <a:latin typeface="Calibri" panose="020F0502020204030204" pitchFamily="34" charset="0"/>
                <a:ea typeface="+mn-ea"/>
                <a:cs typeface="+mn-cs"/>
              </a:rPr>
              <a:t>Candidate Eligibility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All candidates must be BE/BC in their specific specialty (if applicable), with a license in good standing for all states where license is held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Only candidates who are currently not employed by CHSMGD can be referred. Current CHSMGD teammates transferring into a new position are not eligible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CHSMGD Physicians &amp; ACPs who left the System within 1 year or less are not eligible</a:t>
            </a:r>
          </a:p>
        </p:txBody>
      </p:sp>
      <p:sp>
        <p:nvSpPr>
          <p:cNvPr id="13" name="TextBox 12"/>
          <p:cNvSpPr txBox="1"/>
          <p:nvPr/>
        </p:nvSpPr>
        <p:spPr>
          <a:xfrm>
            <a:off x="4784074" y="2125704"/>
            <a:ext cx="3765015" cy="14927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sng" strike="noStrike" kern="0" cap="none" spc="0" normalizeH="0" baseline="0" noProof="0" dirty="0">
                <a:ln>
                  <a:noFill/>
                </a:ln>
                <a:solidFill>
                  <a:srgbClr val="009999"/>
                </a:solidFill>
                <a:effectLst/>
                <a:uLnTx/>
                <a:uFillTx/>
                <a:latin typeface="Calibri" panose="020F0502020204030204" pitchFamily="34" charset="0"/>
                <a:ea typeface="+mn-ea"/>
                <a:cs typeface="+mn-cs"/>
              </a:rPr>
              <a:t>Teammate Eligibility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Referring teammate must employed with CHS at the time the referral bonus is paid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The following are not eligible:</a:t>
            </a:r>
          </a:p>
          <a:p>
            <a:pPr marL="517525" marR="0" lvl="0" indent="-171450" algn="l" defTabSz="914400" rtl="0" eaLnBrk="1" fontAlgn="auto" latinLnBrk="0" hangingPunct="1">
              <a:lnSpc>
                <a:spcPct val="100000"/>
              </a:lnSpc>
              <a:spcBef>
                <a:spcPts val="0"/>
              </a:spcBef>
              <a:spcAft>
                <a:spcPts val="0"/>
              </a:spcAft>
              <a:buClrTx/>
              <a:buSzPct val="75000"/>
              <a:buFont typeface="Calibri" panose="020F0502020204030204" pitchFamily="34" charset="0"/>
              <a:buChar char="–"/>
              <a:tabLst/>
              <a:defRPr/>
            </a:pPr>
            <a:r>
              <a:rPr kumimoji="0" lang="en-US" sz="13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Site Based Medical and above are ineligible to receive a bonus for positions in which they are already involved in the recruiting process</a:t>
            </a:r>
          </a:p>
        </p:txBody>
      </p:sp>
      <p:pic>
        <p:nvPicPr>
          <p:cNvPr id="16" name="Picture 1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7281" y="255340"/>
            <a:ext cx="6571319" cy="1678763"/>
          </a:xfrm>
          <a:prstGeom prst="rect">
            <a:avLst/>
          </a:prstGeom>
        </p:spPr>
      </p:pic>
      <p:sp>
        <p:nvSpPr>
          <p:cNvPr id="18" name="TextBox 17"/>
          <p:cNvSpPr txBox="1"/>
          <p:nvPr/>
        </p:nvSpPr>
        <p:spPr>
          <a:xfrm>
            <a:off x="4784074" y="3870070"/>
            <a:ext cx="4262152"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sng" strike="noStrike" kern="0" cap="none" spc="0" normalizeH="0" baseline="0" noProof="0" dirty="0">
                <a:ln>
                  <a:noFill/>
                </a:ln>
                <a:solidFill>
                  <a:srgbClr val="009999"/>
                </a:solidFill>
                <a:effectLst/>
                <a:uLnTx/>
                <a:uFillTx/>
                <a:latin typeface="Calibri" panose="020F0502020204030204" pitchFamily="34" charset="0"/>
                <a:ea typeface="+mn-ea"/>
                <a:cs typeface="+mn-cs"/>
              </a:rPr>
              <a:t>Referral bonus amounts: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0" cap="none" spc="0" normalizeH="0" baseline="0" noProof="0" dirty="0">
                <a:ln>
                  <a:noFill/>
                </a:ln>
                <a:solidFill>
                  <a:srgbClr val="009999"/>
                </a:solidFill>
                <a:effectLst/>
                <a:uLnTx/>
                <a:uFillTx/>
                <a:latin typeface="Calibri" panose="020F0502020204030204" pitchFamily="34" charset="0"/>
                <a:ea typeface="+mn-ea"/>
                <a:cs typeface="+mn-cs"/>
              </a:rPr>
              <a:t>$5000 </a:t>
            </a:r>
            <a:r>
              <a:rPr kumimoji="0" lang="en-US" sz="13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for referral of a full-time CHSMGD physician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0" cap="none" spc="0" normalizeH="0" baseline="0" noProof="0" dirty="0">
                <a:ln>
                  <a:noFill/>
                </a:ln>
                <a:solidFill>
                  <a:srgbClr val="009999"/>
                </a:solidFill>
                <a:effectLst/>
                <a:uLnTx/>
                <a:uFillTx/>
                <a:latin typeface="Calibri" panose="020F0502020204030204" pitchFamily="34" charset="0"/>
                <a:ea typeface="+mn-ea"/>
                <a:cs typeface="+mn-cs"/>
              </a:rPr>
              <a:t>$2,500 </a:t>
            </a:r>
            <a:r>
              <a:rPr kumimoji="0" lang="en-US" sz="13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for referral of a part-time CHSMGD physician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0" cap="none" spc="0" normalizeH="0" baseline="0" noProof="0" dirty="0">
                <a:ln>
                  <a:noFill/>
                </a:ln>
                <a:solidFill>
                  <a:srgbClr val="009999"/>
                </a:solidFill>
                <a:effectLst/>
                <a:uLnTx/>
                <a:uFillTx/>
                <a:latin typeface="Calibri" panose="020F0502020204030204" pitchFamily="34" charset="0"/>
                <a:ea typeface="+mn-ea"/>
                <a:cs typeface="+mn-cs"/>
              </a:rPr>
              <a:t>$2,500 </a:t>
            </a:r>
            <a:r>
              <a:rPr kumimoji="0" lang="en-US" sz="13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for referral of a full-time CHSMGD ACP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0" cap="none" spc="0" normalizeH="0" baseline="0" noProof="0" dirty="0">
                <a:ln>
                  <a:noFill/>
                </a:ln>
                <a:solidFill>
                  <a:srgbClr val="009999"/>
                </a:solidFill>
                <a:effectLst/>
                <a:uLnTx/>
                <a:uFillTx/>
                <a:latin typeface="Calibri" panose="020F0502020204030204" pitchFamily="34" charset="0"/>
                <a:ea typeface="+mn-ea"/>
                <a:cs typeface="+mn-cs"/>
              </a:rPr>
              <a:t>$2,500 </a:t>
            </a:r>
            <a:r>
              <a:rPr kumimoji="0" lang="en-US" sz="13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for referral of a part-time CHSMGD ACP</a:t>
            </a:r>
          </a:p>
        </p:txBody>
      </p:sp>
      <p:sp>
        <p:nvSpPr>
          <p:cNvPr id="23" name="TextBox 22"/>
          <p:cNvSpPr txBox="1"/>
          <p:nvPr/>
        </p:nvSpPr>
        <p:spPr>
          <a:xfrm>
            <a:off x="631404" y="4253272"/>
            <a:ext cx="416437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srgbClr val="009999"/>
                </a:solidFill>
                <a:effectLst/>
                <a:uLnTx/>
                <a:uFillTx/>
                <a:latin typeface="Calibri" panose="020F0502020204030204" pitchFamily="34" charset="0"/>
                <a:ea typeface="+mn-ea"/>
                <a:cs typeface="+mn-cs"/>
              </a:rPr>
              <a:t>How to apply</a:t>
            </a:r>
            <a:br>
              <a:rPr kumimoji="0" lang="en-US" sz="1400" b="1" i="0" u="sng"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b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Email candidate name, contact information, and current CV to </a:t>
            </a: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hlinkClick r:id="rId3"/>
              </a:rPr>
              <a:t>providerrecruitmentrewards@carolinashealthcare.org</a:t>
            </a: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 </a:t>
            </a:r>
            <a:endParaRPr kumimoji="0" lang="en-US" sz="1400" b="1" i="0" u="sng"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p:txBody>
      </p:sp>
      <p:sp>
        <p:nvSpPr>
          <p:cNvPr id="2" name="Slide Number Placeholder 1"/>
          <p:cNvSpPr>
            <a:spLocks noGrp="1"/>
          </p:cNvSpPr>
          <p:nvPr>
            <p:ph type="sldNum" sz="quarter" idx="4294967295"/>
          </p:nvPr>
        </p:nvSpPr>
        <p:spPr>
          <a:xfrm>
            <a:off x="7848600" y="5775327"/>
            <a:ext cx="1066800" cy="2127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3163424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371600" y="3200400"/>
            <a:ext cx="6400800" cy="922020"/>
          </a:xfrm>
        </p:spPr>
        <p:txBody>
          <a:bodyPr/>
          <a:lstStyle/>
          <a:p>
            <a:r>
              <a:rPr lang="en-US" sz="4400" dirty="0">
                <a:latin typeface="Calibri" panose="020F0502020204030204" pitchFamily="34" charset="0"/>
              </a:rPr>
              <a:t>Hot Topics</a:t>
            </a:r>
          </a:p>
        </p:txBody>
      </p:sp>
    </p:spTree>
    <p:extLst>
      <p:ext uri="{BB962C8B-B14F-4D97-AF65-F5344CB8AC3E}">
        <p14:creationId xmlns:p14="http://schemas.microsoft.com/office/powerpoint/2010/main" val="31130451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27073" y="5321648"/>
            <a:ext cx="6873927"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 name="Text Placeholder 3"/>
          <p:cNvSpPr>
            <a:spLocks noGrp="1"/>
          </p:cNvSpPr>
          <p:nvPr>
            <p:ph type="body" sz="half" idx="2"/>
          </p:nvPr>
        </p:nvSpPr>
        <p:spPr>
          <a:xfrm>
            <a:off x="1386349" y="1233334"/>
            <a:ext cx="509154" cy="4424516"/>
          </a:xfrm>
        </p:spPr>
        <p:txBody>
          <a:bodyPr>
            <a:normAutofit/>
          </a:bodyPr>
          <a:lstStyle/>
          <a:p>
            <a:pPr algn="ctr"/>
            <a:r>
              <a:rPr lang="en-US" sz="788" b="1" dirty="0">
                <a:solidFill>
                  <a:schemeClr val="tx2">
                    <a:lumMod val="75000"/>
                  </a:schemeClr>
                </a:solidFill>
                <a:latin typeface="Calibri" panose="020F0502020204030204" pitchFamily="34" charset="0"/>
              </a:rPr>
              <a:t>30 min</a:t>
            </a:r>
          </a:p>
          <a:p>
            <a:pPr algn="ctr"/>
            <a:r>
              <a:rPr lang="en-US" sz="788" b="1" dirty="0">
                <a:solidFill>
                  <a:schemeClr val="tx2">
                    <a:lumMod val="75000"/>
                  </a:schemeClr>
                </a:solidFill>
                <a:latin typeface="Calibri" panose="020F0502020204030204" pitchFamily="34" charset="0"/>
              </a:rPr>
              <a:t>29 min</a:t>
            </a:r>
          </a:p>
          <a:p>
            <a:pPr algn="ctr"/>
            <a:r>
              <a:rPr lang="en-US" sz="788" b="1" dirty="0">
                <a:solidFill>
                  <a:schemeClr val="tx2">
                    <a:lumMod val="75000"/>
                  </a:schemeClr>
                </a:solidFill>
                <a:latin typeface="Calibri" panose="020F0502020204030204" pitchFamily="34" charset="0"/>
              </a:rPr>
              <a:t>28 min</a:t>
            </a:r>
          </a:p>
          <a:p>
            <a:pPr algn="ctr"/>
            <a:r>
              <a:rPr lang="en-US" sz="788" b="1" dirty="0">
                <a:solidFill>
                  <a:schemeClr val="tx2">
                    <a:lumMod val="75000"/>
                  </a:schemeClr>
                </a:solidFill>
                <a:latin typeface="Calibri" panose="020F0502020204030204" pitchFamily="34" charset="0"/>
              </a:rPr>
              <a:t>27 min</a:t>
            </a:r>
          </a:p>
          <a:p>
            <a:pPr algn="ctr"/>
            <a:r>
              <a:rPr lang="en-US" sz="788" b="1" dirty="0">
                <a:solidFill>
                  <a:schemeClr val="tx2">
                    <a:lumMod val="75000"/>
                  </a:schemeClr>
                </a:solidFill>
                <a:latin typeface="Calibri" panose="020F0502020204030204" pitchFamily="34" charset="0"/>
              </a:rPr>
              <a:t>26 min</a:t>
            </a:r>
          </a:p>
          <a:p>
            <a:pPr algn="ctr"/>
            <a:r>
              <a:rPr lang="en-US" sz="788" b="1" dirty="0">
                <a:solidFill>
                  <a:schemeClr val="tx2">
                    <a:lumMod val="75000"/>
                  </a:schemeClr>
                </a:solidFill>
                <a:latin typeface="Calibri" panose="020F0502020204030204" pitchFamily="34" charset="0"/>
              </a:rPr>
              <a:t>25 min</a:t>
            </a:r>
          </a:p>
          <a:p>
            <a:pPr algn="ctr"/>
            <a:r>
              <a:rPr lang="en-US" sz="788" b="1" dirty="0">
                <a:solidFill>
                  <a:schemeClr val="tx2">
                    <a:lumMod val="75000"/>
                  </a:schemeClr>
                </a:solidFill>
                <a:latin typeface="Calibri" panose="020F0502020204030204" pitchFamily="34" charset="0"/>
              </a:rPr>
              <a:t>24 min</a:t>
            </a:r>
          </a:p>
          <a:p>
            <a:pPr algn="ctr"/>
            <a:r>
              <a:rPr lang="en-US" sz="788" b="1" dirty="0">
                <a:solidFill>
                  <a:schemeClr val="tx2">
                    <a:lumMod val="75000"/>
                  </a:schemeClr>
                </a:solidFill>
                <a:latin typeface="Calibri" panose="020F0502020204030204" pitchFamily="34" charset="0"/>
              </a:rPr>
              <a:t>23 min</a:t>
            </a:r>
          </a:p>
          <a:p>
            <a:pPr algn="ctr"/>
            <a:r>
              <a:rPr lang="en-US" sz="788" b="1" dirty="0">
                <a:solidFill>
                  <a:schemeClr val="tx2">
                    <a:lumMod val="75000"/>
                  </a:schemeClr>
                </a:solidFill>
                <a:latin typeface="Calibri" panose="020F0502020204030204" pitchFamily="34" charset="0"/>
              </a:rPr>
              <a:t>22 min</a:t>
            </a:r>
          </a:p>
          <a:p>
            <a:pPr algn="ctr"/>
            <a:r>
              <a:rPr lang="en-US" sz="788" b="1" dirty="0">
                <a:solidFill>
                  <a:schemeClr val="tx2">
                    <a:lumMod val="75000"/>
                  </a:schemeClr>
                </a:solidFill>
                <a:latin typeface="Calibri" panose="020F0502020204030204" pitchFamily="34" charset="0"/>
              </a:rPr>
              <a:t>21min </a:t>
            </a:r>
          </a:p>
          <a:p>
            <a:pPr algn="ctr"/>
            <a:r>
              <a:rPr lang="en-US" sz="788" b="1" dirty="0">
                <a:solidFill>
                  <a:schemeClr val="tx2">
                    <a:lumMod val="75000"/>
                  </a:schemeClr>
                </a:solidFill>
                <a:latin typeface="Calibri" panose="020F0502020204030204" pitchFamily="34" charset="0"/>
              </a:rPr>
              <a:t>20 min</a:t>
            </a:r>
          </a:p>
          <a:p>
            <a:pPr algn="ctr"/>
            <a:r>
              <a:rPr lang="en-US" sz="788" b="1" dirty="0">
                <a:solidFill>
                  <a:schemeClr val="tx2">
                    <a:lumMod val="75000"/>
                  </a:schemeClr>
                </a:solidFill>
                <a:latin typeface="Calibri" panose="020F0502020204030204" pitchFamily="34" charset="0"/>
              </a:rPr>
              <a:t>19 min </a:t>
            </a:r>
          </a:p>
          <a:p>
            <a:pPr algn="ctr"/>
            <a:r>
              <a:rPr lang="en-US" sz="788" b="1" dirty="0">
                <a:solidFill>
                  <a:schemeClr val="tx2">
                    <a:lumMod val="75000"/>
                  </a:schemeClr>
                </a:solidFill>
                <a:latin typeface="Calibri" panose="020F0502020204030204" pitchFamily="34" charset="0"/>
              </a:rPr>
              <a:t>18 min</a:t>
            </a:r>
          </a:p>
          <a:p>
            <a:pPr algn="ctr"/>
            <a:r>
              <a:rPr lang="en-US" sz="788" b="1" dirty="0">
                <a:solidFill>
                  <a:schemeClr val="tx2">
                    <a:lumMod val="75000"/>
                  </a:schemeClr>
                </a:solidFill>
                <a:latin typeface="Calibri" panose="020F0502020204030204" pitchFamily="34" charset="0"/>
              </a:rPr>
              <a:t>17 min</a:t>
            </a:r>
          </a:p>
          <a:p>
            <a:pPr algn="ctr"/>
            <a:r>
              <a:rPr lang="en-US" sz="788" b="1" dirty="0">
                <a:solidFill>
                  <a:schemeClr val="tx2">
                    <a:lumMod val="75000"/>
                  </a:schemeClr>
                </a:solidFill>
                <a:latin typeface="Calibri" panose="020F0502020204030204" pitchFamily="34" charset="0"/>
              </a:rPr>
              <a:t>16 min</a:t>
            </a:r>
          </a:p>
          <a:p>
            <a:pPr algn="ctr"/>
            <a:r>
              <a:rPr lang="en-US" sz="788" b="1" dirty="0">
                <a:solidFill>
                  <a:schemeClr val="tx2">
                    <a:lumMod val="75000"/>
                  </a:schemeClr>
                </a:solidFill>
                <a:latin typeface="Calibri" panose="020F0502020204030204" pitchFamily="34" charset="0"/>
              </a:rPr>
              <a:t>15 min </a:t>
            </a:r>
          </a:p>
          <a:p>
            <a:pPr algn="ctr"/>
            <a:r>
              <a:rPr lang="en-US" sz="788" b="1" dirty="0">
                <a:solidFill>
                  <a:schemeClr val="tx2">
                    <a:lumMod val="75000"/>
                  </a:schemeClr>
                </a:solidFill>
                <a:latin typeface="Calibri" panose="020F0502020204030204" pitchFamily="34" charset="0"/>
              </a:rPr>
              <a:t>14 min</a:t>
            </a:r>
          </a:p>
          <a:p>
            <a:pPr algn="ctr"/>
            <a:r>
              <a:rPr lang="en-US" sz="788" b="1" dirty="0">
                <a:solidFill>
                  <a:schemeClr val="tx2">
                    <a:lumMod val="75000"/>
                  </a:schemeClr>
                </a:solidFill>
                <a:latin typeface="Calibri" panose="020F0502020204030204" pitchFamily="34" charset="0"/>
              </a:rPr>
              <a:t>13 min</a:t>
            </a:r>
          </a:p>
          <a:p>
            <a:pPr algn="ctr"/>
            <a:r>
              <a:rPr lang="en-US" sz="788" b="1" dirty="0">
                <a:solidFill>
                  <a:schemeClr val="tx2">
                    <a:lumMod val="75000"/>
                  </a:schemeClr>
                </a:solidFill>
                <a:latin typeface="Calibri" panose="020F0502020204030204" pitchFamily="34" charset="0"/>
              </a:rPr>
              <a:t>12 min</a:t>
            </a:r>
          </a:p>
          <a:p>
            <a:pPr algn="ctr"/>
            <a:r>
              <a:rPr lang="en-US" sz="788" b="1" dirty="0">
                <a:solidFill>
                  <a:schemeClr val="tx2">
                    <a:lumMod val="75000"/>
                  </a:schemeClr>
                </a:solidFill>
                <a:latin typeface="Calibri" panose="020F0502020204030204" pitchFamily="34" charset="0"/>
              </a:rPr>
              <a:t>11 min </a:t>
            </a:r>
          </a:p>
          <a:p>
            <a:pPr algn="ctr"/>
            <a:r>
              <a:rPr lang="en-US" sz="788" b="1" dirty="0">
                <a:solidFill>
                  <a:schemeClr val="tx2">
                    <a:lumMod val="75000"/>
                  </a:schemeClr>
                </a:solidFill>
                <a:latin typeface="Calibri" panose="020F0502020204030204" pitchFamily="34" charset="0"/>
              </a:rPr>
              <a:t>10 min</a:t>
            </a:r>
          </a:p>
          <a:p>
            <a:pPr algn="ctr"/>
            <a:r>
              <a:rPr lang="en-US" sz="788" b="1" dirty="0">
                <a:solidFill>
                  <a:schemeClr val="tx2">
                    <a:lumMod val="75000"/>
                  </a:schemeClr>
                </a:solidFill>
                <a:latin typeface="Calibri" panose="020F0502020204030204" pitchFamily="34" charset="0"/>
              </a:rPr>
              <a:t>9 min</a:t>
            </a:r>
          </a:p>
          <a:p>
            <a:pPr algn="ctr"/>
            <a:r>
              <a:rPr lang="en-US" sz="788" b="1" dirty="0">
                <a:solidFill>
                  <a:schemeClr val="tx2">
                    <a:lumMod val="75000"/>
                  </a:schemeClr>
                </a:solidFill>
                <a:latin typeface="Calibri" panose="020F0502020204030204" pitchFamily="34" charset="0"/>
              </a:rPr>
              <a:t>8 min </a:t>
            </a:r>
          </a:p>
          <a:p>
            <a:pPr algn="ctr"/>
            <a:r>
              <a:rPr lang="en-US" sz="788" b="1" dirty="0">
                <a:solidFill>
                  <a:schemeClr val="tx2">
                    <a:lumMod val="75000"/>
                  </a:schemeClr>
                </a:solidFill>
                <a:latin typeface="Calibri" panose="020F0502020204030204" pitchFamily="34" charset="0"/>
              </a:rPr>
              <a:t>7 min </a:t>
            </a:r>
          </a:p>
          <a:p>
            <a:pPr algn="ctr"/>
            <a:r>
              <a:rPr lang="en-US" sz="788" b="1" dirty="0">
                <a:solidFill>
                  <a:schemeClr val="tx2">
                    <a:lumMod val="75000"/>
                  </a:schemeClr>
                </a:solidFill>
                <a:latin typeface="Calibri" panose="020F0502020204030204" pitchFamily="34" charset="0"/>
              </a:rPr>
              <a:t>6 min </a:t>
            </a:r>
          </a:p>
          <a:p>
            <a:pPr algn="ctr"/>
            <a:r>
              <a:rPr lang="en-US" sz="788" b="1" dirty="0">
                <a:solidFill>
                  <a:schemeClr val="tx2">
                    <a:lumMod val="75000"/>
                  </a:schemeClr>
                </a:solidFill>
                <a:latin typeface="Calibri" panose="020F0502020204030204" pitchFamily="34" charset="0"/>
              </a:rPr>
              <a:t>5 min</a:t>
            </a:r>
          </a:p>
          <a:p>
            <a:pPr algn="ctr"/>
            <a:r>
              <a:rPr lang="en-US" sz="788" b="1" dirty="0">
                <a:solidFill>
                  <a:schemeClr val="tx2">
                    <a:lumMod val="75000"/>
                  </a:schemeClr>
                </a:solidFill>
                <a:latin typeface="Calibri" panose="020F0502020204030204" pitchFamily="34" charset="0"/>
              </a:rPr>
              <a:t>4 min </a:t>
            </a:r>
          </a:p>
          <a:p>
            <a:pPr algn="ctr"/>
            <a:r>
              <a:rPr lang="en-US" sz="788" b="1" dirty="0">
                <a:solidFill>
                  <a:schemeClr val="tx2">
                    <a:lumMod val="75000"/>
                  </a:schemeClr>
                </a:solidFill>
                <a:latin typeface="Calibri" panose="020F0502020204030204" pitchFamily="34" charset="0"/>
              </a:rPr>
              <a:t>3 min</a:t>
            </a:r>
          </a:p>
          <a:p>
            <a:pPr algn="ctr"/>
            <a:r>
              <a:rPr lang="en-US" sz="788" b="1" dirty="0">
                <a:solidFill>
                  <a:schemeClr val="tx2">
                    <a:lumMod val="75000"/>
                  </a:schemeClr>
                </a:solidFill>
                <a:latin typeface="Calibri" panose="020F0502020204030204" pitchFamily="34" charset="0"/>
              </a:rPr>
              <a:t>2 min </a:t>
            </a:r>
          </a:p>
          <a:p>
            <a:pPr algn="ctr"/>
            <a:r>
              <a:rPr lang="en-US" sz="788" b="1" dirty="0">
                <a:solidFill>
                  <a:schemeClr val="tx2">
                    <a:lumMod val="75000"/>
                  </a:schemeClr>
                </a:solidFill>
                <a:latin typeface="Calibri" panose="020F0502020204030204" pitchFamily="34" charset="0"/>
              </a:rPr>
              <a:t>1 min</a:t>
            </a:r>
          </a:p>
        </p:txBody>
      </p:sp>
      <p:sp>
        <p:nvSpPr>
          <p:cNvPr id="6" name="TextBox 5"/>
          <p:cNvSpPr txBox="1"/>
          <p:nvPr/>
        </p:nvSpPr>
        <p:spPr>
          <a:xfrm>
            <a:off x="2082229" y="2380885"/>
            <a:ext cx="2775523" cy="3323987"/>
          </a:xfrm>
          <a:prstGeom prst="rect">
            <a:avLst/>
          </a:prstGeom>
          <a:noFill/>
        </p:spPr>
        <p:txBody>
          <a:bodyPr wrap="square" rtlCol="0">
            <a:spAutoFit/>
          </a:bodyPr>
          <a:lstStyle/>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Document Visit</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Complete Forms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Complete Patient Education Material</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Summary / Shared Decision Making / ?’s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Order Meds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Order Procedures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Order Rads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Order Consults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Order Labs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Follow-Up Appointment</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E&amp;M</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Enter Diagnosis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Problem List Update</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Satisfy Health Maintenance Alerts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Medical Decision making / Diagnosis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Review and Reconcile Meds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Patient Exam</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Greet and Interview Patient</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Notes and Documents review</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Login</a:t>
            </a:r>
          </a:p>
        </p:txBody>
      </p:sp>
      <p:sp>
        <p:nvSpPr>
          <p:cNvPr id="8" name="TextBox 7"/>
          <p:cNvSpPr txBox="1"/>
          <p:nvPr/>
        </p:nvSpPr>
        <p:spPr>
          <a:xfrm>
            <a:off x="2082229" y="2380884"/>
            <a:ext cx="2775523" cy="3323987"/>
          </a:xfrm>
          <a:prstGeom prst="rect">
            <a:avLst/>
          </a:prstGeom>
          <a:noFill/>
        </p:spPr>
        <p:txBody>
          <a:bodyPr wrap="square" rtlCol="0">
            <a:spAutoFit/>
          </a:bodyPr>
          <a:lstStyle/>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Document Visit</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Complete Forms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FF0000"/>
                </a:solidFill>
                <a:effectLst/>
                <a:uLnTx/>
                <a:uFillTx/>
                <a:latin typeface="Arial"/>
                <a:ea typeface="+mn-ea"/>
                <a:cs typeface="+mn-cs"/>
              </a:rPr>
              <a:t>Complete Patient Education Material</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Summary / Shared Decision Making / ?’s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FF0000"/>
                </a:solidFill>
                <a:effectLst/>
                <a:uLnTx/>
                <a:uFillTx/>
                <a:latin typeface="Arial"/>
                <a:ea typeface="+mn-ea"/>
                <a:cs typeface="+mn-cs"/>
              </a:rPr>
              <a:t>Order Meds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FF0000"/>
                </a:solidFill>
                <a:effectLst/>
                <a:uLnTx/>
                <a:uFillTx/>
                <a:latin typeface="Arial"/>
                <a:ea typeface="+mn-ea"/>
                <a:cs typeface="+mn-cs"/>
              </a:rPr>
              <a:t>Order Procedures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FF0000"/>
                </a:solidFill>
                <a:effectLst/>
                <a:uLnTx/>
                <a:uFillTx/>
                <a:latin typeface="Arial"/>
                <a:ea typeface="+mn-ea"/>
                <a:cs typeface="+mn-cs"/>
              </a:rPr>
              <a:t>Order Rads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FF0000"/>
                </a:solidFill>
                <a:effectLst/>
                <a:uLnTx/>
                <a:uFillTx/>
                <a:latin typeface="Arial"/>
                <a:ea typeface="+mn-ea"/>
                <a:cs typeface="+mn-cs"/>
              </a:rPr>
              <a:t>Order Consults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FF0000"/>
                </a:solidFill>
                <a:effectLst/>
                <a:uLnTx/>
                <a:uFillTx/>
                <a:latin typeface="Arial"/>
                <a:ea typeface="+mn-ea"/>
                <a:cs typeface="+mn-cs"/>
              </a:rPr>
              <a:t>Order Labs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FF0000"/>
                </a:solidFill>
                <a:effectLst/>
                <a:uLnTx/>
                <a:uFillTx/>
                <a:latin typeface="Arial"/>
                <a:ea typeface="+mn-ea"/>
                <a:cs typeface="+mn-cs"/>
              </a:rPr>
              <a:t>Follow-Up Appointment</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E&amp;M</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FF0000"/>
                </a:solidFill>
                <a:effectLst/>
                <a:uLnTx/>
                <a:uFillTx/>
                <a:latin typeface="Arial"/>
                <a:ea typeface="+mn-ea"/>
                <a:cs typeface="+mn-cs"/>
              </a:rPr>
              <a:t>Enter Diagnosis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Problem List Update</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FF0000"/>
                </a:solidFill>
                <a:effectLst/>
                <a:uLnTx/>
                <a:uFillTx/>
                <a:latin typeface="Arial"/>
                <a:ea typeface="+mn-ea"/>
                <a:cs typeface="+mn-cs"/>
              </a:rPr>
              <a:t>Satisfy Health Maintenance Alerts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Medical Decision making / Diagnosis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FF0000"/>
                </a:solidFill>
                <a:effectLst/>
                <a:uLnTx/>
                <a:uFillTx/>
                <a:latin typeface="Arial"/>
                <a:ea typeface="+mn-ea"/>
                <a:cs typeface="+mn-cs"/>
              </a:rPr>
              <a:t>Review and Reconcile Meds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Patient Exam</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Greet and Interview Patient</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Notes and Documents review</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a:ea typeface="+mn-ea"/>
                <a:cs typeface="+mn-cs"/>
              </a:rPr>
              <a:t>Login</a:t>
            </a:r>
          </a:p>
        </p:txBody>
      </p:sp>
      <p:sp>
        <p:nvSpPr>
          <p:cNvPr id="10" name="TextBox 9"/>
          <p:cNvSpPr txBox="1"/>
          <p:nvPr/>
        </p:nvSpPr>
        <p:spPr>
          <a:xfrm>
            <a:off x="5054029" y="3486150"/>
            <a:ext cx="2775523" cy="2192908"/>
          </a:xfrm>
          <a:prstGeom prst="rect">
            <a:avLst/>
          </a:prstGeom>
          <a:noFill/>
        </p:spPr>
        <p:txBody>
          <a:bodyPr wrap="square" rtlCol="0">
            <a:spAutoFit/>
          </a:bodyPr>
          <a:lstStyle/>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Execute Orders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Prep for Exam</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Protocol / Injections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Print PCS and Health Maintenance Form</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Review Health Maintenance</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Verify Patient Pharmacy Info</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Enter Pulse Oximeter and Route Method</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Review Social History</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Review AMB Allergy &amp; Med</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Enter Vitals in EMR</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Enter Visit Info in EMR</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Check Vitals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Obtain Form / Call Patient</a:t>
            </a:r>
          </a:p>
        </p:txBody>
      </p:sp>
      <p:sp>
        <p:nvSpPr>
          <p:cNvPr id="11" name="TextBox 10"/>
          <p:cNvSpPr txBox="1"/>
          <p:nvPr/>
        </p:nvSpPr>
        <p:spPr>
          <a:xfrm>
            <a:off x="5054028" y="1885950"/>
            <a:ext cx="2775523" cy="1708160"/>
          </a:xfrm>
          <a:prstGeom prst="rect">
            <a:avLst/>
          </a:prstGeom>
          <a:noFill/>
        </p:spPr>
        <p:txBody>
          <a:bodyPr wrap="square" rtlCol="0">
            <a:spAutoFit/>
          </a:bodyPr>
          <a:lstStyle/>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FF0000"/>
                </a:solidFill>
                <a:effectLst/>
                <a:uLnTx/>
                <a:uFillTx/>
                <a:latin typeface="Calibri" panose="020F0502020204030204" pitchFamily="34" charset="0"/>
                <a:ea typeface="+mn-ea"/>
                <a:cs typeface="+mn-cs"/>
              </a:rPr>
              <a:t>Complete Patient Education Material</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FF0000"/>
                </a:solidFill>
                <a:effectLst/>
                <a:uLnTx/>
                <a:uFillTx/>
                <a:latin typeface="Calibri" panose="020F0502020204030204" pitchFamily="34" charset="0"/>
                <a:ea typeface="+mn-ea"/>
                <a:cs typeface="+mn-cs"/>
              </a:rPr>
              <a:t>Order Meds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FF0000"/>
                </a:solidFill>
                <a:effectLst/>
                <a:uLnTx/>
                <a:uFillTx/>
                <a:latin typeface="Calibri" panose="020F0502020204030204" pitchFamily="34" charset="0"/>
                <a:ea typeface="+mn-ea"/>
                <a:cs typeface="+mn-cs"/>
              </a:rPr>
              <a:t>Order Procedures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FF0000"/>
                </a:solidFill>
                <a:effectLst/>
                <a:uLnTx/>
                <a:uFillTx/>
                <a:latin typeface="Calibri" panose="020F0502020204030204" pitchFamily="34" charset="0"/>
                <a:ea typeface="+mn-ea"/>
                <a:cs typeface="+mn-cs"/>
              </a:rPr>
              <a:t>Order Rads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FF0000"/>
                </a:solidFill>
                <a:effectLst/>
                <a:uLnTx/>
                <a:uFillTx/>
                <a:latin typeface="Calibri" panose="020F0502020204030204" pitchFamily="34" charset="0"/>
                <a:ea typeface="+mn-ea"/>
                <a:cs typeface="+mn-cs"/>
              </a:rPr>
              <a:t>Order Consults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FF0000"/>
                </a:solidFill>
                <a:effectLst/>
                <a:uLnTx/>
                <a:uFillTx/>
                <a:latin typeface="Calibri" panose="020F0502020204030204" pitchFamily="34" charset="0"/>
                <a:ea typeface="+mn-ea"/>
                <a:cs typeface="+mn-cs"/>
              </a:rPr>
              <a:t>Order Labs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FF0000"/>
                </a:solidFill>
                <a:effectLst/>
                <a:uLnTx/>
                <a:uFillTx/>
                <a:latin typeface="Calibri" panose="020F0502020204030204" pitchFamily="34" charset="0"/>
                <a:ea typeface="+mn-ea"/>
                <a:cs typeface="+mn-cs"/>
              </a:rPr>
              <a:t>Follow-Up Appointment</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FF0000"/>
                </a:solidFill>
                <a:effectLst/>
                <a:uLnTx/>
                <a:uFillTx/>
                <a:latin typeface="Calibri" panose="020F0502020204030204" pitchFamily="34" charset="0"/>
                <a:ea typeface="+mn-ea"/>
                <a:cs typeface="+mn-cs"/>
              </a:rPr>
              <a:t>Enter Diagnosis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FF0000"/>
                </a:solidFill>
                <a:effectLst/>
                <a:uLnTx/>
                <a:uFillTx/>
                <a:latin typeface="Calibri" panose="020F0502020204030204" pitchFamily="34" charset="0"/>
                <a:ea typeface="+mn-ea"/>
                <a:cs typeface="+mn-cs"/>
              </a:rPr>
              <a:t>Satisfy Health Maintenance Alerts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FF0000"/>
                </a:solidFill>
                <a:effectLst/>
                <a:uLnTx/>
                <a:uFillTx/>
                <a:latin typeface="Calibri" panose="020F0502020204030204" pitchFamily="34" charset="0"/>
                <a:ea typeface="+mn-ea"/>
                <a:cs typeface="+mn-cs"/>
              </a:rPr>
              <a:t>Review and Reconcile Meds</a:t>
            </a:r>
          </a:p>
        </p:txBody>
      </p:sp>
      <p:sp>
        <p:nvSpPr>
          <p:cNvPr id="13" name="TextBox 12"/>
          <p:cNvSpPr txBox="1"/>
          <p:nvPr/>
        </p:nvSpPr>
        <p:spPr>
          <a:xfrm rot="16200000">
            <a:off x="944304" y="2934295"/>
            <a:ext cx="70724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2060"/>
                </a:solidFill>
                <a:effectLst/>
                <a:uLnTx/>
                <a:uFillTx/>
                <a:latin typeface="Arial"/>
                <a:ea typeface="+mn-ea"/>
                <a:cs typeface="+mn-cs"/>
              </a:rPr>
              <a:t>TIMELINE</a:t>
            </a:r>
          </a:p>
        </p:txBody>
      </p:sp>
      <p:sp>
        <p:nvSpPr>
          <p:cNvPr id="14" name="Flowchart: Process 13"/>
          <p:cNvSpPr/>
          <p:nvPr/>
        </p:nvSpPr>
        <p:spPr>
          <a:xfrm>
            <a:off x="2115279" y="2171701"/>
            <a:ext cx="2548792" cy="3466733"/>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5" name="TextBox 14"/>
          <p:cNvSpPr txBox="1"/>
          <p:nvPr/>
        </p:nvSpPr>
        <p:spPr>
          <a:xfrm>
            <a:off x="2072785" y="3543301"/>
            <a:ext cx="2784967" cy="2139047"/>
          </a:xfrm>
          <a:prstGeom prst="rect">
            <a:avLst/>
          </a:prstGeom>
          <a:noFill/>
        </p:spPr>
        <p:txBody>
          <a:bodyPr wrap="square" rtlCol="0">
            <a:spAutoFit/>
          </a:bodyPr>
          <a:lstStyle/>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Document Visit</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Complete Forms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Summary / Shared Decision Making </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E&amp;M</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Problem List Update</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Medical Decision making / Diagnosis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Patient Exam</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Greet and Interview Patient</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Notes and Documents review</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Login</a:t>
            </a:r>
          </a:p>
        </p:txBody>
      </p:sp>
      <p:sp>
        <p:nvSpPr>
          <p:cNvPr id="16" name="TextBox 15"/>
          <p:cNvSpPr txBox="1"/>
          <p:nvPr/>
        </p:nvSpPr>
        <p:spPr>
          <a:xfrm>
            <a:off x="2457451" y="5700034"/>
            <a:ext cx="15143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Provider Tasks</a:t>
            </a:r>
          </a:p>
        </p:txBody>
      </p:sp>
      <p:sp>
        <p:nvSpPr>
          <p:cNvPr id="17" name="TextBox 16"/>
          <p:cNvSpPr txBox="1"/>
          <p:nvPr/>
        </p:nvSpPr>
        <p:spPr>
          <a:xfrm>
            <a:off x="5736819" y="5692453"/>
            <a:ext cx="11776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CMA Tasks</a:t>
            </a:r>
          </a:p>
        </p:txBody>
      </p:sp>
      <p:cxnSp>
        <p:nvCxnSpPr>
          <p:cNvPr id="18" name="Straight Connector 17"/>
          <p:cNvCxnSpPr/>
          <p:nvPr/>
        </p:nvCxnSpPr>
        <p:spPr>
          <a:xfrm>
            <a:off x="1771650" y="5657850"/>
            <a:ext cx="60007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82956" y="462832"/>
            <a:ext cx="534691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sng" strike="noStrike" kern="0" cap="none" spc="0" normalizeH="0" baseline="0" noProof="0" dirty="0">
                <a:ln>
                  <a:noFill/>
                </a:ln>
                <a:solidFill>
                  <a:srgbClr val="29A5A2"/>
                </a:solidFill>
                <a:effectLst/>
                <a:uLnTx/>
                <a:uFillTx/>
                <a:latin typeface="Calibri" panose="020F0502020204030204" pitchFamily="34" charset="0"/>
                <a:ea typeface="+mn-ea"/>
                <a:cs typeface="+mn-cs"/>
              </a:rPr>
              <a:t>Clinical Redistribution of Tasks</a:t>
            </a:r>
          </a:p>
        </p:txBody>
      </p:sp>
      <p:cxnSp>
        <p:nvCxnSpPr>
          <p:cNvPr id="19" name="Straight Connector 18"/>
          <p:cNvCxnSpPr/>
          <p:nvPr/>
        </p:nvCxnSpPr>
        <p:spPr>
          <a:xfrm>
            <a:off x="1895504" y="2400300"/>
            <a:ext cx="57054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68669" y="2608084"/>
            <a:ext cx="17716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panose="020F0502020204030204" pitchFamily="34" charset="0"/>
                <a:ea typeface="+mn-ea"/>
                <a:cs typeface="+mn-cs"/>
              </a:rPr>
              <a:t>Decreased Provider Tasks</a:t>
            </a:r>
          </a:p>
        </p:txBody>
      </p:sp>
      <p:sp>
        <p:nvSpPr>
          <p:cNvPr id="2" name="Rectangle 1"/>
          <p:cNvSpPr/>
          <p:nvPr/>
        </p:nvSpPr>
        <p:spPr>
          <a:xfrm>
            <a:off x="1" y="5486401"/>
            <a:ext cx="1127073" cy="51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0" name="Rectangle 19"/>
          <p:cNvSpPr/>
          <p:nvPr/>
        </p:nvSpPr>
        <p:spPr>
          <a:xfrm>
            <a:off x="8001000" y="5486401"/>
            <a:ext cx="1143000" cy="51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549776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724400" y="446347"/>
            <a:ext cx="4419600" cy="646331"/>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charset="0"/>
            </a:endParaRPr>
          </a:p>
        </p:txBody>
      </p:sp>
      <p:graphicFrame>
        <p:nvGraphicFramePr>
          <p:cNvPr id="28" name="Table 27"/>
          <p:cNvGraphicFramePr>
            <a:graphicFrameLocks noGrp="1"/>
          </p:cNvGraphicFramePr>
          <p:nvPr>
            <p:extLst/>
          </p:nvPr>
        </p:nvGraphicFramePr>
        <p:xfrm>
          <a:off x="2136913" y="387558"/>
          <a:ext cx="4533900" cy="5715000"/>
        </p:xfrm>
        <a:graphic>
          <a:graphicData uri="http://schemas.openxmlformats.org/drawingml/2006/table">
            <a:tbl>
              <a:tblPr>
                <a:tableStyleId>{5C22544A-7EE6-4342-B048-85BDC9FD1C3A}</a:tableStyleId>
              </a:tblPr>
              <a:tblGrid>
                <a:gridCol w="4533900">
                  <a:extLst>
                    <a:ext uri="{9D8B030D-6E8A-4147-A177-3AD203B41FA5}">
                      <a16:colId xmlns:a16="http://schemas.microsoft.com/office/drawing/2014/main" val="20001"/>
                    </a:ext>
                  </a:extLst>
                </a:gridCol>
              </a:tblGrid>
              <a:tr h="5328978">
                <a:tc>
                  <a:txBody>
                    <a:bodyPr/>
                    <a:lstStyle/>
                    <a:p>
                      <a:pPr marL="171450" indent="-171450">
                        <a:buFont typeface="Arial" panose="020B0604020202020204" pitchFamily="34" charset="0"/>
                        <a:buChar char="•"/>
                      </a:pPr>
                      <a:endParaRPr lang="en-US" sz="1600" dirty="0">
                        <a:latin typeface="Century Gothic" panose="020B0502020202020204" pitchFamily="34" charset="0"/>
                      </a:endParaRPr>
                    </a:p>
                    <a:p>
                      <a:pPr marL="171450" indent="-171450">
                        <a:buFont typeface="Arial" panose="020B0604020202020204" pitchFamily="34" charset="0"/>
                        <a:buChar char="•"/>
                      </a:pPr>
                      <a:r>
                        <a:rPr lang="en-US" sz="1600" dirty="0">
                          <a:latin typeface="Century Gothic" panose="020B0502020202020204" pitchFamily="34" charset="0"/>
                        </a:rPr>
                        <a:t>Medication Safety &amp; Pharmacology exam review</a:t>
                      </a:r>
                    </a:p>
                    <a:p>
                      <a:pPr marL="171450" indent="-171450">
                        <a:buFont typeface="Arial" panose="020B0604020202020204" pitchFamily="34" charset="0"/>
                        <a:buChar char="•"/>
                      </a:pPr>
                      <a:r>
                        <a:rPr lang="en-US" sz="1600" dirty="0">
                          <a:latin typeface="Century Gothic" panose="020B0502020202020204" pitchFamily="34" charset="0"/>
                        </a:rPr>
                        <a:t>Market Forces Changing Healthcare</a:t>
                      </a:r>
                    </a:p>
                    <a:p>
                      <a:pPr marL="171450" indent="-171450">
                        <a:buFont typeface="Arial" panose="020B0604020202020204" pitchFamily="34" charset="0"/>
                        <a:buChar char="•"/>
                      </a:pPr>
                      <a:r>
                        <a:rPr lang="en-US" sz="1600" dirty="0">
                          <a:latin typeface="Century Gothic" panose="020B0502020202020204" pitchFamily="34" charset="0"/>
                        </a:rPr>
                        <a:t>6 Stages of the Change Model</a:t>
                      </a:r>
                    </a:p>
                    <a:p>
                      <a:pPr marL="171450" indent="-171450">
                        <a:buFont typeface="Arial" panose="020B0604020202020204" pitchFamily="34" charset="0"/>
                        <a:buChar char="•"/>
                      </a:pPr>
                      <a:r>
                        <a:rPr lang="en-US" sz="1600" dirty="0">
                          <a:latin typeface="Century Gothic" panose="020B0502020202020204" pitchFamily="34" charset="0"/>
                        </a:rPr>
                        <a:t>LEAN Basics: Principles &amp; Tools</a:t>
                      </a:r>
                    </a:p>
                    <a:p>
                      <a:pPr marL="171450" indent="-171450">
                        <a:buFont typeface="Arial" panose="020B0604020202020204" pitchFamily="34" charset="0"/>
                        <a:buChar char="•"/>
                      </a:pPr>
                      <a:r>
                        <a:rPr lang="en-US" sz="1600" dirty="0">
                          <a:latin typeface="Century Gothic" panose="020B0502020202020204" pitchFamily="34" charset="0"/>
                        </a:rPr>
                        <a:t>Care Model Redesign</a:t>
                      </a:r>
                    </a:p>
                    <a:p>
                      <a:pPr marL="171450" indent="-171450">
                        <a:buFont typeface="Arial" panose="020B0604020202020204" pitchFamily="34" charset="0"/>
                        <a:buChar char="•"/>
                      </a:pPr>
                      <a:r>
                        <a:rPr lang="en-US" sz="1600" dirty="0">
                          <a:latin typeface="Century Gothic" panose="020B0502020202020204" pitchFamily="34" charset="0"/>
                        </a:rPr>
                        <a:t>CHSMG Quality &amp; Safety</a:t>
                      </a:r>
                    </a:p>
                    <a:p>
                      <a:pPr marL="171450" indent="-171450">
                        <a:buFont typeface="Arial" panose="020B0604020202020204" pitchFamily="34" charset="0"/>
                        <a:buChar char="•"/>
                      </a:pPr>
                      <a:r>
                        <a:rPr lang="en-US" sz="1600" dirty="0">
                          <a:latin typeface="Century Gothic" panose="020B0502020202020204" pitchFamily="34" charset="0"/>
                        </a:rPr>
                        <a:t>Scope of Practice</a:t>
                      </a:r>
                    </a:p>
                    <a:p>
                      <a:pPr marL="171450" indent="-171450">
                        <a:buFont typeface="Arial" panose="020B0604020202020204" pitchFamily="34" charset="0"/>
                        <a:buChar char="•"/>
                      </a:pPr>
                      <a:r>
                        <a:rPr lang="en-US" sz="1600" dirty="0">
                          <a:latin typeface="Century Gothic" panose="020B0502020202020204" pitchFamily="34" charset="0"/>
                        </a:rPr>
                        <a:t>Medication Safety &amp; Pharmacology Exam</a:t>
                      </a:r>
                      <a:endParaRPr lang="en-US" sz="1600" baseline="0" dirty="0">
                        <a:latin typeface="Century Gothic" panose="020B0502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Century Gothic" panose="020B0502020202020204" pitchFamily="34" charset="0"/>
                        </a:rPr>
                        <a:t>Medication Safety &amp; Pharmacology Exam Remediation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Century Gothic" panose="020B0502020202020204" pitchFamily="34" charset="0"/>
                        </a:rPr>
                        <a:t>Medication Safety &amp; Pharmacology Exam Retest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Century Gothic" panose="020B0502020202020204" pitchFamily="34" charset="0"/>
                        </a:rPr>
                        <a:t>Hands on Skills Lab -</a:t>
                      </a:r>
                      <a:r>
                        <a:rPr lang="en-US" sz="1600" baseline="0" dirty="0">
                          <a:latin typeface="Century Gothic" panose="020B0502020202020204" pitchFamily="34" charset="0"/>
                        </a:rPr>
                        <a:t> I</a:t>
                      </a:r>
                      <a:r>
                        <a:rPr lang="en-US" sz="1600" dirty="0">
                          <a:latin typeface="Century Gothic" panose="020B0502020202020204" pitchFamily="34" charset="0"/>
                        </a:rPr>
                        <a:t>nitial Clinical Competencies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Century Gothic" panose="020B0502020202020204" pitchFamily="34" charset="0"/>
                        </a:rPr>
                        <a:t>Point of Care Testing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Century Gothic" panose="020B0502020202020204" pitchFamily="34" charset="0"/>
                        </a:rPr>
                        <a:t>EMR/CPOE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Century Gothic" panose="020B0502020202020204" pitchFamily="34" charset="0"/>
                        </a:rPr>
                        <a:t>Clinical Scenarios</a:t>
                      </a:r>
                    </a:p>
                    <a:p>
                      <a:pPr marL="171450" indent="-171450">
                        <a:buFont typeface="Arial" panose="020B0604020202020204" pitchFamily="34" charset="0"/>
                        <a:buChar char="•"/>
                      </a:pPr>
                      <a:r>
                        <a:rPr lang="en-US" sz="1600" dirty="0">
                          <a:latin typeface="Century Gothic" panose="020B0502020202020204" pitchFamily="34" charset="0"/>
                        </a:rPr>
                        <a:t>Introduction to Coding: Coding Overview</a:t>
                      </a:r>
                    </a:p>
                    <a:p>
                      <a:pPr marL="0" indent="0">
                        <a:buFont typeface="Arial" panose="020B0604020202020204" pitchFamily="34" charset="0"/>
                        <a:buNone/>
                      </a:pPr>
                      <a:r>
                        <a:rPr lang="en-US" sz="1600" dirty="0">
                          <a:latin typeface="Century Gothic" panose="020B0502020202020204" pitchFamily="34" charset="0"/>
                        </a:rPr>
                        <a:t>    </a:t>
                      </a:r>
                      <a:r>
                        <a:rPr lang="en-US" sz="1600" baseline="0" dirty="0">
                          <a:latin typeface="Century Gothic" panose="020B0502020202020204" pitchFamily="34" charset="0"/>
                        </a:rPr>
                        <a:t> </a:t>
                      </a:r>
                      <a:r>
                        <a:rPr lang="en-US" sz="1600" dirty="0">
                          <a:latin typeface="Century Gothic" panose="020B0502020202020204" pitchFamily="34" charset="0"/>
                        </a:rPr>
                        <a:t>ICD-10, CPT &amp; HCPCS</a:t>
                      </a:r>
                    </a:p>
                    <a:p>
                      <a:pPr marL="0" indent="0">
                        <a:buFont typeface="Arial" panose="020B0604020202020204" pitchFamily="34" charset="0"/>
                        <a:buNone/>
                      </a:pPr>
                      <a:endParaRPr lang="en-US" sz="1100" dirty="0">
                        <a:latin typeface="Century Gothic" panose="020B0502020202020204" pitchFamily="34" charset="0"/>
                      </a:endParaRPr>
                    </a:p>
                    <a:p>
                      <a:pPr marL="0" indent="0">
                        <a:buFont typeface="Arial" panose="020B0604020202020204" pitchFamily="34" charset="0"/>
                        <a:buNone/>
                      </a:pPr>
                      <a:endParaRPr lang="en-US" sz="1100" dirty="0">
                        <a:latin typeface="Century Gothic" panose="020B0502020202020204" pitchFamily="34" charset="0"/>
                      </a:endParaRPr>
                    </a:p>
                    <a:p>
                      <a:pPr marL="0" indent="0">
                        <a:buFont typeface="Arial" panose="020B0604020202020204" pitchFamily="34" charset="0"/>
                        <a:buNone/>
                      </a:pPr>
                      <a:endParaRPr lang="en-US" sz="1100" dirty="0">
                        <a:latin typeface="Century Gothic" panose="020B0502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22" name="TextBox 21"/>
          <p:cNvSpPr txBox="1"/>
          <p:nvPr/>
        </p:nvSpPr>
        <p:spPr>
          <a:xfrm>
            <a:off x="2136913" y="202892"/>
            <a:ext cx="4533900" cy="369332"/>
          </a:xfrm>
          <a:prstGeom prst="rect">
            <a:avLst/>
          </a:prstGeom>
          <a:solidFill>
            <a:srgbClr val="008C95"/>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charset="0"/>
              </a:rPr>
              <a:t>SKILL OPTIMIZATION</a:t>
            </a:r>
          </a:p>
        </p:txBody>
      </p:sp>
      <p:sp>
        <p:nvSpPr>
          <p:cNvPr id="29" name="Rectangle 28"/>
          <p:cNvSpPr/>
          <p:nvPr/>
        </p:nvSpPr>
        <p:spPr>
          <a:xfrm>
            <a:off x="2136913" y="555970"/>
            <a:ext cx="4533900" cy="5432079"/>
          </a:xfrm>
          <a:prstGeom prst="rect">
            <a:avLst/>
          </a:prstGeom>
          <a:noFill/>
          <a:ln w="6350">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38149132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18713"/>
            <a:ext cx="853440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8C95"/>
                </a:solidFill>
                <a:effectLst/>
                <a:uLnTx/>
                <a:uFillTx/>
                <a:latin typeface="Calibri" panose="020F0502020204030204" pitchFamily="34" charset="0"/>
                <a:ea typeface="+mn-ea"/>
                <a:cs typeface="+mn-cs"/>
              </a:rPr>
              <a:t>Clinical Care Team Redefined and Skill Optimized</a:t>
            </a:r>
          </a:p>
        </p:txBody>
      </p:sp>
      <p:sp>
        <p:nvSpPr>
          <p:cNvPr id="6" name="Rounded Rectangle 5"/>
          <p:cNvSpPr/>
          <p:nvPr/>
        </p:nvSpPr>
        <p:spPr>
          <a:xfrm>
            <a:off x="609599" y="1765243"/>
            <a:ext cx="2582891" cy="348615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7" name="Rounded Rectangle 6"/>
          <p:cNvSpPr/>
          <p:nvPr/>
        </p:nvSpPr>
        <p:spPr>
          <a:xfrm>
            <a:off x="1009628" y="1946213"/>
            <a:ext cx="1828800" cy="51435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RN / LPN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Clinical Assistant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a:ea typeface="+mn-ea"/>
              <a:cs typeface="+mn-cs"/>
            </a:endParaRPr>
          </a:p>
        </p:txBody>
      </p:sp>
      <p:sp>
        <p:nvSpPr>
          <p:cNvPr id="8" name="Rectangle 7"/>
          <p:cNvSpPr/>
          <p:nvPr/>
        </p:nvSpPr>
        <p:spPr>
          <a:xfrm>
            <a:off x="976871" y="2641533"/>
            <a:ext cx="2000250" cy="1600438"/>
          </a:xfrm>
          <a:prstGeom prst="rect">
            <a:avLst/>
          </a:prstGeom>
        </p:spPr>
        <p:txBody>
          <a:bodyPr wrap="square">
            <a:spAutoFit/>
          </a:bodyPr>
          <a:lstStyle/>
          <a:p>
            <a:pPr marL="130969" marR="0" lvl="0" indent="-13096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Ambulatory intake</a:t>
            </a:r>
          </a:p>
          <a:p>
            <a:pPr marL="130969" marR="0" lvl="0" indent="-13096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Message management</a:t>
            </a:r>
          </a:p>
          <a:p>
            <a:pPr marL="130969" marR="0" lvl="0" indent="-13096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Prescription refills</a:t>
            </a:r>
          </a:p>
          <a:p>
            <a:pPr marL="130969" marR="0" lvl="0" indent="-13096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Vaccine/Med administration</a:t>
            </a:r>
          </a:p>
          <a:p>
            <a:pPr marL="130969" marR="0" lvl="0" indent="-13096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Prior authorizations</a:t>
            </a:r>
          </a:p>
          <a:p>
            <a:pPr marL="130969" marR="0" lvl="0" indent="-13096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Result management</a:t>
            </a:r>
          </a:p>
        </p:txBody>
      </p:sp>
      <p:sp>
        <p:nvSpPr>
          <p:cNvPr id="9" name="Rounded Rectangle 8"/>
          <p:cNvSpPr/>
          <p:nvPr/>
        </p:nvSpPr>
        <p:spPr>
          <a:xfrm>
            <a:off x="3538850" y="1771650"/>
            <a:ext cx="4972036" cy="3486150"/>
          </a:xfrm>
          <a:prstGeom prst="round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0" name="Rounded Rectangle 9"/>
          <p:cNvSpPr/>
          <p:nvPr/>
        </p:nvSpPr>
        <p:spPr>
          <a:xfrm>
            <a:off x="3757600" y="1946213"/>
            <a:ext cx="1900237" cy="457200"/>
          </a:xfrm>
          <a:prstGeom prst="round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CMA Roomer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Content Placeholder 2"/>
          <p:cNvSpPr txBox="1">
            <a:spLocks/>
          </p:cNvSpPr>
          <p:nvPr/>
        </p:nvSpPr>
        <p:spPr bwMode="auto">
          <a:xfrm>
            <a:off x="3768685" y="2435204"/>
            <a:ext cx="2286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chemeClr val="bg1">
                    <a:lumMod val="50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bg1">
                    <a:lumMod val="50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chemeClr val="bg1">
                    <a:lumMod val="50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bg1">
                    <a:lumMod val="50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1400" b="1" i="0" u="none" strike="noStrike" kern="1200" cap="none" spc="0" normalizeH="0" baseline="0" noProof="0" dirty="0">
                <a:ln>
                  <a:noFill/>
                </a:ln>
                <a:solidFill>
                  <a:srgbClr val="006600"/>
                </a:solidFill>
                <a:effectLst/>
                <a:uLnTx/>
                <a:uFillTx/>
                <a:latin typeface="Calibri" panose="020F0502020204030204" pitchFamily="34" charset="0"/>
                <a:ea typeface="+mn-ea"/>
                <a:cs typeface="+mn-cs"/>
              </a:rPr>
              <a:t>Office Visit Care</a:t>
            </a:r>
            <a:endParaRPr kumimoji="0" lang="en-US" sz="1400" b="0" i="0" u="none" strike="noStrike" kern="1200" cap="none" spc="0" normalizeH="0" baseline="0" noProof="0" dirty="0">
              <a:ln>
                <a:noFill/>
              </a:ln>
              <a:solidFill>
                <a:srgbClr val="006600"/>
              </a:solidFill>
              <a:effectLst/>
              <a:uLnTx/>
              <a:uFillTx/>
              <a:latin typeface="Calibri" panose="020F0502020204030204" pitchFamily="34" charset="0"/>
              <a:ea typeface="+mn-ea"/>
              <a:cs typeface="+mn-cs"/>
            </a:endParaRPr>
          </a:p>
          <a:p>
            <a:pPr marL="130969" marR="0" lvl="0" indent="-1309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6600"/>
                </a:solidFill>
                <a:effectLst/>
                <a:uLnTx/>
                <a:uFillTx/>
                <a:latin typeface="Calibri" panose="020F0502020204030204" pitchFamily="34" charset="0"/>
                <a:ea typeface="+mn-ea"/>
                <a:cs typeface="+mn-cs"/>
              </a:rPr>
              <a:t>Ambulatory intake</a:t>
            </a:r>
          </a:p>
          <a:p>
            <a:pPr marL="130969" marR="0" lvl="0" indent="-1309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6600"/>
                </a:solidFill>
                <a:effectLst/>
                <a:uLnTx/>
                <a:uFillTx/>
                <a:latin typeface="Calibri" panose="020F0502020204030204" pitchFamily="34" charset="0"/>
                <a:ea typeface="+mn-ea"/>
                <a:cs typeface="+mn-cs"/>
              </a:rPr>
              <a:t>Vaccine /Med Administration</a:t>
            </a:r>
          </a:p>
          <a:p>
            <a:pPr marL="130969" marR="0" lvl="0" indent="-1309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6600"/>
                </a:solidFill>
                <a:effectLst/>
                <a:uLnTx/>
                <a:uFillTx/>
                <a:latin typeface="Calibri" panose="020F0502020204030204" pitchFamily="34" charset="0"/>
                <a:ea typeface="+mn-ea"/>
                <a:cs typeface="+mn-cs"/>
              </a:rPr>
              <a:t>Prescription refill pool</a:t>
            </a:r>
          </a:p>
          <a:p>
            <a:pPr marL="130969" marR="0" lvl="0" indent="-1309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06600"/>
                </a:solidFill>
                <a:effectLst/>
                <a:uLnTx/>
                <a:uFillTx/>
                <a:latin typeface="Calibri" panose="020F0502020204030204" pitchFamily="34" charset="0"/>
                <a:ea typeface="+mn-ea"/>
                <a:cs typeface="+mn-cs"/>
              </a:rPr>
              <a:t>Health maintenance review</a:t>
            </a:r>
          </a:p>
          <a:p>
            <a:pPr marL="130969" marR="0" lvl="0" indent="-1309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06600"/>
                </a:solidFill>
                <a:effectLst/>
                <a:uLnTx/>
                <a:uFillTx/>
                <a:latin typeface="Calibri" panose="020F0502020204030204" pitchFamily="34" charset="0"/>
                <a:ea typeface="+mn-ea"/>
                <a:cs typeface="+mn-cs"/>
              </a:rPr>
              <a:t>Daily huddle with Provider</a:t>
            </a:r>
          </a:p>
          <a:p>
            <a:pPr marL="130969" marR="0" lvl="0" indent="-1309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06600"/>
                </a:solidFill>
                <a:effectLst/>
                <a:uLnTx/>
                <a:uFillTx/>
                <a:latin typeface="Calibri" panose="020F0502020204030204" pitchFamily="34" charset="0"/>
                <a:ea typeface="+mn-ea"/>
                <a:cs typeface="+mn-cs"/>
              </a:rPr>
              <a:t>Pre-visit huddle with Provider</a:t>
            </a:r>
          </a:p>
          <a:p>
            <a:pPr marL="130969" marR="0" lvl="0" indent="-1309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06600"/>
                </a:solidFill>
                <a:effectLst/>
                <a:uLnTx/>
                <a:uFillTx/>
                <a:latin typeface="Calibri" panose="020F0502020204030204" pitchFamily="34" charset="0"/>
                <a:ea typeface="+mn-ea"/>
                <a:cs typeface="+mn-cs"/>
              </a:rPr>
              <a:t>Agenda Setting</a:t>
            </a:r>
          </a:p>
          <a:p>
            <a:pPr marL="130969" marR="0" lvl="0" indent="-1309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06600"/>
                </a:solidFill>
                <a:effectLst/>
                <a:uLnTx/>
                <a:uFillTx/>
                <a:latin typeface="Calibri" panose="020F0502020204030204" pitchFamily="34" charset="0"/>
                <a:ea typeface="+mn-ea"/>
                <a:cs typeface="+mn-cs"/>
              </a:rPr>
              <a:t>Point of care testing</a:t>
            </a:r>
          </a:p>
          <a:p>
            <a:pPr marL="130969" marR="0" lvl="0" indent="-1309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06600"/>
                </a:solidFill>
                <a:effectLst/>
                <a:uLnTx/>
                <a:uFillTx/>
                <a:latin typeface="Calibri" panose="020F0502020204030204" pitchFamily="34" charset="0"/>
                <a:ea typeface="+mn-ea"/>
                <a:cs typeface="+mn-cs"/>
              </a:rPr>
              <a:t>Order entry &amp; visit coding</a:t>
            </a:r>
          </a:p>
          <a:p>
            <a:pPr marL="130969" marR="0" lvl="0" indent="-1309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06600"/>
                </a:solidFill>
                <a:effectLst/>
                <a:uLnTx/>
                <a:uFillTx/>
                <a:latin typeface="Calibri" panose="020F0502020204030204" pitchFamily="34" charset="0"/>
                <a:ea typeface="+mn-ea"/>
                <a:cs typeface="+mn-cs"/>
              </a:rPr>
              <a:t>Pt education &amp; depart process</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1200" b="0" i="0" u="none" strike="noStrike" kern="1200" cap="none" spc="0" normalizeH="0" baseline="0" noProof="0" dirty="0">
              <a:ln>
                <a:noFill/>
              </a:ln>
              <a:solidFill>
                <a:srgbClr val="0066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1800" b="0" i="0" u="none" strike="noStrike" kern="1200" cap="none" spc="0" normalizeH="0" baseline="0" noProof="0" dirty="0">
              <a:ln>
                <a:noFill/>
              </a:ln>
              <a:solidFill>
                <a:srgbClr val="006600"/>
              </a:solidFill>
              <a:effectLst/>
              <a:uLnTx/>
              <a:uFillTx/>
              <a:latin typeface="Calibri" panose="020F0502020204030204" pitchFamily="34" charset="0"/>
              <a:ea typeface="+mn-ea"/>
              <a:cs typeface="+mn-cs"/>
            </a:endParaRPr>
          </a:p>
        </p:txBody>
      </p:sp>
      <p:sp>
        <p:nvSpPr>
          <p:cNvPr id="12" name="Rounded Rectangle 11"/>
          <p:cNvSpPr/>
          <p:nvPr/>
        </p:nvSpPr>
        <p:spPr>
          <a:xfrm>
            <a:off x="6112811" y="1914905"/>
            <a:ext cx="1943100" cy="457200"/>
          </a:xfrm>
          <a:prstGeom prst="round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CMA Flow Manager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3" name="TextBox 12"/>
          <p:cNvSpPr txBox="1"/>
          <p:nvPr/>
        </p:nvSpPr>
        <p:spPr>
          <a:xfrm>
            <a:off x="5887671" y="2366993"/>
            <a:ext cx="2514600" cy="1123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6600"/>
                </a:solidFill>
                <a:effectLst/>
                <a:uLnTx/>
                <a:uFillTx/>
                <a:latin typeface="Calibri" panose="020F0502020204030204" pitchFamily="34" charset="0"/>
                <a:ea typeface="+mn-ea"/>
                <a:cs typeface="+mn-cs"/>
              </a:rPr>
              <a:t>Gatekeeper to Provider</a:t>
            </a:r>
            <a:endParaRPr kumimoji="0" lang="en-US" sz="1200" b="0" i="0" u="none" strike="noStrike" kern="0" cap="none" spc="0" normalizeH="0" baseline="0" noProof="0" dirty="0">
              <a:ln>
                <a:noFill/>
              </a:ln>
              <a:solidFill>
                <a:srgbClr val="006600"/>
              </a:solidFill>
              <a:effectLst/>
              <a:uLnTx/>
              <a:uFillTx/>
              <a:latin typeface="Calibri" panose="020F0502020204030204" pitchFamily="34" charset="0"/>
              <a:ea typeface="+mn-ea"/>
              <a:cs typeface="+mn-cs"/>
            </a:endParaRPr>
          </a:p>
          <a:p>
            <a:pPr marL="130969" marR="0" lvl="0" indent="-13096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6600"/>
                </a:solidFill>
                <a:effectLst/>
                <a:uLnTx/>
                <a:uFillTx/>
                <a:latin typeface="Calibri" panose="020F0502020204030204" pitchFamily="34" charset="0"/>
                <a:ea typeface="+mn-ea"/>
                <a:cs typeface="Arial" panose="020B0604020202020204" pitchFamily="34" charset="0"/>
              </a:rPr>
              <a:t>Message management</a:t>
            </a:r>
          </a:p>
          <a:p>
            <a:pPr marL="130969" marR="0" lvl="0" indent="-13096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6600"/>
                </a:solidFill>
                <a:effectLst/>
                <a:uLnTx/>
                <a:uFillTx/>
                <a:latin typeface="Calibri" panose="020F0502020204030204" pitchFamily="34" charset="0"/>
                <a:ea typeface="+mn-ea"/>
                <a:cs typeface="Arial" panose="020B0604020202020204" pitchFamily="34" charset="0"/>
              </a:rPr>
              <a:t>Prior authorizations</a:t>
            </a:r>
          </a:p>
          <a:p>
            <a:pPr marL="130969" marR="0" lvl="0" indent="-13096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6600"/>
                </a:solidFill>
                <a:effectLst/>
                <a:uLnTx/>
                <a:uFillTx/>
                <a:latin typeface="Calibri" panose="020F0502020204030204" pitchFamily="34" charset="0"/>
                <a:ea typeface="+mn-ea"/>
                <a:cs typeface="Arial" panose="020B0604020202020204" pitchFamily="34" charset="0"/>
              </a:rPr>
              <a:t>Prescription refills</a:t>
            </a:r>
          </a:p>
          <a:p>
            <a:pPr marL="130969" marR="0" lvl="0" indent="-13096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sng" strike="noStrike" kern="0" cap="none" spc="0" normalizeH="0" baseline="0" noProof="0" dirty="0">
                <a:ln>
                  <a:noFill/>
                </a:ln>
                <a:solidFill>
                  <a:srgbClr val="006600"/>
                </a:solidFill>
                <a:effectLst/>
                <a:uLnTx/>
                <a:uFillTx/>
                <a:latin typeface="Calibri" panose="020F0502020204030204" pitchFamily="34" charset="0"/>
                <a:ea typeface="+mn-ea"/>
                <a:cs typeface="Arial" panose="020B0604020202020204" pitchFamily="34" charset="0"/>
              </a:rPr>
              <a:t>Lab tracking &amp; result management</a:t>
            </a:r>
          </a:p>
          <a:p>
            <a:pPr marL="130969" marR="0" lvl="0" indent="-13096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sng" strike="noStrike" kern="0" cap="none" spc="0" normalizeH="0" baseline="0" noProof="0" dirty="0">
                <a:ln>
                  <a:noFill/>
                </a:ln>
                <a:solidFill>
                  <a:srgbClr val="006600"/>
                </a:solidFill>
                <a:effectLst/>
                <a:uLnTx/>
                <a:uFillTx/>
                <a:latin typeface="Calibri" panose="020F0502020204030204" pitchFamily="34" charset="0"/>
                <a:ea typeface="+mn-ea"/>
                <a:cs typeface="Arial" panose="020B0604020202020204" pitchFamily="34" charset="0"/>
              </a:rPr>
              <a:t>Pre-visit planning</a:t>
            </a:r>
          </a:p>
        </p:txBody>
      </p:sp>
      <p:sp>
        <p:nvSpPr>
          <p:cNvPr id="14" name="Rounded Rectangle 13"/>
          <p:cNvSpPr/>
          <p:nvPr/>
        </p:nvSpPr>
        <p:spPr>
          <a:xfrm>
            <a:off x="6167865" y="3508319"/>
            <a:ext cx="1828800" cy="504483"/>
          </a:xfrm>
          <a:prstGeom prst="round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RNs - Nurse Supervisor / Triage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Rectangle 15"/>
          <p:cNvSpPr/>
          <p:nvPr/>
        </p:nvSpPr>
        <p:spPr>
          <a:xfrm>
            <a:off x="4649444" y="1303578"/>
            <a:ext cx="2676002"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6600"/>
                </a:solidFill>
                <a:effectLst/>
                <a:uLnTx/>
                <a:uFillTx/>
                <a:latin typeface="Calibri" panose="020F0502020204030204" pitchFamily="34" charset="0"/>
                <a:ea typeface="+mn-ea"/>
                <a:cs typeface="+mn-cs"/>
              </a:rPr>
              <a:t>After Care Model</a:t>
            </a:r>
          </a:p>
        </p:txBody>
      </p:sp>
      <p:sp>
        <p:nvSpPr>
          <p:cNvPr id="17" name="Rectangle 16"/>
          <p:cNvSpPr/>
          <p:nvPr/>
        </p:nvSpPr>
        <p:spPr>
          <a:xfrm>
            <a:off x="536592" y="1291196"/>
            <a:ext cx="2774872"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Before Care Model</a:t>
            </a:r>
          </a:p>
        </p:txBody>
      </p:sp>
      <p:sp>
        <p:nvSpPr>
          <p:cNvPr id="3" name="TextBox 2"/>
          <p:cNvSpPr txBox="1"/>
          <p:nvPr/>
        </p:nvSpPr>
        <p:spPr>
          <a:xfrm>
            <a:off x="5887672" y="4028264"/>
            <a:ext cx="2328863" cy="1477328"/>
          </a:xfrm>
          <a:prstGeom prst="rect">
            <a:avLst/>
          </a:prstGeom>
          <a:noFill/>
        </p:spPr>
        <p:txBody>
          <a:bodyPr wrap="square" rtlCol="0">
            <a:spAutoFit/>
          </a:bodyPr>
          <a:lstStyle/>
          <a:p>
            <a:pPr marL="128588" marR="0" lvl="0" indent="-1285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25" b="0" i="0" u="sng" strike="noStrike" kern="0" cap="none" spc="0" normalizeH="0" baseline="0" noProof="0" dirty="0">
                <a:ln>
                  <a:noFill/>
                </a:ln>
                <a:solidFill>
                  <a:srgbClr val="006600"/>
                </a:solidFill>
                <a:effectLst/>
                <a:uLnTx/>
                <a:uFillTx/>
                <a:latin typeface="Calibri" panose="020F0502020204030204" pitchFamily="34" charset="0"/>
                <a:ea typeface="+mn-ea"/>
                <a:cs typeface="+mn-cs"/>
              </a:rPr>
              <a:t>Preceptor/Nurse Supervisor</a:t>
            </a:r>
          </a:p>
          <a:p>
            <a:pPr marL="128588" marR="0" lvl="0" indent="-1285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25" b="0" i="0" u="sng" strike="noStrike" kern="0" cap="none" spc="0" normalizeH="0" baseline="0" noProof="0" dirty="0">
                <a:ln>
                  <a:noFill/>
                </a:ln>
                <a:solidFill>
                  <a:srgbClr val="006600"/>
                </a:solidFill>
                <a:effectLst/>
                <a:uLnTx/>
                <a:uFillTx/>
                <a:latin typeface="Calibri" panose="020F0502020204030204" pitchFamily="34" charset="0"/>
                <a:ea typeface="+mn-ea"/>
                <a:cs typeface="+mn-cs"/>
              </a:rPr>
              <a:t>Standard Triage Protocols allow RNs to work to the top of license</a:t>
            </a:r>
          </a:p>
          <a:p>
            <a:pPr marL="128588" marR="0" lvl="0" indent="-1285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25" b="0" i="0" u="sng" strike="noStrike" kern="0" cap="none" spc="0" normalizeH="0" baseline="0" noProof="0" dirty="0">
                <a:ln>
                  <a:noFill/>
                </a:ln>
                <a:solidFill>
                  <a:srgbClr val="006600"/>
                </a:solidFill>
                <a:effectLst/>
                <a:uLnTx/>
                <a:uFillTx/>
                <a:latin typeface="Calibri" panose="020F0502020204030204" pitchFamily="34" charset="0"/>
                <a:ea typeface="+mn-ea"/>
                <a:cs typeface="+mn-cs"/>
              </a:rPr>
              <a:t>Allows improved first call resolution for patient and reduction in provider messages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25" b="1" i="0" u="none" strike="noStrike" kern="0" cap="none" spc="0" normalizeH="0" baseline="0" noProof="0" dirty="0">
              <a:ln>
                <a:noFill/>
              </a:ln>
              <a:solidFill>
                <a:srgbClr val="00B050"/>
              </a:solidFill>
              <a:effectLst/>
              <a:uLnTx/>
              <a:uFillTx/>
              <a:latin typeface="Arial"/>
              <a:ea typeface="+mn-ea"/>
              <a:cs typeface="+mn-cs"/>
            </a:endParaRPr>
          </a:p>
          <a:p>
            <a:pPr marL="128588" marR="0" lvl="0" indent="-1285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25" b="1" i="0" u="none" strike="noStrike" kern="0" cap="none" spc="0" normalizeH="0" baseline="0" noProof="0" dirty="0">
              <a:ln>
                <a:noFill/>
              </a:ln>
              <a:solidFill>
                <a:srgbClr val="00B050"/>
              </a:solidFill>
              <a:effectLst/>
              <a:uLnTx/>
              <a:uFillTx/>
              <a:latin typeface="Arial"/>
              <a:ea typeface="+mn-ea"/>
              <a:cs typeface="+mn-cs"/>
            </a:endParaRPr>
          </a:p>
        </p:txBody>
      </p:sp>
      <p:sp>
        <p:nvSpPr>
          <p:cNvPr id="5" name="Slide Number Placeholder 4"/>
          <p:cNvSpPr>
            <a:spLocks noGrp="1"/>
          </p:cNvSpPr>
          <p:nvPr>
            <p:ph type="sldNum" sz="quarter" idx="4294967295"/>
          </p:nvPr>
        </p:nvSpPr>
        <p:spPr>
          <a:xfrm>
            <a:off x="7848600" y="5775325"/>
            <a:ext cx="1066800" cy="2127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25991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fade">
                                      <p:cBhvr>
                                        <p:cTn id="38" dur="500"/>
                                        <p:tgtEl>
                                          <p:spTgt spid="11">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fade">
                                      <p:cBhvr>
                                        <p:cTn id="41" dur="500"/>
                                        <p:tgtEl>
                                          <p:spTgt spid="11">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fade">
                                      <p:cBhvr>
                                        <p:cTn id="44" dur="500"/>
                                        <p:tgtEl>
                                          <p:spTgt spid="11">
                                            <p:txEl>
                                              <p:pRg st="2" end="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Effect transition="in" filter="fade">
                                      <p:cBhvr>
                                        <p:cTn id="47" dur="500"/>
                                        <p:tgtEl>
                                          <p:spTgt spid="1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xEl>
                                              <p:pRg st="4" end="4"/>
                                            </p:txEl>
                                          </p:spTgt>
                                        </p:tgtEl>
                                        <p:attrNameLst>
                                          <p:attrName>style.visibility</p:attrName>
                                        </p:attrNameLst>
                                      </p:cBhvr>
                                      <p:to>
                                        <p:strVal val="visible"/>
                                      </p:to>
                                    </p:set>
                                    <p:animEffect transition="in" filter="fade">
                                      <p:cBhvr>
                                        <p:cTn id="52" dur="500"/>
                                        <p:tgtEl>
                                          <p:spTgt spid="11">
                                            <p:txEl>
                                              <p:pRg st="4" end="4"/>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1">
                                            <p:txEl>
                                              <p:pRg st="5" end="5"/>
                                            </p:txEl>
                                          </p:spTgt>
                                        </p:tgtEl>
                                        <p:attrNameLst>
                                          <p:attrName>style.visibility</p:attrName>
                                        </p:attrNameLst>
                                      </p:cBhvr>
                                      <p:to>
                                        <p:strVal val="visible"/>
                                      </p:to>
                                    </p:set>
                                    <p:animEffect transition="in" filter="fade">
                                      <p:cBhvr>
                                        <p:cTn id="55" dur="500"/>
                                        <p:tgtEl>
                                          <p:spTgt spid="11">
                                            <p:txEl>
                                              <p:pRg st="5" end="5"/>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1">
                                            <p:txEl>
                                              <p:pRg st="6" end="6"/>
                                            </p:txEl>
                                          </p:spTgt>
                                        </p:tgtEl>
                                        <p:attrNameLst>
                                          <p:attrName>style.visibility</p:attrName>
                                        </p:attrNameLst>
                                      </p:cBhvr>
                                      <p:to>
                                        <p:strVal val="visible"/>
                                      </p:to>
                                    </p:set>
                                    <p:animEffect transition="in" filter="fade">
                                      <p:cBhvr>
                                        <p:cTn id="58" dur="500"/>
                                        <p:tgtEl>
                                          <p:spTgt spid="11">
                                            <p:txEl>
                                              <p:pRg st="6" end="6"/>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1">
                                            <p:txEl>
                                              <p:pRg st="7" end="7"/>
                                            </p:txEl>
                                          </p:spTgt>
                                        </p:tgtEl>
                                        <p:attrNameLst>
                                          <p:attrName>style.visibility</p:attrName>
                                        </p:attrNameLst>
                                      </p:cBhvr>
                                      <p:to>
                                        <p:strVal val="visible"/>
                                      </p:to>
                                    </p:set>
                                    <p:animEffect transition="in" filter="fade">
                                      <p:cBhvr>
                                        <p:cTn id="61" dur="500"/>
                                        <p:tgtEl>
                                          <p:spTgt spid="11">
                                            <p:txEl>
                                              <p:pRg st="7" end="7"/>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11">
                                            <p:txEl>
                                              <p:pRg st="8" end="8"/>
                                            </p:txEl>
                                          </p:spTgt>
                                        </p:tgtEl>
                                        <p:attrNameLst>
                                          <p:attrName>style.visibility</p:attrName>
                                        </p:attrNameLst>
                                      </p:cBhvr>
                                      <p:to>
                                        <p:strVal val="visible"/>
                                      </p:to>
                                    </p:set>
                                    <p:animEffect transition="in" filter="fade">
                                      <p:cBhvr>
                                        <p:cTn id="64" dur="500"/>
                                        <p:tgtEl>
                                          <p:spTgt spid="11">
                                            <p:txEl>
                                              <p:pRg st="8" end="8"/>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11">
                                            <p:txEl>
                                              <p:pRg st="9" end="9"/>
                                            </p:txEl>
                                          </p:spTgt>
                                        </p:tgtEl>
                                        <p:attrNameLst>
                                          <p:attrName>style.visibility</p:attrName>
                                        </p:attrNameLst>
                                      </p:cBhvr>
                                      <p:to>
                                        <p:strVal val="visible"/>
                                      </p:to>
                                    </p:set>
                                    <p:animEffect transition="in" filter="fade">
                                      <p:cBhvr>
                                        <p:cTn id="67" dur="500"/>
                                        <p:tgtEl>
                                          <p:spTgt spid="11">
                                            <p:txEl>
                                              <p:pRg st="9" end="9"/>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11">
                                            <p:txEl>
                                              <p:pRg st="10" end="10"/>
                                            </p:txEl>
                                          </p:spTgt>
                                        </p:tgtEl>
                                        <p:attrNameLst>
                                          <p:attrName>style.visibility</p:attrName>
                                        </p:attrNameLst>
                                      </p:cBhvr>
                                      <p:to>
                                        <p:strVal val="visible"/>
                                      </p:to>
                                    </p:set>
                                    <p:animEffect transition="in" filter="fade">
                                      <p:cBhvr>
                                        <p:cTn id="70" dur="500"/>
                                        <p:tgtEl>
                                          <p:spTgt spid="11">
                                            <p:txEl>
                                              <p:pRg st="10" end="1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3">
                                            <p:txEl>
                                              <p:pRg st="0" end="0"/>
                                            </p:txEl>
                                          </p:spTgt>
                                        </p:tgtEl>
                                        <p:attrNameLst>
                                          <p:attrName>style.visibility</p:attrName>
                                        </p:attrNameLst>
                                      </p:cBhvr>
                                      <p:to>
                                        <p:strVal val="visible"/>
                                      </p:to>
                                    </p:set>
                                    <p:animEffect transition="in" filter="fade">
                                      <p:cBhvr>
                                        <p:cTn id="75" dur="500"/>
                                        <p:tgtEl>
                                          <p:spTgt spid="13">
                                            <p:txEl>
                                              <p:pRg st="0" end="0"/>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13">
                                            <p:txEl>
                                              <p:pRg st="1" end="1"/>
                                            </p:txEl>
                                          </p:spTgt>
                                        </p:tgtEl>
                                        <p:attrNameLst>
                                          <p:attrName>style.visibility</p:attrName>
                                        </p:attrNameLst>
                                      </p:cBhvr>
                                      <p:to>
                                        <p:strVal val="visible"/>
                                      </p:to>
                                    </p:set>
                                    <p:animEffect transition="in" filter="fade">
                                      <p:cBhvr>
                                        <p:cTn id="78" dur="500"/>
                                        <p:tgtEl>
                                          <p:spTgt spid="13">
                                            <p:txEl>
                                              <p:pRg st="1" end="1"/>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13">
                                            <p:txEl>
                                              <p:pRg st="2" end="2"/>
                                            </p:txEl>
                                          </p:spTgt>
                                        </p:tgtEl>
                                        <p:attrNameLst>
                                          <p:attrName>style.visibility</p:attrName>
                                        </p:attrNameLst>
                                      </p:cBhvr>
                                      <p:to>
                                        <p:strVal val="visible"/>
                                      </p:to>
                                    </p:set>
                                    <p:animEffect transition="in" filter="fade">
                                      <p:cBhvr>
                                        <p:cTn id="81" dur="500"/>
                                        <p:tgtEl>
                                          <p:spTgt spid="13">
                                            <p:txEl>
                                              <p:pRg st="2" end="2"/>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13">
                                            <p:txEl>
                                              <p:pRg st="3" end="3"/>
                                            </p:txEl>
                                          </p:spTgt>
                                        </p:tgtEl>
                                        <p:attrNameLst>
                                          <p:attrName>style.visibility</p:attrName>
                                        </p:attrNameLst>
                                      </p:cBhvr>
                                      <p:to>
                                        <p:strVal val="visible"/>
                                      </p:to>
                                    </p:set>
                                    <p:animEffect transition="in" filter="fade">
                                      <p:cBhvr>
                                        <p:cTn id="84" dur="500"/>
                                        <p:tgtEl>
                                          <p:spTgt spid="13">
                                            <p:txEl>
                                              <p:pRg st="3" end="3"/>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3">
                                            <p:txEl>
                                              <p:pRg st="4" end="4"/>
                                            </p:txEl>
                                          </p:spTgt>
                                        </p:tgtEl>
                                        <p:attrNameLst>
                                          <p:attrName>style.visibility</p:attrName>
                                        </p:attrNameLst>
                                      </p:cBhvr>
                                      <p:to>
                                        <p:strVal val="visible"/>
                                      </p:to>
                                    </p:set>
                                    <p:animEffect transition="in" filter="fade">
                                      <p:cBhvr>
                                        <p:cTn id="89" dur="500"/>
                                        <p:tgtEl>
                                          <p:spTgt spid="13">
                                            <p:txEl>
                                              <p:pRg st="4" end="4"/>
                                            </p:txEl>
                                          </p:spTgt>
                                        </p:tgtEl>
                                      </p:cBhvr>
                                    </p:animEffect>
                                  </p:childTnLst>
                                </p:cTn>
                              </p:par>
                              <p:par>
                                <p:cTn id="90" presetID="10" presetClass="entr" presetSubtype="0" fill="hold" nodeType="withEffect">
                                  <p:stCondLst>
                                    <p:cond delay="0"/>
                                  </p:stCondLst>
                                  <p:childTnLst>
                                    <p:set>
                                      <p:cBhvr>
                                        <p:cTn id="91" dur="1" fill="hold">
                                          <p:stCondLst>
                                            <p:cond delay="0"/>
                                          </p:stCondLst>
                                        </p:cTn>
                                        <p:tgtEl>
                                          <p:spTgt spid="13">
                                            <p:txEl>
                                              <p:pRg st="5" end="5"/>
                                            </p:txEl>
                                          </p:spTgt>
                                        </p:tgtEl>
                                        <p:attrNameLst>
                                          <p:attrName>style.visibility</p:attrName>
                                        </p:attrNameLst>
                                      </p:cBhvr>
                                      <p:to>
                                        <p:strVal val="visible"/>
                                      </p:to>
                                    </p:set>
                                    <p:animEffect transition="in" filter="fade">
                                      <p:cBhvr>
                                        <p:cTn id="92" dur="500"/>
                                        <p:tgtEl>
                                          <p:spTgt spid="13">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P spid="12" grpId="0" animBg="1"/>
      <p:bldP spid="14" grpId="0" animBg="1"/>
      <p:bldP spid="16" grpId="0"/>
      <p:bldP spid="1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11200" y="914400"/>
            <a:ext cx="7848600" cy="609600"/>
          </a:xfrm>
          <a:prstGeom prst="roundRect">
            <a:avLst/>
          </a:prstGeom>
          <a:solidFill>
            <a:srgbClr val="219AA3"/>
          </a:solidFill>
          <a:ln w="28575">
            <a:solidFill>
              <a:srgbClr val="58585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mn-cs"/>
              </a:rPr>
              <a:t>MISSION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7" name="Rounded Rectangle 6"/>
          <p:cNvSpPr/>
          <p:nvPr/>
        </p:nvSpPr>
        <p:spPr>
          <a:xfrm>
            <a:off x="711200" y="3054920"/>
            <a:ext cx="7848600" cy="602683"/>
          </a:xfrm>
          <a:prstGeom prst="roundRect">
            <a:avLst/>
          </a:prstGeom>
          <a:solidFill>
            <a:srgbClr val="219AA3"/>
          </a:solidFill>
          <a:ln w="28575">
            <a:solidFill>
              <a:srgbClr val="58585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mn-cs"/>
              </a:rPr>
              <a:t>VISION</a:t>
            </a:r>
          </a:p>
        </p:txBody>
      </p:sp>
      <p:sp>
        <p:nvSpPr>
          <p:cNvPr id="3" name="Rectangle 2"/>
          <p:cNvSpPr/>
          <p:nvPr/>
        </p:nvSpPr>
        <p:spPr>
          <a:xfrm>
            <a:off x="672488" y="1890365"/>
            <a:ext cx="7926024"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To improve health, elevate hope, and advance healing – for all</a:t>
            </a:r>
          </a:p>
        </p:txBody>
      </p:sp>
      <p:sp>
        <p:nvSpPr>
          <p:cNvPr id="4" name="Rectangle 3"/>
          <p:cNvSpPr/>
          <p:nvPr/>
        </p:nvSpPr>
        <p:spPr>
          <a:xfrm>
            <a:off x="533400" y="4023968"/>
            <a:ext cx="78486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To be the first and best choice for care</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2590361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743200"/>
            <a:ext cx="5943600" cy="685800"/>
          </a:xfrm>
        </p:spPr>
        <p:txBody>
          <a:bodyPr rtlCol="0">
            <a:normAutofit fontScale="90000"/>
          </a:bodyPr>
          <a:lstStyle/>
          <a:p>
            <a:pPr eaLnBrk="1" fontAlgn="auto" hangingPunct="1">
              <a:spcAft>
                <a:spcPts val="0"/>
              </a:spcAft>
              <a:defRPr/>
            </a:pPr>
            <a:r>
              <a:rPr lang="en-US" dirty="0"/>
              <a:t>2017 Quality &amp; Patient Experience Goals</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018033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 name="Text Box 20"/>
          <p:cNvSpPr txBox="1">
            <a:spLocks noChangeArrowheads="1"/>
          </p:cNvSpPr>
          <p:nvPr/>
        </p:nvSpPr>
        <p:spPr bwMode="auto">
          <a:xfrm>
            <a:off x="1295400" y="4101855"/>
            <a:ext cx="4876800" cy="369332"/>
          </a:xfrm>
          <a:prstGeom prst="rect">
            <a:avLst/>
          </a:prstGeom>
          <a:solidFill>
            <a:schemeClr val="tx2">
              <a:lumMod val="40000"/>
              <a:lumOff val="60000"/>
            </a:schemeClr>
          </a:solidFill>
          <a:ln w="12700">
            <a:solidFill>
              <a:schemeClr val="tx1"/>
            </a:solidFill>
            <a:miter lim="800000"/>
            <a:headEnd/>
            <a:tailEnd/>
          </a:ln>
          <a:effectLst/>
          <a:extLst/>
        </p:spPr>
        <p:txBody>
          <a:bodyPr wrap="square">
            <a:spAutoFit/>
          </a:bodyPr>
          <a:lstStyle>
            <a:lvl1pPr eaLnBrk="0" hangingPunct="0">
              <a:defRPr sz="24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itchFamily="18" charset="0"/>
                <a:ea typeface="ヒラギノ角ゴ ProN W3"/>
                <a:cs typeface="ヒラギノ角ゴ ProN W3"/>
                <a:sym typeface="Arial" pitchFamily="34" charset="0"/>
              </a:rPr>
              <a:t>Business Units Affirm Goals</a:t>
            </a:r>
          </a:p>
        </p:txBody>
      </p:sp>
      <p:sp>
        <p:nvSpPr>
          <p:cNvPr id="16386" name="Rectangle 2"/>
          <p:cNvSpPr>
            <a:spLocks noChangeArrowheads="1"/>
          </p:cNvSpPr>
          <p:nvPr/>
        </p:nvSpPr>
        <p:spPr bwMode="auto">
          <a:xfrm>
            <a:off x="317288" y="1930186"/>
            <a:ext cx="7620000" cy="730487"/>
          </a:xfrm>
          <a:prstGeom prst="rect">
            <a:avLst/>
          </a:prstGeom>
          <a:solidFill>
            <a:schemeClr val="bg1">
              <a:lumMod val="75000"/>
            </a:schemeClr>
          </a:solidFill>
          <a:ln w="12700">
            <a:solidFill>
              <a:schemeClr val="tx1"/>
            </a:solidFill>
            <a:miter lim="800000"/>
            <a:headEnd/>
            <a:tailEnd/>
          </a:ln>
          <a:effectLs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6147" name="Text Box 3"/>
          <p:cNvSpPr txBox="1">
            <a:spLocks noChangeArrowheads="1"/>
          </p:cNvSpPr>
          <p:nvPr/>
        </p:nvSpPr>
        <p:spPr bwMode="auto">
          <a:xfrm>
            <a:off x="1752600" y="4551680"/>
            <a:ext cx="3939804" cy="369332"/>
          </a:xfrm>
          <a:prstGeom prst="rect">
            <a:avLst/>
          </a:prstGeom>
          <a:solidFill>
            <a:srgbClr val="FFC000"/>
          </a:solidFill>
          <a:ln w="12700">
            <a:solidFill>
              <a:schemeClr val="tx1"/>
            </a:solidFill>
            <a:miter lim="800000"/>
            <a:headEnd/>
            <a:tailEnd/>
          </a:ln>
          <a:effectLst/>
          <a:extLst/>
        </p:spPr>
        <p:txBody>
          <a:bodyPr wrap="square">
            <a:spAutoFit/>
          </a:bodyPr>
          <a:lstStyle>
            <a:lvl1pPr eaLnBrk="0" hangingPunct="0">
              <a:defRPr sz="24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itchFamily="18" charset="0"/>
                <a:ea typeface="ヒラギノ角ゴ ProN W3"/>
                <a:cs typeface="ヒラギノ角ゴ ProN W3"/>
                <a:sym typeface="Arial" pitchFamily="34" charset="0"/>
              </a:rPr>
              <a:t>QCC: Endorses 2017 Goal Targets</a:t>
            </a:r>
          </a:p>
        </p:txBody>
      </p:sp>
      <p:sp>
        <p:nvSpPr>
          <p:cNvPr id="16388" name="Text Box 4"/>
          <p:cNvSpPr txBox="1">
            <a:spLocks noChangeArrowheads="1"/>
          </p:cNvSpPr>
          <p:nvPr/>
        </p:nvSpPr>
        <p:spPr bwMode="auto">
          <a:xfrm>
            <a:off x="2382520" y="2058278"/>
            <a:ext cx="1371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itchFamily="18" charset="0"/>
                <a:ea typeface="ヒラギノ角ゴ ProN W3" charset="-128"/>
                <a:cs typeface="Arial" charset="0"/>
                <a:sym typeface="Arial" pitchFamily="34" charset="0"/>
              </a:rPr>
              <a:t>Continuing Care</a:t>
            </a:r>
          </a:p>
        </p:txBody>
      </p:sp>
      <p:sp>
        <p:nvSpPr>
          <p:cNvPr id="16389" name="Text Box 5"/>
          <p:cNvSpPr txBox="1">
            <a:spLocks noChangeArrowheads="1"/>
          </p:cNvSpPr>
          <p:nvPr/>
        </p:nvSpPr>
        <p:spPr bwMode="auto">
          <a:xfrm>
            <a:off x="1391920" y="2058278"/>
            <a:ext cx="99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itchFamily="18" charset="0"/>
                <a:ea typeface="ヒラギノ角ゴ ProN W3" charset="-128"/>
                <a:cs typeface="Arial" charset="0"/>
                <a:sym typeface="Arial" pitchFamily="34" charset="0"/>
              </a:rPr>
              <a:t>Acute Care</a:t>
            </a:r>
          </a:p>
        </p:txBody>
      </p:sp>
      <p:sp>
        <p:nvSpPr>
          <p:cNvPr id="16390" name="Text Box 6"/>
          <p:cNvSpPr txBox="1">
            <a:spLocks noChangeArrowheads="1"/>
          </p:cNvSpPr>
          <p:nvPr/>
        </p:nvSpPr>
        <p:spPr bwMode="auto">
          <a:xfrm>
            <a:off x="3754120" y="2075899"/>
            <a:ext cx="12783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itchFamily="18" charset="0"/>
                <a:ea typeface="ヒラギノ角ゴ ProN W3" charset="-128"/>
                <a:cs typeface="Arial" charset="0"/>
                <a:sym typeface="Arial" pitchFamily="34" charset="0"/>
              </a:rPr>
              <a:t>Service Lines</a:t>
            </a:r>
          </a:p>
        </p:txBody>
      </p:sp>
      <p:sp>
        <p:nvSpPr>
          <p:cNvPr id="16391" name="Text Box 7"/>
          <p:cNvSpPr txBox="1">
            <a:spLocks noChangeArrowheads="1"/>
          </p:cNvSpPr>
          <p:nvPr/>
        </p:nvSpPr>
        <p:spPr bwMode="auto">
          <a:xfrm>
            <a:off x="205476" y="2058278"/>
            <a:ext cx="1371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itchFamily="18" charset="0"/>
                <a:ea typeface="ヒラギノ角ゴ ProN W3" charset="-128"/>
                <a:cs typeface="Arial" charset="0"/>
                <a:sym typeface="Arial" pitchFamily="34" charset="0"/>
              </a:rPr>
              <a:t>Medical Groups</a:t>
            </a:r>
          </a:p>
        </p:txBody>
      </p:sp>
      <p:sp>
        <p:nvSpPr>
          <p:cNvPr id="16392" name="Text Box 8"/>
          <p:cNvSpPr txBox="1">
            <a:spLocks noChangeArrowheads="1"/>
          </p:cNvSpPr>
          <p:nvPr/>
        </p:nvSpPr>
        <p:spPr bwMode="auto">
          <a:xfrm>
            <a:off x="4897120" y="2058278"/>
            <a:ext cx="2133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itchFamily="18" charset="0"/>
                <a:ea typeface="ヒラギノ角ゴ ProN W3" charset="-128"/>
                <a:cs typeface="Arial" charset="0"/>
                <a:sym typeface="Arial" pitchFamily="34" charset="0"/>
              </a:rPr>
              <a:t>CHS Clinical Leadership Groups</a:t>
            </a:r>
          </a:p>
        </p:txBody>
      </p:sp>
      <p:sp>
        <p:nvSpPr>
          <p:cNvPr id="16393" name="Text Box 9"/>
          <p:cNvSpPr txBox="1">
            <a:spLocks noChangeArrowheads="1"/>
          </p:cNvSpPr>
          <p:nvPr/>
        </p:nvSpPr>
        <p:spPr bwMode="auto">
          <a:xfrm>
            <a:off x="1524000" y="1469628"/>
            <a:ext cx="4923183" cy="369332"/>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itchFamily="18" charset="0"/>
                <a:ea typeface="ヒラギノ角ゴ ProN W3" charset="-128"/>
                <a:cs typeface="Arial" charset="0"/>
                <a:sym typeface="Arial" pitchFamily="34" charset="0"/>
              </a:rPr>
              <a:t>CHS Quality &amp; Patient Experience Goal Planning</a:t>
            </a:r>
          </a:p>
        </p:txBody>
      </p:sp>
      <p:sp>
        <p:nvSpPr>
          <p:cNvPr id="16395" name="Text Box 11"/>
          <p:cNvSpPr txBox="1">
            <a:spLocks noChangeArrowheads="1"/>
          </p:cNvSpPr>
          <p:nvPr/>
        </p:nvSpPr>
        <p:spPr bwMode="auto">
          <a:xfrm>
            <a:off x="609600" y="2754868"/>
            <a:ext cx="6139444" cy="369332"/>
          </a:xfrm>
          <a:prstGeom prst="rect">
            <a:avLst/>
          </a:prstGeom>
          <a:solidFill>
            <a:schemeClr val="accent2">
              <a:lumMod val="60000"/>
              <a:lumOff val="40000"/>
            </a:schemeClr>
          </a:solidFill>
          <a:ln w="12700">
            <a:solidFill>
              <a:schemeClr val="tx1"/>
            </a:solidFill>
            <a:miter lim="800000"/>
            <a:headEnd/>
            <a:tailEnd/>
          </a:ln>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itchFamily="18" charset="0"/>
                <a:ea typeface="ヒラギノ角ゴ ProN W3" charset="-128"/>
                <a:cs typeface="Arial" charset="0"/>
                <a:sym typeface="Arial" pitchFamily="34" charset="0"/>
              </a:rPr>
              <a:t>CHS Quality &amp; Patient Experience Goals Retreat</a:t>
            </a:r>
          </a:p>
        </p:txBody>
      </p:sp>
      <p:sp>
        <p:nvSpPr>
          <p:cNvPr id="16397" name="Text Box 13"/>
          <p:cNvSpPr txBox="1">
            <a:spLocks noChangeArrowheads="1"/>
          </p:cNvSpPr>
          <p:nvPr/>
        </p:nvSpPr>
        <p:spPr bwMode="auto">
          <a:xfrm>
            <a:off x="6447182" y="1469628"/>
            <a:ext cx="1172818" cy="369332"/>
          </a:xfrm>
          <a:prstGeom prst="rect">
            <a:avLst/>
          </a:prstGeom>
          <a:solidFill>
            <a:srgbClr val="008080"/>
          </a:solidFill>
          <a:ln w="12700">
            <a:solidFill>
              <a:schemeClr val="tx1"/>
            </a:solidFill>
            <a:miter lim="800000"/>
            <a:headEnd/>
            <a:tailEnd/>
          </a:ln>
          <a:effectLs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itchFamily="18" charset="0"/>
                <a:ea typeface="ヒラギノ角ゴ ProN W3" charset="-128"/>
                <a:cs typeface="Arial" charset="0"/>
                <a:sym typeface="Arial" pitchFamily="34" charset="0"/>
              </a:rPr>
              <a:t>May/June</a:t>
            </a:r>
          </a:p>
        </p:txBody>
      </p:sp>
      <p:sp>
        <p:nvSpPr>
          <p:cNvPr id="16398" name="Text Box 14"/>
          <p:cNvSpPr txBox="1">
            <a:spLocks noChangeArrowheads="1"/>
          </p:cNvSpPr>
          <p:nvPr/>
        </p:nvSpPr>
        <p:spPr bwMode="auto">
          <a:xfrm>
            <a:off x="6749043" y="2754868"/>
            <a:ext cx="1688507" cy="369332"/>
          </a:xfrm>
          <a:prstGeom prst="rect">
            <a:avLst/>
          </a:prstGeom>
          <a:solidFill>
            <a:srgbClr val="008080"/>
          </a:solidFill>
          <a:ln w="12700">
            <a:solidFill>
              <a:schemeClr val="tx1"/>
            </a:solidFill>
            <a:miter lim="800000"/>
            <a:headEnd/>
            <a:tailEnd/>
          </a:ln>
          <a:effectLs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itchFamily="18" charset="0"/>
                <a:ea typeface="ヒラギノ角ゴ ProN W3" charset="-128"/>
                <a:cs typeface="Arial" charset="0"/>
                <a:sym typeface="Arial" pitchFamily="34" charset="0"/>
              </a:rPr>
              <a:t>July 20, 2016</a:t>
            </a:r>
          </a:p>
        </p:txBody>
      </p:sp>
      <p:sp>
        <p:nvSpPr>
          <p:cNvPr id="16399" name="Text Box 15"/>
          <p:cNvSpPr txBox="1">
            <a:spLocks noChangeArrowheads="1"/>
          </p:cNvSpPr>
          <p:nvPr/>
        </p:nvSpPr>
        <p:spPr bwMode="auto">
          <a:xfrm>
            <a:off x="5692404" y="4551680"/>
            <a:ext cx="1861556" cy="369332"/>
          </a:xfrm>
          <a:prstGeom prst="rect">
            <a:avLst/>
          </a:prstGeom>
          <a:solidFill>
            <a:srgbClr val="008080"/>
          </a:solidFill>
          <a:ln w="12700">
            <a:solidFill>
              <a:schemeClr val="tx1"/>
            </a:solidFill>
            <a:miter lim="800000"/>
            <a:headEnd/>
            <a:tailEnd/>
          </a:ln>
          <a:effectLs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itchFamily="18" charset="0"/>
                <a:ea typeface="ヒラギノ角ゴ ProN W3" charset="-128"/>
                <a:cs typeface="Arial" charset="0"/>
                <a:sym typeface="Arial" pitchFamily="34" charset="0"/>
              </a:rPr>
              <a:t>Nov 15, 2016</a:t>
            </a:r>
          </a:p>
        </p:txBody>
      </p:sp>
      <p:sp>
        <p:nvSpPr>
          <p:cNvPr id="16401" name="Text Box 17"/>
          <p:cNvSpPr txBox="1">
            <a:spLocks noChangeArrowheads="1"/>
          </p:cNvSpPr>
          <p:nvPr/>
        </p:nvSpPr>
        <p:spPr bwMode="auto">
          <a:xfrm>
            <a:off x="1752600" y="5001818"/>
            <a:ext cx="4683760" cy="646331"/>
          </a:xfrm>
          <a:prstGeom prst="rect">
            <a:avLst/>
          </a:prstGeom>
          <a:solidFill>
            <a:srgbClr val="FFC000"/>
          </a:solidFill>
          <a:ln w="12700">
            <a:solidFill>
              <a:schemeClr val="tx1"/>
            </a:solidFill>
            <a:miter lim="800000"/>
            <a:headEnd/>
            <a:tailEnd/>
          </a:ln>
          <a:effectLs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itchFamily="18" charset="0"/>
                <a:ea typeface="ヒラギノ角ゴ ProN W3" charset="-128"/>
                <a:cs typeface="Arial" charset="0"/>
                <a:sym typeface="Arial" pitchFamily="34" charset="0"/>
              </a:rPr>
              <a:t>QCC Chair Reviews Specific Goals                                 Final Goals Published to BOC for Comment</a:t>
            </a:r>
          </a:p>
        </p:txBody>
      </p:sp>
      <p:sp>
        <p:nvSpPr>
          <p:cNvPr id="16402" name="Text Box 18"/>
          <p:cNvSpPr txBox="1">
            <a:spLocks noChangeArrowheads="1"/>
          </p:cNvSpPr>
          <p:nvPr/>
        </p:nvSpPr>
        <p:spPr bwMode="auto">
          <a:xfrm>
            <a:off x="6400800" y="5001817"/>
            <a:ext cx="1164716" cy="646331"/>
          </a:xfrm>
          <a:prstGeom prst="rect">
            <a:avLst/>
          </a:prstGeom>
          <a:solidFill>
            <a:srgbClr val="008080"/>
          </a:solidFill>
          <a:ln w="12700">
            <a:solidFill>
              <a:schemeClr val="tx1"/>
            </a:solidFill>
            <a:miter lim="800000"/>
            <a:headEnd/>
            <a:tailEnd/>
          </a:ln>
          <a:effectLst/>
          <a:extLst/>
        </p:spPr>
        <p:txBody>
          <a:bodyPr wrap="square">
            <a:spAutoFit/>
          </a:bodyPr>
          <a:lstStyle>
            <a:defPPr>
              <a:defRPr lang="en-US"/>
            </a:defPPr>
            <a:lvl1pPr algn="ctr" eaLnBrk="1" hangingPunct="1">
              <a:spcBef>
                <a:spcPct val="50000"/>
              </a:spcBef>
              <a:defRPr sz="2000">
                <a:solidFill>
                  <a:schemeClr val="bg1"/>
                </a:solidFill>
                <a:latin typeface="Times New Roman" pitchFamily="18" charset="0"/>
                <a:ea typeface="ヒラギノ角ゴ ProN W3"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defTabSz="457200" eaLnBrk="0" fontAlgn="base" hangingPunct="0">
              <a:spcBef>
                <a:spcPct val="0"/>
              </a:spcBef>
              <a:spcAft>
                <a:spcPct val="0"/>
              </a:spcAft>
            </a:lvl6pPr>
            <a:lvl7pPr marL="2971800" indent="-228600" defTabSz="457200" eaLnBrk="0" fontAlgn="base" hangingPunct="0">
              <a:spcBef>
                <a:spcPct val="0"/>
              </a:spcBef>
              <a:spcAft>
                <a:spcPct val="0"/>
              </a:spcAft>
            </a:lvl7pPr>
            <a:lvl8pPr marL="3429000" indent="-228600" defTabSz="457200" eaLnBrk="0" fontAlgn="base" hangingPunct="0">
              <a:spcBef>
                <a:spcPct val="0"/>
              </a:spcBef>
              <a:spcAft>
                <a:spcPct val="0"/>
              </a:spcAft>
            </a:lvl8pPr>
            <a:lvl9pPr marL="3886200" indent="-228600" defTabSz="457200" eaLnBrk="0" fontAlgn="base" hangingPunct="0">
              <a:spcBef>
                <a:spcPct val="0"/>
              </a:spcBef>
              <a:spcAft>
                <a:spcPct val="0"/>
              </a:spcAft>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itchFamily="18" charset="0"/>
                <a:ea typeface="ヒラギノ角ゴ ProN W3" charset="-128"/>
                <a:cs typeface="Arial" charset="0"/>
                <a:sym typeface="Arial" pitchFamily="34" charset="0"/>
              </a:rPr>
              <a:t>Dec 13, 2016</a:t>
            </a:r>
          </a:p>
        </p:txBody>
      </p:sp>
      <p:sp>
        <p:nvSpPr>
          <p:cNvPr id="16403" name="Text Box 19"/>
          <p:cNvSpPr txBox="1">
            <a:spLocks noChangeArrowheads="1"/>
          </p:cNvSpPr>
          <p:nvPr/>
        </p:nvSpPr>
        <p:spPr bwMode="auto">
          <a:xfrm>
            <a:off x="6879120" y="2075899"/>
            <a:ext cx="121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itchFamily="18" charset="0"/>
                <a:ea typeface="ヒラギノ角ゴ ProN W3" charset="-128"/>
                <a:cs typeface="Arial" charset="0"/>
                <a:sym typeface="Arial" pitchFamily="34" charset="0"/>
              </a:rPr>
              <a:t>CHS QSOCs</a:t>
            </a:r>
          </a:p>
        </p:txBody>
      </p:sp>
      <p:sp>
        <p:nvSpPr>
          <p:cNvPr id="6166" name="Text Box 22"/>
          <p:cNvSpPr txBox="1">
            <a:spLocks noChangeArrowheads="1"/>
          </p:cNvSpPr>
          <p:nvPr/>
        </p:nvSpPr>
        <p:spPr bwMode="auto">
          <a:xfrm>
            <a:off x="1295400" y="3657600"/>
            <a:ext cx="4876800" cy="369332"/>
          </a:xfrm>
          <a:prstGeom prst="rect">
            <a:avLst/>
          </a:prstGeom>
          <a:solidFill>
            <a:schemeClr val="tx2">
              <a:lumMod val="40000"/>
              <a:lumOff val="60000"/>
            </a:schemeClr>
          </a:solidFill>
          <a:ln w="12700">
            <a:solidFill>
              <a:schemeClr val="tx1"/>
            </a:solidFill>
            <a:miter lim="800000"/>
            <a:headEnd/>
            <a:tailEnd/>
          </a:ln>
          <a:effectLst/>
          <a:extLst/>
        </p:spPr>
        <p:txBody>
          <a:bodyPr wrap="square">
            <a:spAutoFit/>
          </a:bodyPr>
          <a:lstStyle>
            <a:lvl1pPr eaLnBrk="0" hangingPunct="0">
              <a:defRPr sz="24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a:cs typeface="ヒラギノ角ゴ ProN W3"/>
                <a:sym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itchFamily="18" charset="0"/>
                <a:ea typeface="ヒラギノ角ゴ ProN W3"/>
                <a:cs typeface="ヒラギノ角ゴ ProN W3"/>
                <a:sym typeface="Arial" pitchFamily="34" charset="0"/>
              </a:rPr>
              <a:t>Definition, Baseline &amp; Target Development</a:t>
            </a:r>
          </a:p>
        </p:txBody>
      </p:sp>
      <p:sp>
        <p:nvSpPr>
          <p:cNvPr id="16407" name="Text Box 23"/>
          <p:cNvSpPr txBox="1">
            <a:spLocks noChangeArrowheads="1"/>
          </p:cNvSpPr>
          <p:nvPr/>
        </p:nvSpPr>
        <p:spPr bwMode="auto">
          <a:xfrm>
            <a:off x="87008" y="3248561"/>
            <a:ext cx="95947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Times New Roman" pitchFamily="18" charset="0"/>
                <a:ea typeface="ヒラギノ角ゴ ProN W3" charset="-128"/>
                <a:cs typeface="Arial" charset="0"/>
                <a:sym typeface="Arial" pitchFamily="34" charset="0"/>
              </a:rPr>
              <a:t>Development of Additional Business-Unit-Specific and/or Service Line Quality &amp; Experience Goals</a:t>
            </a:r>
          </a:p>
        </p:txBody>
      </p:sp>
      <p:sp>
        <p:nvSpPr>
          <p:cNvPr id="16408" name="AutoShape 24"/>
          <p:cNvSpPr>
            <a:spLocks/>
          </p:cNvSpPr>
          <p:nvPr/>
        </p:nvSpPr>
        <p:spPr bwMode="auto">
          <a:xfrm rot="10800000">
            <a:off x="1004647" y="3290515"/>
            <a:ext cx="220243" cy="1129085"/>
          </a:xfrm>
          <a:prstGeom prst="rightBrace">
            <a:avLst>
              <a:gd name="adj1" fmla="val 50000"/>
              <a:gd name="adj2" fmla="val 50694"/>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6409" name="Rectangle 25"/>
          <p:cNvSpPr>
            <a:spLocks noGrp="1" noChangeArrowheads="1"/>
          </p:cNvSpPr>
          <p:nvPr>
            <p:ph type="title"/>
          </p:nvPr>
        </p:nvSpPr>
        <p:spPr>
          <a:xfrm>
            <a:off x="228600" y="247412"/>
            <a:ext cx="8915400" cy="10556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b="1" dirty="0">
                <a:latin typeface="Calibri" panose="020F0502020204030204" pitchFamily="34" charset="0"/>
                <a:ea typeface="ＭＳ Ｐゴシック" pitchFamily="34" charset="-128"/>
              </a:rPr>
              <a:t>CHS Quality &amp; Patient Experience Goals Process 2017</a:t>
            </a:r>
          </a:p>
        </p:txBody>
      </p:sp>
      <p:sp>
        <p:nvSpPr>
          <p:cNvPr id="6170" name="Text Box 26"/>
          <p:cNvSpPr txBox="1">
            <a:spLocks noChangeArrowheads="1"/>
          </p:cNvSpPr>
          <p:nvPr/>
        </p:nvSpPr>
        <p:spPr bwMode="auto">
          <a:xfrm>
            <a:off x="1295400" y="3212068"/>
            <a:ext cx="4876800" cy="369332"/>
          </a:xfrm>
          <a:prstGeom prst="rect">
            <a:avLst/>
          </a:prstGeom>
          <a:solidFill>
            <a:schemeClr val="tx2">
              <a:lumMod val="40000"/>
              <a:lumOff val="60000"/>
            </a:schemeClr>
          </a:solidFill>
          <a:ln w="12700">
            <a:solidFill>
              <a:schemeClr val="tx1"/>
            </a:solidFill>
            <a:miter lim="800000"/>
            <a:headEnd/>
            <a:tailEnd/>
          </a:ln>
          <a:effectLst/>
          <a:extLst/>
        </p:spPr>
        <p:txBody>
          <a:bodyPr>
            <a:spAutoFit/>
          </a:bodyPr>
          <a:lstStyle>
            <a:defPPr>
              <a:defRPr lang="en-US"/>
            </a:defPPr>
            <a:lvl1pPr algn="ctr" eaLnBrk="1" hangingPunct="1">
              <a:spcBef>
                <a:spcPct val="50000"/>
              </a:spcBef>
              <a:defRPr sz="1800">
                <a:latin typeface="Times New Roman" pitchFamily="18" charset="0"/>
                <a:ea typeface="ヒラギノ角ゴ ProN W3"/>
                <a:cs typeface="ヒラギノ角ゴ ProN W3"/>
              </a:defRPr>
            </a:lvl1pPr>
            <a:lvl2pPr marL="742950" indent="-285750">
              <a:defRPr sz="2400">
                <a:solidFill>
                  <a:srgbClr val="000000"/>
                </a:solidFill>
                <a:ea typeface="ヒラギノ角ゴ ProN W3"/>
                <a:cs typeface="ヒラギノ角ゴ ProN W3"/>
              </a:defRPr>
            </a:lvl2pPr>
            <a:lvl3pPr marL="1143000" indent="-228600">
              <a:defRPr sz="2400">
                <a:solidFill>
                  <a:srgbClr val="000000"/>
                </a:solidFill>
                <a:ea typeface="ヒラギノ角ゴ ProN W3"/>
                <a:cs typeface="ヒラギノ角ゴ ProN W3"/>
              </a:defRPr>
            </a:lvl3pPr>
            <a:lvl4pPr marL="1600200" indent="-228600">
              <a:defRPr sz="2400">
                <a:solidFill>
                  <a:srgbClr val="000000"/>
                </a:solidFill>
                <a:ea typeface="ヒラギノ角ゴ ProN W3"/>
                <a:cs typeface="ヒラギノ角ゴ ProN W3"/>
              </a:defRPr>
            </a:lvl4pPr>
            <a:lvl5pPr marL="2057400" indent="-228600">
              <a:defRPr sz="2400">
                <a:solidFill>
                  <a:srgbClr val="000000"/>
                </a:solidFill>
                <a:ea typeface="ヒラギノ角ゴ ProN W3"/>
                <a:cs typeface="ヒラギノ角ゴ ProN W3"/>
              </a:defRPr>
            </a:lvl5pPr>
            <a:lvl6pPr marL="2514600" indent="-228600" eaLnBrk="0" fontAlgn="base" hangingPunct="0">
              <a:spcBef>
                <a:spcPct val="0"/>
              </a:spcBef>
              <a:spcAft>
                <a:spcPct val="0"/>
              </a:spcAft>
              <a:defRPr sz="2400">
                <a:solidFill>
                  <a:srgbClr val="000000"/>
                </a:solidFill>
                <a:ea typeface="ヒラギノ角ゴ ProN W3"/>
                <a:cs typeface="ヒラギノ角ゴ ProN W3"/>
              </a:defRPr>
            </a:lvl6pPr>
            <a:lvl7pPr marL="2971800" indent="-228600" eaLnBrk="0" fontAlgn="base" hangingPunct="0">
              <a:spcBef>
                <a:spcPct val="0"/>
              </a:spcBef>
              <a:spcAft>
                <a:spcPct val="0"/>
              </a:spcAft>
              <a:defRPr sz="2400">
                <a:solidFill>
                  <a:srgbClr val="000000"/>
                </a:solidFill>
                <a:ea typeface="ヒラギノ角ゴ ProN W3"/>
                <a:cs typeface="ヒラギノ角ゴ ProN W3"/>
              </a:defRPr>
            </a:lvl7pPr>
            <a:lvl8pPr marL="3429000" indent="-228600" eaLnBrk="0" fontAlgn="base" hangingPunct="0">
              <a:spcBef>
                <a:spcPct val="0"/>
              </a:spcBef>
              <a:spcAft>
                <a:spcPct val="0"/>
              </a:spcAft>
              <a:defRPr sz="2400">
                <a:solidFill>
                  <a:srgbClr val="000000"/>
                </a:solidFill>
                <a:ea typeface="ヒラギノ角ゴ ProN W3"/>
                <a:cs typeface="ヒラギノ角ゴ ProN W3"/>
              </a:defRPr>
            </a:lvl8pPr>
            <a:lvl9pPr marL="3886200" indent="-228600" eaLnBrk="0" fontAlgn="base" hangingPunct="0">
              <a:spcBef>
                <a:spcPct val="0"/>
              </a:spcBef>
              <a:spcAft>
                <a:spcPct val="0"/>
              </a:spcAft>
              <a:defRPr sz="2400">
                <a:solidFill>
                  <a:srgbClr val="000000"/>
                </a:solidFill>
                <a:ea typeface="ヒラギノ角ゴ ProN W3"/>
                <a:cs typeface="ヒラギノ角ゴ ProN W3"/>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itchFamily="18" charset="0"/>
                <a:ea typeface="ヒラギノ角ゴ ProN W3"/>
                <a:cs typeface="ヒラギノ角ゴ ProN W3"/>
              </a:rPr>
              <a:t>Preliminary QCC Affirmation of Priorities</a:t>
            </a:r>
          </a:p>
        </p:txBody>
      </p:sp>
      <p:sp>
        <p:nvSpPr>
          <p:cNvPr id="27" name="Text Box 14"/>
          <p:cNvSpPr txBox="1">
            <a:spLocks noChangeArrowheads="1"/>
          </p:cNvSpPr>
          <p:nvPr/>
        </p:nvSpPr>
        <p:spPr bwMode="auto">
          <a:xfrm>
            <a:off x="6172199" y="3212068"/>
            <a:ext cx="1949163" cy="369332"/>
          </a:xfrm>
          <a:prstGeom prst="rect">
            <a:avLst/>
          </a:prstGeom>
          <a:solidFill>
            <a:srgbClr val="008080"/>
          </a:solidFill>
          <a:ln w="12700">
            <a:solidFill>
              <a:schemeClr val="tx1"/>
            </a:solidFill>
            <a:miter lim="800000"/>
            <a:headEnd/>
            <a:tailEnd/>
          </a:ln>
          <a:effectLs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itchFamily="18" charset="0"/>
                <a:ea typeface="ヒラギノ角ゴ ProN W3" charset="-128"/>
                <a:cs typeface="Arial" charset="0"/>
                <a:sym typeface="Arial" pitchFamily="34" charset="0"/>
              </a:rPr>
              <a:t>Aug 23, 2016</a:t>
            </a:r>
          </a:p>
        </p:txBody>
      </p:sp>
      <p:sp>
        <p:nvSpPr>
          <p:cNvPr id="28" name="Text Box 14"/>
          <p:cNvSpPr txBox="1">
            <a:spLocks noChangeArrowheads="1"/>
          </p:cNvSpPr>
          <p:nvPr/>
        </p:nvSpPr>
        <p:spPr bwMode="auto">
          <a:xfrm>
            <a:off x="6172200" y="3657600"/>
            <a:ext cx="1949163" cy="369332"/>
          </a:xfrm>
          <a:prstGeom prst="rect">
            <a:avLst/>
          </a:prstGeom>
          <a:solidFill>
            <a:srgbClr val="008080"/>
          </a:solidFill>
          <a:ln w="12700">
            <a:solidFill>
              <a:schemeClr val="tx1"/>
            </a:solidFill>
            <a:miter lim="800000"/>
            <a:headEnd/>
            <a:tailEnd/>
          </a:ln>
          <a:effectLs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Times New Roman" pitchFamily="18" charset="0"/>
                <a:ea typeface="ヒラギノ角ゴ ProN W3" charset="-128"/>
                <a:cs typeface="Arial" charset="0"/>
                <a:sym typeface="Arial" pitchFamily="34" charset="0"/>
              </a:rPr>
              <a:t>by</a:t>
            </a:r>
            <a:r>
              <a:rPr kumimoji="0" lang="en-US" sz="1800" b="0" i="0" u="none" strike="noStrike" kern="1200" cap="none" spc="0" normalizeH="0" baseline="0" noProof="0" dirty="0">
                <a:ln>
                  <a:noFill/>
                </a:ln>
                <a:solidFill>
                  <a:prstClr val="white"/>
                </a:solidFill>
                <a:effectLst/>
                <a:uLnTx/>
                <a:uFillTx/>
                <a:latin typeface="Times New Roman" pitchFamily="18" charset="0"/>
                <a:ea typeface="ヒラギノ角ゴ ProN W3" charset="-128"/>
                <a:cs typeface="Arial" charset="0"/>
                <a:sym typeface="Arial" pitchFamily="34" charset="0"/>
              </a:rPr>
              <a:t> Oct 14, 2016</a:t>
            </a:r>
          </a:p>
        </p:txBody>
      </p:sp>
      <p:sp>
        <p:nvSpPr>
          <p:cNvPr id="29" name="Text Box 15"/>
          <p:cNvSpPr txBox="1">
            <a:spLocks noChangeArrowheads="1"/>
          </p:cNvSpPr>
          <p:nvPr/>
        </p:nvSpPr>
        <p:spPr bwMode="auto">
          <a:xfrm>
            <a:off x="6172200" y="4101854"/>
            <a:ext cx="1949162" cy="369332"/>
          </a:xfrm>
          <a:prstGeom prst="rect">
            <a:avLst/>
          </a:prstGeom>
          <a:solidFill>
            <a:srgbClr val="008080"/>
          </a:solidFill>
          <a:ln w="12700">
            <a:solidFill>
              <a:schemeClr val="tx1"/>
            </a:solidFill>
            <a:miter lim="800000"/>
            <a:headEnd/>
            <a:tailEnd/>
          </a:ln>
          <a:effectLs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Times New Roman" pitchFamily="18" charset="0"/>
                <a:ea typeface="ヒラギノ角ゴ ProN W3" charset="-128"/>
                <a:cs typeface="Arial" charset="0"/>
                <a:sym typeface="Arial" pitchFamily="34" charset="0"/>
              </a:rPr>
              <a:t>by </a:t>
            </a:r>
            <a:r>
              <a:rPr kumimoji="0" lang="en-US" sz="1800" b="0" i="0" u="none" strike="noStrike" kern="1200" cap="none" spc="0" normalizeH="0" baseline="0" noProof="0" dirty="0">
                <a:ln>
                  <a:noFill/>
                </a:ln>
                <a:solidFill>
                  <a:prstClr val="white"/>
                </a:solidFill>
                <a:effectLst/>
                <a:uLnTx/>
                <a:uFillTx/>
                <a:latin typeface="Times New Roman" pitchFamily="18" charset="0"/>
                <a:ea typeface="ヒラギノ角ゴ ProN W3" charset="-128"/>
                <a:cs typeface="Arial" charset="0"/>
                <a:sym typeface="Arial" pitchFamily="34" charset="0"/>
              </a:rPr>
              <a:t>Nov 4, 2016</a:t>
            </a:r>
          </a:p>
        </p:txBody>
      </p:sp>
      <p:sp>
        <p:nvSpPr>
          <p:cNvPr id="30" name="Text Box 18"/>
          <p:cNvSpPr txBox="1">
            <a:spLocks noChangeArrowheads="1"/>
          </p:cNvSpPr>
          <p:nvPr/>
        </p:nvSpPr>
        <p:spPr bwMode="auto">
          <a:xfrm>
            <a:off x="7934938" y="1930183"/>
            <a:ext cx="894102" cy="736817"/>
          </a:xfrm>
          <a:prstGeom prst="rect">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itchFamily="18" charset="0"/>
                <a:ea typeface="ヒラギノ角ゴ ProN W3" charset="-128"/>
                <a:cs typeface="Arial" charset="0"/>
                <a:sym typeface="Arial" pitchFamily="34" charset="0"/>
              </a:rPr>
              <a:t>June / July</a:t>
            </a:r>
          </a:p>
        </p:txBody>
      </p:sp>
      <p:sp>
        <p:nvSpPr>
          <p:cNvPr id="31" name="Text Box 18"/>
          <p:cNvSpPr txBox="1">
            <a:spLocks noChangeArrowheads="1"/>
          </p:cNvSpPr>
          <p:nvPr/>
        </p:nvSpPr>
        <p:spPr bwMode="auto">
          <a:xfrm>
            <a:off x="6304280" y="5715000"/>
            <a:ext cx="1882922" cy="369332"/>
          </a:xfrm>
          <a:prstGeom prst="rect">
            <a:avLst/>
          </a:prstGeom>
          <a:solidFill>
            <a:srgbClr val="008080"/>
          </a:solidFill>
          <a:ln w="12700">
            <a:solidFill>
              <a:schemeClr val="tx1"/>
            </a:solidFill>
            <a:miter lim="800000"/>
            <a:headEnd/>
            <a:tailEnd/>
          </a:ln>
          <a:effectLst/>
          <a:extLst/>
        </p:spPr>
        <p:txBody>
          <a:bodyPr wrap="square">
            <a:spAutoFit/>
          </a:bodyPr>
          <a:lstStyle>
            <a:defPPr>
              <a:defRPr lang="en-US"/>
            </a:defPPr>
            <a:lvl1pPr algn="ctr" eaLnBrk="1" hangingPunct="1">
              <a:spcBef>
                <a:spcPct val="50000"/>
              </a:spcBef>
              <a:defRPr sz="2000">
                <a:solidFill>
                  <a:schemeClr val="bg1"/>
                </a:solidFill>
                <a:latin typeface="Times New Roman" pitchFamily="18" charset="0"/>
                <a:ea typeface="ヒラギノ角ゴ ProN W3"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defTabSz="457200" eaLnBrk="0" fontAlgn="base" hangingPunct="0">
              <a:spcBef>
                <a:spcPct val="0"/>
              </a:spcBef>
              <a:spcAft>
                <a:spcPct val="0"/>
              </a:spcAft>
            </a:lvl6pPr>
            <a:lvl7pPr marL="2971800" indent="-228600" defTabSz="457200" eaLnBrk="0" fontAlgn="base" hangingPunct="0">
              <a:spcBef>
                <a:spcPct val="0"/>
              </a:spcBef>
              <a:spcAft>
                <a:spcPct val="0"/>
              </a:spcAft>
            </a:lvl7pPr>
            <a:lvl8pPr marL="3429000" indent="-228600" defTabSz="457200" eaLnBrk="0" fontAlgn="base" hangingPunct="0">
              <a:spcBef>
                <a:spcPct val="0"/>
              </a:spcBef>
              <a:spcAft>
                <a:spcPct val="0"/>
              </a:spcAft>
            </a:lvl8pPr>
            <a:lvl9pPr marL="3886200" indent="-228600" defTabSz="457200" eaLnBrk="0" fontAlgn="base" hangingPunct="0">
              <a:spcBef>
                <a:spcPct val="0"/>
              </a:spcBef>
              <a:spcAft>
                <a:spcPct val="0"/>
              </a:spcAft>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itchFamily="18" charset="0"/>
                <a:ea typeface="ヒラギノ角ゴ ProN W3" charset="-128"/>
                <a:cs typeface="Arial" charset="0"/>
                <a:sym typeface="Arial" pitchFamily="34" charset="0"/>
              </a:rPr>
              <a:t>Jan 1, 2017</a:t>
            </a:r>
          </a:p>
        </p:txBody>
      </p:sp>
      <p:sp>
        <p:nvSpPr>
          <p:cNvPr id="32" name="Text Box 9"/>
          <p:cNvSpPr txBox="1">
            <a:spLocks noChangeArrowheads="1"/>
          </p:cNvSpPr>
          <p:nvPr/>
        </p:nvSpPr>
        <p:spPr bwMode="auto">
          <a:xfrm>
            <a:off x="1066800" y="5715060"/>
            <a:ext cx="5240727" cy="369332"/>
          </a:xfrm>
          <a:prstGeom prst="rect">
            <a:avLst/>
          </a:prstGeom>
          <a:solidFill>
            <a:srgbClr val="92D050"/>
          </a:solidFill>
          <a:ln w="12700">
            <a:solidFill>
              <a:schemeClr val="tx1"/>
            </a:solidFill>
            <a:miter lim="800000"/>
            <a:headEnd/>
            <a:tailEnd/>
          </a:ln>
          <a:effectLs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itchFamily="18" charset="0"/>
                <a:ea typeface="ヒラギノ角ゴ ProN W3" charset="-128"/>
                <a:cs typeface="Arial" charset="0"/>
                <a:sym typeface="Arial" pitchFamily="34" charset="0"/>
              </a:rPr>
              <a:t>2017 CHS Quality &amp; Experience Goal Kick-Off</a:t>
            </a:r>
          </a:p>
        </p:txBody>
      </p:sp>
      <p:sp>
        <p:nvSpPr>
          <p:cNvPr id="34" name="Text Box 7"/>
          <p:cNvSpPr txBox="1">
            <a:spLocks noChangeArrowheads="1"/>
          </p:cNvSpPr>
          <p:nvPr/>
        </p:nvSpPr>
        <p:spPr bwMode="auto">
          <a:xfrm>
            <a:off x="3014534" y="1881053"/>
            <a:ext cx="25067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Times New Roman" pitchFamily="18" charset="0"/>
                <a:ea typeface="ヒラギノ角ゴ ProN W3" charset="-128"/>
                <a:cs typeface="Arial" charset="0"/>
                <a:sym typeface="Arial" pitchFamily="34" charset="0"/>
              </a:rPr>
              <a:t>Contribution Sources</a:t>
            </a:r>
          </a:p>
        </p:txBody>
      </p:sp>
      <p:sp>
        <p:nvSpPr>
          <p:cNvPr id="2" name="TextBox 1"/>
          <p:cNvSpPr txBox="1"/>
          <p:nvPr/>
        </p:nvSpPr>
        <p:spPr>
          <a:xfrm>
            <a:off x="228600" y="5648148"/>
            <a:ext cx="838200" cy="436184"/>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3" name="5-Point Star 2"/>
          <p:cNvSpPr/>
          <p:nvPr/>
        </p:nvSpPr>
        <p:spPr>
          <a:xfrm>
            <a:off x="7620000" y="4794273"/>
            <a:ext cx="348983" cy="330461"/>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228340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4"/>
          <p:cNvGraphicFramePr/>
          <p:nvPr>
            <p:extLst/>
          </p:nvPr>
        </p:nvGraphicFramePr>
        <p:xfrm>
          <a:off x="219074" y="800100"/>
          <a:ext cx="8467726" cy="522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2"/>
          <p:cNvSpPr>
            <a:spLocks noGrp="1" noChangeArrowheads="1"/>
          </p:cNvSpPr>
          <p:nvPr>
            <p:ph type="title"/>
          </p:nvPr>
        </p:nvSpPr>
        <p:spPr>
          <a:xfrm>
            <a:off x="422029" y="83322"/>
            <a:ext cx="8721971" cy="609600"/>
          </a:xfrm>
        </p:spPr>
        <p:txBody>
          <a:bodyPr anchor="t">
            <a:normAutofit fontScale="90000"/>
          </a:bodyPr>
          <a:lstStyle/>
          <a:p>
            <a:pPr algn="l" eaLnBrk="1" fontAlgn="auto" hangingPunct="1">
              <a:spcBef>
                <a:spcPts val="0"/>
              </a:spcBef>
              <a:spcAft>
                <a:spcPts val="0"/>
              </a:spcAft>
              <a:defRPr/>
            </a:pPr>
            <a:r>
              <a:rPr lang="en-US" sz="3600" b="1" kern="0" dirty="0">
                <a:solidFill>
                  <a:srgbClr val="008C99"/>
                </a:solidFill>
                <a:latin typeface="Calibri" panose="020F0502020204030204" pitchFamily="34" charset="0"/>
              </a:rPr>
              <a:t>General Guidelines for Setting Target and Stretch</a:t>
            </a:r>
            <a:br>
              <a:rPr lang="en-US" sz="2800" b="1" kern="0" dirty="0">
                <a:solidFill>
                  <a:sysClr val="windowText" lastClr="000000"/>
                </a:solidFill>
              </a:rPr>
            </a:br>
            <a:endParaRPr lang="en-US" sz="2800" b="1" kern="0" dirty="0">
              <a:solidFill>
                <a:sysClr val="windowText" lastClr="000000"/>
              </a:solidFill>
            </a:endParaRPr>
          </a:p>
        </p:txBody>
      </p:sp>
      <p:sp>
        <p:nvSpPr>
          <p:cNvPr id="4" name="TextBox 6"/>
          <p:cNvSpPr txBox="1">
            <a:spLocks noChangeArrowheads="1"/>
          </p:cNvSpPr>
          <p:nvPr/>
        </p:nvSpPr>
        <p:spPr bwMode="auto">
          <a:xfrm>
            <a:off x="7077809" y="3981738"/>
            <a:ext cx="1872762" cy="178510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*For 2017, Antibiotic Stewardship, Hospital Overall Rating and Hospital Communication will be setting facility target and stretch goals first. These individual facility goals will then make up the CHS level goals.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p:txBody>
      </p:sp>
    </p:spTree>
    <p:extLst>
      <p:ext uri="{BB962C8B-B14F-4D97-AF65-F5344CB8AC3E}">
        <p14:creationId xmlns:p14="http://schemas.microsoft.com/office/powerpoint/2010/main" val="36650477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228600" y="228600"/>
            <a:ext cx="8458200" cy="755650"/>
          </a:xfrm>
        </p:spPr>
        <p:txBody>
          <a:bodyPr anchor="t">
            <a:noAutofit/>
          </a:bodyPr>
          <a:lstStyle/>
          <a:p>
            <a:pPr eaLnBrk="1" fontAlgn="auto" hangingPunct="1">
              <a:spcBef>
                <a:spcPts val="0"/>
              </a:spcBef>
              <a:spcAft>
                <a:spcPts val="0"/>
              </a:spcAft>
              <a:defRPr/>
            </a:pPr>
            <a:r>
              <a:rPr lang="en-US" b="1" kern="0" dirty="0">
                <a:solidFill>
                  <a:srgbClr val="008C99"/>
                </a:solidFill>
                <a:latin typeface="Calibri" panose="020F0502020204030204" pitchFamily="34" charset="0"/>
              </a:rPr>
              <a:t>Premier Methodology</a:t>
            </a:r>
            <a:endParaRPr lang="en-US" b="1" kern="0" dirty="0">
              <a:solidFill>
                <a:srgbClr val="FF0000"/>
              </a:solidFill>
              <a:latin typeface="Calibri" panose="020F0502020204030204" pitchFamily="34" charset="0"/>
            </a:endParaRPr>
          </a:p>
        </p:txBody>
      </p:sp>
      <p:graphicFrame>
        <p:nvGraphicFramePr>
          <p:cNvPr id="2" name="Table 1"/>
          <p:cNvGraphicFramePr>
            <a:graphicFrameLocks noGrp="1"/>
          </p:cNvGraphicFramePr>
          <p:nvPr>
            <p:extLst/>
          </p:nvPr>
        </p:nvGraphicFramePr>
        <p:xfrm>
          <a:off x="381000" y="2513142"/>
          <a:ext cx="4191000" cy="3438306"/>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516879">
                <a:tc gridSpan="2">
                  <a:txBody>
                    <a:bodyPr/>
                    <a:lstStyle/>
                    <a:p>
                      <a:r>
                        <a:rPr lang="en-US" dirty="0"/>
                        <a:t>Demographics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C95"/>
                    </a:solidFill>
                  </a:tcPr>
                </a:tc>
                <a:tc hMerge="1">
                  <a:txBody>
                    <a:bodyPr/>
                    <a:lstStyle/>
                    <a:p>
                      <a:endParaRPr lang="en-US" dirty="0"/>
                    </a:p>
                  </a:txBody>
                  <a:tcPr/>
                </a:tc>
                <a:extLst>
                  <a:ext uri="{0D108BD9-81ED-4DB2-BD59-A6C34878D82A}">
                    <a16:rowId xmlns:a16="http://schemas.microsoft.com/office/drawing/2014/main" val="10000"/>
                  </a:ext>
                </a:extLst>
              </a:tr>
              <a:tr h="597546">
                <a:tc>
                  <a:txBody>
                    <a:bodyPr/>
                    <a:lstStyle/>
                    <a:p>
                      <a:r>
                        <a:rPr lang="en-US" sz="1400" b="0" dirty="0"/>
                        <a:t>Number of Facilities Included (Percentage of All US Hospitals)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dirty="0"/>
                        <a:t>Approximately</a:t>
                      </a:r>
                      <a:r>
                        <a:rPr lang="en-US" sz="1400" baseline="0" dirty="0"/>
                        <a:t> 1,153</a:t>
                      </a:r>
                      <a:r>
                        <a:rPr lang="en-US" sz="1400" dirty="0"/>
                        <a:t> </a:t>
                      </a:r>
                      <a:r>
                        <a:rPr lang="en-US" sz="1400" dirty="0">
                          <a:solidFill>
                            <a:schemeClr val="tx1"/>
                          </a:solidFill>
                        </a:rPr>
                        <a:t>hospitals</a:t>
                      </a:r>
                      <a:r>
                        <a:rPr lang="en-US" sz="1400" baseline="0" dirty="0">
                          <a:solidFill>
                            <a:schemeClr val="tx1"/>
                          </a:solidFill>
                        </a:rPr>
                        <a:t> (33%)</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16879">
                <a:tc>
                  <a:txBody>
                    <a:bodyPr/>
                    <a:lstStyle/>
                    <a:p>
                      <a:r>
                        <a:rPr lang="en-US" sz="1400" b="0" dirty="0"/>
                        <a:t>Urban</a:t>
                      </a:r>
                      <a:r>
                        <a:rPr lang="en-US" sz="1400" b="0" baseline="0" dirty="0"/>
                        <a:t> Location</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dirty="0">
                          <a:solidFill>
                            <a:schemeClr val="tx1"/>
                          </a:solidFill>
                        </a:rPr>
                        <a:t>842 </a:t>
                      </a:r>
                      <a:r>
                        <a:rPr lang="en-US" sz="1400" dirty="0"/>
                        <a:t>hospitals (73%)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30028">
                <a:tc>
                  <a:txBody>
                    <a:bodyPr/>
                    <a:lstStyle/>
                    <a:p>
                      <a:r>
                        <a:rPr lang="en-US" sz="1400" b="0" dirty="0"/>
                        <a:t>Average</a:t>
                      </a:r>
                      <a:r>
                        <a:rPr lang="en-US" sz="1400" b="0" baseline="0" dirty="0"/>
                        <a:t> Bed Count</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dirty="0">
                          <a:solidFill>
                            <a:schemeClr val="tx1"/>
                          </a:solidFill>
                        </a:rPr>
                        <a:t>210 beds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69814">
                <a:tc>
                  <a:txBody>
                    <a:bodyPr/>
                    <a:lstStyle/>
                    <a:p>
                      <a:r>
                        <a:rPr lang="en-US" sz="1400" b="0" dirty="0"/>
                        <a:t>Average Number of Discharges</a:t>
                      </a:r>
                      <a:r>
                        <a:rPr lang="en-US" sz="1400" b="0" baseline="0" dirty="0"/>
                        <a:t> (CY 2014)</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dirty="0">
                          <a:solidFill>
                            <a:schemeClr val="tx1"/>
                          </a:solidFill>
                        </a:rPr>
                        <a:t>11,025 patients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73186">
                <a:tc>
                  <a:txBody>
                    <a:bodyPr/>
                    <a:lstStyle/>
                    <a:p>
                      <a:r>
                        <a:rPr lang="en-US" sz="1400" b="0" dirty="0"/>
                        <a:t>Total Number of Discharges</a:t>
                      </a:r>
                      <a:r>
                        <a:rPr lang="en-US" sz="1400" b="0" baseline="0" dirty="0"/>
                        <a:t> (CY 2014)</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dirty="0">
                          <a:solidFill>
                            <a:schemeClr val="tx1"/>
                          </a:solidFill>
                        </a:rPr>
                        <a:t>8,202,344</a:t>
                      </a:r>
                      <a:r>
                        <a:rPr lang="en-US" sz="1400" baseline="0" dirty="0">
                          <a:solidFill>
                            <a:schemeClr val="tx1"/>
                          </a:solidFill>
                        </a:rPr>
                        <a:t> patients </a:t>
                      </a:r>
                    </a:p>
                    <a:p>
                      <a:r>
                        <a:rPr lang="en-US" sz="1400" baseline="0" dirty="0">
                          <a:solidFill>
                            <a:schemeClr val="tx1"/>
                          </a:solidFill>
                        </a:rPr>
                        <a:t>(4% are CHS)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8457" name="TextBox 2"/>
          <p:cNvSpPr txBox="1">
            <a:spLocks noChangeArrowheads="1"/>
          </p:cNvSpPr>
          <p:nvPr/>
        </p:nvSpPr>
        <p:spPr bwMode="auto">
          <a:xfrm>
            <a:off x="304800" y="774204"/>
            <a:ext cx="8534400" cy="17389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itchFamily="34" charset="0"/>
                <a:ea typeface="+mn-ea"/>
                <a:cs typeface="Arial" charset="0"/>
              </a:rPr>
              <a:t>A large number of Carolinas HealthCare System facilities participate in the Premier Alliance Quality Advisor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itchFamily="34" charset="0"/>
                <a:ea typeface="+mn-ea"/>
                <a:cs typeface="Arial" charset="0"/>
              </a:rPr>
              <a:t>Premier provides national and regional benchmarking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itchFamily="34" charset="0"/>
                <a:ea typeface="+mn-ea"/>
                <a:cs typeface="Arial" charset="0"/>
              </a:rPr>
              <a:t>Benchmarks for mortality, length of stay, and readmissions were chosen based on Premier’s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itchFamily="34" charset="0"/>
                <a:ea typeface="+mn-ea"/>
                <a:cs typeface="Arial" charset="0"/>
              </a:rPr>
              <a:t>National Benchmarks</a:t>
            </a:r>
            <a:endPar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pic>
        <p:nvPicPr>
          <p:cNvPr id="573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164" t="26039" r="55150" b="39242"/>
          <a:stretch/>
        </p:blipFill>
        <p:spPr bwMode="auto">
          <a:xfrm>
            <a:off x="4811792" y="2507248"/>
            <a:ext cx="4246685" cy="3303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309909" y="4818384"/>
            <a:ext cx="116994" cy="12007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p:cNvSpPr/>
          <p:nvPr/>
        </p:nvSpPr>
        <p:spPr>
          <a:xfrm>
            <a:off x="7340702" y="4938457"/>
            <a:ext cx="116992" cy="22167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p:cNvSpPr/>
          <p:nvPr/>
        </p:nvSpPr>
        <p:spPr>
          <a:xfrm>
            <a:off x="7336080" y="4861486"/>
            <a:ext cx="116994" cy="12007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p:cNvSpPr/>
          <p:nvPr/>
        </p:nvSpPr>
        <p:spPr>
          <a:xfrm>
            <a:off x="7355539" y="4953280"/>
            <a:ext cx="78546" cy="22850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5" name="Straight Connector 4"/>
          <p:cNvCxnSpPr/>
          <p:nvPr/>
        </p:nvCxnSpPr>
        <p:spPr>
          <a:xfrm flipV="1">
            <a:off x="7521575" y="4861486"/>
            <a:ext cx="25400" cy="298644"/>
          </a:xfrm>
          <a:prstGeom prst="line">
            <a:avLst/>
          </a:prstGeom>
          <a:ln w="9525"/>
        </p:spPr>
        <p:style>
          <a:lnRef idx="2">
            <a:schemeClr val="dk1"/>
          </a:lnRef>
          <a:fillRef idx="0">
            <a:schemeClr val="dk1"/>
          </a:fillRef>
          <a:effectRef idx="1">
            <a:schemeClr val="dk1"/>
          </a:effectRef>
          <a:fontRef idx="minor">
            <a:schemeClr val="tx1"/>
          </a:fontRef>
        </p:style>
      </p:cxnSp>
      <p:sp>
        <p:nvSpPr>
          <p:cNvPr id="12" name="Rectangle 11"/>
          <p:cNvSpPr/>
          <p:nvPr/>
        </p:nvSpPr>
        <p:spPr>
          <a:xfrm>
            <a:off x="7958789" y="2948078"/>
            <a:ext cx="369236" cy="22850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p:cNvSpPr txBox="1"/>
          <p:nvPr/>
        </p:nvSpPr>
        <p:spPr>
          <a:xfrm>
            <a:off x="5027508" y="3299340"/>
            <a:ext cx="381331" cy="230832"/>
          </a:xfrm>
          <a:prstGeom prst="rect">
            <a:avLst/>
          </a:prstGeom>
          <a:solidFill>
            <a:schemeClr val="tx1">
              <a:lumMod val="95000"/>
              <a:lumOff val="5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134</a:t>
            </a:r>
          </a:p>
        </p:txBody>
      </p:sp>
      <p:sp>
        <p:nvSpPr>
          <p:cNvPr id="15" name="TextBox 14"/>
          <p:cNvSpPr txBox="1"/>
          <p:nvPr/>
        </p:nvSpPr>
        <p:spPr>
          <a:xfrm>
            <a:off x="5748301" y="3536868"/>
            <a:ext cx="314362" cy="230832"/>
          </a:xfrm>
          <a:prstGeom prst="rect">
            <a:avLst/>
          </a:prstGeom>
          <a:solidFill>
            <a:schemeClr val="tx1">
              <a:lumMod val="95000"/>
              <a:lumOff val="5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74</a:t>
            </a:r>
          </a:p>
        </p:txBody>
      </p:sp>
      <p:sp>
        <p:nvSpPr>
          <p:cNvPr id="16" name="TextBox 15"/>
          <p:cNvSpPr txBox="1"/>
          <p:nvPr/>
        </p:nvSpPr>
        <p:spPr>
          <a:xfrm>
            <a:off x="6615055" y="3281201"/>
            <a:ext cx="342486" cy="230832"/>
          </a:xfrm>
          <a:prstGeom prst="rect">
            <a:avLst/>
          </a:prstGeom>
          <a:solidFill>
            <a:schemeClr val="tx1">
              <a:lumMod val="95000"/>
              <a:lumOff val="5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82</a:t>
            </a:r>
          </a:p>
        </p:txBody>
      </p:sp>
      <p:sp>
        <p:nvSpPr>
          <p:cNvPr id="17" name="TextBox 16"/>
          <p:cNvSpPr txBox="1"/>
          <p:nvPr/>
        </p:nvSpPr>
        <p:spPr>
          <a:xfrm>
            <a:off x="6575932" y="4587552"/>
            <a:ext cx="381609" cy="230832"/>
          </a:xfrm>
          <a:prstGeom prst="rect">
            <a:avLst/>
          </a:prstGeom>
          <a:solidFill>
            <a:schemeClr val="tx1">
              <a:lumMod val="95000"/>
              <a:lumOff val="5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123</a:t>
            </a:r>
          </a:p>
        </p:txBody>
      </p:sp>
      <p:sp>
        <p:nvSpPr>
          <p:cNvPr id="18" name="TextBox 17"/>
          <p:cNvSpPr txBox="1"/>
          <p:nvPr/>
        </p:nvSpPr>
        <p:spPr>
          <a:xfrm>
            <a:off x="7368407" y="4265742"/>
            <a:ext cx="375418" cy="230832"/>
          </a:xfrm>
          <a:prstGeom prst="rect">
            <a:avLst/>
          </a:prstGeom>
          <a:solidFill>
            <a:schemeClr val="tx1">
              <a:lumMod val="95000"/>
              <a:lumOff val="5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133</a:t>
            </a:r>
          </a:p>
        </p:txBody>
      </p:sp>
      <p:sp>
        <p:nvSpPr>
          <p:cNvPr id="19" name="TextBox 18"/>
          <p:cNvSpPr txBox="1"/>
          <p:nvPr/>
        </p:nvSpPr>
        <p:spPr>
          <a:xfrm>
            <a:off x="7309909" y="3471839"/>
            <a:ext cx="393095" cy="230832"/>
          </a:xfrm>
          <a:prstGeom prst="rect">
            <a:avLst/>
          </a:prstGeom>
          <a:solidFill>
            <a:schemeClr val="tx1">
              <a:lumMod val="95000"/>
              <a:lumOff val="5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158</a:t>
            </a:r>
          </a:p>
        </p:txBody>
      </p:sp>
      <p:sp>
        <p:nvSpPr>
          <p:cNvPr id="20" name="TextBox 19"/>
          <p:cNvSpPr txBox="1"/>
          <p:nvPr/>
        </p:nvSpPr>
        <p:spPr>
          <a:xfrm>
            <a:off x="8163756" y="3514495"/>
            <a:ext cx="396343" cy="230832"/>
          </a:xfrm>
          <a:prstGeom prst="rect">
            <a:avLst/>
          </a:prstGeom>
          <a:solidFill>
            <a:schemeClr val="tx1">
              <a:lumMod val="95000"/>
              <a:lumOff val="5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108</a:t>
            </a:r>
          </a:p>
        </p:txBody>
      </p:sp>
      <p:sp>
        <p:nvSpPr>
          <p:cNvPr id="21" name="TextBox 20"/>
          <p:cNvSpPr txBox="1"/>
          <p:nvPr/>
        </p:nvSpPr>
        <p:spPr>
          <a:xfrm>
            <a:off x="8658225" y="3148634"/>
            <a:ext cx="311304" cy="230832"/>
          </a:xfrm>
          <a:prstGeom prst="rect">
            <a:avLst/>
          </a:prstGeom>
          <a:solidFill>
            <a:schemeClr val="tx1">
              <a:lumMod val="95000"/>
              <a:lumOff val="5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30</a:t>
            </a:r>
          </a:p>
        </p:txBody>
      </p:sp>
      <p:sp>
        <p:nvSpPr>
          <p:cNvPr id="22" name="TextBox 21"/>
          <p:cNvSpPr txBox="1"/>
          <p:nvPr/>
        </p:nvSpPr>
        <p:spPr>
          <a:xfrm>
            <a:off x="8070395" y="4412949"/>
            <a:ext cx="378279" cy="230832"/>
          </a:xfrm>
          <a:prstGeom prst="rect">
            <a:avLst/>
          </a:prstGeom>
          <a:solidFill>
            <a:schemeClr val="tx1">
              <a:lumMod val="95000"/>
              <a:lumOff val="5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296</a:t>
            </a:r>
          </a:p>
        </p:txBody>
      </p:sp>
    </p:spTree>
    <p:extLst>
      <p:ext uri="{BB962C8B-B14F-4D97-AF65-F5344CB8AC3E}">
        <p14:creationId xmlns:p14="http://schemas.microsoft.com/office/powerpoint/2010/main" val="9552875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228600" y="228600"/>
            <a:ext cx="8458200" cy="755650"/>
          </a:xfrm>
        </p:spPr>
        <p:txBody>
          <a:bodyPr anchor="t">
            <a:noAutofit/>
          </a:bodyPr>
          <a:lstStyle/>
          <a:p>
            <a:pPr eaLnBrk="1" fontAlgn="auto" hangingPunct="1">
              <a:spcBef>
                <a:spcPts val="0"/>
              </a:spcBef>
              <a:spcAft>
                <a:spcPts val="0"/>
              </a:spcAft>
              <a:defRPr/>
            </a:pPr>
            <a:r>
              <a:rPr lang="en-US" b="1" kern="0" dirty="0">
                <a:solidFill>
                  <a:srgbClr val="008C99"/>
                </a:solidFill>
                <a:latin typeface="Calibri" panose="020F0502020204030204" pitchFamily="34" charset="0"/>
              </a:rPr>
              <a:t>HEDIS Methodology</a:t>
            </a:r>
            <a:endParaRPr lang="en-US" b="1" kern="0" dirty="0">
              <a:solidFill>
                <a:srgbClr val="FF0000"/>
              </a:solidFill>
              <a:latin typeface="Calibri" panose="020F0502020204030204" pitchFamily="34" charset="0"/>
            </a:endParaRPr>
          </a:p>
        </p:txBody>
      </p:sp>
      <p:sp>
        <p:nvSpPr>
          <p:cNvPr id="3" name="TextBox 2"/>
          <p:cNvSpPr txBox="1">
            <a:spLocks noChangeArrowheads="1"/>
          </p:cNvSpPr>
          <p:nvPr/>
        </p:nvSpPr>
        <p:spPr bwMode="auto">
          <a:xfrm>
            <a:off x="230247" y="822660"/>
            <a:ext cx="8534400" cy="21698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itchFamily="34" charset="0"/>
                <a:ea typeface="+mn-ea"/>
                <a:cs typeface="Calibri" panose="020F0502020204030204" pitchFamily="34" charset="0"/>
              </a:rPr>
              <a:t>The Healthcare Effectiveness Data and Information Set (HEDIS) is a tool used by more than 90 percent of America's health plans to measure performance on important dimensions of care and service.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itchFamily="34" charset="0"/>
                <a:ea typeface="+mn-ea"/>
                <a:cs typeface="Calibri" panose="020F0502020204030204" pitchFamily="34" charset="0"/>
              </a:rPr>
              <a:t>With oversight from NCQA (National Committee for Quality Assurance) HEDIS consists of 81 measures across 5 domains of care publishing yearly benchmarks for Medicare, Medicaid and Commercial populations.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itchFamily="34" charset="0"/>
              <a:ea typeface="+mn-ea"/>
              <a:cs typeface="Calibri" panose="020F0502020204030204" pitchFamily="34" charset="0"/>
            </a:endParaRPr>
          </a:p>
        </p:txBody>
      </p:sp>
      <p:sp>
        <p:nvSpPr>
          <p:cNvPr id="4" name="Rectangle 3"/>
          <p:cNvSpPr/>
          <p:nvPr/>
        </p:nvSpPr>
        <p:spPr>
          <a:xfrm>
            <a:off x="7281334" y="4667442"/>
            <a:ext cx="116994" cy="12007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4"/>
          <p:cNvSpPr/>
          <p:nvPr/>
        </p:nvSpPr>
        <p:spPr>
          <a:xfrm>
            <a:off x="7312127" y="4787515"/>
            <a:ext cx="116992" cy="22167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p:cNvSpPr/>
          <p:nvPr/>
        </p:nvSpPr>
        <p:spPr>
          <a:xfrm>
            <a:off x="7307505" y="4710544"/>
            <a:ext cx="116994" cy="12007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p:cNvSpPr/>
          <p:nvPr/>
        </p:nvSpPr>
        <p:spPr>
          <a:xfrm>
            <a:off x="7326964" y="4802338"/>
            <a:ext cx="78546" cy="22850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p:cNvSpPr/>
          <p:nvPr/>
        </p:nvSpPr>
        <p:spPr>
          <a:xfrm>
            <a:off x="228600" y="5436813"/>
            <a:ext cx="5366442"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hlinkClick r:id="rId3"/>
              </a:rPr>
              <a:t>http://www.ncqa.org/HEDISQualityMeasurement/WhatisHEDIS</a:t>
            </a:r>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rPr>
              <a:t> HEDIS is a registered trademark of the National Committee for Quality Assurance (NCQA). </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449" y="4755912"/>
            <a:ext cx="1816100" cy="1054100"/>
          </a:xfrm>
          <a:prstGeom prst="rect">
            <a:avLst/>
          </a:prstGeom>
        </p:spPr>
      </p:pic>
      <p:sp>
        <p:nvSpPr>
          <p:cNvPr id="12" name="Rectangle 11"/>
          <p:cNvSpPr/>
          <p:nvPr/>
        </p:nvSpPr>
        <p:spPr>
          <a:xfrm>
            <a:off x="228599" y="2992987"/>
            <a:ext cx="3639541" cy="166199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Calibri" panose="020F0502020204030204" pitchFamily="34" charset="0"/>
              </a:rPr>
              <a:t>Originally designed to address private employers’ needs as purchasers of health care, HEDIS measurement specifications have been adapted for use by public purchasers, regulators, consumers and clinicians </a:t>
            </a:r>
            <a:endParaRPr kumimoji="0" lang="en-US" sz="1700" b="0" i="0" u="none" strike="noStrike" kern="1200" cap="none" spc="0" normalizeH="0" baseline="0" noProof="0" dirty="0">
              <a:ln>
                <a:noFill/>
              </a:ln>
              <a:solidFill>
                <a:prstClr val="black"/>
              </a:solidFill>
              <a:effectLst/>
              <a:uLnTx/>
              <a:uFillTx/>
              <a:latin typeface="Calibri" pitchFamily="34" charset="0"/>
              <a:ea typeface="+mn-ea"/>
              <a:cs typeface="Calibri" panose="020F0502020204030204" pitchFamily="34" charset="0"/>
            </a:endParaRPr>
          </a:p>
        </p:txBody>
      </p:sp>
      <p:sp>
        <p:nvSpPr>
          <p:cNvPr id="14" name="TextBox 13"/>
          <p:cNvSpPr txBox="1"/>
          <p:nvPr/>
        </p:nvSpPr>
        <p:spPr>
          <a:xfrm rot="20561737">
            <a:off x="4823827" y="3714804"/>
            <a:ext cx="3385244" cy="959680"/>
          </a:xfrm>
          <a:prstGeom prst="rect">
            <a:avLst/>
          </a:prstGeom>
          <a:ln w="12700"/>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HEDIS</a:t>
            </a:r>
            <a:r>
              <a:rPr kumimoji="0" lang="en-US" sz="1800" b="0" i="0" u="none" strike="noStrike" kern="1200" cap="none" spc="0" normalizeH="0" baseline="30000" noProof="0" dirty="0">
                <a:ln>
                  <a:noFill/>
                </a:ln>
                <a:solidFill>
                  <a:prstClr val="black"/>
                </a:solidFill>
                <a:effectLst/>
                <a:uLnTx/>
                <a:uFillTx/>
                <a:latin typeface="Arial"/>
                <a:ea typeface="+mn-ea"/>
                <a:cs typeface="+mn-cs"/>
              </a:rPr>
              <a:t>®</a:t>
            </a:r>
            <a:r>
              <a:rPr kumimoji="0" lang="en-US" sz="1800" b="0" i="0" u="none" strike="noStrike" kern="1200" cap="none" spc="0" normalizeH="0" baseline="0" noProof="0" dirty="0">
                <a:ln>
                  <a:noFill/>
                </a:ln>
                <a:solidFill>
                  <a:prstClr val="black"/>
                </a:solidFill>
                <a:effectLst/>
                <a:uLnTx/>
                <a:uFillTx/>
                <a:latin typeface="Arial"/>
                <a:ea typeface="+mn-ea"/>
                <a:cs typeface="+mn-cs"/>
              </a:rPr>
              <a:t> 2016</a:t>
            </a:r>
            <a:br>
              <a:rPr kumimoji="0" lang="en-US" sz="1800" b="0" i="0" u="none" strike="noStrike" kern="1200" cap="none" spc="0" normalizeH="0" baseline="0" noProof="0" dirty="0">
                <a:ln>
                  <a:noFill/>
                </a:ln>
                <a:solidFill>
                  <a:prstClr val="black"/>
                </a:solidFill>
                <a:effectLst/>
                <a:uLnTx/>
                <a:uFillTx/>
                <a:latin typeface="Arial"/>
                <a:ea typeface="+mn-ea"/>
                <a:cs typeface="+mn-cs"/>
              </a:rPr>
            </a:br>
            <a:r>
              <a:rPr kumimoji="0" lang="en-US" sz="1800" b="0" i="0" u="none" strike="noStrike" kern="1200" cap="none" spc="0" normalizeH="0" baseline="0" noProof="0" dirty="0">
                <a:ln>
                  <a:noFill/>
                </a:ln>
                <a:solidFill>
                  <a:prstClr val="black"/>
                </a:solidFill>
                <a:effectLst/>
                <a:uLnTx/>
                <a:uFillTx/>
                <a:latin typeface="Arial"/>
                <a:ea typeface="+mn-ea"/>
                <a:cs typeface="+mn-cs"/>
              </a:rPr>
              <a:t>Technical Specifications </a:t>
            </a:r>
            <a:br>
              <a:rPr kumimoji="0" lang="en-US" sz="1800" b="0" i="0" u="none" strike="noStrike" kern="1200" cap="none" spc="0" normalizeH="0" baseline="0" noProof="0" dirty="0">
                <a:ln>
                  <a:noFill/>
                </a:ln>
                <a:solidFill>
                  <a:prstClr val="black"/>
                </a:solidFill>
                <a:effectLst/>
                <a:uLnTx/>
                <a:uFillTx/>
                <a:latin typeface="Arial"/>
                <a:ea typeface="+mn-ea"/>
                <a:cs typeface="+mn-cs"/>
              </a:rPr>
            </a:br>
            <a:r>
              <a:rPr kumimoji="0" lang="en-US" sz="1800" b="0" i="0" u="none" strike="noStrike" kern="1200" cap="none" spc="0" normalizeH="0" baseline="0" noProof="0" dirty="0">
                <a:ln>
                  <a:noFill/>
                </a:ln>
                <a:solidFill>
                  <a:prstClr val="black"/>
                </a:solidFill>
                <a:effectLst/>
                <a:uLnTx/>
                <a:uFillTx/>
                <a:latin typeface="Arial"/>
                <a:ea typeface="+mn-ea"/>
                <a:cs typeface="+mn-cs"/>
              </a:rPr>
              <a:t>for Physician Measurement</a:t>
            </a:r>
          </a:p>
        </p:txBody>
      </p:sp>
    </p:spTree>
    <p:extLst>
      <p:ext uri="{BB962C8B-B14F-4D97-AF65-F5344CB8AC3E}">
        <p14:creationId xmlns:p14="http://schemas.microsoft.com/office/powerpoint/2010/main" val="10810303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28600" y="228600"/>
            <a:ext cx="8229600" cy="609600"/>
          </a:xfrm>
        </p:spPr>
        <p:txBody>
          <a:bodyPr anchor="t">
            <a:normAutofit fontScale="90000"/>
          </a:bodyPr>
          <a:lstStyle/>
          <a:p>
            <a:pPr eaLnBrk="1" fontAlgn="auto" hangingPunct="1">
              <a:spcBef>
                <a:spcPts val="0"/>
              </a:spcBef>
              <a:spcAft>
                <a:spcPts val="0"/>
              </a:spcAft>
              <a:defRPr/>
            </a:pPr>
            <a:r>
              <a:rPr lang="en-US" b="1" kern="0" dirty="0">
                <a:solidFill>
                  <a:srgbClr val="008C99"/>
                </a:solidFill>
                <a:latin typeface="Calibri" panose="020F0502020204030204" pitchFamily="34" charset="0"/>
              </a:rPr>
              <a:t>Carolinas HealthCare System Goals 2017</a:t>
            </a:r>
            <a:br>
              <a:rPr lang="en-US" b="1" kern="0" dirty="0">
                <a:solidFill>
                  <a:sysClr val="windowText" lastClr="000000"/>
                </a:solidFill>
                <a:latin typeface="Calibri" panose="020F0502020204030204" pitchFamily="34" charset="0"/>
              </a:rPr>
            </a:br>
            <a:endParaRPr lang="en-US" b="1" kern="0" dirty="0">
              <a:solidFill>
                <a:sysClr val="windowText" lastClr="000000"/>
              </a:solidFill>
              <a:latin typeface="Calibri" panose="020F0502020204030204" pitchFamily="34" charset="0"/>
            </a:endParaRPr>
          </a:p>
        </p:txBody>
      </p:sp>
      <p:graphicFrame>
        <p:nvGraphicFramePr>
          <p:cNvPr id="3" name="Group 59"/>
          <p:cNvGraphicFramePr>
            <a:graphicFrameLocks noGrp="1"/>
          </p:cNvGraphicFramePr>
          <p:nvPr>
            <p:ph idx="1"/>
            <p:extLst/>
          </p:nvPr>
        </p:nvGraphicFramePr>
        <p:xfrm>
          <a:off x="372836" y="838200"/>
          <a:ext cx="8343900" cy="4909510"/>
        </p:xfrm>
        <a:graphic>
          <a:graphicData uri="http://schemas.openxmlformats.org/drawingml/2006/table">
            <a:tbl>
              <a:tblPr/>
              <a:tblGrid>
                <a:gridCol w="3807278">
                  <a:extLst>
                    <a:ext uri="{9D8B030D-6E8A-4147-A177-3AD203B41FA5}">
                      <a16:colId xmlns:a16="http://schemas.microsoft.com/office/drawing/2014/main" val="20000"/>
                    </a:ext>
                  </a:extLst>
                </a:gridCol>
                <a:gridCol w="4536622">
                  <a:extLst>
                    <a:ext uri="{9D8B030D-6E8A-4147-A177-3AD203B41FA5}">
                      <a16:colId xmlns:a16="http://schemas.microsoft.com/office/drawing/2014/main" val="20001"/>
                    </a:ext>
                  </a:extLst>
                </a:gridCol>
              </a:tblGrid>
              <a:tr h="490951">
                <a:tc>
                  <a:txBody>
                    <a:bodyPr/>
                    <a:lstStyle/>
                    <a:p>
                      <a:pPr marL="39688" marR="0" lvl="0" indent="0" algn="l" defTabSz="914400" rtl="0" eaLnBrk="0" fontAlgn="base" latinLnBrk="0" hangingPunct="0">
                        <a:lnSpc>
                          <a:spcPct val="100000"/>
                        </a:lnSpc>
                        <a:spcBef>
                          <a:spcPts val="700"/>
                        </a:spcBef>
                        <a:spcAft>
                          <a:spcPct val="0"/>
                        </a:spcAft>
                        <a:buClrTx/>
                        <a:buSzTx/>
                        <a:buFont typeface="Arial" charset="0"/>
                        <a:buNone/>
                        <a:tabLst/>
                      </a:pPr>
                      <a:r>
                        <a:rPr kumimoji="0" lang="en-US" sz="1600" b="1" i="0" u="none" strike="noStrike" cap="none" normalizeH="0" baseline="0" dirty="0">
                          <a:ln>
                            <a:noFill/>
                          </a:ln>
                          <a:solidFill>
                            <a:srgbClr val="000000"/>
                          </a:solidFill>
                          <a:effectLst/>
                          <a:latin typeface="Arial" charset="0"/>
                          <a:ea typeface="ヒラギノ角ゴ ProN W3"/>
                          <a:cs typeface="ヒラギノ角ゴ ProN W3"/>
                          <a:sym typeface="Arial" charset="0"/>
                        </a:rPr>
                        <a:t>Priority #1: Patient Safety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100000"/>
                        </a:lnSpc>
                        <a:spcBef>
                          <a:spcPts val="700"/>
                        </a:spcBef>
                        <a:spcAft>
                          <a:spcPct val="0"/>
                        </a:spcAft>
                        <a:buClrTx/>
                        <a:buSzTx/>
                        <a:buFont typeface="Arial" charset="0"/>
                        <a:buNone/>
                        <a:tabLst/>
                      </a:pPr>
                      <a:r>
                        <a:rPr kumimoji="0" lang="en-US" sz="1600" b="0" i="0" u="none" strike="noStrike" cap="none" normalizeH="0" baseline="0" dirty="0">
                          <a:ln>
                            <a:noFill/>
                          </a:ln>
                          <a:solidFill>
                            <a:srgbClr val="000000"/>
                          </a:solidFill>
                          <a:effectLst/>
                          <a:latin typeface="Arial" charset="0"/>
                          <a:ea typeface="ヒラギノ角ゴ ProN W3"/>
                          <a:cs typeface="ヒラギノ角ゴ ProN W3"/>
                          <a:sym typeface="Arial" charset="0"/>
                        </a:rPr>
                        <a:t>Acute Care Patient Safety Composite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0951">
                <a:tc>
                  <a:txBody>
                    <a:bodyPr/>
                    <a:lstStyle/>
                    <a:p>
                      <a:pPr marL="39688" marR="0" lvl="0" indent="0" algn="l" defTabSz="914400" rtl="0" eaLnBrk="0" fontAlgn="base" latinLnBrk="0" hangingPunct="0">
                        <a:lnSpc>
                          <a:spcPct val="100000"/>
                        </a:lnSpc>
                        <a:spcBef>
                          <a:spcPts val="700"/>
                        </a:spcBef>
                        <a:spcAft>
                          <a:spcPct val="0"/>
                        </a:spcAft>
                        <a:buClrTx/>
                        <a:buSzTx/>
                        <a:buFont typeface="Arial" charset="0"/>
                        <a:buNone/>
                        <a:tabLst/>
                      </a:pPr>
                      <a:endParaRPr kumimoji="0" lang="en-US" sz="1600" b="0" i="0" u="none" strike="noStrike" cap="none" normalizeH="0" baseline="0" dirty="0">
                        <a:ln>
                          <a:noFill/>
                        </a:ln>
                        <a:solidFill>
                          <a:srgbClr val="000000"/>
                        </a:solidFill>
                        <a:effectLst/>
                        <a:latin typeface="Arial" charset="0"/>
                        <a:ea typeface="ヒラギノ角ゴ ProN W3"/>
                        <a:cs typeface="ヒラギノ角ゴ ProN W3"/>
                        <a:sym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100000"/>
                        </a:lnSpc>
                        <a:spcBef>
                          <a:spcPts val="700"/>
                        </a:spcBef>
                        <a:spcAft>
                          <a:spcPct val="0"/>
                        </a:spcAft>
                        <a:buClrTx/>
                        <a:buSzTx/>
                        <a:buFont typeface="Arial" charset="0"/>
                        <a:buNone/>
                        <a:tabLst/>
                      </a:pPr>
                      <a:r>
                        <a:rPr kumimoji="0" lang="en-US" sz="1600" b="0" i="0" u="none" strike="noStrike" cap="none" normalizeH="0" baseline="0" dirty="0">
                          <a:ln>
                            <a:noFill/>
                          </a:ln>
                          <a:solidFill>
                            <a:srgbClr val="000000"/>
                          </a:solidFill>
                          <a:effectLst/>
                          <a:latin typeface="Arial" charset="0"/>
                          <a:ea typeface="ヒラギノ角ゴ ProN W3"/>
                          <a:cs typeface="ヒラギノ角ゴ ProN W3"/>
                          <a:sym typeface="Arial" charset="0"/>
                        </a:rPr>
                        <a:t>Medication Safety in the Elderly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0951">
                <a:tc>
                  <a:txBody>
                    <a:bodyPr/>
                    <a:lstStyle/>
                    <a:p>
                      <a:pPr marL="39688" marR="0" lvl="0" indent="0" algn="l" defTabSz="914400" rtl="0" eaLnBrk="0" fontAlgn="base" latinLnBrk="0" hangingPunct="0">
                        <a:lnSpc>
                          <a:spcPct val="100000"/>
                        </a:lnSpc>
                        <a:spcBef>
                          <a:spcPts val="700"/>
                        </a:spcBef>
                        <a:spcAft>
                          <a:spcPct val="0"/>
                        </a:spcAft>
                        <a:buClrTx/>
                        <a:buSzTx/>
                        <a:buFont typeface="Arial" charset="0"/>
                        <a:buNone/>
                        <a:tabLst/>
                      </a:pPr>
                      <a:endParaRPr kumimoji="0" lang="en-US" sz="1600" b="1" i="0" u="none" strike="noStrike" cap="none" normalizeH="0" baseline="0" dirty="0">
                        <a:ln>
                          <a:noFill/>
                        </a:ln>
                        <a:solidFill>
                          <a:srgbClr val="000000"/>
                        </a:solidFill>
                        <a:effectLst/>
                        <a:latin typeface="Arial" charset="0"/>
                        <a:ea typeface="ヒラギノ角ゴ ProN W3"/>
                        <a:cs typeface="ヒラギノ角ゴ ProN W3"/>
                        <a:sym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100000"/>
                        </a:lnSpc>
                        <a:spcBef>
                          <a:spcPts val="700"/>
                        </a:spcBef>
                        <a:spcAft>
                          <a:spcPct val="0"/>
                        </a:spcAft>
                        <a:buClrTx/>
                        <a:buSzTx/>
                        <a:buFont typeface="Arial" charset="0"/>
                        <a:buNone/>
                        <a:tabLst/>
                      </a:pPr>
                      <a:r>
                        <a:rPr kumimoji="0" lang="en-US" sz="1600" b="0" i="0" u="none" strike="noStrike" cap="none" normalizeH="0" baseline="0" dirty="0">
                          <a:ln>
                            <a:noFill/>
                          </a:ln>
                          <a:solidFill>
                            <a:srgbClr val="000000"/>
                          </a:solidFill>
                          <a:effectLst/>
                          <a:latin typeface="Arial" charset="0"/>
                          <a:ea typeface="ヒラギノ角ゴ ProN W3"/>
                          <a:cs typeface="ヒラギノ角ゴ ProN W3"/>
                          <a:sym typeface="Arial" charset="0"/>
                        </a:rPr>
                        <a:t>Acute Care Antibiotic Stewardship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0951">
                <a:tc>
                  <a:txBody>
                    <a:bodyPr/>
                    <a:lstStyle/>
                    <a:p>
                      <a:pPr marL="39688" marR="0" lvl="0" indent="0" algn="l" defTabSz="914400" rtl="0" eaLnBrk="0" fontAlgn="base" latinLnBrk="0" hangingPunct="0">
                        <a:lnSpc>
                          <a:spcPct val="100000"/>
                        </a:lnSpc>
                        <a:spcBef>
                          <a:spcPts val="700"/>
                        </a:spcBef>
                        <a:spcAft>
                          <a:spcPct val="0"/>
                        </a:spcAft>
                        <a:buClrTx/>
                        <a:buSzTx/>
                        <a:buFont typeface="Arial" charset="0"/>
                        <a:buNone/>
                        <a:tabLst/>
                      </a:pPr>
                      <a:r>
                        <a:rPr kumimoji="0" lang="en-US" sz="1600" b="1" i="0" u="none" strike="noStrike" cap="none" normalizeH="0" baseline="0" dirty="0">
                          <a:ln>
                            <a:noFill/>
                          </a:ln>
                          <a:solidFill>
                            <a:srgbClr val="000000"/>
                          </a:solidFill>
                          <a:effectLst/>
                          <a:latin typeface="Arial" charset="0"/>
                          <a:ea typeface="ヒラギノ角ゴ ProN W3"/>
                          <a:cs typeface="ヒラギノ角ゴ ProN W3"/>
                          <a:sym typeface="Arial" charset="0"/>
                        </a:rPr>
                        <a:t>Priority #2: Clinical Outcomes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100000"/>
                        </a:lnSpc>
                        <a:spcBef>
                          <a:spcPts val="700"/>
                        </a:spcBef>
                        <a:spcAft>
                          <a:spcPct val="0"/>
                        </a:spcAft>
                        <a:buClrTx/>
                        <a:buSzTx/>
                        <a:buFont typeface="Arial" charset="0"/>
                        <a:buNone/>
                        <a:tabLst/>
                      </a:pPr>
                      <a:r>
                        <a:rPr kumimoji="0" lang="en-US" sz="1600" b="0" i="0" u="none" strike="noStrike" cap="none" normalizeH="0" baseline="0" dirty="0">
                          <a:ln>
                            <a:noFill/>
                          </a:ln>
                          <a:solidFill>
                            <a:srgbClr val="000000"/>
                          </a:solidFill>
                          <a:effectLst/>
                          <a:latin typeface="Arial" charset="0"/>
                          <a:ea typeface="ヒラギノ角ゴ ProN W3"/>
                          <a:cs typeface="ヒラギノ角ゴ ProN W3"/>
                          <a:sym typeface="Arial" charset="0"/>
                        </a:rPr>
                        <a:t>Acute Care Mortality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0951">
                <a:tc>
                  <a:txBody>
                    <a:bodyPr/>
                    <a:lstStyle/>
                    <a:p>
                      <a:pPr marL="39688" marR="0" lvl="0" indent="0" algn="l" defTabSz="914400" rtl="0" eaLnBrk="0" fontAlgn="base" latinLnBrk="0" hangingPunct="0">
                        <a:lnSpc>
                          <a:spcPct val="100000"/>
                        </a:lnSpc>
                        <a:spcBef>
                          <a:spcPts val="700"/>
                        </a:spcBef>
                        <a:spcAft>
                          <a:spcPct val="0"/>
                        </a:spcAft>
                        <a:buClrTx/>
                        <a:buSzTx/>
                        <a:buFont typeface="Arial" charset="0"/>
                        <a:buNone/>
                        <a:tabLst/>
                      </a:pPr>
                      <a:endParaRPr kumimoji="0" lang="en-US" sz="1600" b="0" i="0" u="none" strike="noStrike" cap="none" normalizeH="0" baseline="0" dirty="0">
                        <a:ln>
                          <a:noFill/>
                        </a:ln>
                        <a:solidFill>
                          <a:srgbClr val="000000"/>
                        </a:solidFill>
                        <a:effectLst/>
                        <a:latin typeface="Arial" charset="0"/>
                        <a:ea typeface="ヒラギノ角ゴ ProN W3"/>
                        <a:cs typeface="ヒラギノ角ゴ ProN W3"/>
                        <a:sym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100000"/>
                        </a:lnSpc>
                        <a:spcBef>
                          <a:spcPts val="700"/>
                        </a:spcBef>
                        <a:spcAft>
                          <a:spcPct val="0"/>
                        </a:spcAft>
                        <a:buClrTx/>
                        <a:buSzTx/>
                        <a:buFont typeface="Arial" charset="0"/>
                        <a:buNone/>
                        <a:tabLst/>
                      </a:pPr>
                      <a:r>
                        <a:rPr kumimoji="0" lang="en-US" sz="1600" b="0" i="0" u="none" strike="noStrike" cap="none" normalizeH="0" baseline="0" dirty="0">
                          <a:ln>
                            <a:noFill/>
                          </a:ln>
                          <a:solidFill>
                            <a:srgbClr val="000000"/>
                          </a:solidFill>
                          <a:effectLst/>
                          <a:latin typeface="Arial" charset="0"/>
                          <a:ea typeface="ヒラギノ角ゴ ProN W3"/>
                          <a:cs typeface="ヒラギノ角ゴ ProN W3"/>
                          <a:sym typeface="Arial" charset="0"/>
                        </a:rPr>
                        <a:t>Diabetes Outcome Composite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0951">
                <a:tc>
                  <a:txBody>
                    <a:bodyPr/>
                    <a:lstStyle/>
                    <a:p>
                      <a:pPr marL="39688" marR="0" lvl="0" indent="0" algn="l" defTabSz="914400" rtl="0" eaLnBrk="0" fontAlgn="base" latinLnBrk="0" hangingPunct="0">
                        <a:lnSpc>
                          <a:spcPct val="100000"/>
                        </a:lnSpc>
                        <a:spcBef>
                          <a:spcPts val="700"/>
                        </a:spcBef>
                        <a:spcAft>
                          <a:spcPct val="0"/>
                        </a:spcAft>
                        <a:buClrTx/>
                        <a:buSzTx/>
                        <a:buFont typeface="Arial" charset="0"/>
                        <a:buNone/>
                        <a:tabLst/>
                      </a:pPr>
                      <a:endParaRPr kumimoji="0" lang="en-US" sz="1600" b="0" i="0" u="none" strike="noStrike" cap="none" normalizeH="0" baseline="0" dirty="0">
                        <a:ln>
                          <a:noFill/>
                        </a:ln>
                        <a:solidFill>
                          <a:srgbClr val="000000"/>
                        </a:solidFill>
                        <a:effectLst/>
                        <a:latin typeface="Arial" charset="0"/>
                        <a:ea typeface="ヒラギノ角ゴ ProN W3"/>
                        <a:cs typeface="ヒラギノ角ゴ ProN W3"/>
                        <a:sym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100000"/>
                        </a:lnSpc>
                        <a:spcBef>
                          <a:spcPts val="700"/>
                        </a:spcBef>
                        <a:spcAft>
                          <a:spcPct val="0"/>
                        </a:spcAft>
                        <a:buClrTx/>
                        <a:buSzTx/>
                        <a:buFont typeface="Arial" charset="0"/>
                        <a:buNone/>
                        <a:tabLst/>
                      </a:pPr>
                      <a:r>
                        <a:rPr kumimoji="0" lang="en-US" sz="1600" b="0" i="0" u="none" strike="noStrike" cap="none" normalizeH="0" baseline="0" dirty="0">
                          <a:ln>
                            <a:noFill/>
                          </a:ln>
                          <a:solidFill>
                            <a:srgbClr val="000000"/>
                          </a:solidFill>
                          <a:effectLst/>
                          <a:latin typeface="Arial" charset="0"/>
                          <a:ea typeface="ヒラギノ角ゴ ProN W3"/>
                          <a:cs typeface="ヒラギノ角ゴ ProN W3"/>
                          <a:sym typeface="Arial" charset="0"/>
                        </a:rPr>
                        <a:t>Prevention Composite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0951">
                <a:tc>
                  <a:txBody>
                    <a:bodyPr/>
                    <a:lstStyle/>
                    <a:p>
                      <a:pPr marL="39688" marR="0" lvl="0" indent="0" algn="l" defTabSz="914400" rtl="0" eaLnBrk="0" fontAlgn="base" latinLnBrk="0" hangingPunct="0">
                        <a:lnSpc>
                          <a:spcPct val="100000"/>
                        </a:lnSpc>
                        <a:spcBef>
                          <a:spcPts val="700"/>
                        </a:spcBef>
                        <a:spcAft>
                          <a:spcPct val="0"/>
                        </a:spcAft>
                        <a:buClrTx/>
                        <a:buSzTx/>
                        <a:buFont typeface="Arial" charset="0"/>
                        <a:buNone/>
                        <a:tabLst/>
                        <a:defRPr/>
                      </a:pPr>
                      <a:r>
                        <a:rPr kumimoji="0" lang="en-US" sz="1600" b="1" i="0" u="none" strike="noStrike" cap="none" normalizeH="0" baseline="0" dirty="0">
                          <a:ln>
                            <a:noFill/>
                          </a:ln>
                          <a:solidFill>
                            <a:srgbClr val="000000"/>
                          </a:solidFill>
                          <a:effectLst/>
                          <a:latin typeface="Arial" charset="0"/>
                          <a:ea typeface="ヒラギノ角ゴ ProN W3"/>
                          <a:cs typeface="ヒラギノ角ゴ ProN W3"/>
                          <a:sym typeface="Arial" charset="0"/>
                        </a:rPr>
                        <a:t>Priority #3: Patient Experience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100000"/>
                        </a:lnSpc>
                        <a:spcBef>
                          <a:spcPts val="700"/>
                        </a:spcBef>
                        <a:spcAft>
                          <a:spcPct val="0"/>
                        </a:spcAft>
                        <a:buClrTx/>
                        <a:buSzTx/>
                        <a:buFont typeface="Arial" charset="0"/>
                        <a:buNone/>
                        <a:tabLst/>
                      </a:pPr>
                      <a:r>
                        <a:rPr kumimoji="0" lang="en-US" sz="1600" b="0" i="0" u="none" strike="noStrike" cap="none" normalizeH="0" baseline="0" dirty="0">
                          <a:ln>
                            <a:noFill/>
                          </a:ln>
                          <a:solidFill>
                            <a:srgbClr val="000000"/>
                          </a:solidFill>
                          <a:effectLst/>
                          <a:latin typeface="Arial" charset="0"/>
                          <a:ea typeface="ヒラギノ角ゴ ProN W3"/>
                          <a:cs typeface="ヒラギノ角ゴ ProN W3"/>
                          <a:sym typeface="Arial" charset="0"/>
                        </a:rPr>
                        <a:t>Overall Rating Composite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0951">
                <a:tc>
                  <a:txBody>
                    <a:bodyPr/>
                    <a:lstStyle/>
                    <a:p>
                      <a:pPr marL="39688" marR="0" lvl="0" indent="0" algn="l" defTabSz="914400" rtl="0" eaLnBrk="0" fontAlgn="base" latinLnBrk="0" hangingPunct="0">
                        <a:lnSpc>
                          <a:spcPct val="100000"/>
                        </a:lnSpc>
                        <a:spcBef>
                          <a:spcPts val="700"/>
                        </a:spcBef>
                        <a:spcAft>
                          <a:spcPct val="0"/>
                        </a:spcAft>
                        <a:buClrTx/>
                        <a:buSzTx/>
                        <a:buFont typeface="Arial" charset="0"/>
                        <a:buNone/>
                        <a:tabLst/>
                        <a:defRPr/>
                      </a:pPr>
                      <a:endParaRPr kumimoji="0" lang="en-US" sz="1600" b="0" i="0" u="none" strike="noStrike" cap="none" normalizeH="0" baseline="0" dirty="0">
                        <a:ln>
                          <a:noFill/>
                        </a:ln>
                        <a:solidFill>
                          <a:srgbClr val="000000"/>
                        </a:solidFill>
                        <a:effectLst/>
                        <a:latin typeface="Arial" charset="0"/>
                        <a:ea typeface="ヒラギノ角ゴ ProN W3"/>
                        <a:cs typeface="ヒラギノ角ゴ ProN W3"/>
                        <a:sym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100000"/>
                        </a:lnSpc>
                        <a:spcBef>
                          <a:spcPts val="700"/>
                        </a:spcBef>
                        <a:spcAft>
                          <a:spcPct val="0"/>
                        </a:spcAft>
                        <a:buClrTx/>
                        <a:buSzTx/>
                        <a:buFont typeface="Arial" charset="0"/>
                        <a:buNone/>
                        <a:tabLst/>
                      </a:pPr>
                      <a:r>
                        <a:rPr kumimoji="0" lang="en-US" sz="1600" b="0" i="0" u="none" strike="noStrike" cap="none" normalizeH="0" baseline="0" dirty="0">
                          <a:ln>
                            <a:noFill/>
                          </a:ln>
                          <a:solidFill>
                            <a:srgbClr val="000000"/>
                          </a:solidFill>
                          <a:effectLst/>
                          <a:latin typeface="Arial" charset="0"/>
                          <a:ea typeface="ヒラギノ角ゴ ProN W3"/>
                          <a:cs typeface="ヒラギノ角ゴ ProN W3"/>
                          <a:sym typeface="Arial" charset="0"/>
                        </a:rPr>
                        <a:t>Communication Composite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90951">
                <a:tc>
                  <a:txBody>
                    <a:bodyPr/>
                    <a:lstStyle/>
                    <a:p>
                      <a:pPr marL="39688" marR="0" lvl="0" indent="0" algn="l" defTabSz="914400" rtl="0" eaLnBrk="0" fontAlgn="base" latinLnBrk="0" hangingPunct="0">
                        <a:lnSpc>
                          <a:spcPct val="100000"/>
                        </a:lnSpc>
                        <a:spcBef>
                          <a:spcPts val="700"/>
                        </a:spcBef>
                        <a:spcAft>
                          <a:spcPct val="0"/>
                        </a:spcAft>
                        <a:buClrTx/>
                        <a:buSzTx/>
                        <a:buFont typeface="Arial" charset="0"/>
                        <a:buNone/>
                        <a:tabLst/>
                        <a:defRPr/>
                      </a:pPr>
                      <a:r>
                        <a:rPr kumimoji="0" lang="en-US" sz="1600" b="1" i="0" u="none" strike="noStrike" cap="none" normalizeH="0" baseline="0" dirty="0">
                          <a:ln>
                            <a:noFill/>
                          </a:ln>
                          <a:solidFill>
                            <a:srgbClr val="000000"/>
                          </a:solidFill>
                          <a:effectLst/>
                          <a:latin typeface="Arial" charset="0"/>
                          <a:ea typeface="ヒラギノ角ゴ ProN W3"/>
                          <a:cs typeface="ヒラギノ角ゴ ProN W3"/>
                          <a:sym typeface="Arial" charset="0"/>
                        </a:rPr>
                        <a:t>Priority #4: Clinical Efficiency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100000"/>
                        </a:lnSpc>
                        <a:spcBef>
                          <a:spcPts val="700"/>
                        </a:spcBef>
                        <a:spcAft>
                          <a:spcPct val="0"/>
                        </a:spcAft>
                        <a:buClrTx/>
                        <a:buSzTx/>
                        <a:buFont typeface="Arial" charset="0"/>
                        <a:buNone/>
                        <a:tabLst/>
                      </a:pPr>
                      <a:r>
                        <a:rPr kumimoji="0" lang="en-US" sz="1600" b="0" i="0" u="none" strike="noStrike" cap="none" normalizeH="0" baseline="0" dirty="0">
                          <a:ln>
                            <a:noFill/>
                          </a:ln>
                          <a:solidFill>
                            <a:srgbClr val="000000"/>
                          </a:solidFill>
                          <a:effectLst/>
                          <a:latin typeface="Arial" charset="0"/>
                          <a:ea typeface="ヒラギノ角ゴ ProN W3"/>
                          <a:cs typeface="ヒラギノ角ゴ ProN W3"/>
                          <a:sym typeface="Arial" charset="0"/>
                        </a:rPr>
                        <a:t>Acute Care Length of Stay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90951">
                <a:tc>
                  <a:txBody>
                    <a:bodyPr/>
                    <a:lstStyle/>
                    <a:p>
                      <a:pPr marL="39688" marR="0" lvl="0" indent="0" algn="l" defTabSz="914400" rtl="0" eaLnBrk="0" fontAlgn="base" latinLnBrk="0" hangingPunct="0">
                        <a:lnSpc>
                          <a:spcPct val="100000"/>
                        </a:lnSpc>
                        <a:spcBef>
                          <a:spcPts val="700"/>
                        </a:spcBef>
                        <a:spcAft>
                          <a:spcPct val="0"/>
                        </a:spcAft>
                        <a:buClrTx/>
                        <a:buSzTx/>
                        <a:buFont typeface="Arial" charset="0"/>
                        <a:buNone/>
                        <a:tabLst/>
                      </a:pPr>
                      <a:endParaRPr kumimoji="0" lang="en-US" sz="1600" b="0" i="0" u="none" strike="noStrike" cap="none" normalizeH="0" baseline="0" dirty="0">
                        <a:ln>
                          <a:noFill/>
                        </a:ln>
                        <a:solidFill>
                          <a:srgbClr val="000000"/>
                        </a:solidFill>
                        <a:effectLst/>
                        <a:latin typeface="Arial" charset="0"/>
                        <a:ea typeface="ヒラギノ角ゴ ProN W3"/>
                        <a:cs typeface="ヒラギノ角ゴ ProN W3"/>
                        <a:sym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100000"/>
                        </a:lnSpc>
                        <a:spcBef>
                          <a:spcPts val="700"/>
                        </a:spcBef>
                        <a:spcAft>
                          <a:spcPct val="0"/>
                        </a:spcAft>
                        <a:buClrTx/>
                        <a:buSzTx/>
                        <a:buFont typeface="Arial" charset="0"/>
                        <a:buNone/>
                        <a:tabLst/>
                        <a:defRPr/>
                      </a:pPr>
                      <a:r>
                        <a:rPr kumimoji="0" lang="en-US" sz="1600" b="0" i="0" u="none" strike="noStrike" cap="none" normalizeH="0" baseline="0" dirty="0">
                          <a:ln>
                            <a:noFill/>
                          </a:ln>
                          <a:solidFill>
                            <a:srgbClr val="000000"/>
                          </a:solidFill>
                          <a:effectLst/>
                          <a:latin typeface="Arial" charset="0"/>
                          <a:ea typeface="ヒラギノ角ゴ ProN W3"/>
                          <a:cs typeface="ヒラギノ角ゴ ProN W3"/>
                          <a:sym typeface="Arial" charset="0"/>
                        </a:rPr>
                        <a:t>Acute Care Unplanned Readmissions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 name="TextBox 3"/>
          <p:cNvSpPr txBox="1"/>
          <p:nvPr/>
        </p:nvSpPr>
        <p:spPr>
          <a:xfrm>
            <a:off x="533400" y="5791200"/>
            <a:ext cx="609600" cy="2286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8635228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97" name="Group 77"/>
          <p:cNvGraphicFramePr>
            <a:graphicFrameLocks noGrp="1"/>
          </p:cNvGraphicFramePr>
          <p:nvPr>
            <p:ph idx="4294967295"/>
            <p:extLst/>
          </p:nvPr>
        </p:nvGraphicFramePr>
        <p:xfrm>
          <a:off x="333375" y="963294"/>
          <a:ext cx="8534400" cy="3799521"/>
        </p:xfrm>
        <a:graphic>
          <a:graphicData uri="http://schemas.openxmlformats.org/drawingml/2006/table">
            <a:tbl>
              <a:tblPr/>
              <a:tblGrid>
                <a:gridCol w="2884610">
                  <a:extLst>
                    <a:ext uri="{9D8B030D-6E8A-4147-A177-3AD203B41FA5}">
                      <a16:colId xmlns:a16="http://schemas.microsoft.com/office/drawing/2014/main" val="20000"/>
                    </a:ext>
                  </a:extLst>
                </a:gridCol>
                <a:gridCol w="2439865">
                  <a:extLst>
                    <a:ext uri="{9D8B030D-6E8A-4147-A177-3AD203B41FA5}">
                      <a16:colId xmlns:a16="http://schemas.microsoft.com/office/drawing/2014/main" val="20001"/>
                    </a:ext>
                  </a:extLst>
                </a:gridCol>
                <a:gridCol w="3209925">
                  <a:extLst>
                    <a:ext uri="{9D8B030D-6E8A-4147-A177-3AD203B41FA5}">
                      <a16:colId xmlns:a16="http://schemas.microsoft.com/office/drawing/2014/main" val="20002"/>
                    </a:ext>
                  </a:extLst>
                </a:gridCol>
              </a:tblGrid>
              <a:tr h="581421">
                <a:tc>
                  <a:txBody>
                    <a:bodyPr/>
                    <a:lstStyle/>
                    <a:p>
                      <a:pPr marL="39688" marR="0" lvl="0" indent="0" algn="l" defTabSz="914400" rtl="0" eaLnBrk="0" fontAlgn="base" latinLnBrk="0" hangingPunct="0">
                        <a:lnSpc>
                          <a:spcPct val="100000"/>
                        </a:lnSpc>
                        <a:spcBef>
                          <a:spcPts val="700"/>
                        </a:spcBef>
                        <a:spcAft>
                          <a:spcPct val="0"/>
                        </a:spcAft>
                        <a:buClrTx/>
                        <a:buSzPct val="100000"/>
                        <a:buFont typeface="Arial" pitchFamily="34" charset="0"/>
                        <a:buNone/>
                        <a:tabLst/>
                      </a:pPr>
                      <a:r>
                        <a:rPr kumimoji="0" lang="en-US" sz="1400" b="1" i="0" u="none" strike="noStrike" cap="none" normalizeH="0" baseline="0" dirty="0">
                          <a:ln>
                            <a:noFill/>
                          </a:ln>
                          <a:solidFill>
                            <a:srgbClr val="000000"/>
                          </a:solidFill>
                          <a:effectLst/>
                          <a:latin typeface="+mn-lt"/>
                          <a:ea typeface="ヒラギノ角ゴ ProN W3"/>
                          <a:cs typeface="Arial" pitchFamily="34" charset="0"/>
                          <a:sym typeface="Arial" pitchFamily="34" charset="0"/>
                        </a:rPr>
                        <a:t>Priority #1: Patient Safety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9688" marR="0" lvl="0" indent="0" algn="l" defTabSz="914400" rtl="0" eaLnBrk="0" fontAlgn="base" latinLnBrk="0" hangingPunct="0">
                        <a:lnSpc>
                          <a:spcPct val="100000"/>
                        </a:lnSpc>
                        <a:spcBef>
                          <a:spcPts val="700"/>
                        </a:spcBef>
                        <a:spcAft>
                          <a:spcPct val="0"/>
                        </a:spcAft>
                        <a:buClrTx/>
                        <a:buSzPct val="100000"/>
                        <a:buFont typeface="Arial" pitchFamily="34" charset="0"/>
                        <a:buNone/>
                        <a:tabLst/>
                      </a:pPr>
                      <a:r>
                        <a:rPr kumimoji="0" lang="en-US" sz="1400" b="0" i="0" u="none" strike="noStrike" cap="none" normalizeH="0" baseline="0" dirty="0">
                          <a:ln>
                            <a:noFill/>
                          </a:ln>
                          <a:solidFill>
                            <a:srgbClr val="000000"/>
                          </a:solidFill>
                          <a:effectLst/>
                          <a:latin typeface="+mn-lt"/>
                          <a:ea typeface="ヒラギノ角ゴ ProN W3"/>
                          <a:cs typeface="Arial" pitchFamily="34" charset="0"/>
                          <a:sym typeface="Arial" pitchFamily="34" charset="0"/>
                        </a:rPr>
                        <a:t>Acute Care Patient Safety Composite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9688" marR="0" lvl="0" indent="0" algn="l" defTabSz="914400" rtl="0" eaLnBrk="0" fontAlgn="base" latinLnBrk="0" hangingPunct="0">
                        <a:lnSpc>
                          <a:spcPct val="100000"/>
                        </a:lnSpc>
                        <a:spcBef>
                          <a:spcPts val="700"/>
                        </a:spcBef>
                        <a:spcAft>
                          <a:spcPct val="0"/>
                        </a:spcAft>
                        <a:buClrTx/>
                        <a:buSzPct val="100000"/>
                        <a:buFont typeface="Arial" pitchFamily="34" charset="0"/>
                        <a:buNone/>
                        <a:tabLst/>
                      </a:pPr>
                      <a:r>
                        <a:rPr kumimoji="0" lang="en-US" sz="1400" b="0" i="0" u="none" strike="noStrike" cap="none" normalizeH="0" baseline="0" dirty="0">
                          <a:ln>
                            <a:noFill/>
                          </a:ln>
                          <a:solidFill>
                            <a:schemeClr val="tx1"/>
                          </a:solidFill>
                          <a:effectLst/>
                          <a:latin typeface="Arial" pitchFamily="34" charset="0"/>
                          <a:ea typeface="+mn-ea"/>
                          <a:cs typeface="Arial" pitchFamily="34" charset="0"/>
                          <a:sym typeface="Arial" pitchFamily="34" charset="0"/>
                        </a:rPr>
                        <a:t>Remove PC-02 and Patient Falls. Make the composite 15% AHRQ PSI 90 and 85% NHSN Infections. Pull infections from NHSN using exact CMS Hospital Compare criteria.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29194">
                <a:tc>
                  <a:txBody>
                    <a:bodyPr/>
                    <a:lstStyle/>
                    <a:p>
                      <a:pPr marL="39688" marR="0" lvl="0" indent="0" algn="l" defTabSz="914400" rtl="0" eaLnBrk="0" fontAlgn="base" latinLnBrk="0" hangingPunct="0">
                        <a:lnSpc>
                          <a:spcPct val="100000"/>
                        </a:lnSpc>
                        <a:spcBef>
                          <a:spcPts val="700"/>
                        </a:spcBef>
                        <a:spcAft>
                          <a:spcPct val="0"/>
                        </a:spcAft>
                        <a:buClrTx/>
                        <a:buSzPct val="100000"/>
                        <a:buFont typeface="Arial" pitchFamily="34" charset="0"/>
                        <a:buNone/>
                        <a:tabLst/>
                      </a:pPr>
                      <a:r>
                        <a:rPr kumimoji="0" lang="en-US" sz="1400" b="1" i="0" u="none" strike="noStrike" cap="none" normalizeH="0" baseline="0" dirty="0">
                          <a:ln>
                            <a:noFill/>
                          </a:ln>
                          <a:solidFill>
                            <a:srgbClr val="000000"/>
                          </a:solidFill>
                          <a:effectLst/>
                          <a:latin typeface="+mn-lt"/>
                          <a:ea typeface="ヒラギノ角ゴ ProN W3"/>
                          <a:cs typeface="Arial" pitchFamily="34" charset="0"/>
                          <a:sym typeface="Arial" pitchFamily="34" charset="0"/>
                        </a:rPr>
                        <a:t>Priority #2: Clinical Outcomes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9688" marR="0" lvl="0" indent="0" algn="l" defTabSz="914400" rtl="0" eaLnBrk="0" fontAlgn="base" latinLnBrk="0" hangingPunct="0">
                        <a:lnSpc>
                          <a:spcPct val="100000"/>
                        </a:lnSpc>
                        <a:spcBef>
                          <a:spcPts val="700"/>
                        </a:spcBef>
                        <a:spcAft>
                          <a:spcPct val="0"/>
                        </a:spcAft>
                        <a:buClrTx/>
                        <a:buSzTx/>
                        <a:buFont typeface="Arial" charset="0"/>
                        <a:buNone/>
                        <a:tabLst/>
                      </a:pPr>
                      <a:r>
                        <a:rPr kumimoji="0" lang="en-US" sz="1400" b="0" i="0" u="none" strike="noStrike" cap="none" normalizeH="0" baseline="0" dirty="0">
                          <a:ln>
                            <a:noFill/>
                          </a:ln>
                          <a:solidFill>
                            <a:srgbClr val="000000"/>
                          </a:solidFill>
                          <a:effectLst/>
                          <a:latin typeface="Arial" charset="0"/>
                          <a:ea typeface="ヒラギノ角ゴ ProN W3"/>
                          <a:cs typeface="ヒラギノ角ゴ ProN W3"/>
                          <a:sym typeface="Arial" charset="0"/>
                        </a:rPr>
                        <a:t>Acute Care Mortality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9688" marR="0" lvl="0" indent="0" algn="l" defTabSz="914400" rtl="0" eaLnBrk="0" fontAlgn="base" latinLnBrk="0" hangingPunct="0">
                        <a:lnSpc>
                          <a:spcPct val="100000"/>
                        </a:lnSpc>
                        <a:spcBef>
                          <a:spcPts val="700"/>
                        </a:spcBef>
                        <a:spcAft>
                          <a:spcPct val="0"/>
                        </a:spcAft>
                        <a:buClrTx/>
                        <a:buSzPct val="100000"/>
                        <a:buFont typeface="Arial" pitchFamily="34" charset="0"/>
                        <a:buNone/>
                        <a:tabLst/>
                      </a:pPr>
                      <a:r>
                        <a:rPr kumimoji="0" lang="en-US" sz="1400" b="0" i="0" u="none" strike="noStrike" cap="none" normalizeH="0" baseline="0" dirty="0">
                          <a:ln>
                            <a:noFill/>
                          </a:ln>
                          <a:solidFill>
                            <a:schemeClr val="tx1"/>
                          </a:solidFill>
                          <a:effectLst/>
                          <a:latin typeface="Arial" pitchFamily="34" charset="0"/>
                          <a:ea typeface="+mn-ea"/>
                          <a:cs typeface="Arial" pitchFamily="34" charset="0"/>
                          <a:sym typeface="Arial" pitchFamily="34" charset="0"/>
                        </a:rPr>
                        <a:t>Remove the hospice exclusion to match CMS criteria.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29194">
                <a:tc>
                  <a:txBody>
                    <a:bodyPr/>
                    <a:lstStyle/>
                    <a:p>
                      <a:pPr marL="39688" marR="0" lvl="0" indent="0" algn="l" defTabSz="914400" rtl="0" eaLnBrk="0" fontAlgn="base" latinLnBrk="0" hangingPunct="0">
                        <a:lnSpc>
                          <a:spcPct val="100000"/>
                        </a:lnSpc>
                        <a:spcBef>
                          <a:spcPts val="700"/>
                        </a:spcBef>
                        <a:spcAft>
                          <a:spcPct val="0"/>
                        </a:spcAft>
                        <a:buClrTx/>
                        <a:buSzPct val="100000"/>
                        <a:buFont typeface="Arial" pitchFamily="34" charset="0"/>
                        <a:buNone/>
                        <a:tabLst/>
                      </a:pPr>
                      <a:endParaRPr kumimoji="0" lang="en-US" sz="1400" b="1" i="0" u="none" strike="noStrike" cap="none" normalizeH="0" baseline="0" dirty="0">
                        <a:ln>
                          <a:noFill/>
                        </a:ln>
                        <a:solidFill>
                          <a:srgbClr val="000000"/>
                        </a:solidFill>
                        <a:effectLst/>
                        <a:latin typeface="+mn-lt"/>
                        <a:ea typeface="ヒラギノ角ゴ ProN W3"/>
                        <a:cs typeface="Arial" pitchFamily="34" charset="0"/>
                        <a:sym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9688" marR="0" lvl="0" indent="0" algn="l" defTabSz="914400" rtl="0" eaLnBrk="0" fontAlgn="base" latinLnBrk="0" hangingPunct="0">
                        <a:lnSpc>
                          <a:spcPct val="100000"/>
                        </a:lnSpc>
                        <a:spcBef>
                          <a:spcPts val="700"/>
                        </a:spcBef>
                        <a:spcAft>
                          <a:spcPct val="0"/>
                        </a:spcAft>
                        <a:buClrTx/>
                        <a:buSzPct val="100000"/>
                        <a:buFont typeface="Arial" pitchFamily="34" charset="0"/>
                        <a:buNone/>
                        <a:tabLst/>
                      </a:pPr>
                      <a:r>
                        <a:rPr kumimoji="0" lang="en-US" sz="1400" b="0" i="0" u="none" strike="noStrike" cap="none" normalizeH="0" baseline="0" dirty="0">
                          <a:ln>
                            <a:noFill/>
                          </a:ln>
                          <a:solidFill>
                            <a:srgbClr val="000000"/>
                          </a:solidFill>
                          <a:effectLst/>
                          <a:latin typeface="+mn-lt"/>
                          <a:ea typeface="ヒラギノ角ゴ ProN W3"/>
                          <a:cs typeface="Arial" pitchFamily="34" charset="0"/>
                          <a:sym typeface="Arial" pitchFamily="34" charset="0"/>
                        </a:rPr>
                        <a:t>Prevention Composite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9688" marR="0" lvl="0" indent="0" algn="l" defTabSz="914400" rtl="0" eaLnBrk="0" fontAlgn="base" latinLnBrk="0" hangingPunct="0">
                        <a:lnSpc>
                          <a:spcPct val="100000"/>
                        </a:lnSpc>
                        <a:spcBef>
                          <a:spcPts val="700"/>
                        </a:spcBef>
                        <a:spcAft>
                          <a:spcPct val="0"/>
                        </a:spcAft>
                        <a:buClrTx/>
                        <a:buSzPct val="100000"/>
                        <a:buFont typeface="Arial" pitchFamily="34" charset="0"/>
                        <a:buNone/>
                        <a:tabLst/>
                      </a:pPr>
                      <a:r>
                        <a:rPr kumimoji="0" lang="en-US" sz="1400" b="0" i="0" u="none" strike="noStrike" cap="none" normalizeH="0" baseline="0" dirty="0">
                          <a:ln>
                            <a:noFill/>
                          </a:ln>
                          <a:solidFill>
                            <a:schemeClr val="tx1"/>
                          </a:solidFill>
                          <a:effectLst/>
                          <a:latin typeface="Arial" pitchFamily="34" charset="0"/>
                          <a:ea typeface="+mn-ea"/>
                          <a:cs typeface="Arial" pitchFamily="34" charset="0"/>
                          <a:sym typeface="Arial" pitchFamily="34" charset="0"/>
                        </a:rPr>
                        <a:t>Add Depression Monitoring.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858213">
                <a:tc>
                  <a:txBody>
                    <a:bodyPr/>
                    <a:lstStyle/>
                    <a:p>
                      <a:pPr marL="39688" marR="0" lvl="0" indent="0" algn="l" defTabSz="914400" rtl="0" eaLnBrk="0" fontAlgn="base" latinLnBrk="0" hangingPunct="0">
                        <a:lnSpc>
                          <a:spcPct val="100000"/>
                        </a:lnSpc>
                        <a:spcBef>
                          <a:spcPts val="700"/>
                        </a:spcBef>
                        <a:spcAft>
                          <a:spcPct val="0"/>
                        </a:spcAft>
                        <a:buClrTx/>
                        <a:buSzPct val="100000"/>
                        <a:buFont typeface="Arial" pitchFamily="34" charset="0"/>
                        <a:buNone/>
                        <a:tabLst/>
                      </a:pPr>
                      <a:r>
                        <a:rPr kumimoji="0" lang="en-US" sz="1400" b="1" i="0" u="none" strike="noStrike" cap="none" normalizeH="0" baseline="0" dirty="0">
                          <a:ln>
                            <a:noFill/>
                          </a:ln>
                          <a:solidFill>
                            <a:srgbClr val="000000"/>
                          </a:solidFill>
                          <a:effectLst/>
                          <a:latin typeface="+mn-lt"/>
                          <a:ea typeface="ヒラギノ角ゴ ProN W3"/>
                          <a:cs typeface="Arial" pitchFamily="34" charset="0"/>
                          <a:sym typeface="Arial" pitchFamily="34" charset="0"/>
                        </a:rPr>
                        <a:t>Priority #3:  Patient Experience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9688" marR="0" lvl="0" indent="0" algn="l" defTabSz="914400" rtl="0" eaLnBrk="0" fontAlgn="base" latinLnBrk="0" hangingPunct="0">
                        <a:lnSpc>
                          <a:spcPct val="100000"/>
                        </a:lnSpc>
                        <a:spcBef>
                          <a:spcPts val="700"/>
                        </a:spcBef>
                        <a:spcAft>
                          <a:spcPct val="0"/>
                        </a:spcAft>
                        <a:buClrTx/>
                        <a:buSzPct val="100000"/>
                        <a:buFont typeface="Arial" pitchFamily="34" charset="0"/>
                        <a:buNone/>
                        <a:tabLst/>
                      </a:pPr>
                      <a:r>
                        <a:rPr kumimoji="0" lang="en-US" sz="1400" b="0" i="0" u="none" strike="noStrike" cap="none" normalizeH="0" baseline="0" dirty="0">
                          <a:ln>
                            <a:noFill/>
                          </a:ln>
                          <a:solidFill>
                            <a:srgbClr val="000000"/>
                          </a:solidFill>
                          <a:effectLst/>
                          <a:latin typeface="+mn-lt"/>
                          <a:ea typeface="ヒラギノ角ゴ ProN W3"/>
                          <a:cs typeface="Arial" pitchFamily="34" charset="0"/>
                          <a:sym typeface="Arial" pitchFamily="34" charset="0"/>
                        </a:rPr>
                        <a:t>Overall Rating Composite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9688" marR="0" lvl="0" indent="0" algn="l" defTabSz="914400" rtl="0" eaLnBrk="0" fontAlgn="base" latinLnBrk="0" hangingPunct="0">
                        <a:lnSpc>
                          <a:spcPct val="100000"/>
                        </a:lnSpc>
                        <a:spcBef>
                          <a:spcPts val="700"/>
                        </a:spcBef>
                        <a:spcAft>
                          <a:spcPct val="0"/>
                        </a:spcAft>
                        <a:buClrTx/>
                        <a:buSzPct val="100000"/>
                        <a:buFont typeface="Arial" pitchFamily="34" charset="0"/>
                        <a:buNone/>
                        <a:tabLst/>
                      </a:pPr>
                      <a:r>
                        <a:rPr kumimoji="0" lang="en-US" sz="1400" b="0" i="0" u="none" strike="noStrike" cap="none" normalizeH="0" baseline="0" dirty="0">
                          <a:ln>
                            <a:noFill/>
                          </a:ln>
                          <a:solidFill>
                            <a:schemeClr val="tx1"/>
                          </a:solidFill>
                          <a:effectLst/>
                          <a:latin typeface="Arial" pitchFamily="34" charset="0"/>
                          <a:ea typeface="+mn-ea"/>
                          <a:cs typeface="Arial" pitchFamily="34" charset="0"/>
                          <a:sym typeface="Arial" pitchFamily="34" charset="0"/>
                        </a:rPr>
                        <a:t>Removed Likelihood to Recommend Composite and added Overall Rating Composite.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35714">
                <a:tc>
                  <a:txBody>
                    <a:bodyPr/>
                    <a:lstStyle/>
                    <a:p>
                      <a:pPr marL="39688" marR="0" lvl="0" indent="0" algn="l" defTabSz="914400" rtl="0" eaLnBrk="0" fontAlgn="base" latinLnBrk="0" hangingPunct="0">
                        <a:lnSpc>
                          <a:spcPct val="100000"/>
                        </a:lnSpc>
                        <a:spcBef>
                          <a:spcPts val="700"/>
                        </a:spcBef>
                        <a:spcAft>
                          <a:spcPct val="0"/>
                        </a:spcAft>
                        <a:buClrTx/>
                        <a:buSzTx/>
                        <a:buFont typeface="Arial" charset="0"/>
                        <a:buNone/>
                        <a:tabLst/>
                        <a:defRPr/>
                      </a:pPr>
                      <a:r>
                        <a:rPr kumimoji="0" lang="en-US" sz="1400" b="1" i="0" u="none" strike="noStrike" cap="none" normalizeH="0" baseline="0" dirty="0">
                          <a:ln>
                            <a:noFill/>
                          </a:ln>
                          <a:solidFill>
                            <a:srgbClr val="000000"/>
                          </a:solidFill>
                          <a:effectLst/>
                          <a:latin typeface="+mn-lt"/>
                          <a:ea typeface="ヒラギノ角ゴ ProN W3"/>
                          <a:cs typeface="Arial" pitchFamily="34" charset="0"/>
                          <a:sym typeface="Arial" pitchFamily="34" charset="0"/>
                        </a:rPr>
                        <a:t>Priority #4:  </a:t>
                      </a:r>
                      <a:r>
                        <a:rPr kumimoji="0" lang="en-US" sz="1400" b="1" i="0" u="none" strike="noStrike" cap="none" normalizeH="0" baseline="0" dirty="0">
                          <a:ln>
                            <a:noFill/>
                          </a:ln>
                          <a:solidFill>
                            <a:srgbClr val="000000"/>
                          </a:solidFill>
                          <a:effectLst/>
                          <a:latin typeface="Arial" charset="0"/>
                          <a:ea typeface="ヒラギノ角ゴ ProN W3"/>
                          <a:cs typeface="ヒラギノ角ゴ ProN W3"/>
                          <a:sym typeface="Arial" charset="0"/>
                        </a:rPr>
                        <a:t>Clinical Efficiency</a:t>
                      </a:r>
                    </a:p>
                    <a:p>
                      <a:pPr marL="39688" marR="0" lvl="0" indent="0" algn="l" defTabSz="914400" rtl="0" eaLnBrk="0" fontAlgn="base" latinLnBrk="0" hangingPunct="0">
                        <a:lnSpc>
                          <a:spcPct val="100000"/>
                        </a:lnSpc>
                        <a:spcBef>
                          <a:spcPts val="700"/>
                        </a:spcBef>
                        <a:spcAft>
                          <a:spcPct val="0"/>
                        </a:spcAft>
                        <a:buClrTx/>
                        <a:buSzPct val="100000"/>
                        <a:buFont typeface="Arial" pitchFamily="34" charset="0"/>
                        <a:buNone/>
                        <a:tabLst/>
                      </a:pPr>
                      <a:endParaRPr kumimoji="0" lang="en-US" sz="1400" b="1" i="0" u="none" strike="noStrike" cap="none" normalizeH="0" baseline="0" dirty="0">
                        <a:ln>
                          <a:noFill/>
                        </a:ln>
                        <a:solidFill>
                          <a:srgbClr val="000000"/>
                        </a:solidFill>
                        <a:effectLst/>
                        <a:latin typeface="+mn-lt"/>
                        <a:ea typeface="ヒラギノ角ゴ ProN W3"/>
                        <a:cs typeface="Arial" pitchFamily="34" charset="0"/>
                        <a:sym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9688" marR="0" lvl="0" indent="0" algn="l" defTabSz="914400" rtl="0" eaLnBrk="0" fontAlgn="base" latinLnBrk="0" hangingPunct="0">
                        <a:lnSpc>
                          <a:spcPct val="100000"/>
                        </a:lnSpc>
                        <a:spcBef>
                          <a:spcPts val="700"/>
                        </a:spcBef>
                        <a:spcAft>
                          <a:spcPct val="0"/>
                        </a:spcAft>
                        <a:buClrTx/>
                        <a:buSzTx/>
                        <a:buFont typeface="Arial" charset="0"/>
                        <a:buNone/>
                        <a:tabLst/>
                        <a:defRPr/>
                      </a:pPr>
                      <a:r>
                        <a:rPr kumimoji="0" lang="en-US" sz="1400" b="0" i="0" u="none" strike="noStrike" cap="none" normalizeH="0" baseline="0" dirty="0">
                          <a:ln>
                            <a:noFill/>
                          </a:ln>
                          <a:solidFill>
                            <a:srgbClr val="000000"/>
                          </a:solidFill>
                          <a:effectLst/>
                          <a:latin typeface="Arial" charset="0"/>
                          <a:ea typeface="ヒラギノ角ゴ ProN W3"/>
                          <a:cs typeface="ヒラギノ角ゴ ProN W3"/>
                          <a:sym typeface="Arial" charset="0"/>
                        </a:rPr>
                        <a:t>Acute Care Unplanned Readmissions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9688" marR="0" lvl="0" indent="0" algn="l" defTabSz="914400" rtl="0" eaLnBrk="0" fontAlgn="base" latinLnBrk="0" hangingPunct="0">
                        <a:lnSpc>
                          <a:spcPct val="100000"/>
                        </a:lnSpc>
                        <a:spcBef>
                          <a:spcPts val="700"/>
                        </a:spcBef>
                        <a:spcAft>
                          <a:spcPct val="0"/>
                        </a:spcAft>
                        <a:buClrTx/>
                        <a:buSzPct val="100000"/>
                        <a:buFont typeface="Arial" pitchFamily="34" charset="0"/>
                        <a:buNone/>
                        <a:tabLst/>
                      </a:pPr>
                      <a:r>
                        <a:rPr kumimoji="0" lang="en-US" sz="1400" b="0" i="0" u="none" strike="noStrike" cap="none" normalizeH="0" baseline="0" dirty="0">
                          <a:ln>
                            <a:noFill/>
                          </a:ln>
                          <a:solidFill>
                            <a:schemeClr val="tx1"/>
                          </a:solidFill>
                          <a:effectLst/>
                          <a:latin typeface="Arial" pitchFamily="34" charset="0"/>
                          <a:ea typeface="+mn-ea"/>
                          <a:cs typeface="Arial" pitchFamily="34" charset="0"/>
                          <a:sym typeface="Arial" pitchFamily="34" charset="0"/>
                        </a:rPr>
                        <a:t>Remove the hospice exclusion to match CMS criteria.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5" name="Rectangle 25"/>
          <p:cNvSpPr txBox="1">
            <a:spLocks noChangeArrowheads="1"/>
          </p:cNvSpPr>
          <p:nvPr/>
        </p:nvSpPr>
        <p:spPr bwMode="auto">
          <a:xfrm>
            <a:off x="876300" y="220054"/>
            <a:ext cx="7453313" cy="609600"/>
          </a:xfrm>
          <a:prstGeom prst="rect">
            <a:avLst/>
          </a:prstGeom>
          <a:noFill/>
          <a:ln>
            <a:noFill/>
          </a:ln>
          <a:extLst/>
        </p:spPr>
        <p:txBody>
          <a:bodyPr lIns="50800" tIns="50800" bIns="50800" anchor="ctr"/>
          <a:lstStyle>
            <a:lvl1pPr marL="39688" indent="-39688" algn="l" rtl="0" eaLnBrk="0" fontAlgn="base" hangingPunct="0">
              <a:spcBef>
                <a:spcPct val="0"/>
              </a:spcBef>
              <a:spcAft>
                <a:spcPct val="0"/>
              </a:spcAft>
              <a:defRPr sz="3200" b="1" i="1">
                <a:solidFill>
                  <a:srgbClr val="008C99"/>
                </a:solidFill>
                <a:latin typeface="+mj-lt"/>
                <a:ea typeface="+mj-ea"/>
                <a:cs typeface="ヒラギノ角ゴ ProN W3"/>
                <a:sym typeface="Arial" pitchFamily="34" charset="0"/>
              </a:defRPr>
            </a:lvl1pPr>
            <a:lvl2pPr marL="39688" indent="-39688" algn="l" rtl="0" eaLnBrk="0" fontAlgn="base" hangingPunct="0">
              <a:spcBef>
                <a:spcPct val="0"/>
              </a:spcBef>
              <a:spcAft>
                <a:spcPct val="0"/>
              </a:spcAft>
              <a:defRPr sz="3200" b="1" i="1">
                <a:solidFill>
                  <a:srgbClr val="008C99"/>
                </a:solidFill>
                <a:latin typeface="Times New Roman" pitchFamily="18" charset="0"/>
                <a:ea typeface="ヒラギノ角ゴ ProN W3" charset="-128"/>
                <a:cs typeface="ヒラギノ角ゴ ProN W3"/>
                <a:sym typeface="Arial" pitchFamily="34" charset="0"/>
              </a:defRPr>
            </a:lvl2pPr>
            <a:lvl3pPr marL="39688" indent="-39688" algn="l" rtl="0" eaLnBrk="0" fontAlgn="base" hangingPunct="0">
              <a:spcBef>
                <a:spcPct val="0"/>
              </a:spcBef>
              <a:spcAft>
                <a:spcPct val="0"/>
              </a:spcAft>
              <a:defRPr sz="3200" b="1" i="1">
                <a:solidFill>
                  <a:srgbClr val="008C99"/>
                </a:solidFill>
                <a:latin typeface="Times New Roman" pitchFamily="18" charset="0"/>
                <a:ea typeface="ヒラギノ角ゴ ProN W3" charset="-128"/>
                <a:cs typeface="ヒラギノ角ゴ ProN W3"/>
                <a:sym typeface="Arial" pitchFamily="34" charset="0"/>
              </a:defRPr>
            </a:lvl3pPr>
            <a:lvl4pPr marL="39688" indent="-39688" algn="l" rtl="0" eaLnBrk="0" fontAlgn="base" hangingPunct="0">
              <a:spcBef>
                <a:spcPct val="0"/>
              </a:spcBef>
              <a:spcAft>
                <a:spcPct val="0"/>
              </a:spcAft>
              <a:defRPr sz="3200" b="1" i="1">
                <a:solidFill>
                  <a:srgbClr val="008C99"/>
                </a:solidFill>
                <a:latin typeface="Times New Roman" pitchFamily="18" charset="0"/>
                <a:ea typeface="ヒラギノ角ゴ ProN W3" charset="-128"/>
                <a:cs typeface="ヒラギノ角ゴ ProN W3"/>
                <a:sym typeface="Arial" pitchFamily="34" charset="0"/>
              </a:defRPr>
            </a:lvl4pPr>
            <a:lvl5pPr marL="39688" indent="-39688" algn="l" rtl="0" eaLnBrk="0" fontAlgn="base" hangingPunct="0">
              <a:spcBef>
                <a:spcPct val="0"/>
              </a:spcBef>
              <a:spcAft>
                <a:spcPct val="0"/>
              </a:spcAft>
              <a:defRPr sz="3200" b="1" i="1">
                <a:solidFill>
                  <a:srgbClr val="008C99"/>
                </a:solidFill>
                <a:latin typeface="Times New Roman" pitchFamily="18" charset="0"/>
                <a:ea typeface="ヒラギノ角ゴ ProN W3" charset="-128"/>
                <a:cs typeface="ヒラギノ角ゴ ProN W3"/>
                <a:sym typeface="Arial" pitchFamily="34" charset="0"/>
              </a:defRPr>
            </a:lvl5pPr>
            <a:lvl6pPr marL="496888" algn="l" rtl="0" fontAlgn="base">
              <a:spcBef>
                <a:spcPct val="0"/>
              </a:spcBef>
              <a:spcAft>
                <a:spcPct val="0"/>
              </a:spcAft>
              <a:defRPr sz="3200" b="1">
                <a:solidFill>
                  <a:srgbClr val="008C99"/>
                </a:solidFill>
                <a:latin typeface="Times New Roman" pitchFamily="18" charset="0"/>
                <a:ea typeface="ヒラギノ角ゴ ProN W3" charset="-128"/>
                <a:sym typeface="Arial" charset="0"/>
              </a:defRPr>
            </a:lvl6pPr>
            <a:lvl7pPr marL="954088" algn="l" rtl="0" fontAlgn="base">
              <a:spcBef>
                <a:spcPct val="0"/>
              </a:spcBef>
              <a:spcAft>
                <a:spcPct val="0"/>
              </a:spcAft>
              <a:defRPr sz="3200" b="1">
                <a:solidFill>
                  <a:srgbClr val="008C99"/>
                </a:solidFill>
                <a:latin typeface="Times New Roman" pitchFamily="18" charset="0"/>
                <a:ea typeface="ヒラギノ角ゴ ProN W3" charset="-128"/>
                <a:sym typeface="Arial" charset="0"/>
              </a:defRPr>
            </a:lvl7pPr>
            <a:lvl8pPr marL="1411288" algn="l" rtl="0" fontAlgn="base">
              <a:spcBef>
                <a:spcPct val="0"/>
              </a:spcBef>
              <a:spcAft>
                <a:spcPct val="0"/>
              </a:spcAft>
              <a:defRPr sz="3200" b="1">
                <a:solidFill>
                  <a:srgbClr val="008C99"/>
                </a:solidFill>
                <a:latin typeface="Times New Roman" pitchFamily="18" charset="0"/>
                <a:ea typeface="ヒラギノ角ゴ ProN W3" charset="-128"/>
                <a:sym typeface="Arial" charset="0"/>
              </a:defRPr>
            </a:lvl8pPr>
            <a:lvl9pPr marL="1868488" algn="l" rtl="0" fontAlgn="base">
              <a:spcBef>
                <a:spcPct val="0"/>
              </a:spcBef>
              <a:spcAft>
                <a:spcPct val="0"/>
              </a:spcAft>
              <a:defRPr sz="3200" b="1">
                <a:solidFill>
                  <a:srgbClr val="008C99"/>
                </a:solidFill>
                <a:latin typeface="Times New Roman" pitchFamily="18" charset="0"/>
                <a:ea typeface="ヒラギノ角ゴ ProN W3" charset="-128"/>
                <a:sym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BACC6">
                    <a:lumMod val="75000"/>
                  </a:srgbClr>
                </a:solidFill>
                <a:effectLst/>
                <a:uLnTx/>
                <a:uFillTx/>
                <a:latin typeface="Calibri" panose="020F0502020204030204" pitchFamily="34" charset="0"/>
                <a:ea typeface="+mj-ea"/>
                <a:sym typeface="Times New Roman" pitchFamily="18" charset="0"/>
              </a:rPr>
              <a:t>2017 QCC Goals: New/Expanded</a:t>
            </a:r>
            <a:endPar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mj-ea"/>
              <a:sym typeface="Arial" pitchFamily="34" charset="0"/>
            </a:endParaRPr>
          </a:p>
        </p:txBody>
      </p:sp>
      <p:pic>
        <p:nvPicPr>
          <p:cNvPr id="8"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256" y="3300778"/>
            <a:ext cx="765524" cy="541538"/>
          </a:xfrm>
          <a:prstGeom prst="rect">
            <a:avLst/>
          </a:prstGeom>
        </p:spPr>
      </p:pic>
      <p:sp>
        <p:nvSpPr>
          <p:cNvPr id="9" name="TextBox 8"/>
          <p:cNvSpPr txBox="1"/>
          <p:nvPr/>
        </p:nvSpPr>
        <p:spPr>
          <a:xfrm>
            <a:off x="457200" y="5791200"/>
            <a:ext cx="838200" cy="2286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5371590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rPr>
              <a:t>Additional Information</a:t>
            </a:r>
          </a:p>
        </p:txBody>
      </p:sp>
      <p:sp>
        <p:nvSpPr>
          <p:cNvPr id="3" name="Content Placeholder 2"/>
          <p:cNvSpPr>
            <a:spLocks noGrp="1"/>
          </p:cNvSpPr>
          <p:nvPr>
            <p:ph idx="1"/>
          </p:nvPr>
        </p:nvSpPr>
        <p:spPr>
          <a:xfrm>
            <a:off x="457200" y="1135743"/>
            <a:ext cx="8229600" cy="4958697"/>
          </a:xfrm>
        </p:spPr>
        <p:txBody>
          <a:bodyPr/>
          <a:lstStyle/>
          <a:p>
            <a:pPr marL="0" indent="0">
              <a:buNone/>
            </a:pPr>
            <a:r>
              <a:rPr lang="en-US" sz="2000" dirty="0"/>
              <a:t>The 2017 QCC Scorecard will be reported monthly in Tableau which will launch in February 2017 for the first scorecard.  Training is available via video at this link: </a:t>
            </a:r>
            <a:endParaRPr lang="en-US" sz="1800" dirty="0"/>
          </a:p>
          <a:p>
            <a:pPr marL="0" indent="0">
              <a:buNone/>
            </a:pPr>
            <a:r>
              <a:rPr lang="en-US" sz="1800" dirty="0">
                <a:hlinkClick r:id="rId2"/>
              </a:rPr>
              <a:t>2017 QCC Scorecard</a:t>
            </a:r>
            <a:endParaRPr lang="en-US" sz="1800" dirty="0"/>
          </a:p>
          <a:p>
            <a:pPr marL="0" indent="0">
              <a:buNone/>
            </a:pPr>
            <a:endParaRPr lang="en-US" sz="1200" dirty="0"/>
          </a:p>
          <a:p>
            <a:pPr marL="0" indent="0">
              <a:buNone/>
            </a:pPr>
            <a:r>
              <a:rPr lang="en-US" sz="2000" dirty="0"/>
              <a:t>Please access the 2017 QCC Definitions Document at the following link on the Quality Portal: </a:t>
            </a:r>
            <a:endParaRPr lang="en-US" sz="1800" dirty="0"/>
          </a:p>
          <a:p>
            <a:pPr marL="0" indent="0">
              <a:buNone/>
            </a:pPr>
            <a:r>
              <a:rPr lang="en-US" sz="1800" dirty="0">
                <a:hlinkClick r:id="rId3"/>
              </a:rPr>
              <a:t>2017 QCC Definitions </a:t>
            </a:r>
            <a:endParaRPr lang="en-US" sz="1800" dirty="0"/>
          </a:p>
          <a:p>
            <a:pPr marL="0" indent="0">
              <a:buNone/>
            </a:pPr>
            <a:endParaRPr lang="en-US" sz="1200" dirty="0"/>
          </a:p>
        </p:txBody>
      </p:sp>
    </p:spTree>
    <p:extLst>
      <p:ext uri="{BB962C8B-B14F-4D97-AF65-F5344CB8AC3E}">
        <p14:creationId xmlns:p14="http://schemas.microsoft.com/office/powerpoint/2010/main" val="23277928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43199"/>
            <a:ext cx="9144000" cy="2751589"/>
          </a:xfrm>
        </p:spPr>
        <p:txBody>
          <a:bodyPr rtlCol="0">
            <a:normAutofit fontScale="90000"/>
          </a:bodyPr>
          <a:lstStyle/>
          <a:p>
            <a:pPr lvl="0" defTabSz="457200" fontAlgn="auto">
              <a:spcBef>
                <a:spcPts val="0"/>
              </a:spcBef>
              <a:spcAft>
                <a:spcPts val="0"/>
              </a:spcAft>
              <a:defRPr/>
            </a:pPr>
            <a:r>
              <a:rPr lang="en-US" b="1" kern="0" dirty="0">
                <a:solidFill>
                  <a:prstClr val="white"/>
                </a:solidFill>
                <a:latin typeface="Calibri" panose="020F0502020204030204" pitchFamily="34" charset="0"/>
                <a:cs typeface="Arial"/>
              </a:rPr>
              <a:t>Patient Satisfaction Transparency</a:t>
            </a:r>
            <a:br>
              <a:rPr lang="en-US" b="1" kern="0" dirty="0">
                <a:solidFill>
                  <a:prstClr val="white"/>
                </a:solidFill>
                <a:latin typeface="Calibri" panose="020F0502020204030204" pitchFamily="34" charset="0"/>
                <a:cs typeface="Arial"/>
              </a:rPr>
            </a:br>
            <a:br>
              <a:rPr lang="en-US" b="1" kern="0" dirty="0">
                <a:solidFill>
                  <a:prstClr val="white"/>
                </a:solidFill>
                <a:latin typeface="Calibri" panose="020F0502020204030204" pitchFamily="34" charset="0"/>
                <a:cs typeface="Arial"/>
              </a:rPr>
            </a:br>
            <a:r>
              <a:rPr lang="en-US" b="1" i="1" kern="0" dirty="0" err="1">
                <a:solidFill>
                  <a:prstClr val="white"/>
                </a:solidFill>
                <a:latin typeface="Calibri" panose="020F0502020204030204" pitchFamily="34" charset="0"/>
                <a:cs typeface="Arial"/>
              </a:rPr>
              <a:t>Transparency</a:t>
            </a:r>
            <a:r>
              <a:rPr lang="en-US" b="1" i="1" kern="0" dirty="0">
                <a:solidFill>
                  <a:prstClr val="white"/>
                </a:solidFill>
                <a:latin typeface="Calibri" panose="020F0502020204030204" pitchFamily="34" charset="0"/>
                <a:cs typeface="Arial"/>
              </a:rPr>
              <a:t> Appeal Committee Onboarding</a:t>
            </a:r>
            <a:br>
              <a:rPr lang="en-US" b="1" i="1" kern="0" dirty="0">
                <a:solidFill>
                  <a:prstClr val="white"/>
                </a:solidFill>
                <a:latin typeface="Calibri" panose="020F0502020204030204" pitchFamily="34" charset="0"/>
                <a:cs typeface="Arial"/>
              </a:rPr>
            </a:b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2140129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9560"/>
            <a:ext cx="8229600" cy="685800"/>
          </a:xfrm>
        </p:spPr>
        <p:txBody>
          <a:bodyPr/>
          <a:lstStyle/>
          <a:p>
            <a:r>
              <a:rPr lang="en-US" b="1" dirty="0">
                <a:latin typeface="Calibri" panose="020F0502020204030204" pitchFamily="34" charset="0"/>
              </a:rPr>
              <a:t>Control &amp; Accuracy</a:t>
            </a:r>
          </a:p>
        </p:txBody>
      </p:sp>
      <p:sp>
        <p:nvSpPr>
          <p:cNvPr id="5" name="Rectangle 4"/>
          <p:cNvSpPr/>
          <p:nvPr/>
        </p:nvSpPr>
        <p:spPr>
          <a:xfrm>
            <a:off x="609600" y="1015360"/>
            <a:ext cx="8153400" cy="5832366"/>
          </a:xfrm>
          <a:prstGeom prst="rect">
            <a:avLst/>
          </a:prstGeom>
        </p:spPr>
        <p:txBody>
          <a:bodyPr wrap="square">
            <a:spAutoFit/>
          </a:bodyPr>
          <a:lstStyle/>
          <a:p>
            <a:pPr marL="285744" marR="0" lvl="0" indent="-285744"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endPar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mn-ea"/>
              <a:cs typeface="Arial" charset="0"/>
            </a:endParaRPr>
          </a:p>
          <a:p>
            <a:pPr marL="285744" marR="0" lvl="0" indent="-285744"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mn-ea"/>
                <a:cs typeface="Arial" charset="0"/>
              </a:rPr>
              <a:t>CHS Providers will have more control of online reputation </a:t>
            </a:r>
            <a:r>
              <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mn-ea"/>
                <a:cs typeface="Arial" charset="0"/>
              </a:rPr>
              <a:t>– We have better control over patient satisfaction data that will be housed on our CHS website compared to questionable ratings produced by Healthgrades, Yelp and others</a:t>
            </a:r>
          </a:p>
          <a:p>
            <a:pPr marL="342891" marR="0" lvl="0" indent="-342891" algn="l" defTabSz="457189"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342891" marR="0" lvl="0" indent="-342891" algn="l" defTabSz="45718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Helps patient make right connection with right provider – Our patients deserve </a:t>
            </a:r>
            <a:r>
              <a:rPr kumimoji="0" lang="en-US" sz="1600" b="1" i="0" u="sng"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accurate</a:t>
            </a:r>
            <a:r>
              <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 information about our physicians</a:t>
            </a:r>
          </a:p>
          <a:p>
            <a:pPr marL="342891" marR="0" lvl="0" indent="-342891" algn="l" defTabSz="457189"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342891" marR="0" lvl="0" indent="-342891" algn="l" defTabSz="45718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When searching for a physician on a search engine (i.e. Google), the CHS find a doc portal will display as the first option due to the quantity of reviews</a:t>
            </a:r>
          </a:p>
          <a:p>
            <a:pPr marL="342891" marR="0" lvl="0" indent="-342891" algn="l" defTabSz="457189"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1"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342891" marR="0" lvl="0" indent="-342891" algn="l" defTabSz="45718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Accuracy Counts</a:t>
            </a:r>
            <a:r>
              <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 80% of patients will change their mind upon reviewing a negative review </a:t>
            </a:r>
            <a:r>
              <a:rPr kumimoji="0" lang="en-US" sz="1600" b="0" i="1"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(Digital Trends – 2012)</a:t>
            </a:r>
            <a:endParaRPr kumimoji="0" lang="en-US" sz="1600" b="0" i="1" u="none" strike="noStrike" kern="0" cap="none" spc="0" normalizeH="0" baseline="0" noProof="0" dirty="0">
              <a:ln>
                <a:noFill/>
              </a:ln>
              <a:solidFill>
                <a:srgbClr val="4BACC6"/>
              </a:solidFill>
              <a:effectLst/>
              <a:uLnTx/>
              <a:uFillTx/>
              <a:latin typeface="Calibri" panose="020F0502020204030204" pitchFamily="34" charset="0"/>
              <a:ea typeface="+mn-ea"/>
              <a:cs typeface="Arial" charset="0"/>
            </a:endParaRPr>
          </a:p>
          <a:p>
            <a:pPr marL="171446" marR="0" lvl="0" indent="-171446"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mn-ea"/>
              <a:cs typeface="Arial" charset="0"/>
            </a:endParaRPr>
          </a:p>
          <a:p>
            <a:pPr marL="171446" marR="0" lvl="0" indent="-171446"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mn-ea"/>
                <a:cs typeface="Arial" charset="0"/>
              </a:rPr>
              <a:t>    Empowers patients to make </a:t>
            </a:r>
            <a:r>
              <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mn-ea"/>
                <a:cs typeface="Arial" charset="0"/>
              </a:rPr>
              <a:t>informed decisions </a:t>
            </a:r>
            <a:r>
              <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mn-ea"/>
                <a:cs typeface="Arial" charset="0"/>
              </a:rPr>
              <a:t>regarding their healthcare</a:t>
            </a:r>
          </a:p>
          <a:p>
            <a:pPr marL="171446" marR="0" lvl="0" indent="-171446"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prstClr val="black"/>
              </a:solidFill>
              <a:effectLst/>
              <a:uLnTx/>
              <a:uFillTx/>
              <a:latin typeface="Arial"/>
              <a:ea typeface="+mn-ea"/>
              <a:cs typeface="Arial"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a:ea typeface="+mn-ea"/>
              <a:cs typeface="Arial"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sz="1800" b="0" i="0" u="none" strike="noStrike" kern="0" cap="none" spc="0" normalizeH="0" baseline="0" noProof="0" dirty="0">
              <a:ln>
                <a:noFill/>
              </a:ln>
              <a:solidFill>
                <a:srgbClr val="4BACC6">
                  <a:lumMod val="75000"/>
                </a:srgbClr>
              </a:solidFill>
              <a:effectLst/>
              <a:uLnTx/>
              <a:uFillTx/>
              <a:latin typeface="Calibri" pitchFamily="34" charset="0"/>
              <a:ea typeface="+mn-ea"/>
              <a:cs typeface="Arial" charset="0"/>
            </a:endParaRPr>
          </a:p>
        </p:txBody>
      </p:sp>
      <p:sp>
        <p:nvSpPr>
          <p:cNvPr id="7" name="Slide Number Placeholder 5"/>
          <p:cNvSpPr txBox="1">
            <a:spLocks/>
          </p:cNvSpPr>
          <p:nvPr/>
        </p:nvSpPr>
        <p:spPr>
          <a:xfrm>
            <a:off x="7848600" y="5775325"/>
            <a:ext cx="10668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3754655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49730" y="381002"/>
            <a:ext cx="8115300" cy="609601"/>
          </a:xfrm>
          <a:prstGeom prst="roundRect">
            <a:avLst/>
          </a:prstGeom>
          <a:solidFill>
            <a:srgbClr val="219AA3"/>
          </a:solidFill>
          <a:ln w="28575">
            <a:solidFill>
              <a:srgbClr val="58585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mn-cs"/>
              </a:rPr>
              <a:t>Core Values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4" name="TextBox 3"/>
          <p:cNvSpPr txBox="1"/>
          <p:nvPr/>
        </p:nvSpPr>
        <p:spPr>
          <a:xfrm>
            <a:off x="560615" y="1219202"/>
            <a:ext cx="8229600" cy="49244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outerShdw blurRad="50800" dist="38100" dir="16200000" rotWithShape="0">
                    <a:prstClr val="black">
                      <a:alpha val="40000"/>
                    </a:prstClr>
                  </a:outerShdw>
                </a:effectLst>
                <a:uLnTx/>
                <a:uFillTx/>
                <a:latin typeface="Calibri" panose="020F0502020204030204" pitchFamily="34" charset="0"/>
                <a:ea typeface="+mn-ea"/>
                <a:cs typeface="+mn-cs"/>
              </a:rPr>
              <a:t>Caring</a:t>
            </a:r>
            <a:r>
              <a:rPr kumimoji="0" lang="en-US" sz="20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 </a:t>
            </a: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We treat our customers with dignity, giving them the courtesy and gentleness they need. We are helpful; we listen; we communicate; we respond to patient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outerShdw blurRad="50800" dist="38100" dir="16200000" rotWithShape="0">
                    <a:prstClr val="black">
                      <a:alpha val="40000"/>
                    </a:prstClr>
                  </a:outerShdw>
                </a:effectLst>
                <a:uLnTx/>
                <a:uFillTx/>
                <a:latin typeface="Calibri" panose="020F0502020204030204" pitchFamily="34" charset="0"/>
                <a:ea typeface="+mn-ea"/>
                <a:cs typeface="+mn-cs"/>
              </a:rPr>
              <a:t>Commitment</a:t>
            </a:r>
            <a:r>
              <a:rPr kumimoji="0" lang="en-US" sz="20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 </a:t>
            </a: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We are dedicated to Carolinas HealthCare System, taking pride in our organization and our jobs, projecting a professional image and striving to be the best in all we 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outerShdw blurRad="50800" dist="38100" dir="16200000" rotWithShape="0">
                    <a:prstClr val="black">
                      <a:alpha val="40000"/>
                    </a:prstClr>
                  </a:outerShdw>
                </a:effectLst>
                <a:uLnTx/>
                <a:uFillTx/>
                <a:latin typeface="Calibri" panose="020F0502020204030204" pitchFamily="34" charset="0"/>
                <a:ea typeface="+mn-ea"/>
                <a:cs typeface="+mn-cs"/>
              </a:rPr>
              <a:t>Integrity: </a:t>
            </a: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We honor and uphold confidentiality, are honest and ethical, keep our commitments, accept responsibility for our actions and respect the rights of patients, families and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outerShdw blurRad="50800" dist="38100" dir="16200000" rotWithShape="0">
                    <a:prstClr val="black">
                      <a:alpha val="40000"/>
                    </a:prstClr>
                  </a:outerShdw>
                </a:effectLst>
                <a:uLnTx/>
                <a:uFillTx/>
                <a:latin typeface="Calibri" panose="020F0502020204030204" pitchFamily="34" charset="0"/>
                <a:ea typeface="+mn-ea"/>
                <a:cs typeface="+mn-cs"/>
              </a:rPr>
              <a:t>Teamwork: </a:t>
            </a: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Linked by our common mission, Carolinas HealthCare System respects the professionalism and contributions of our coworkers, understands that physicians are an integral part of the team, values diversity in all its forms and recognizes that people are our greatest assets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27920560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697" y="312194"/>
            <a:ext cx="8229600" cy="685800"/>
          </a:xfrm>
        </p:spPr>
        <p:txBody>
          <a:bodyPr/>
          <a:lstStyle/>
          <a:p>
            <a:r>
              <a:rPr lang="en-US" b="1" dirty="0">
                <a:latin typeface="Calibri" panose="020F0502020204030204" pitchFamily="34" charset="0"/>
              </a:rPr>
              <a:t>Star Ratings and Patient Comments</a:t>
            </a:r>
          </a:p>
        </p:txBody>
      </p:sp>
      <p:sp>
        <p:nvSpPr>
          <p:cNvPr id="4" name="Content Placeholder 3"/>
          <p:cNvSpPr>
            <a:spLocks noGrp="1"/>
          </p:cNvSpPr>
          <p:nvPr>
            <p:ph idx="1"/>
          </p:nvPr>
        </p:nvSpPr>
        <p:spPr>
          <a:xfrm>
            <a:off x="337501" y="1182414"/>
            <a:ext cx="8475993" cy="4495800"/>
          </a:xfrm>
        </p:spPr>
        <p:txBody>
          <a:bodyPr/>
          <a:lstStyle/>
          <a:p>
            <a:r>
              <a:rPr lang="en-US" sz="1800" b="1" dirty="0">
                <a:solidFill>
                  <a:schemeClr val="tx1"/>
                </a:solidFill>
                <a:latin typeface="Calibri" panose="020F0502020204030204" pitchFamily="34" charset="0"/>
              </a:rPr>
              <a:t>Star Ratings </a:t>
            </a:r>
          </a:p>
          <a:p>
            <a:pPr lvl="1"/>
            <a:r>
              <a:rPr lang="en-US" sz="1600" dirty="0">
                <a:solidFill>
                  <a:schemeClr val="tx1"/>
                </a:solidFill>
                <a:latin typeface="Calibri" panose="020F0502020204030204" pitchFamily="34" charset="0"/>
              </a:rPr>
              <a:t>Rolling 12 months of data</a:t>
            </a:r>
          </a:p>
          <a:p>
            <a:pPr lvl="1">
              <a:lnSpc>
                <a:spcPct val="150000"/>
              </a:lnSpc>
            </a:pPr>
            <a:r>
              <a:rPr lang="en-US" sz="1600" dirty="0">
                <a:solidFill>
                  <a:schemeClr val="tx1"/>
                </a:solidFill>
                <a:latin typeface="Calibri" panose="020F0502020204030204" pitchFamily="34" charset="0"/>
              </a:rPr>
              <a:t>Refreshed in real time</a:t>
            </a:r>
          </a:p>
          <a:p>
            <a:pPr marL="457200" lvl="1" indent="0">
              <a:buNone/>
            </a:pPr>
            <a:endParaRPr lang="en-US" sz="1600" dirty="0">
              <a:solidFill>
                <a:schemeClr val="tx1"/>
              </a:solidFill>
              <a:latin typeface="Calibri" panose="020F0502020204030204" pitchFamily="34" charset="0"/>
            </a:endParaRPr>
          </a:p>
          <a:p>
            <a:r>
              <a:rPr lang="en-US" sz="1800" b="1" dirty="0">
                <a:solidFill>
                  <a:schemeClr val="tx1"/>
                </a:solidFill>
                <a:latin typeface="Calibri" panose="020F0502020204030204" pitchFamily="34" charset="0"/>
              </a:rPr>
              <a:t>Patient comments:</a:t>
            </a:r>
          </a:p>
          <a:p>
            <a:pPr lvl="1"/>
            <a:r>
              <a:rPr lang="en-US" sz="1600" dirty="0">
                <a:solidFill>
                  <a:schemeClr val="tx1"/>
                </a:solidFill>
                <a:latin typeface="Calibri" panose="020F0502020204030204" pitchFamily="34" charset="0"/>
              </a:rPr>
              <a:t>Rolling 12 months of data </a:t>
            </a:r>
          </a:p>
          <a:p>
            <a:pPr lvl="1"/>
            <a:r>
              <a:rPr lang="en-US" sz="1600" dirty="0">
                <a:solidFill>
                  <a:schemeClr val="tx1"/>
                </a:solidFill>
                <a:latin typeface="Calibri" panose="020F0502020204030204" pitchFamily="34" charset="0"/>
              </a:rPr>
              <a:t>Refreshed every 4 weeks</a:t>
            </a:r>
          </a:p>
          <a:p>
            <a:pPr lvl="1"/>
            <a:r>
              <a:rPr lang="en-US" sz="1600" dirty="0">
                <a:solidFill>
                  <a:schemeClr val="tx1"/>
                </a:solidFill>
                <a:latin typeface="Calibri" panose="020F0502020204030204" pitchFamily="34" charset="0"/>
              </a:rPr>
              <a:t>Scrubbed for profanity, privacy violations, names of other providers and for references to providers physical appearance</a:t>
            </a:r>
          </a:p>
          <a:p>
            <a:pPr lvl="1"/>
            <a:r>
              <a:rPr lang="en-US" sz="1600" dirty="0">
                <a:solidFill>
                  <a:schemeClr val="tx1"/>
                </a:solidFill>
                <a:latin typeface="Calibri" panose="020F0502020204030204" pitchFamily="34" charset="0"/>
              </a:rPr>
              <a:t>Providers see comments 2 weeks before they go on-line</a:t>
            </a:r>
          </a:p>
          <a:p>
            <a:pPr marL="457200" lvl="1" indent="0">
              <a:lnSpc>
                <a:spcPct val="150000"/>
              </a:lnSpc>
              <a:buNone/>
            </a:pPr>
            <a:endParaRPr lang="en-US" sz="1600" dirty="0">
              <a:solidFill>
                <a:schemeClr val="tx1"/>
              </a:solidFill>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28144464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7178" y="457200"/>
            <a:ext cx="731160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00403"/>
            <a:ext cx="7315200" cy="251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19967889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347655"/>
            <a:ext cx="9326880" cy="687239"/>
          </a:xfrm>
        </p:spPr>
        <p:txBody>
          <a:bodyPr/>
          <a:lstStyle/>
          <a:p>
            <a:r>
              <a:rPr lang="en-US" b="1" dirty="0">
                <a:latin typeface="Calibri" panose="020F0502020204030204" pitchFamily="34" charset="0"/>
              </a:rPr>
              <a:t>Star Ratings </a:t>
            </a:r>
            <a:br>
              <a:rPr lang="en-US" b="1" dirty="0">
                <a:latin typeface="Calibri" panose="020F0502020204030204" pitchFamily="34" charset="0"/>
              </a:rPr>
            </a:br>
            <a:r>
              <a:rPr lang="en-US" b="1" dirty="0">
                <a:latin typeface="Calibri" panose="020F0502020204030204" pitchFamily="34" charset="0"/>
              </a:rPr>
              <a:t>Tell an Excellent Story</a:t>
            </a:r>
            <a:br>
              <a:rPr lang="en-US" b="1" dirty="0"/>
            </a:br>
            <a:endParaRPr lang="en-US" b="1" dirty="0"/>
          </a:p>
        </p:txBody>
      </p:sp>
      <p:sp>
        <p:nvSpPr>
          <p:cNvPr id="4" name="TextBox 3"/>
          <p:cNvSpPr txBox="1"/>
          <p:nvPr/>
        </p:nvSpPr>
        <p:spPr>
          <a:xfrm>
            <a:off x="7851637" y="5886985"/>
            <a:ext cx="1218603"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Arial"/>
                <a:ea typeface="+mn-ea"/>
                <a:cs typeface="+mn-cs"/>
              </a:rPr>
              <a:t>*As of  6/28/2016</a:t>
            </a:r>
          </a:p>
        </p:txBody>
      </p:sp>
      <p:graphicFrame>
        <p:nvGraphicFramePr>
          <p:cNvPr id="10" name="Content Placeholder 9"/>
          <p:cNvGraphicFramePr>
            <a:graphicFrameLocks noGrp="1"/>
          </p:cNvGraphicFramePr>
          <p:nvPr>
            <p:ph idx="1"/>
            <p:extLst/>
          </p:nvPr>
        </p:nvGraphicFramePr>
        <p:xfrm>
          <a:off x="887528" y="1104144"/>
          <a:ext cx="7294879" cy="4548507"/>
        </p:xfrm>
        <a:graphic>
          <a:graphicData uri="http://schemas.openxmlformats.org/drawingml/2006/table">
            <a:tbl>
              <a:tblPr/>
              <a:tblGrid>
                <a:gridCol w="4659070">
                  <a:extLst>
                    <a:ext uri="{9D8B030D-6E8A-4147-A177-3AD203B41FA5}">
                      <a16:colId xmlns:a16="http://schemas.microsoft.com/office/drawing/2014/main" val="135769030"/>
                    </a:ext>
                  </a:extLst>
                </a:gridCol>
                <a:gridCol w="1280780">
                  <a:extLst>
                    <a:ext uri="{9D8B030D-6E8A-4147-A177-3AD203B41FA5}">
                      <a16:colId xmlns:a16="http://schemas.microsoft.com/office/drawing/2014/main" val="208591776"/>
                    </a:ext>
                  </a:extLst>
                </a:gridCol>
                <a:gridCol w="1355029">
                  <a:extLst>
                    <a:ext uri="{9D8B030D-6E8A-4147-A177-3AD203B41FA5}">
                      <a16:colId xmlns:a16="http://schemas.microsoft.com/office/drawing/2014/main" val="268308407"/>
                    </a:ext>
                  </a:extLst>
                </a:gridCol>
              </a:tblGrid>
              <a:tr h="699772">
                <a:tc>
                  <a:txBody>
                    <a:bodyPr/>
                    <a:lstStyle/>
                    <a:p>
                      <a:pPr algn="ctr" fontAlgn="ctr"/>
                      <a:r>
                        <a:rPr lang="en-US" sz="1600" b="1" i="0" u="none" strike="noStrike" dirty="0">
                          <a:solidFill>
                            <a:srgbClr val="009999"/>
                          </a:solidFill>
                          <a:effectLst/>
                          <a:latin typeface="Arial" panose="020B0604020202020204" pitchFamily="34" charset="0"/>
                          <a:cs typeface="Arial" panose="020B0604020202020204" pitchFamily="34" charset="0"/>
                        </a:rPr>
                        <a:t>Question</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ctr" fontAlgn="ctr"/>
                      <a:r>
                        <a:rPr lang="en-US" sz="1600" b="1" i="0" u="none" strike="noStrike" dirty="0">
                          <a:solidFill>
                            <a:srgbClr val="009999"/>
                          </a:solidFill>
                          <a:effectLst/>
                          <a:latin typeface="Arial" panose="020B0604020202020204" pitchFamily="34" charset="0"/>
                          <a:cs typeface="Arial" panose="020B0604020202020204" pitchFamily="34" charset="0"/>
                        </a:rPr>
                        <a:t>Average Stars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ctr" fontAlgn="ctr"/>
                      <a:r>
                        <a:rPr lang="en-US" sz="1600" b="1" i="0" u="none" strike="noStrike" dirty="0">
                          <a:solidFill>
                            <a:srgbClr val="009999"/>
                          </a:solidFill>
                          <a:effectLst/>
                          <a:latin typeface="Arial" panose="020B0604020202020204" pitchFamily="34" charset="0"/>
                          <a:cs typeface="Arial" panose="020B0604020202020204" pitchFamily="34" charset="0"/>
                        </a:rPr>
                        <a:t># of Ratings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val="2091133163"/>
                  </a:ext>
                </a:extLst>
              </a:tr>
              <a:tr h="349885">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Friendliness/Courtesy of Provider</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4.84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221,926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499277"/>
                  </a:ext>
                </a:extLst>
              </a:tr>
              <a:tr h="349885">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Provider Explained Things Clearly</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4.79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220,866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8912705"/>
                  </a:ext>
                </a:extLst>
              </a:tr>
              <a:tr h="349885">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Provider Showed Concern</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4.78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220,871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347852"/>
                  </a:ext>
                </a:extLst>
              </a:tr>
              <a:tr h="349885">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Provider Included You in Decisions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4.78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218,087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079521"/>
                  </a:ext>
                </a:extLst>
              </a:tr>
              <a:tr h="349885">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Provider Gave Information about Medications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4.77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203,495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6049086"/>
                  </a:ext>
                </a:extLst>
              </a:tr>
              <a:tr h="349885">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Provider Gave Instructions about Follow-Up Care</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4.77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209,576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656077"/>
                  </a:ext>
                </a:extLst>
              </a:tr>
              <a:tr h="349885">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Provider Gave Understandable Instructions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4.84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220,813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1039198"/>
                  </a:ext>
                </a:extLst>
              </a:tr>
              <a:tr h="349885">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Provider Spent Enough Time</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4.75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221,457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668859"/>
                  </a:ext>
                </a:extLst>
              </a:tr>
              <a:tr h="349885">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Your Confidence in this Provider</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4.78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221,166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12225"/>
                  </a:ext>
                </a:extLst>
              </a:tr>
              <a:tr h="349885">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Likelihood of Recommending this Provider</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4.76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220,071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0261748"/>
                  </a:ext>
                </a:extLst>
              </a:tr>
              <a:tr h="349885">
                <a:tc>
                  <a:txBody>
                    <a:bodyPr/>
                    <a:lstStyle/>
                    <a:p>
                      <a:pPr algn="ctr" fontAlgn="ctr"/>
                      <a:r>
                        <a:rPr lang="en-US" sz="1600" b="1" i="1" u="none" strike="noStrike" dirty="0">
                          <a:solidFill>
                            <a:srgbClr val="FFFFFF"/>
                          </a:solidFill>
                          <a:effectLst/>
                          <a:latin typeface="Arial" panose="020B0604020202020204" pitchFamily="34" charset="0"/>
                        </a:rPr>
                        <a:t>Carolinas Average Physicians/</a:t>
                      </a:r>
                      <a:r>
                        <a:rPr lang="en-US" sz="1600" b="1" i="1" u="none" strike="noStrike" baseline="0" dirty="0">
                          <a:solidFill>
                            <a:srgbClr val="FFFFFF"/>
                          </a:solidFill>
                          <a:effectLst/>
                          <a:latin typeface="Arial" panose="020B0604020202020204" pitchFamily="34" charset="0"/>
                        </a:rPr>
                        <a:t> ACPs</a:t>
                      </a:r>
                      <a:r>
                        <a:rPr lang="en-US" sz="1600" b="1" i="1" u="none" strike="noStrike" dirty="0">
                          <a:solidFill>
                            <a:srgbClr val="FFFFFF"/>
                          </a:solidFill>
                          <a:effectLst/>
                          <a:latin typeface="Arial" panose="020B0604020202020204" pitchFamily="34" charset="0"/>
                        </a:rPr>
                        <a:t> Rating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ctr"/>
                      <a:r>
                        <a:rPr lang="en-US" sz="1600" b="1" i="1" u="none" strike="noStrike" dirty="0">
                          <a:solidFill>
                            <a:srgbClr val="FFFFFF"/>
                          </a:solidFill>
                          <a:effectLst/>
                          <a:latin typeface="Arial" panose="020B0604020202020204" pitchFamily="34" charset="0"/>
                        </a:rPr>
                        <a:t>4.78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ctr"/>
                      <a:r>
                        <a:rPr lang="en-US" sz="1600" b="1" i="1" u="none" strike="noStrike" dirty="0">
                          <a:solidFill>
                            <a:srgbClr val="FFFFFF"/>
                          </a:solidFill>
                          <a:effectLst/>
                          <a:latin typeface="Arial" panose="020B0604020202020204" pitchFamily="34" charset="0"/>
                        </a:rPr>
                        <a:t>222,669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extLst>
                  <a:ext uri="{0D108BD9-81ED-4DB2-BD59-A6C34878D82A}">
                    <a16:rowId xmlns:a16="http://schemas.microsoft.com/office/drawing/2014/main" val="1039059096"/>
                  </a:ext>
                </a:extLst>
              </a:tr>
            </a:tbl>
          </a:graphicData>
        </a:graphic>
      </p:graphicFrame>
      <p:sp>
        <p:nvSpPr>
          <p:cNvPr id="3" name="Rectangle 2"/>
          <p:cNvSpPr/>
          <p:nvPr/>
        </p:nvSpPr>
        <p:spPr>
          <a:xfrm>
            <a:off x="1663752" y="5702319"/>
            <a:ext cx="69860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black"/>
                </a:solidFill>
                <a:effectLst/>
                <a:uLnTx/>
                <a:uFillTx/>
                <a:latin typeface="Arial"/>
                <a:ea typeface="+mn-ea"/>
                <a:cs typeface="+mn-cs"/>
              </a:rPr>
              <a:t>(Based on NRC “Live” Physicians/ ACPs Data on 6/28/16) </a:t>
            </a:r>
          </a:p>
        </p:txBody>
      </p:sp>
    </p:spTree>
    <p:extLst>
      <p:ext uri="{BB962C8B-B14F-4D97-AF65-F5344CB8AC3E}">
        <p14:creationId xmlns:p14="http://schemas.microsoft.com/office/powerpoint/2010/main" val="15725690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657884" y="119642"/>
            <a:ext cx="5725682" cy="5973509"/>
          </a:xfrm>
          <a:prstGeom prst="rect">
            <a:avLst/>
          </a:prstGeom>
        </p:spPr>
      </p:pic>
      <p:sp>
        <p:nvSpPr>
          <p:cNvPr id="3" name="Slide Number Placeholder 2"/>
          <p:cNvSpPr>
            <a:spLocks noGrp="1"/>
          </p:cNvSpPr>
          <p:nvPr>
            <p:ph type="sldNum" sz="quarter" idx="4294967295"/>
          </p:nvPr>
        </p:nvSpPr>
        <p:spPr>
          <a:xfrm>
            <a:off x="7848600" y="5775325"/>
            <a:ext cx="1066800" cy="2127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22767256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539" y="196513"/>
            <a:ext cx="7503090" cy="733556"/>
          </a:xfrm>
        </p:spPr>
        <p:txBody>
          <a:bodyPr/>
          <a:lstStyle/>
          <a:p>
            <a:r>
              <a:rPr lang="en-US" sz="3200" b="1" dirty="0">
                <a:latin typeface="Calibri" panose="020F0502020204030204" pitchFamily="34" charset="0"/>
              </a:rPr>
              <a:t>Overall Comment Review Process</a:t>
            </a:r>
          </a:p>
        </p:txBody>
      </p:sp>
      <p:sp>
        <p:nvSpPr>
          <p:cNvPr id="3" name="Content Placeholder 2"/>
          <p:cNvSpPr>
            <a:spLocks noGrp="1"/>
          </p:cNvSpPr>
          <p:nvPr>
            <p:ph idx="1"/>
          </p:nvPr>
        </p:nvSpPr>
        <p:spPr>
          <a:xfrm>
            <a:off x="447320" y="1007187"/>
            <a:ext cx="8591909" cy="4817416"/>
          </a:xfrm>
        </p:spPr>
        <p:txBody>
          <a:bodyPr/>
          <a:lstStyle/>
          <a:p>
            <a:pPr lvl="0">
              <a:spcBef>
                <a:spcPts val="250"/>
              </a:spcBef>
            </a:pPr>
            <a:r>
              <a:rPr lang="en-US" sz="1600" dirty="0">
                <a:solidFill>
                  <a:schemeClr val="tx1">
                    <a:lumMod val="85000"/>
                    <a:lumOff val="15000"/>
                  </a:schemeClr>
                </a:solidFill>
                <a:latin typeface="Calibri" panose="020F0502020204030204" pitchFamily="34" charset="0"/>
              </a:rPr>
              <a:t>Comments will be </a:t>
            </a:r>
            <a:r>
              <a:rPr lang="en-US" sz="1600" b="1" dirty="0">
                <a:solidFill>
                  <a:schemeClr val="tx1">
                    <a:lumMod val="85000"/>
                    <a:lumOff val="15000"/>
                  </a:schemeClr>
                </a:solidFill>
                <a:latin typeface="Calibri" panose="020F0502020204030204" pitchFamily="34" charset="0"/>
              </a:rPr>
              <a:t>uploaded monthly </a:t>
            </a:r>
            <a:r>
              <a:rPr lang="en-US" sz="1600" dirty="0">
                <a:solidFill>
                  <a:schemeClr val="tx1">
                    <a:lumMod val="85000"/>
                    <a:lumOff val="15000"/>
                  </a:schemeClr>
                </a:solidFill>
                <a:latin typeface="Calibri" panose="020F0502020204030204" pitchFamily="34" charset="0"/>
              </a:rPr>
              <a:t>to the Transparency portal (NRC).</a:t>
            </a:r>
          </a:p>
          <a:p>
            <a:pPr lvl="0">
              <a:spcBef>
                <a:spcPts val="250"/>
              </a:spcBef>
            </a:pPr>
            <a:endParaRPr lang="en-US" sz="1600" dirty="0">
              <a:solidFill>
                <a:schemeClr val="tx1">
                  <a:lumMod val="85000"/>
                  <a:lumOff val="15000"/>
                </a:schemeClr>
              </a:solidFill>
              <a:latin typeface="Calibri" panose="020F0502020204030204" pitchFamily="34" charset="0"/>
            </a:endParaRPr>
          </a:p>
          <a:p>
            <a:pPr lvl="0">
              <a:spcBef>
                <a:spcPts val="250"/>
              </a:spcBef>
            </a:pPr>
            <a:r>
              <a:rPr lang="en-US" sz="1600" dirty="0">
                <a:solidFill>
                  <a:schemeClr val="tx1">
                    <a:lumMod val="85000"/>
                    <a:lumOff val="15000"/>
                  </a:schemeClr>
                </a:solidFill>
                <a:latin typeface="Calibri" panose="020F0502020204030204" pitchFamily="34" charset="0"/>
              </a:rPr>
              <a:t>Comments will go through </a:t>
            </a:r>
            <a:r>
              <a:rPr lang="en-US" sz="1600" b="1" dirty="0">
                <a:solidFill>
                  <a:schemeClr val="tx1">
                    <a:lumMod val="85000"/>
                    <a:lumOff val="15000"/>
                  </a:schemeClr>
                </a:solidFill>
                <a:latin typeface="Calibri" panose="020F0502020204030204" pitchFamily="34" charset="0"/>
              </a:rPr>
              <a:t>two reviews</a:t>
            </a:r>
            <a:r>
              <a:rPr lang="en-US" sz="1600" dirty="0">
                <a:solidFill>
                  <a:schemeClr val="tx1">
                    <a:lumMod val="85000"/>
                    <a:lumOff val="15000"/>
                  </a:schemeClr>
                </a:solidFill>
                <a:latin typeface="Calibri" panose="020F0502020204030204" pitchFamily="34" charset="0"/>
              </a:rPr>
              <a:t>.  The first review will be completed by NRC and the second will be completed by the Patient Experience team.</a:t>
            </a:r>
          </a:p>
          <a:p>
            <a:pPr lvl="0">
              <a:spcBef>
                <a:spcPts val="250"/>
              </a:spcBef>
            </a:pPr>
            <a:endParaRPr lang="en-US" sz="1600" dirty="0">
              <a:solidFill>
                <a:schemeClr val="tx1">
                  <a:lumMod val="85000"/>
                  <a:lumOff val="15000"/>
                </a:schemeClr>
              </a:solidFill>
              <a:latin typeface="Calibri" panose="020F0502020204030204" pitchFamily="34" charset="0"/>
            </a:endParaRPr>
          </a:p>
          <a:p>
            <a:pPr lvl="0">
              <a:spcBef>
                <a:spcPts val="250"/>
              </a:spcBef>
            </a:pPr>
            <a:r>
              <a:rPr lang="en-US" sz="1600" dirty="0">
                <a:solidFill>
                  <a:schemeClr val="tx1">
                    <a:lumMod val="85000"/>
                    <a:lumOff val="15000"/>
                  </a:schemeClr>
                </a:solidFill>
                <a:latin typeface="Calibri" panose="020F0502020204030204" pitchFamily="34" charset="0"/>
              </a:rPr>
              <a:t>Comments will be sent on the 15</a:t>
            </a:r>
            <a:r>
              <a:rPr lang="en-US" sz="1600" baseline="30000" dirty="0">
                <a:solidFill>
                  <a:schemeClr val="tx1">
                    <a:lumMod val="85000"/>
                    <a:lumOff val="15000"/>
                  </a:schemeClr>
                </a:solidFill>
                <a:latin typeface="Calibri" panose="020F0502020204030204" pitchFamily="34" charset="0"/>
              </a:rPr>
              <a:t>th</a:t>
            </a:r>
            <a:r>
              <a:rPr lang="en-US" sz="1600" dirty="0">
                <a:solidFill>
                  <a:schemeClr val="tx1">
                    <a:lumMod val="85000"/>
                    <a:lumOff val="15000"/>
                  </a:schemeClr>
                </a:solidFill>
                <a:latin typeface="Calibri" panose="020F0502020204030204" pitchFamily="34" charset="0"/>
              </a:rPr>
              <a:t> of each month from the Patient Experience Mailbox to Physicians / ACPs.</a:t>
            </a:r>
          </a:p>
          <a:p>
            <a:pPr lvl="0">
              <a:spcBef>
                <a:spcPts val="250"/>
              </a:spcBef>
            </a:pPr>
            <a:endParaRPr lang="en-US" sz="1600" b="1" dirty="0">
              <a:solidFill>
                <a:schemeClr val="tx1">
                  <a:lumMod val="85000"/>
                  <a:lumOff val="15000"/>
                </a:schemeClr>
              </a:solidFill>
              <a:latin typeface="Calibri" panose="020F0502020204030204" pitchFamily="34" charset="0"/>
            </a:endParaRPr>
          </a:p>
          <a:p>
            <a:pPr lvl="0">
              <a:spcBef>
                <a:spcPts val="250"/>
              </a:spcBef>
            </a:pPr>
            <a:r>
              <a:rPr lang="en-US" sz="1600" b="1" dirty="0">
                <a:solidFill>
                  <a:schemeClr val="tx1">
                    <a:lumMod val="85000"/>
                    <a:lumOff val="15000"/>
                  </a:schemeClr>
                </a:solidFill>
                <a:latin typeface="Calibri" panose="020F0502020204030204" pitchFamily="34" charset="0"/>
              </a:rPr>
              <a:t>Physicians / ACPs will have two weeks to review comments </a:t>
            </a:r>
            <a:r>
              <a:rPr lang="en-US" sz="1600" dirty="0">
                <a:solidFill>
                  <a:schemeClr val="tx1">
                    <a:lumMod val="85000"/>
                    <a:lumOff val="15000"/>
                  </a:schemeClr>
                </a:solidFill>
                <a:latin typeface="Calibri" panose="020F0502020204030204" pitchFamily="34" charset="0"/>
              </a:rPr>
              <a:t>before they are posted.</a:t>
            </a:r>
          </a:p>
          <a:p>
            <a:pPr lvl="0">
              <a:spcBef>
                <a:spcPts val="250"/>
              </a:spcBef>
            </a:pPr>
            <a:endParaRPr lang="en-US" sz="1600" dirty="0">
              <a:solidFill>
                <a:schemeClr val="tx1">
                  <a:lumMod val="85000"/>
                  <a:lumOff val="15000"/>
                </a:schemeClr>
              </a:solidFill>
              <a:latin typeface="Calibri" panose="020F0502020204030204" pitchFamily="34" charset="0"/>
            </a:endParaRPr>
          </a:p>
          <a:p>
            <a:pPr lvl="0">
              <a:spcBef>
                <a:spcPts val="250"/>
              </a:spcBef>
            </a:pPr>
            <a:r>
              <a:rPr lang="en-US" sz="1600" dirty="0">
                <a:solidFill>
                  <a:schemeClr val="tx1">
                    <a:lumMod val="85000"/>
                    <a:lumOff val="15000"/>
                  </a:schemeClr>
                </a:solidFill>
                <a:latin typeface="Calibri" panose="020F0502020204030204" pitchFamily="34" charset="0"/>
              </a:rPr>
              <a:t>Physicians / ACPs </a:t>
            </a:r>
            <a:r>
              <a:rPr lang="en-US" sz="1600" b="1" dirty="0">
                <a:solidFill>
                  <a:schemeClr val="tx1">
                    <a:lumMod val="85000"/>
                    <a:lumOff val="15000"/>
                  </a:schemeClr>
                </a:solidFill>
                <a:latin typeface="Calibri" panose="020F0502020204030204" pitchFamily="34" charset="0"/>
              </a:rPr>
              <a:t>will not be mandated to review comments</a:t>
            </a:r>
            <a:r>
              <a:rPr lang="en-US" sz="1600" dirty="0">
                <a:solidFill>
                  <a:schemeClr val="tx1">
                    <a:lumMod val="85000"/>
                    <a:lumOff val="15000"/>
                  </a:schemeClr>
                </a:solidFill>
                <a:latin typeface="Calibri" panose="020F0502020204030204" pitchFamily="34" charset="0"/>
              </a:rPr>
              <a:t>.  Comments that are not reviewed will be posted based on pre- defined criteria.</a:t>
            </a:r>
          </a:p>
          <a:p>
            <a:pPr lvl="0">
              <a:spcBef>
                <a:spcPts val="250"/>
              </a:spcBef>
            </a:pPr>
            <a:endParaRPr lang="en-US" sz="1600" dirty="0">
              <a:solidFill>
                <a:schemeClr val="tx1">
                  <a:lumMod val="85000"/>
                  <a:lumOff val="15000"/>
                </a:schemeClr>
              </a:solidFill>
              <a:latin typeface="Calibri" panose="020F0502020204030204" pitchFamily="34" charset="0"/>
            </a:endParaRPr>
          </a:p>
          <a:p>
            <a:pPr lvl="0">
              <a:spcBef>
                <a:spcPts val="250"/>
              </a:spcBef>
            </a:pPr>
            <a:r>
              <a:rPr lang="en-US" sz="1600" dirty="0">
                <a:solidFill>
                  <a:schemeClr val="tx1">
                    <a:lumMod val="85000"/>
                    <a:lumOff val="15000"/>
                  </a:schemeClr>
                </a:solidFill>
                <a:latin typeface="Calibri" panose="020F0502020204030204" pitchFamily="34" charset="0"/>
              </a:rPr>
              <a:t>A Transparency Appeals Committee (Comprised of the Care Division leaders or designees) will review any comments that are appealed by Physicians / ACPs.</a:t>
            </a:r>
          </a:p>
          <a:p>
            <a:pPr lvl="0">
              <a:spcBef>
                <a:spcPts val="250"/>
              </a:spcBef>
            </a:pPr>
            <a:endParaRPr lang="en-US" sz="1600" b="1" dirty="0">
              <a:solidFill>
                <a:schemeClr val="tx1">
                  <a:lumMod val="85000"/>
                  <a:lumOff val="15000"/>
                </a:schemeClr>
              </a:solidFill>
              <a:latin typeface="Calibri" panose="020F0502020204030204" pitchFamily="34" charset="0"/>
            </a:endParaRPr>
          </a:p>
          <a:p>
            <a:pPr lvl="0">
              <a:spcBef>
                <a:spcPts val="250"/>
              </a:spcBef>
            </a:pPr>
            <a:r>
              <a:rPr lang="en-US" sz="1600" b="1" dirty="0">
                <a:solidFill>
                  <a:schemeClr val="tx1">
                    <a:lumMod val="85000"/>
                    <a:lumOff val="15000"/>
                  </a:schemeClr>
                </a:solidFill>
                <a:latin typeface="Calibri" panose="020F0502020204030204" pitchFamily="34" charset="0"/>
              </a:rPr>
              <a:t>Appeals can be made by emailing the Patient </a:t>
            </a:r>
            <a:r>
              <a:rPr lang="en-US" sz="1600" b="1">
                <a:solidFill>
                  <a:schemeClr val="tx1">
                    <a:lumMod val="85000"/>
                    <a:lumOff val="15000"/>
                  </a:schemeClr>
                </a:solidFill>
                <a:latin typeface="Calibri" panose="020F0502020204030204" pitchFamily="34" charset="0"/>
              </a:rPr>
              <a:t>Experience Department</a:t>
            </a:r>
            <a:r>
              <a:rPr lang="en-US" sz="1600" dirty="0">
                <a:solidFill>
                  <a:schemeClr val="tx1">
                    <a:lumMod val="85000"/>
                    <a:lumOff val="15000"/>
                  </a:schemeClr>
                </a:solidFill>
                <a:latin typeface="Calibri" panose="020F0502020204030204" pitchFamily="34" charset="0"/>
              </a:rPr>
              <a: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1154331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813" y="1318437"/>
            <a:ext cx="8537945" cy="4316820"/>
          </a:xfrm>
          <a:prstGeom prst="rect">
            <a:avLst/>
          </a:prstGeom>
          <a:solidFill>
            <a:srgbClr val="0099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8" name="Title 1"/>
          <p:cNvSpPr>
            <a:spLocks noGrp="1"/>
          </p:cNvSpPr>
          <p:nvPr>
            <p:ph type="title"/>
          </p:nvPr>
        </p:nvSpPr>
        <p:spPr>
          <a:xfrm>
            <a:off x="1448685" y="311379"/>
            <a:ext cx="6172200" cy="496251"/>
          </a:xfrm>
        </p:spPr>
        <p:txBody>
          <a:bodyPr/>
          <a:lstStyle/>
          <a:p>
            <a:pPr eaLnBrk="1" hangingPunct="1">
              <a:defRPr/>
            </a:pPr>
            <a:r>
              <a:rPr lang="en-US" b="1" dirty="0">
                <a:latin typeface="Calibri" panose="020F0502020204030204" pitchFamily="34" charset="0"/>
              </a:rPr>
              <a:t>Abbreviated Profile</a:t>
            </a:r>
          </a:p>
        </p:txBody>
      </p:sp>
      <p:pic>
        <p:nvPicPr>
          <p:cNvPr id="3" name="Picture 2"/>
          <p:cNvPicPr>
            <a:picLocks noChangeAspect="1"/>
          </p:cNvPicPr>
          <p:nvPr/>
        </p:nvPicPr>
        <p:blipFill rotWithShape="1">
          <a:blip r:embed="rId3"/>
          <a:srcRect l="62100" t="42001" r="4486" b="3175"/>
          <a:stretch/>
        </p:blipFill>
        <p:spPr>
          <a:xfrm>
            <a:off x="989936" y="1637269"/>
            <a:ext cx="7114432" cy="3487181"/>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31524491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280" y="106379"/>
            <a:ext cx="8229600" cy="514350"/>
          </a:xfrm>
        </p:spPr>
        <p:txBody>
          <a:bodyPr/>
          <a:lstStyle/>
          <a:p>
            <a:r>
              <a:rPr lang="en-US" b="1" dirty="0">
                <a:latin typeface="Calibri" panose="020F0502020204030204" pitchFamily="34" charset="0"/>
              </a:rPr>
              <a:t>Full Profile</a:t>
            </a:r>
          </a:p>
        </p:txBody>
      </p:sp>
      <p:pic>
        <p:nvPicPr>
          <p:cNvPr id="5" name="Picture 4"/>
          <p:cNvPicPr>
            <a:picLocks noChangeAspect="1"/>
          </p:cNvPicPr>
          <p:nvPr/>
        </p:nvPicPr>
        <p:blipFill rotWithShape="1">
          <a:blip r:embed="rId2"/>
          <a:srcRect l="66480" t="16126" r="15112"/>
          <a:stretch/>
        </p:blipFill>
        <p:spPr>
          <a:xfrm>
            <a:off x="2941238" y="757989"/>
            <a:ext cx="3752807" cy="5263305"/>
          </a:xfrm>
          <a:prstGeom prst="rect">
            <a:avLst/>
          </a:prstGeom>
          <a:ln w="76200" cap="sq">
            <a:solidFill>
              <a:schemeClr val="bg1">
                <a:lumMod val="50000"/>
              </a:schemeClr>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a:xfrm>
            <a:off x="7848600" y="5775325"/>
            <a:ext cx="1066800" cy="2127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6831845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HS Logo_White.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1714" y="1367422"/>
            <a:ext cx="1877139" cy="804488"/>
          </a:xfrm>
          <a:prstGeom prst="rect">
            <a:avLst/>
          </a:prstGeom>
        </p:spPr>
      </p:pic>
      <p:sp>
        <p:nvSpPr>
          <p:cNvPr id="2" name="TextBox 1"/>
          <p:cNvSpPr txBox="1"/>
          <p:nvPr/>
        </p:nvSpPr>
        <p:spPr>
          <a:xfrm>
            <a:off x="1356952" y="2457451"/>
            <a:ext cx="6446665" cy="1015663"/>
          </a:xfrm>
          <a:prstGeom prst="rect">
            <a:avLst/>
          </a:prstGeom>
          <a:noFill/>
          <a:ln>
            <a:noFill/>
          </a:ln>
        </p:spPr>
        <p:txBody>
          <a:bodyPr wrap="square" rtlCol="0">
            <a:spAutoFit/>
          </a:bodyPr>
          <a:lstStyle/>
          <a:p>
            <a:pPr marL="0" marR="0" lvl="0" indent="0" algn="ctr" defTabSz="342900" rtl="0" eaLnBrk="1" fontAlgn="auto" latinLnBrk="0" hangingPunct="1">
              <a:lnSpc>
                <a:spcPct val="2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009999"/>
                </a:solidFill>
                <a:effectLst/>
                <a:uLnTx/>
                <a:uFillTx/>
                <a:latin typeface="Calibri" panose="020F0502020204030204" pitchFamily="34" charset="0"/>
                <a:ea typeface="+mn-ea"/>
                <a:cs typeface="Arial"/>
              </a:rPr>
              <a:t>MyCarolinas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39242471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282295"/>
            <a:ext cx="6172200" cy="514350"/>
          </a:xfrm>
        </p:spPr>
        <p:txBody>
          <a:bodyPr>
            <a:normAutofit fontScale="90000"/>
          </a:bodyPr>
          <a:lstStyle/>
          <a:p>
            <a:r>
              <a:rPr lang="en-US" sz="2100" dirty="0">
                <a:latin typeface="Calibri" panose="020F0502020204030204" pitchFamily="34" charset="0"/>
              </a:rPr>
              <a:t>How to Take Charge of Your Medical Records</a:t>
            </a:r>
            <a:br>
              <a:rPr lang="en-US" sz="2100" dirty="0">
                <a:latin typeface="Calibri" panose="020F0502020204030204" pitchFamily="34" charset="0"/>
              </a:rPr>
            </a:br>
            <a:r>
              <a:rPr lang="en-US" sz="1500" dirty="0">
                <a:latin typeface="Calibri" panose="020F0502020204030204" pitchFamily="34" charset="0"/>
              </a:rPr>
              <a:t>WSJ 06/29/15</a:t>
            </a:r>
            <a:br>
              <a:rPr lang="en-US" sz="2100" dirty="0"/>
            </a:br>
            <a:endParaRPr lang="en-US" sz="2100" dirty="0"/>
          </a:p>
        </p:txBody>
      </p:sp>
      <p:pic>
        <p:nvPicPr>
          <p:cNvPr id="4" name="Picture 3"/>
          <p:cNvPicPr>
            <a:picLocks noChangeAspect="1"/>
          </p:cNvPicPr>
          <p:nvPr/>
        </p:nvPicPr>
        <p:blipFill>
          <a:blip r:embed="rId2"/>
          <a:stretch>
            <a:fillRect/>
          </a:stretch>
        </p:blipFill>
        <p:spPr>
          <a:xfrm>
            <a:off x="2057400" y="1706378"/>
            <a:ext cx="5143500" cy="3042677"/>
          </a:xfrm>
          <a:prstGeom prst="rect">
            <a:avLst/>
          </a:prstGeom>
        </p:spPr>
      </p:pic>
      <p:sp>
        <p:nvSpPr>
          <p:cNvPr id="5" name="TextBox 4"/>
          <p:cNvSpPr txBox="1"/>
          <p:nvPr/>
        </p:nvSpPr>
        <p:spPr>
          <a:xfrm>
            <a:off x="1738993" y="4829935"/>
            <a:ext cx="5486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white">
                    <a:lumMod val="50000"/>
                  </a:prstClr>
                </a:solidFill>
                <a:effectLst/>
                <a:uLnTx/>
                <a:uFillTx/>
                <a:latin typeface="Calibri" panose="020F0502020204030204" pitchFamily="34" charset="0"/>
                <a:ea typeface="+mn-ea"/>
                <a:cs typeface="+mn-cs"/>
              </a:rPr>
              <a:t>Patients have a lot to gain by getting access to their health information. They just need to know where to get it—and what to do with it.-</a:t>
            </a:r>
            <a:r>
              <a:rPr kumimoji="0" lang="en-US" sz="1200" b="0" i="0" u="none" strike="noStrike" kern="0" cap="none" spc="0" normalizeH="0" baseline="0" noProof="0" dirty="0">
                <a:ln>
                  <a:noFill/>
                </a:ln>
                <a:solidFill>
                  <a:prstClr val="white">
                    <a:lumMod val="50000"/>
                  </a:prstClr>
                </a:solidFill>
                <a:effectLst/>
                <a:uLnTx/>
                <a:uFillTx/>
                <a:latin typeface="Calibri" panose="020F0502020204030204" pitchFamily="34" charset="0"/>
                <a:ea typeface="+mn-ea"/>
                <a:cs typeface="+mn-cs"/>
              </a:rPr>
              <a:t>WSJ, 06/29/15</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7212661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1284" y="1063724"/>
            <a:ext cx="5821433" cy="5078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700" b="0" i="0" u="none" strike="noStrike" kern="0" cap="none" spc="0" normalizeH="0" baseline="0" noProof="0" dirty="0">
                <a:ln>
                  <a:noFill/>
                </a:ln>
                <a:solidFill>
                  <a:srgbClr val="0F7A83"/>
                </a:solidFill>
                <a:effectLst/>
                <a:uLnTx/>
                <a:uFillTx/>
                <a:latin typeface="Calibri" panose="020F0502020204030204" pitchFamily="34" charset="0"/>
                <a:ea typeface="+mn-ea"/>
                <a:cs typeface="Arial"/>
              </a:rPr>
              <a:t>My</a:t>
            </a:r>
            <a:r>
              <a:rPr kumimoji="0" lang="en-US" sz="2700" b="0" i="0" u="none" strike="noStrike" kern="0" cap="none" spc="0" normalizeH="0" baseline="0" noProof="0" dirty="0">
                <a:ln>
                  <a:noFill/>
                </a:ln>
                <a:solidFill>
                  <a:srgbClr val="E76F1B"/>
                </a:solidFill>
                <a:effectLst/>
                <a:uLnTx/>
                <a:uFillTx/>
                <a:latin typeface="Calibri" panose="020F0502020204030204" pitchFamily="34" charset="0"/>
                <a:ea typeface="+mn-ea"/>
                <a:cs typeface="Arial"/>
              </a:rPr>
              <a:t>Carolinas</a:t>
            </a:r>
            <a:endParaRPr kumimoji="0" lang="en-US" sz="1800" b="0" i="0" u="none" strike="noStrike" kern="0" cap="none" spc="0" normalizeH="0" baseline="0" noProof="0" dirty="0">
              <a:ln>
                <a:noFill/>
              </a:ln>
              <a:solidFill>
                <a:srgbClr val="E76F1B"/>
              </a:solidFill>
              <a:effectLst/>
              <a:uLnTx/>
              <a:uFillTx/>
              <a:latin typeface="Calibri" panose="020F0502020204030204" pitchFamily="34" charset="0"/>
              <a:ea typeface="+mn-ea"/>
              <a:cs typeface="Arial"/>
            </a:endParaRPr>
          </a:p>
        </p:txBody>
      </p:sp>
      <p:pic>
        <p:nvPicPr>
          <p:cNvPr id="6" name="Content Placeholder 4"/>
          <p:cNvPicPr>
            <a:picLocks noChangeAspect="1"/>
          </p:cNvPicPr>
          <p:nvPr/>
        </p:nvPicPr>
        <p:blipFill>
          <a:blip r:embed="rId3"/>
          <a:stretch>
            <a:fillRect/>
          </a:stretch>
        </p:blipFill>
        <p:spPr>
          <a:xfrm>
            <a:off x="3829050" y="1987086"/>
            <a:ext cx="3865641" cy="3097916"/>
          </a:xfrm>
          <a:prstGeom prst="rect">
            <a:avLst/>
          </a:prstGeom>
        </p:spPr>
      </p:pic>
      <p:sp>
        <p:nvSpPr>
          <p:cNvPr id="9" name="Content Placeholder 2"/>
          <p:cNvSpPr txBox="1">
            <a:spLocks/>
          </p:cNvSpPr>
          <p:nvPr/>
        </p:nvSpPr>
        <p:spPr>
          <a:xfrm>
            <a:off x="1543050" y="1776150"/>
            <a:ext cx="2400300" cy="35333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3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Arial"/>
              </a:rPr>
              <a:t>Current Functionality: </a:t>
            </a:r>
          </a:p>
          <a:p>
            <a:pPr marL="473869"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3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Arial"/>
              </a:rPr>
              <a:t>Labs</a:t>
            </a:r>
          </a:p>
          <a:p>
            <a:pPr marL="473869"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3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Arial"/>
              </a:rPr>
              <a:t>Tests</a:t>
            </a:r>
          </a:p>
          <a:p>
            <a:pPr marL="473869"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3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Arial"/>
              </a:rPr>
              <a:t>Allergy List</a:t>
            </a:r>
          </a:p>
          <a:p>
            <a:pPr marL="473869"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3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Arial"/>
              </a:rPr>
              <a:t>Med List</a:t>
            </a:r>
          </a:p>
          <a:p>
            <a:pPr marL="473869"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3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Arial"/>
              </a:rPr>
              <a:t>Problem List</a:t>
            </a:r>
          </a:p>
          <a:p>
            <a:pPr marL="473869"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3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Arial"/>
              </a:rPr>
              <a:t>Surgical List</a:t>
            </a:r>
          </a:p>
          <a:p>
            <a:pPr marL="473869"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3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Arial"/>
              </a:rPr>
              <a:t>Secure Messaging</a:t>
            </a:r>
          </a:p>
          <a:p>
            <a:pPr marL="473869"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3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Arial"/>
              </a:rPr>
              <a:t>Rx Renewal</a:t>
            </a:r>
          </a:p>
          <a:p>
            <a:pPr marL="473869"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3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Arial"/>
              </a:rPr>
              <a:t>Appt. Scheduling</a:t>
            </a:r>
          </a:p>
          <a:p>
            <a:pPr marL="473869"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3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Arial"/>
              </a:rPr>
              <a:t>Discharge and Depart Summaries</a:t>
            </a:r>
          </a:p>
          <a:p>
            <a:pPr marL="473869" marR="0" lvl="0" indent="-261938" algn="l" defTabSz="457200" rtl="0" eaLnBrk="1" fontAlgn="auto" latinLnBrk="0" hangingPunct="1">
              <a:lnSpc>
                <a:spcPct val="100000"/>
              </a:lnSpc>
              <a:spcBef>
                <a:spcPct val="20000"/>
              </a:spcBef>
              <a:spcAft>
                <a:spcPts val="0"/>
              </a:spcAft>
              <a:buClrTx/>
              <a:buSzTx/>
              <a:buFont typeface="Arial"/>
              <a:buChar char="•"/>
              <a:tabLst/>
              <a:defRPr/>
            </a:pPr>
            <a:r>
              <a:rPr kumimoji="0" lang="en-US" sz="1350" b="0" i="0" u="none" strike="noStrike" kern="1200" cap="none" spc="0" normalizeH="0" baseline="0" noProof="0" dirty="0" err="1">
                <a:ln>
                  <a:noFill/>
                </a:ln>
                <a:solidFill>
                  <a:prstClr val="white">
                    <a:lumMod val="50000"/>
                  </a:prstClr>
                </a:solidFill>
                <a:effectLst/>
                <a:uLnTx/>
                <a:uFillTx/>
                <a:latin typeface="Calibri" panose="020F0502020204030204" pitchFamily="34" charset="0"/>
                <a:ea typeface="+mn-ea"/>
                <a:cs typeface="Arial"/>
              </a:rPr>
              <a:t>GetWell</a:t>
            </a:r>
            <a:r>
              <a:rPr kumimoji="0" lang="en-US" sz="13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Arial"/>
              </a:rPr>
              <a:t> Video</a:t>
            </a:r>
          </a:p>
          <a:p>
            <a:pPr marL="473869" marR="0" lvl="0" indent="-261938" algn="l" defTabSz="457200" rtl="0" eaLnBrk="1" fontAlgn="auto" latinLnBrk="0" hangingPunct="1">
              <a:lnSpc>
                <a:spcPct val="100000"/>
              </a:lnSpc>
              <a:spcBef>
                <a:spcPct val="20000"/>
              </a:spcBef>
              <a:spcAft>
                <a:spcPts val="0"/>
              </a:spcAft>
              <a:buClrTx/>
              <a:buSzTx/>
              <a:buFont typeface="Arial"/>
              <a:buChar char="•"/>
              <a:tabLst/>
              <a:defRPr/>
            </a:pPr>
            <a:r>
              <a:rPr kumimoji="0" lang="en-US" sz="13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Arial"/>
              </a:rPr>
              <a:t>OpenNotes</a:t>
            </a:r>
          </a:p>
        </p:txBody>
      </p:sp>
      <p:pic>
        <p:nvPicPr>
          <p:cNvPr id="7" name="Picture 6" descr="One ba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3000" y="5472684"/>
            <a:ext cx="6858000" cy="528066"/>
          </a:xfrm>
          <a:prstGeom prst="rect">
            <a:avLst/>
          </a:prstGeom>
        </p:spPr>
      </p:pic>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3849972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819400"/>
            <a:ext cx="7772400" cy="1908810"/>
          </a:xfrm>
        </p:spPr>
        <p:txBody>
          <a:bodyPr rtlCol="0">
            <a:normAutofit/>
          </a:bodyPr>
          <a:lstStyle/>
          <a:p>
            <a:pPr fontAlgn="auto">
              <a:spcAft>
                <a:spcPts val="0"/>
              </a:spcAft>
              <a:defRPr/>
            </a:pPr>
            <a:br>
              <a:rPr lang="en-US" dirty="0"/>
            </a:br>
            <a:r>
              <a:rPr lang="en-US" sz="4000" dirty="0">
                <a:latin typeface="Calibri" panose="020F0502020204030204" pitchFamily="34" charset="0"/>
              </a:rPr>
              <a:t>Diversity &amp; Inclusion</a:t>
            </a:r>
            <a:br>
              <a:rPr lang="en-US" dirty="0"/>
            </a:br>
            <a:endParaRPr lang="en-US" dirty="0"/>
          </a:p>
        </p:txBody>
      </p:sp>
    </p:spTree>
    <p:extLst>
      <p:ext uri="{BB962C8B-B14F-4D97-AF65-F5344CB8AC3E}">
        <p14:creationId xmlns:p14="http://schemas.microsoft.com/office/powerpoint/2010/main" val="22334234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3749" y="1091526"/>
            <a:ext cx="5821433" cy="5078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700" b="0" i="0" u="none" strike="noStrike" kern="0" cap="none" spc="0" normalizeH="0" baseline="0" noProof="0" dirty="0">
                <a:ln>
                  <a:noFill/>
                </a:ln>
                <a:solidFill>
                  <a:srgbClr val="0F7A83"/>
                </a:solidFill>
                <a:effectLst/>
                <a:uLnTx/>
                <a:uFillTx/>
                <a:latin typeface="Calibri" panose="020F0502020204030204" pitchFamily="34" charset="0"/>
                <a:ea typeface="+mn-ea"/>
                <a:cs typeface="Arial"/>
              </a:rPr>
              <a:t>OpenNotes – </a:t>
            </a:r>
            <a:r>
              <a:rPr kumimoji="0" lang="en-US" sz="2700" b="0" i="0" u="none" strike="noStrike" kern="0" cap="none" spc="0" normalizeH="0" baseline="0" noProof="0" dirty="0">
                <a:ln>
                  <a:noFill/>
                </a:ln>
                <a:solidFill>
                  <a:srgbClr val="E76F1B"/>
                </a:solidFill>
                <a:effectLst/>
                <a:uLnTx/>
                <a:uFillTx/>
                <a:latin typeface="Calibri" panose="020F0502020204030204" pitchFamily="34" charset="0"/>
                <a:ea typeface="+mn-ea"/>
                <a:cs typeface="Arial"/>
              </a:rPr>
              <a:t>Key Messages</a:t>
            </a:r>
            <a:endParaRPr kumimoji="0" lang="en-US" sz="1800" b="0" i="0" u="none" strike="noStrike" kern="0" cap="none" spc="0" normalizeH="0" baseline="0" noProof="0" dirty="0">
              <a:ln>
                <a:noFill/>
              </a:ln>
              <a:solidFill>
                <a:srgbClr val="E76F1B"/>
              </a:solidFill>
              <a:effectLst/>
              <a:uLnTx/>
              <a:uFillTx/>
              <a:latin typeface="Calibri" panose="020F0502020204030204" pitchFamily="34" charset="0"/>
              <a:ea typeface="+mn-ea"/>
              <a:cs typeface="Arial"/>
            </a:endParaRPr>
          </a:p>
        </p:txBody>
      </p:sp>
      <p:grpSp>
        <p:nvGrpSpPr>
          <p:cNvPr id="26" name="Group 25"/>
          <p:cNvGrpSpPr/>
          <p:nvPr/>
        </p:nvGrpSpPr>
        <p:grpSpPr>
          <a:xfrm>
            <a:off x="1412038" y="1631415"/>
            <a:ext cx="6384855" cy="538559"/>
            <a:chOff x="248663" y="1192980"/>
            <a:chExt cx="8667736" cy="767596"/>
          </a:xfrm>
        </p:grpSpPr>
        <p:pic>
          <p:nvPicPr>
            <p:cNvPr id="4" name="Picture 3"/>
            <p:cNvPicPr>
              <a:picLocks noChangeAspect="1"/>
            </p:cNvPicPr>
            <p:nvPr/>
          </p:nvPicPr>
          <p:blipFill>
            <a:blip r:embed="rId3"/>
            <a:stretch>
              <a:fillRect/>
            </a:stretch>
          </p:blipFill>
          <p:spPr>
            <a:xfrm>
              <a:off x="248663" y="1192980"/>
              <a:ext cx="8667736" cy="749300"/>
            </a:xfrm>
            <a:prstGeom prst="rect">
              <a:avLst/>
            </a:prstGeom>
          </p:spPr>
        </p:pic>
        <p:sp>
          <p:nvSpPr>
            <p:cNvPr id="7" name="TextBox 6"/>
            <p:cNvSpPr txBox="1"/>
            <p:nvPr/>
          </p:nvSpPr>
          <p:spPr>
            <a:xfrm>
              <a:off x="248664" y="1278093"/>
              <a:ext cx="2717558" cy="65800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Arial"/>
                </a:rPr>
                <a:t>Creates a healthier,</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Arial"/>
                </a:rPr>
                <a:t>more engaged patient</a:t>
              </a:r>
            </a:p>
          </p:txBody>
        </p:sp>
        <p:sp>
          <p:nvSpPr>
            <p:cNvPr id="15" name="TextBox 14"/>
            <p:cNvSpPr txBox="1"/>
            <p:nvPr/>
          </p:nvSpPr>
          <p:spPr>
            <a:xfrm>
              <a:off x="3265910" y="1286126"/>
              <a:ext cx="5435113" cy="674450"/>
            </a:xfrm>
            <a:prstGeom prst="rect">
              <a:avLst/>
            </a:prstGeom>
            <a:noFill/>
          </p:spPr>
          <p:txBody>
            <a:bodyPr wrap="square" rtlCol="0">
              <a:spAutoFit/>
            </a:bodyPr>
            <a:lstStyle/>
            <a:p>
              <a:pPr marL="128588" marR="0" lvl="0" indent="-128588" algn="l" defTabSz="342900" rtl="0" eaLnBrk="1" fontAlgn="auto" latinLnBrk="0" hangingPunct="1">
                <a:lnSpc>
                  <a:spcPct val="100000"/>
                </a:lnSpc>
                <a:spcBef>
                  <a:spcPts val="0"/>
                </a:spcBef>
                <a:spcAft>
                  <a:spcPts val="0"/>
                </a:spcAft>
                <a:buClrTx/>
                <a:buSzTx/>
                <a:buFont typeface="Arial"/>
                <a:buChar char="•"/>
                <a:tabLst/>
                <a:defRPr/>
              </a:pPr>
              <a:r>
                <a:rPr kumimoji="0" lang="en-US" sz="825"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Inspires patients to participate in their care</a:t>
              </a:r>
            </a:p>
            <a:p>
              <a:pPr marL="128588" marR="0" lvl="0" indent="-128588" algn="l" defTabSz="342900" rtl="0" eaLnBrk="1" fontAlgn="auto" latinLnBrk="0" hangingPunct="1">
                <a:lnSpc>
                  <a:spcPct val="100000"/>
                </a:lnSpc>
                <a:spcBef>
                  <a:spcPts val="0"/>
                </a:spcBef>
                <a:spcAft>
                  <a:spcPts val="0"/>
                </a:spcAft>
                <a:buClrTx/>
                <a:buSzTx/>
                <a:buFont typeface="Arial"/>
                <a:buChar char="•"/>
                <a:tabLst/>
                <a:defRPr/>
              </a:pPr>
              <a:r>
                <a:rPr kumimoji="0" lang="en-US" sz="825"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Improves patient recall of care plan</a:t>
              </a:r>
            </a:p>
            <a:p>
              <a:pPr marL="128588" marR="0" lvl="0" indent="-128588" algn="l" defTabSz="342900" rtl="0" eaLnBrk="1" fontAlgn="auto" latinLnBrk="0" hangingPunct="1">
                <a:lnSpc>
                  <a:spcPct val="100000"/>
                </a:lnSpc>
                <a:spcBef>
                  <a:spcPts val="0"/>
                </a:spcBef>
                <a:spcAft>
                  <a:spcPts val="0"/>
                </a:spcAft>
                <a:buClrTx/>
                <a:buSzTx/>
                <a:buFont typeface="Arial"/>
                <a:buChar char="•"/>
                <a:tabLst/>
                <a:defRPr/>
              </a:pPr>
              <a:r>
                <a:rPr kumimoji="0" lang="en-US" sz="825"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Improves medication adherence</a:t>
              </a:r>
            </a:p>
          </p:txBody>
        </p:sp>
      </p:grpSp>
      <p:grpSp>
        <p:nvGrpSpPr>
          <p:cNvPr id="23" name="Group 22"/>
          <p:cNvGrpSpPr/>
          <p:nvPr/>
        </p:nvGrpSpPr>
        <p:grpSpPr>
          <a:xfrm>
            <a:off x="1412038" y="2183859"/>
            <a:ext cx="6548141" cy="2162346"/>
            <a:chOff x="239784" y="3649175"/>
            <a:chExt cx="8893790" cy="757726"/>
          </a:xfrm>
        </p:grpSpPr>
        <p:pic>
          <p:nvPicPr>
            <p:cNvPr id="35" name="Picture 34"/>
            <p:cNvPicPr>
              <a:picLocks noChangeAspect="1"/>
            </p:cNvPicPr>
            <p:nvPr/>
          </p:nvPicPr>
          <p:blipFill>
            <a:blip r:embed="rId4"/>
            <a:stretch>
              <a:fillRect/>
            </a:stretch>
          </p:blipFill>
          <p:spPr>
            <a:xfrm>
              <a:off x="239784" y="3649175"/>
              <a:ext cx="8676614" cy="749300"/>
            </a:xfrm>
            <a:prstGeom prst="rect">
              <a:avLst/>
            </a:prstGeom>
          </p:spPr>
        </p:pic>
        <p:sp>
          <p:nvSpPr>
            <p:cNvPr id="12" name="TextBox 11"/>
            <p:cNvSpPr txBox="1"/>
            <p:nvPr/>
          </p:nvSpPr>
          <p:spPr>
            <a:xfrm>
              <a:off x="248664" y="3728586"/>
              <a:ext cx="2717558" cy="291197"/>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a:ea typeface="+mn-ea"/>
                <a:cs typeface="Arial"/>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a:ea typeface="+mn-ea"/>
                <a:cs typeface="Arial"/>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Arial"/>
                </a:rPr>
                <a:t>Improves communication</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Arial"/>
                </a:rPr>
                <a:t>&amp; fosters open dialogue</a:t>
              </a:r>
            </a:p>
          </p:txBody>
        </p:sp>
        <p:sp>
          <p:nvSpPr>
            <p:cNvPr id="18" name="TextBox 17"/>
            <p:cNvSpPr txBox="1"/>
            <p:nvPr/>
          </p:nvSpPr>
          <p:spPr>
            <a:xfrm>
              <a:off x="3249860" y="3676550"/>
              <a:ext cx="5883714" cy="730351"/>
            </a:xfrm>
            <a:prstGeom prst="rect">
              <a:avLst/>
            </a:prstGeom>
            <a:noFill/>
          </p:spPr>
          <p:txBody>
            <a:bodyPr wrap="square" rtlCol="0">
              <a:spAutoFit/>
            </a:bodyPr>
            <a:lstStyle/>
            <a:p>
              <a:pPr marL="128588" marR="0" lvl="0" indent="-128588" algn="l" defTabSz="342900" rtl="0" eaLnBrk="1" fontAlgn="auto" latinLnBrk="0" hangingPunct="1">
                <a:lnSpc>
                  <a:spcPct val="100000"/>
                </a:lnSpc>
                <a:spcBef>
                  <a:spcPts val="0"/>
                </a:spcBef>
                <a:spcAft>
                  <a:spcPts val="0"/>
                </a:spcAft>
                <a:buClrTx/>
                <a:buSzTx/>
                <a:buFont typeface="Arial"/>
                <a:buChar char="•"/>
                <a:tabLst/>
                <a:defRPr/>
              </a:pPr>
              <a:r>
                <a:rPr kumimoji="0" lang="en-US" sz="863"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Empowers patient through shared decision-making</a:t>
              </a:r>
            </a:p>
            <a:p>
              <a:pPr marL="128588" marR="0" lvl="0" indent="-128588" algn="l" defTabSz="342900" rtl="0" eaLnBrk="1" fontAlgn="auto" latinLnBrk="0" hangingPunct="1">
                <a:lnSpc>
                  <a:spcPct val="100000"/>
                </a:lnSpc>
                <a:spcBef>
                  <a:spcPts val="0"/>
                </a:spcBef>
                <a:spcAft>
                  <a:spcPts val="0"/>
                </a:spcAft>
                <a:buClrTx/>
                <a:buSzTx/>
                <a:buFont typeface="Arial"/>
                <a:buChar char="•"/>
                <a:tabLst/>
                <a:defRPr/>
              </a:pPr>
              <a:r>
                <a:rPr kumimoji="0" lang="en-US" sz="863"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Patients who read their notes regularly are more likely to have a better understanding </a:t>
              </a:r>
            </a:p>
            <a:p>
              <a:pPr marL="130969" marR="0" lvl="0" indent="0" algn="l" defTabSz="342900" rtl="0" eaLnBrk="1" fontAlgn="auto" latinLnBrk="0" hangingPunct="1">
                <a:lnSpc>
                  <a:spcPct val="100000"/>
                </a:lnSpc>
                <a:spcBef>
                  <a:spcPts val="0"/>
                </a:spcBef>
                <a:spcAft>
                  <a:spcPts val="0"/>
                </a:spcAft>
                <a:buClrTx/>
                <a:buSzTx/>
                <a:buFontTx/>
                <a:buNone/>
                <a:tabLst/>
                <a:defRPr/>
              </a:pPr>
              <a:r>
                <a:rPr kumimoji="0" lang="en-US" sz="863"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of their health</a:t>
              </a:r>
            </a:p>
            <a:p>
              <a:pPr marL="128588" marR="0" lvl="0" indent="-128588" algn="l" defTabSz="342900" rtl="0" eaLnBrk="1" fontAlgn="auto" latinLnBrk="0" hangingPunct="1">
                <a:lnSpc>
                  <a:spcPct val="100000"/>
                </a:lnSpc>
                <a:spcBef>
                  <a:spcPts val="0"/>
                </a:spcBef>
                <a:spcAft>
                  <a:spcPts val="0"/>
                </a:spcAft>
                <a:buClrTx/>
                <a:buSzTx/>
                <a:buFont typeface="Arial"/>
                <a:buChar char="•"/>
                <a:tabLst/>
                <a:defRPr/>
              </a:pPr>
              <a:r>
                <a:rPr kumimoji="0" lang="en-US" sz="863"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In a 2012 OpenNotes Study:</a:t>
              </a:r>
            </a:p>
            <a:p>
              <a:pPr marL="0" marR="0" lvl="1" indent="0" algn="l" defTabSz="342900" rtl="0" eaLnBrk="1" fontAlgn="auto" latinLnBrk="0" hangingPunct="1">
                <a:lnSpc>
                  <a:spcPct val="100000"/>
                </a:lnSpc>
                <a:spcBef>
                  <a:spcPts val="0"/>
                </a:spcBef>
                <a:spcAft>
                  <a:spcPts val="0"/>
                </a:spcAft>
                <a:buClrTx/>
                <a:buSzTx/>
                <a:buFontTx/>
                <a:buNone/>
                <a:tabLst/>
                <a:defRPr/>
              </a:pPr>
              <a:r>
                <a:rPr kumimoji="0" lang="en-US" sz="863" b="1"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Patients Reported:</a:t>
              </a:r>
            </a:p>
            <a:p>
              <a:pPr marL="471488" marR="0" lvl="1" indent="-128588" algn="l" defTabSz="342900" rtl="0" eaLnBrk="1" fontAlgn="auto" latinLnBrk="0" hangingPunct="1">
                <a:lnSpc>
                  <a:spcPct val="100000"/>
                </a:lnSpc>
                <a:spcBef>
                  <a:spcPts val="0"/>
                </a:spcBef>
                <a:spcAft>
                  <a:spcPts val="0"/>
                </a:spcAft>
                <a:buClrTx/>
                <a:buSzTx/>
                <a:buFont typeface="Arial"/>
                <a:buChar char="•"/>
                <a:tabLst/>
                <a:defRPr/>
              </a:pPr>
              <a:r>
                <a:rPr kumimoji="0" lang="en-US" sz="863"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83% of patients felt more in control of their health</a:t>
              </a:r>
            </a:p>
            <a:p>
              <a:pPr marL="471488" marR="0" lvl="1" indent="-128588" algn="l" defTabSz="342900" rtl="0" eaLnBrk="1" fontAlgn="auto" latinLnBrk="0" hangingPunct="1">
                <a:lnSpc>
                  <a:spcPct val="100000"/>
                </a:lnSpc>
                <a:spcBef>
                  <a:spcPts val="0"/>
                </a:spcBef>
                <a:spcAft>
                  <a:spcPts val="0"/>
                </a:spcAft>
                <a:buClrTx/>
                <a:buSzTx/>
                <a:buFont typeface="Arial"/>
                <a:buChar char="•"/>
                <a:tabLst/>
                <a:defRPr/>
              </a:pPr>
              <a:r>
                <a:rPr kumimoji="0" lang="en-US" sz="863"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82% understood conditions better</a:t>
              </a:r>
            </a:p>
            <a:p>
              <a:pPr marL="471488" marR="0" lvl="1" indent="-128588" algn="l" defTabSz="342900" rtl="0" eaLnBrk="1" fontAlgn="auto" latinLnBrk="0" hangingPunct="1">
                <a:lnSpc>
                  <a:spcPct val="100000"/>
                </a:lnSpc>
                <a:spcBef>
                  <a:spcPts val="0"/>
                </a:spcBef>
                <a:spcAft>
                  <a:spcPts val="0"/>
                </a:spcAft>
                <a:buClrTx/>
                <a:buSzTx/>
                <a:buFont typeface="Arial"/>
                <a:buChar char="•"/>
                <a:tabLst/>
                <a:defRPr/>
              </a:pPr>
              <a:r>
                <a:rPr kumimoji="0" lang="en-US" sz="863"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71% took better care of themselves</a:t>
              </a:r>
            </a:p>
            <a:p>
              <a:pPr marL="471488" marR="0" lvl="1" indent="-128588" algn="l" defTabSz="342900" rtl="0" eaLnBrk="1" fontAlgn="auto" latinLnBrk="0" hangingPunct="1">
                <a:lnSpc>
                  <a:spcPct val="100000"/>
                </a:lnSpc>
                <a:spcBef>
                  <a:spcPts val="0"/>
                </a:spcBef>
                <a:spcAft>
                  <a:spcPts val="0"/>
                </a:spcAft>
                <a:buClrTx/>
                <a:buSzTx/>
                <a:buFont typeface="Arial"/>
                <a:buChar char="•"/>
                <a:tabLst/>
                <a:defRPr/>
              </a:pPr>
              <a:r>
                <a:rPr kumimoji="0" lang="en-US" sz="863"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70% took medication more regularly</a:t>
              </a:r>
            </a:p>
            <a:p>
              <a:pPr marL="471488" marR="0" lvl="1" indent="-128588" algn="l" defTabSz="342900" rtl="0" eaLnBrk="1" fontAlgn="auto" latinLnBrk="0" hangingPunct="1">
                <a:lnSpc>
                  <a:spcPct val="100000"/>
                </a:lnSpc>
                <a:spcBef>
                  <a:spcPts val="0"/>
                </a:spcBef>
                <a:spcAft>
                  <a:spcPts val="0"/>
                </a:spcAft>
                <a:buClrTx/>
                <a:buSzTx/>
                <a:buFont typeface="Arial"/>
                <a:buChar char="•"/>
                <a:tabLst/>
                <a:defRPr/>
              </a:pPr>
              <a:endParaRPr kumimoji="0" lang="en-US" sz="863" b="0" i="0" u="none" strike="noStrike" kern="0" cap="none" spc="0" normalizeH="0" baseline="0" noProof="0" dirty="0">
                <a:ln>
                  <a:noFill/>
                </a:ln>
                <a:solidFill>
                  <a:srgbClr val="000000"/>
                </a:solidFill>
                <a:effectLst/>
                <a:uLnTx/>
                <a:uFillTx/>
                <a:latin typeface="Calibri" panose="020F0502020204030204" pitchFamily="34" charset="0"/>
                <a:ea typeface="+mn-ea"/>
                <a:cs typeface="Arial"/>
              </a:endParaRPr>
            </a:p>
            <a:p>
              <a:pPr marL="0" marR="0" lvl="1" indent="0" algn="l" defTabSz="342900" rtl="0" eaLnBrk="1" fontAlgn="auto" latinLnBrk="0" hangingPunct="1">
                <a:lnSpc>
                  <a:spcPct val="100000"/>
                </a:lnSpc>
                <a:spcBef>
                  <a:spcPts val="0"/>
                </a:spcBef>
                <a:spcAft>
                  <a:spcPts val="0"/>
                </a:spcAft>
                <a:buClrTx/>
                <a:buSzTx/>
                <a:buFontTx/>
                <a:buNone/>
                <a:tabLst/>
                <a:defRPr/>
              </a:pPr>
              <a:r>
                <a:rPr kumimoji="0" lang="en-US" sz="863" b="1"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Providers Reported</a:t>
              </a:r>
            </a:p>
            <a:p>
              <a:pPr marL="471488" marR="0" lvl="1" indent="-128588"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63"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97% did not spend more time on visits</a:t>
              </a:r>
            </a:p>
            <a:p>
              <a:pPr marL="471488" marR="0" lvl="1" indent="-128588"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63"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80% said sharing notes is useful</a:t>
              </a:r>
            </a:p>
            <a:p>
              <a:pPr marL="471488" marR="0" lvl="1" indent="-128588"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63"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70% did not spend any more time on notes</a:t>
              </a:r>
            </a:p>
            <a:p>
              <a:pPr marL="471488" marR="0" lvl="1" indent="-128588"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63"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70 % reported improved relationships</a:t>
              </a:r>
            </a:p>
          </p:txBody>
        </p:sp>
      </p:grpSp>
      <p:grpSp>
        <p:nvGrpSpPr>
          <p:cNvPr id="21" name="Group 20"/>
          <p:cNvGrpSpPr/>
          <p:nvPr/>
        </p:nvGrpSpPr>
        <p:grpSpPr>
          <a:xfrm>
            <a:off x="1412038" y="4180346"/>
            <a:ext cx="6384855" cy="882241"/>
            <a:chOff x="273338" y="4572355"/>
            <a:chExt cx="8667736" cy="943235"/>
          </a:xfrm>
        </p:grpSpPr>
        <p:pic>
          <p:nvPicPr>
            <p:cNvPr id="38" name="Picture 37"/>
            <p:cNvPicPr>
              <a:picLocks noChangeAspect="1"/>
            </p:cNvPicPr>
            <p:nvPr/>
          </p:nvPicPr>
          <p:blipFill>
            <a:blip r:embed="rId3"/>
            <a:stretch>
              <a:fillRect/>
            </a:stretch>
          </p:blipFill>
          <p:spPr>
            <a:xfrm>
              <a:off x="273338" y="4766290"/>
              <a:ext cx="8667736" cy="749300"/>
            </a:xfrm>
            <a:prstGeom prst="rect">
              <a:avLst/>
            </a:prstGeom>
          </p:spPr>
        </p:pic>
        <p:sp>
          <p:nvSpPr>
            <p:cNvPr id="13" name="TextBox 12"/>
            <p:cNvSpPr txBox="1"/>
            <p:nvPr/>
          </p:nvSpPr>
          <p:spPr>
            <a:xfrm>
              <a:off x="344545" y="4936285"/>
              <a:ext cx="2717558" cy="296149"/>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Arial"/>
                </a:rPr>
                <a:t>Providers have control</a:t>
              </a:r>
            </a:p>
          </p:txBody>
        </p:sp>
        <p:sp>
          <p:nvSpPr>
            <p:cNvPr id="19" name="TextBox 18"/>
            <p:cNvSpPr txBox="1"/>
            <p:nvPr/>
          </p:nvSpPr>
          <p:spPr>
            <a:xfrm>
              <a:off x="3334393" y="4572355"/>
              <a:ext cx="5435113" cy="839089"/>
            </a:xfrm>
            <a:prstGeom prst="rect">
              <a:avLst/>
            </a:prstGeom>
            <a:noFill/>
          </p:spPr>
          <p:txBody>
            <a:bodyPr wrap="square" rtlCol="0">
              <a:spAutoFit/>
            </a:bodyPr>
            <a:lstStyle/>
            <a:p>
              <a:pPr marL="128588" marR="0" lvl="0" indent="-128588" algn="l" defTabSz="342900" rtl="0" eaLnBrk="1" fontAlgn="auto" latinLnBrk="0" hangingPunct="1">
                <a:lnSpc>
                  <a:spcPct val="100000"/>
                </a:lnSpc>
                <a:spcBef>
                  <a:spcPts val="0"/>
                </a:spcBef>
                <a:spcAft>
                  <a:spcPts val="0"/>
                </a:spcAft>
                <a:buClrTx/>
                <a:buSzTx/>
                <a:buFont typeface="Arial"/>
                <a:buChar char="•"/>
                <a:tabLst/>
                <a:defRPr/>
              </a:pPr>
              <a:endParaRPr kumimoji="0" lang="en-US" sz="900" b="0" i="0" u="none" strike="noStrike" kern="0" cap="none" spc="0" normalizeH="0" baseline="0" noProof="0" dirty="0">
                <a:ln>
                  <a:noFill/>
                </a:ln>
                <a:solidFill>
                  <a:srgbClr val="000000"/>
                </a:solidFill>
                <a:effectLst/>
                <a:uLnTx/>
                <a:uFillTx/>
                <a:latin typeface="Arial"/>
                <a:ea typeface="+mn-ea"/>
                <a:cs typeface="Arial"/>
              </a:endParaRPr>
            </a:p>
            <a:p>
              <a:pPr marL="128588" marR="0" lvl="0" indent="-128588" algn="l" defTabSz="342900" rtl="0" eaLnBrk="1" fontAlgn="auto" latinLnBrk="0" hangingPunct="1">
                <a:lnSpc>
                  <a:spcPct val="100000"/>
                </a:lnSpc>
                <a:spcBef>
                  <a:spcPts val="0"/>
                </a:spcBef>
                <a:spcAft>
                  <a:spcPts val="0"/>
                </a:spcAft>
                <a:buClrTx/>
                <a:buSzTx/>
                <a:buFont typeface="Arial"/>
                <a:buChar char="•"/>
                <a:tabLst/>
                <a:defRPr/>
              </a:pPr>
              <a:endParaRPr kumimoji="0" lang="en-US" sz="900" b="0" i="0" u="none" strike="noStrike" kern="0" cap="none" spc="0" normalizeH="0" baseline="0" noProof="0" dirty="0">
                <a:ln>
                  <a:noFill/>
                </a:ln>
                <a:solidFill>
                  <a:srgbClr val="000000"/>
                </a:solidFill>
                <a:effectLst/>
                <a:uLnTx/>
                <a:uFillTx/>
                <a:latin typeface="Calibri" panose="020F0502020204030204" pitchFamily="34" charset="0"/>
                <a:ea typeface="+mn-ea"/>
                <a:cs typeface="Arial"/>
              </a:endParaRPr>
            </a:p>
            <a:p>
              <a:pPr marL="128588" marR="0" lvl="0" indent="-128588" algn="l" defTabSz="342900" rtl="0" eaLnBrk="1" fontAlgn="auto" latinLnBrk="0" hangingPunct="1">
                <a:lnSpc>
                  <a:spcPct val="100000"/>
                </a:lnSpc>
                <a:spcBef>
                  <a:spcPts val="0"/>
                </a:spcBef>
                <a:spcAft>
                  <a:spcPts val="0"/>
                </a:spcAft>
                <a:buClrTx/>
                <a:buSzTx/>
                <a:buFont typeface="Arial"/>
                <a:buChar char="•"/>
                <a:tabLst/>
                <a:defRPr/>
              </a:pPr>
              <a:r>
                <a:rPr kumimoji="0" lang="en-US" sz="900"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Only prospective notes as of September 2015 shared</a:t>
              </a:r>
            </a:p>
            <a:p>
              <a:pPr marL="128588" marR="0" lvl="0" indent="-128588" algn="l" defTabSz="342900" rtl="0" eaLnBrk="1" fontAlgn="auto" latinLnBrk="0" hangingPunct="1">
                <a:lnSpc>
                  <a:spcPct val="100000"/>
                </a:lnSpc>
                <a:spcBef>
                  <a:spcPts val="0"/>
                </a:spcBef>
                <a:spcAft>
                  <a:spcPts val="0"/>
                </a:spcAft>
                <a:buClrTx/>
                <a:buSzTx/>
                <a:buFont typeface="Arial"/>
                <a:buChar char="•"/>
                <a:tabLst/>
                <a:defRPr/>
              </a:pPr>
              <a:r>
                <a:rPr kumimoji="0" lang="en-US" sz="900"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Physicians can make certain notes sensitive</a:t>
              </a:r>
            </a:p>
            <a:p>
              <a:pPr marL="128588" marR="0" lvl="0" indent="-128588" algn="l" defTabSz="342900" rtl="0" eaLnBrk="1" fontAlgn="auto" latinLnBrk="0" hangingPunct="1">
                <a:lnSpc>
                  <a:spcPct val="100000"/>
                </a:lnSpc>
                <a:spcBef>
                  <a:spcPts val="0"/>
                </a:spcBef>
                <a:spcAft>
                  <a:spcPts val="0"/>
                </a:spcAft>
                <a:buClrTx/>
                <a:buSzTx/>
                <a:buFont typeface="Arial"/>
                <a:buChar char="•"/>
                <a:tabLst/>
                <a:defRPr/>
              </a:pPr>
              <a:r>
                <a:rPr kumimoji="0" lang="en-US" sz="900"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Providers have right to block certain patients or individual notes</a:t>
              </a:r>
            </a:p>
          </p:txBody>
        </p:sp>
      </p:grpSp>
      <p:pic>
        <p:nvPicPr>
          <p:cNvPr id="29" name="Picture 28" descr="One ba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3000" y="5472684"/>
            <a:ext cx="6858000" cy="528066"/>
          </a:xfrm>
          <a:prstGeom prst="rect">
            <a:avLst/>
          </a:prstGeom>
        </p:spPr>
      </p:pic>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12351338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1284" y="1097941"/>
            <a:ext cx="5821433" cy="5078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700" b="0" i="0" u="none" strike="noStrike" kern="0" cap="none" spc="0" normalizeH="0" baseline="0" noProof="0" dirty="0">
                <a:ln>
                  <a:noFill/>
                </a:ln>
                <a:solidFill>
                  <a:srgbClr val="0F7A83"/>
                </a:solidFill>
                <a:effectLst/>
                <a:uLnTx/>
                <a:uFillTx/>
                <a:latin typeface="Calibri" panose="020F0502020204030204" pitchFamily="34" charset="0"/>
                <a:ea typeface="+mn-ea"/>
                <a:cs typeface="Arial"/>
              </a:rPr>
              <a:t>Nationwide </a:t>
            </a:r>
            <a:r>
              <a:rPr kumimoji="0" lang="en-US" sz="2700" b="0" i="0" u="none" strike="noStrike" kern="0" cap="none" spc="0" normalizeH="0" baseline="0" noProof="0" dirty="0">
                <a:ln>
                  <a:noFill/>
                </a:ln>
                <a:solidFill>
                  <a:srgbClr val="E76F1B"/>
                </a:solidFill>
                <a:effectLst/>
                <a:uLnTx/>
                <a:uFillTx/>
                <a:latin typeface="Calibri" panose="020F0502020204030204" pitchFamily="34" charset="0"/>
                <a:ea typeface="+mn-ea"/>
                <a:cs typeface="Arial"/>
              </a:rPr>
              <a:t>Snapshot</a:t>
            </a:r>
            <a:endParaRPr kumimoji="0" lang="en-US" sz="1800" b="0" i="0" u="none" strike="noStrike" kern="0" cap="none" spc="0" normalizeH="0" baseline="0" noProof="0" dirty="0">
              <a:ln>
                <a:noFill/>
              </a:ln>
              <a:solidFill>
                <a:srgbClr val="E76F1B"/>
              </a:solidFill>
              <a:effectLst/>
              <a:uLnTx/>
              <a:uFillTx/>
              <a:latin typeface="Calibri" panose="020F0502020204030204" pitchFamily="34" charset="0"/>
              <a:ea typeface="+mn-ea"/>
              <a:cs typeface="Arial"/>
            </a:endParaRPr>
          </a:p>
        </p:txBody>
      </p:sp>
      <p:pic>
        <p:nvPicPr>
          <p:cNvPr id="7" name="Picture 6" descr="New_Map.ps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1285" y="1828800"/>
            <a:ext cx="5836690" cy="3143250"/>
          </a:xfrm>
          <a:prstGeom prst="rect">
            <a:avLst/>
          </a:prstGeom>
        </p:spPr>
      </p:pic>
      <p:pic>
        <p:nvPicPr>
          <p:cNvPr id="8" name="Picture 7" descr="One ba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5472684"/>
            <a:ext cx="6858000" cy="528066"/>
          </a:xfrm>
          <a:prstGeom prst="rect">
            <a:avLst/>
          </a:prstGeom>
        </p:spPr>
      </p:pic>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4669345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8271" y="1063724"/>
            <a:ext cx="6507461" cy="5078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700" b="0" i="0" u="none" strike="noStrike" kern="0" cap="none" spc="0" normalizeH="0" baseline="0" noProof="0" dirty="0">
                <a:ln>
                  <a:noFill/>
                </a:ln>
                <a:solidFill>
                  <a:srgbClr val="0F7A83"/>
                </a:solidFill>
                <a:effectLst/>
                <a:uLnTx/>
                <a:uFillTx/>
                <a:latin typeface="Calibri" panose="020F0502020204030204" pitchFamily="34" charset="0"/>
                <a:ea typeface="+mn-ea"/>
                <a:cs typeface="Arial"/>
              </a:rPr>
              <a:t>What’s Viewable. </a:t>
            </a:r>
            <a:r>
              <a:rPr kumimoji="0" lang="en-US" sz="2700" b="0" i="0" u="none" strike="noStrike" kern="0" cap="none" spc="0" normalizeH="0" baseline="0" noProof="0" dirty="0">
                <a:ln>
                  <a:noFill/>
                </a:ln>
                <a:solidFill>
                  <a:srgbClr val="E76F1B"/>
                </a:solidFill>
                <a:effectLst/>
                <a:uLnTx/>
                <a:uFillTx/>
                <a:latin typeface="Calibri" panose="020F0502020204030204" pitchFamily="34" charset="0"/>
                <a:ea typeface="+mn-ea"/>
                <a:cs typeface="Arial"/>
              </a:rPr>
              <a:t>What’s Not.</a:t>
            </a:r>
            <a:endParaRPr kumimoji="0" lang="en-US" sz="1800" b="0" i="0" u="none" strike="noStrike" kern="0" cap="none" spc="0" normalizeH="0" baseline="0" noProof="0" dirty="0">
              <a:ln>
                <a:noFill/>
              </a:ln>
              <a:solidFill>
                <a:srgbClr val="E76F1B"/>
              </a:solidFill>
              <a:effectLst/>
              <a:uLnTx/>
              <a:uFillTx/>
              <a:latin typeface="Calibri" panose="020F0502020204030204" pitchFamily="34" charset="0"/>
              <a:ea typeface="+mn-ea"/>
              <a:cs typeface="Arial"/>
            </a:endParaRPr>
          </a:p>
        </p:txBody>
      </p:sp>
      <p:grpSp>
        <p:nvGrpSpPr>
          <p:cNvPr id="21" name="Group 20"/>
          <p:cNvGrpSpPr/>
          <p:nvPr/>
        </p:nvGrpSpPr>
        <p:grpSpPr>
          <a:xfrm>
            <a:off x="1491463" y="1825727"/>
            <a:ext cx="3028950" cy="3381375"/>
            <a:chOff x="464617" y="1291303"/>
            <a:chExt cx="4038600" cy="4508500"/>
          </a:xfrm>
        </p:grpSpPr>
        <p:pic>
          <p:nvPicPr>
            <p:cNvPr id="14" name="Picture 13"/>
            <p:cNvPicPr>
              <a:picLocks noChangeAspect="1"/>
            </p:cNvPicPr>
            <p:nvPr/>
          </p:nvPicPr>
          <p:blipFill>
            <a:blip r:embed="rId2"/>
            <a:stretch>
              <a:fillRect/>
            </a:stretch>
          </p:blipFill>
          <p:spPr>
            <a:xfrm>
              <a:off x="464617" y="1291303"/>
              <a:ext cx="4038600" cy="4508500"/>
            </a:xfrm>
            <a:prstGeom prst="rect">
              <a:avLst/>
            </a:prstGeom>
          </p:spPr>
        </p:pic>
        <p:sp>
          <p:nvSpPr>
            <p:cNvPr id="7" name="TextBox 6"/>
            <p:cNvSpPr txBox="1"/>
            <p:nvPr/>
          </p:nvSpPr>
          <p:spPr>
            <a:xfrm>
              <a:off x="1125138" y="1463486"/>
              <a:ext cx="2717559" cy="430887"/>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Calibri" panose="020F0502020204030204" pitchFamily="34" charset="0"/>
                  <a:ea typeface="+mn-ea"/>
                  <a:cs typeface="Arial"/>
                </a:rPr>
                <a:t>OpenNotes</a:t>
              </a:r>
            </a:p>
          </p:txBody>
        </p:sp>
        <p:sp>
          <p:nvSpPr>
            <p:cNvPr id="9" name="TextBox 8"/>
            <p:cNvSpPr txBox="1"/>
            <p:nvPr/>
          </p:nvSpPr>
          <p:spPr>
            <a:xfrm>
              <a:off x="720240" y="2514164"/>
              <a:ext cx="3761207" cy="1523493"/>
            </a:xfrm>
            <a:prstGeom prst="rect">
              <a:avLst/>
            </a:prstGeom>
            <a:noFill/>
          </p:spPr>
          <p:txBody>
            <a:bodyPr wrap="square" rtlCol="0">
              <a:spAutoFit/>
            </a:bodyPr>
            <a:lstStyle/>
            <a:p>
              <a:pPr marL="128588" marR="0" lvl="0" indent="-128588" algn="l" defTabSz="342900" rtl="0" eaLnBrk="1" fontAlgn="auto" latinLnBrk="0" hangingPunct="1">
                <a:lnSpc>
                  <a:spcPct val="130000"/>
                </a:lnSpc>
                <a:spcBef>
                  <a:spcPts val="0"/>
                </a:spcBef>
                <a:spcAft>
                  <a:spcPts val="0"/>
                </a:spcAft>
                <a:buClrTx/>
                <a:buSzTx/>
                <a:buFont typeface="Arial"/>
                <a:buChar char="•"/>
                <a:tabLst/>
                <a:defRPr/>
              </a:pPr>
              <a:r>
                <a:rPr kumimoji="0" lang="en-US" sz="1050"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History and Physicals</a:t>
              </a:r>
            </a:p>
            <a:p>
              <a:pPr marL="128588" marR="0" lvl="0" indent="-128588" algn="l" defTabSz="342900" rtl="0" eaLnBrk="1" fontAlgn="auto" latinLnBrk="0" hangingPunct="1">
                <a:lnSpc>
                  <a:spcPct val="130000"/>
                </a:lnSpc>
                <a:spcBef>
                  <a:spcPts val="0"/>
                </a:spcBef>
                <a:spcAft>
                  <a:spcPts val="0"/>
                </a:spcAft>
                <a:buClrTx/>
                <a:buSzTx/>
                <a:buFont typeface="Arial"/>
                <a:buChar char="•"/>
                <a:tabLst/>
                <a:defRPr/>
              </a:pPr>
              <a:r>
                <a:rPr kumimoji="0" lang="en-US" sz="1050"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Operative and Procedure Reports</a:t>
              </a:r>
            </a:p>
            <a:p>
              <a:pPr marL="128588" marR="0" lvl="0" indent="-128588" algn="l" defTabSz="342900" rtl="0" eaLnBrk="1" fontAlgn="auto" latinLnBrk="0" hangingPunct="1">
                <a:lnSpc>
                  <a:spcPct val="130000"/>
                </a:lnSpc>
                <a:spcBef>
                  <a:spcPts val="0"/>
                </a:spcBef>
                <a:spcAft>
                  <a:spcPts val="0"/>
                </a:spcAft>
                <a:buClrTx/>
                <a:buSzTx/>
                <a:buFont typeface="Arial"/>
                <a:buChar char="•"/>
                <a:tabLst/>
                <a:defRPr/>
              </a:pPr>
              <a:r>
                <a:rPr kumimoji="0" lang="en-US" sz="1050"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Office Visit Notes</a:t>
              </a:r>
            </a:p>
            <a:p>
              <a:pPr marL="128588" marR="0" lvl="0" indent="-128588" algn="l" defTabSz="342900" rtl="0" eaLnBrk="1" fontAlgn="auto" latinLnBrk="0" hangingPunct="1">
                <a:lnSpc>
                  <a:spcPct val="130000"/>
                </a:lnSpc>
                <a:spcBef>
                  <a:spcPts val="0"/>
                </a:spcBef>
                <a:spcAft>
                  <a:spcPts val="0"/>
                </a:spcAft>
                <a:buClrTx/>
                <a:buSzTx/>
                <a:buFont typeface="Arial"/>
                <a:buChar char="•"/>
                <a:tabLst/>
                <a:defRPr/>
              </a:pPr>
              <a:r>
                <a:rPr kumimoji="0" lang="en-US" sz="1050"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Documents scanned into the selected </a:t>
              </a:r>
              <a:r>
                <a:rPr kumimoji="0" lang="en-US" sz="1050" b="0" i="0" u="none" strike="noStrike" kern="0" cap="none" spc="0" normalizeH="0" baseline="0" noProof="0" dirty="0" err="1">
                  <a:ln>
                    <a:noFill/>
                  </a:ln>
                  <a:solidFill>
                    <a:srgbClr val="000000"/>
                  </a:solidFill>
                  <a:effectLst/>
                  <a:uLnTx/>
                  <a:uFillTx/>
                  <a:latin typeface="Calibri" panose="020F0502020204030204" pitchFamily="34" charset="0"/>
                  <a:ea typeface="+mn-ea"/>
                  <a:cs typeface="Arial"/>
                </a:rPr>
                <a:t>OpenNote</a:t>
              </a:r>
              <a:r>
                <a:rPr kumimoji="0" lang="en-US" sz="1050"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 Types will be visible in MyCarolinas</a:t>
              </a:r>
            </a:p>
          </p:txBody>
        </p:sp>
      </p:grpSp>
      <p:grpSp>
        <p:nvGrpSpPr>
          <p:cNvPr id="10" name="Group 9"/>
          <p:cNvGrpSpPr/>
          <p:nvPr/>
        </p:nvGrpSpPr>
        <p:grpSpPr>
          <a:xfrm>
            <a:off x="4627093" y="1825727"/>
            <a:ext cx="3028950" cy="3381375"/>
            <a:chOff x="4664669" y="1291303"/>
            <a:chExt cx="4038600" cy="4508500"/>
          </a:xfrm>
        </p:grpSpPr>
        <p:pic>
          <p:nvPicPr>
            <p:cNvPr id="8" name="Picture 7"/>
            <p:cNvPicPr>
              <a:picLocks noChangeAspect="1"/>
            </p:cNvPicPr>
            <p:nvPr/>
          </p:nvPicPr>
          <p:blipFill>
            <a:blip r:embed="rId3"/>
            <a:stretch>
              <a:fillRect/>
            </a:stretch>
          </p:blipFill>
          <p:spPr>
            <a:xfrm>
              <a:off x="4664669" y="1291303"/>
              <a:ext cx="4038600" cy="4508500"/>
            </a:xfrm>
            <a:prstGeom prst="rect">
              <a:avLst/>
            </a:prstGeom>
          </p:spPr>
        </p:pic>
        <p:sp>
          <p:nvSpPr>
            <p:cNvPr id="11" name="TextBox 10"/>
            <p:cNvSpPr txBox="1"/>
            <p:nvPr/>
          </p:nvSpPr>
          <p:spPr>
            <a:xfrm>
              <a:off x="4918260" y="1456444"/>
              <a:ext cx="3531419" cy="430887"/>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Calibri" panose="020F0502020204030204" pitchFamily="34" charset="0"/>
                  <a:ea typeface="+mn-ea"/>
                  <a:cs typeface="Arial"/>
                </a:rPr>
                <a:t>Notes that will </a:t>
              </a:r>
              <a:r>
                <a:rPr kumimoji="0" lang="en-US" sz="1500" b="0" i="1" u="sng" strike="noStrike" kern="0" cap="none" spc="0" normalizeH="0" baseline="0" noProof="0" dirty="0">
                  <a:ln>
                    <a:noFill/>
                  </a:ln>
                  <a:solidFill>
                    <a:prstClr val="white"/>
                  </a:solidFill>
                  <a:effectLst/>
                  <a:uLnTx/>
                  <a:uFillTx/>
                  <a:latin typeface="Calibri" panose="020F0502020204030204" pitchFamily="34" charset="0"/>
                  <a:ea typeface="+mn-ea"/>
                  <a:cs typeface="Arial"/>
                </a:rPr>
                <a:t>not</a:t>
              </a:r>
              <a:r>
                <a:rPr kumimoji="0" lang="en-US" sz="1500" b="0" i="0" u="none" strike="noStrike" kern="0" cap="none" spc="0" normalizeH="0" baseline="0" noProof="0" dirty="0">
                  <a:ln>
                    <a:noFill/>
                  </a:ln>
                  <a:solidFill>
                    <a:prstClr val="white"/>
                  </a:solidFill>
                  <a:effectLst/>
                  <a:uLnTx/>
                  <a:uFillTx/>
                  <a:latin typeface="Calibri" panose="020F0502020204030204" pitchFamily="34" charset="0"/>
                  <a:ea typeface="+mn-ea"/>
                  <a:cs typeface="Arial"/>
                </a:rPr>
                <a:t> be shown</a:t>
              </a:r>
            </a:p>
          </p:txBody>
        </p:sp>
        <p:sp>
          <p:nvSpPr>
            <p:cNvPr id="12" name="TextBox 11"/>
            <p:cNvSpPr txBox="1"/>
            <p:nvPr/>
          </p:nvSpPr>
          <p:spPr>
            <a:xfrm>
              <a:off x="4803366" y="2540603"/>
              <a:ext cx="3761207" cy="2283703"/>
            </a:xfrm>
            <a:prstGeom prst="rect">
              <a:avLst/>
            </a:prstGeom>
            <a:noFill/>
          </p:spPr>
          <p:txBody>
            <a:bodyPr wrap="square" rtlCol="0">
              <a:spAutoFit/>
            </a:bodyPr>
            <a:lstStyle/>
            <a:p>
              <a:pPr marL="128588" marR="0" lvl="0" indent="-128588" algn="l" defTabSz="342900" rtl="0" eaLnBrk="1" fontAlgn="auto" latinLnBrk="0" hangingPunct="1">
                <a:lnSpc>
                  <a:spcPct val="130000"/>
                </a:lnSpc>
                <a:spcBef>
                  <a:spcPts val="0"/>
                </a:spcBef>
                <a:spcAft>
                  <a:spcPts val="0"/>
                </a:spcAft>
                <a:buClrTx/>
                <a:buSzTx/>
                <a:buFont typeface="Arial"/>
                <a:buChar char="•"/>
                <a:tabLst/>
                <a:defRPr/>
              </a:pPr>
              <a:r>
                <a:rPr kumimoji="0" lang="en-US" sz="900"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Child advocacy</a:t>
              </a:r>
            </a:p>
            <a:p>
              <a:pPr marL="128588" marR="0" lvl="0" indent="-128588" algn="l" defTabSz="342900" rtl="0" eaLnBrk="1" fontAlgn="auto" latinLnBrk="0" hangingPunct="1">
                <a:lnSpc>
                  <a:spcPct val="130000"/>
                </a:lnSpc>
                <a:spcBef>
                  <a:spcPts val="0"/>
                </a:spcBef>
                <a:spcAft>
                  <a:spcPts val="0"/>
                </a:spcAft>
                <a:buClrTx/>
                <a:buSzTx/>
                <a:buFont typeface="Arial"/>
                <a:buChar char="•"/>
                <a:tabLst/>
                <a:defRPr/>
              </a:pPr>
              <a:r>
                <a:rPr kumimoji="0" lang="en-US" sz="900"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Forensic documentation</a:t>
              </a:r>
            </a:p>
            <a:p>
              <a:pPr marL="128588" marR="0" lvl="0" indent="-128588" algn="l" defTabSz="342900" rtl="0" eaLnBrk="1" fontAlgn="auto" latinLnBrk="0" hangingPunct="1">
                <a:lnSpc>
                  <a:spcPct val="130000"/>
                </a:lnSpc>
                <a:spcBef>
                  <a:spcPts val="0"/>
                </a:spcBef>
                <a:spcAft>
                  <a:spcPts val="0"/>
                </a:spcAft>
                <a:buClrTx/>
                <a:buSzTx/>
                <a:buFont typeface="Arial"/>
                <a:buChar char="•"/>
                <a:tabLst/>
                <a:defRPr/>
              </a:pPr>
              <a:r>
                <a:rPr kumimoji="0" lang="en-US" sz="900"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Behavioral health</a:t>
              </a:r>
            </a:p>
            <a:p>
              <a:pPr marL="128588" marR="0" lvl="0" indent="-128588" algn="l" defTabSz="342900" rtl="0" eaLnBrk="1" fontAlgn="auto" latinLnBrk="0" hangingPunct="1">
                <a:lnSpc>
                  <a:spcPct val="130000"/>
                </a:lnSpc>
                <a:spcBef>
                  <a:spcPts val="0"/>
                </a:spcBef>
                <a:spcAft>
                  <a:spcPts val="0"/>
                </a:spcAft>
                <a:buClrTx/>
                <a:buSzTx/>
                <a:buFont typeface="Arial"/>
                <a:buChar char="•"/>
                <a:tabLst/>
                <a:defRPr/>
              </a:pPr>
              <a:r>
                <a:rPr kumimoji="0" lang="en-US" sz="900"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Progress notes</a:t>
              </a:r>
            </a:p>
            <a:p>
              <a:pPr marL="128588" marR="0" lvl="0" indent="-128588" algn="l" defTabSz="342900" rtl="0" eaLnBrk="1" fontAlgn="auto" latinLnBrk="0" hangingPunct="1">
                <a:lnSpc>
                  <a:spcPct val="130000"/>
                </a:lnSpc>
                <a:spcBef>
                  <a:spcPts val="0"/>
                </a:spcBef>
                <a:spcAft>
                  <a:spcPts val="0"/>
                </a:spcAft>
                <a:buClrTx/>
                <a:buSzTx/>
                <a:buFont typeface="Arial"/>
                <a:buChar char="•"/>
                <a:tabLst/>
                <a:defRPr/>
              </a:pPr>
              <a:r>
                <a:rPr kumimoji="0" lang="en-US" sz="900"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Chemical dependency notes</a:t>
              </a:r>
            </a:p>
            <a:p>
              <a:pPr marL="128588" marR="0" lvl="0" indent="-128588" algn="l" defTabSz="342900" rtl="0" eaLnBrk="1" fontAlgn="auto" latinLnBrk="0" hangingPunct="1">
                <a:lnSpc>
                  <a:spcPct val="130000"/>
                </a:lnSpc>
                <a:spcBef>
                  <a:spcPts val="0"/>
                </a:spcBef>
                <a:spcAft>
                  <a:spcPts val="0"/>
                </a:spcAft>
                <a:buClrTx/>
                <a:buSzTx/>
                <a:buFont typeface="Arial"/>
                <a:buChar char="•"/>
                <a:tabLst/>
                <a:defRPr/>
              </a:pPr>
              <a:r>
                <a:rPr kumimoji="0" lang="en-US" sz="900"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Consult notes</a:t>
              </a:r>
            </a:p>
            <a:p>
              <a:pPr marL="128588" marR="0" lvl="0" indent="-128588" algn="l" defTabSz="342900" rtl="0" eaLnBrk="1" fontAlgn="auto" latinLnBrk="0" hangingPunct="1">
                <a:lnSpc>
                  <a:spcPct val="130000"/>
                </a:lnSpc>
                <a:spcBef>
                  <a:spcPts val="0"/>
                </a:spcBef>
                <a:spcAft>
                  <a:spcPts val="0"/>
                </a:spcAft>
                <a:buClrTx/>
                <a:buSzTx/>
                <a:buFont typeface="Arial"/>
                <a:buChar char="•"/>
                <a:tabLst/>
                <a:defRPr/>
              </a:pPr>
              <a:r>
                <a:rPr kumimoji="0" lang="en-US" sz="900"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Nursing and interdisciplinary team documentation</a:t>
              </a:r>
            </a:p>
            <a:p>
              <a:pPr marL="128588" marR="0" lvl="0" indent="-128588" algn="l" defTabSz="342900" rtl="0" eaLnBrk="1" fontAlgn="auto" latinLnBrk="0" hangingPunct="1">
                <a:lnSpc>
                  <a:spcPct val="130000"/>
                </a:lnSpc>
                <a:spcBef>
                  <a:spcPts val="0"/>
                </a:spcBef>
                <a:spcAft>
                  <a:spcPts val="0"/>
                </a:spcAft>
                <a:buClrTx/>
                <a:buSzTx/>
                <a:buFont typeface="Arial"/>
                <a:buChar char="•"/>
                <a:tabLst/>
                <a:defRPr/>
              </a:pPr>
              <a:r>
                <a:rPr kumimoji="0" lang="en-US" sz="900"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Administrative documentation</a:t>
              </a:r>
            </a:p>
            <a:p>
              <a:pPr marL="128588" marR="0" lvl="0" indent="-128588" algn="l" defTabSz="342900" rtl="0" eaLnBrk="1" fontAlgn="auto" latinLnBrk="0" hangingPunct="1">
                <a:lnSpc>
                  <a:spcPct val="130000"/>
                </a:lnSpc>
                <a:spcBef>
                  <a:spcPts val="0"/>
                </a:spcBef>
                <a:spcAft>
                  <a:spcPts val="0"/>
                </a:spcAft>
                <a:buClrTx/>
                <a:buSzTx/>
                <a:buFont typeface="Arial"/>
                <a:buChar char="•"/>
                <a:tabLst/>
                <a:defRPr/>
              </a:pPr>
              <a:r>
                <a:rPr kumimoji="0" lang="en-US" sz="900"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Sensitive note type</a:t>
              </a:r>
            </a:p>
          </p:txBody>
        </p:sp>
      </p:grpSp>
      <p:pic>
        <p:nvPicPr>
          <p:cNvPr id="13" name="Picture 12" descr="One ba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3000" y="5472684"/>
            <a:ext cx="6858000" cy="528066"/>
          </a:xfrm>
          <a:prstGeom prst="rect">
            <a:avLst/>
          </a:prstGeom>
        </p:spPr>
      </p:pic>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7238732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8271" y="1063724"/>
            <a:ext cx="6507461" cy="5078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700" b="0" i="0" u="none" strike="noStrike" kern="0" cap="none" spc="0" normalizeH="0" baseline="0" noProof="0" dirty="0">
                <a:ln>
                  <a:noFill/>
                </a:ln>
                <a:solidFill>
                  <a:srgbClr val="0F7A83"/>
                </a:solidFill>
                <a:effectLst/>
                <a:uLnTx/>
                <a:uFillTx/>
                <a:latin typeface="Calibri" panose="020F0502020204030204" pitchFamily="34" charset="0"/>
                <a:ea typeface="+mn-ea"/>
                <a:cs typeface="Arial"/>
              </a:rPr>
              <a:t>When it’s Viewable</a:t>
            </a:r>
            <a:endParaRPr kumimoji="0" lang="en-US" sz="1800" b="0" i="0" u="none" strike="noStrike" kern="0" cap="none" spc="0" normalizeH="0" baseline="0" noProof="0" dirty="0">
              <a:ln>
                <a:noFill/>
              </a:ln>
              <a:solidFill>
                <a:srgbClr val="E76F1B"/>
              </a:solidFill>
              <a:effectLst/>
              <a:uLnTx/>
              <a:uFillTx/>
              <a:latin typeface="Calibri" panose="020F0502020204030204" pitchFamily="34" charset="0"/>
              <a:ea typeface="+mn-ea"/>
              <a:cs typeface="Arial"/>
            </a:endParaRPr>
          </a:p>
        </p:txBody>
      </p:sp>
      <p:grpSp>
        <p:nvGrpSpPr>
          <p:cNvPr id="21" name="Group 20"/>
          <p:cNvGrpSpPr/>
          <p:nvPr/>
        </p:nvGrpSpPr>
        <p:grpSpPr>
          <a:xfrm>
            <a:off x="1491463" y="1825728"/>
            <a:ext cx="1993521" cy="3279284"/>
            <a:chOff x="464617" y="1291303"/>
            <a:chExt cx="4038600" cy="4508500"/>
          </a:xfrm>
        </p:grpSpPr>
        <p:pic>
          <p:nvPicPr>
            <p:cNvPr id="14" name="Picture 13"/>
            <p:cNvPicPr>
              <a:picLocks noChangeAspect="1"/>
            </p:cNvPicPr>
            <p:nvPr/>
          </p:nvPicPr>
          <p:blipFill>
            <a:blip r:embed="rId2"/>
            <a:stretch>
              <a:fillRect/>
            </a:stretch>
          </p:blipFill>
          <p:spPr>
            <a:xfrm>
              <a:off x="464617" y="1291303"/>
              <a:ext cx="4038600" cy="4508500"/>
            </a:xfrm>
            <a:prstGeom prst="rect">
              <a:avLst/>
            </a:prstGeom>
          </p:spPr>
        </p:pic>
        <p:sp>
          <p:nvSpPr>
            <p:cNvPr id="7" name="TextBox 6"/>
            <p:cNvSpPr txBox="1"/>
            <p:nvPr/>
          </p:nvSpPr>
          <p:spPr>
            <a:xfrm>
              <a:off x="1125137" y="1463486"/>
              <a:ext cx="2717559" cy="761660"/>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Calibri" panose="020F0502020204030204" pitchFamily="34" charset="0"/>
                  <a:ea typeface="+mn-ea"/>
                  <a:cs typeface="Arial"/>
                </a:rPr>
                <a:t>Lab and Test Results </a:t>
              </a:r>
            </a:p>
          </p:txBody>
        </p:sp>
        <p:sp>
          <p:nvSpPr>
            <p:cNvPr id="9" name="TextBox 8"/>
            <p:cNvSpPr txBox="1"/>
            <p:nvPr/>
          </p:nvSpPr>
          <p:spPr>
            <a:xfrm>
              <a:off x="720240" y="2514164"/>
              <a:ext cx="3761207" cy="952075"/>
            </a:xfrm>
            <a:prstGeom prst="rect">
              <a:avLst/>
            </a:prstGeom>
            <a:noFill/>
          </p:spPr>
          <p:txBody>
            <a:bodyPr wrap="square" rtlCol="0">
              <a:spAutoFit/>
            </a:bodyPr>
            <a:lstStyle/>
            <a:p>
              <a:pPr marL="128588" marR="0" lvl="0" indent="-128588" algn="l" defTabSz="342900" rtl="0" eaLnBrk="1" fontAlgn="auto" latinLnBrk="0" hangingPunct="1">
                <a:lnSpc>
                  <a:spcPct val="130000"/>
                </a:lnSpc>
                <a:spcBef>
                  <a:spcPts val="0"/>
                </a:spcBef>
                <a:spcAft>
                  <a:spcPts val="0"/>
                </a:spcAft>
                <a:buClrTx/>
                <a:buSzTx/>
                <a:buFont typeface="Arial"/>
                <a:buChar char="•"/>
                <a:tabLst/>
                <a:defRPr/>
              </a:pPr>
              <a:r>
                <a:rPr kumimoji="0" lang="en-US" sz="1500"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24 hours after finalization</a:t>
              </a:r>
            </a:p>
          </p:txBody>
        </p:sp>
      </p:grpSp>
      <p:grpSp>
        <p:nvGrpSpPr>
          <p:cNvPr id="10" name="Group 9"/>
          <p:cNvGrpSpPr/>
          <p:nvPr/>
        </p:nvGrpSpPr>
        <p:grpSpPr>
          <a:xfrm>
            <a:off x="5844211" y="1825728"/>
            <a:ext cx="1811831" cy="3279284"/>
            <a:chOff x="4664669" y="1291303"/>
            <a:chExt cx="4038600" cy="4508500"/>
          </a:xfrm>
        </p:grpSpPr>
        <p:pic>
          <p:nvPicPr>
            <p:cNvPr id="8" name="Picture 7"/>
            <p:cNvPicPr>
              <a:picLocks noChangeAspect="1"/>
            </p:cNvPicPr>
            <p:nvPr/>
          </p:nvPicPr>
          <p:blipFill>
            <a:blip r:embed="rId3"/>
            <a:stretch>
              <a:fillRect/>
            </a:stretch>
          </p:blipFill>
          <p:spPr>
            <a:xfrm>
              <a:off x="4664669" y="1291303"/>
              <a:ext cx="4038600" cy="4508500"/>
            </a:xfrm>
            <a:prstGeom prst="rect">
              <a:avLst/>
            </a:prstGeom>
          </p:spPr>
        </p:pic>
        <p:sp>
          <p:nvSpPr>
            <p:cNvPr id="11" name="TextBox 10"/>
            <p:cNvSpPr txBox="1"/>
            <p:nvPr/>
          </p:nvSpPr>
          <p:spPr>
            <a:xfrm>
              <a:off x="4918260" y="1456444"/>
              <a:ext cx="3531419" cy="44430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Calibri" panose="020F0502020204030204" pitchFamily="34" charset="0"/>
                  <a:ea typeface="+mn-ea"/>
                  <a:cs typeface="Arial"/>
                </a:rPr>
                <a:t>Open Notes</a:t>
              </a:r>
            </a:p>
          </p:txBody>
        </p:sp>
        <p:sp>
          <p:nvSpPr>
            <p:cNvPr id="12" name="TextBox 11"/>
            <p:cNvSpPr txBox="1"/>
            <p:nvPr/>
          </p:nvSpPr>
          <p:spPr>
            <a:xfrm>
              <a:off x="4803367" y="2540603"/>
              <a:ext cx="3761206" cy="539509"/>
            </a:xfrm>
            <a:prstGeom prst="rect">
              <a:avLst/>
            </a:prstGeom>
            <a:noFill/>
          </p:spPr>
          <p:txBody>
            <a:bodyPr wrap="square" rtlCol="0">
              <a:spAutoFit/>
            </a:bodyPr>
            <a:lstStyle/>
            <a:p>
              <a:pPr marL="128588" marR="0" lvl="0" indent="-128588" algn="l" defTabSz="342900" rtl="0" eaLnBrk="1" fontAlgn="auto" latinLnBrk="0" hangingPunct="1">
                <a:lnSpc>
                  <a:spcPct val="130000"/>
                </a:lnSpc>
                <a:spcBef>
                  <a:spcPts val="0"/>
                </a:spcBef>
                <a:spcAft>
                  <a:spcPts val="0"/>
                </a:spcAft>
                <a:buClrTx/>
                <a:buSzTx/>
                <a:buFont typeface="Arial"/>
                <a:buChar char="•"/>
                <a:tabLst/>
                <a:defRPr/>
              </a:pPr>
              <a:r>
                <a:rPr kumimoji="0" lang="en-US" sz="1500"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Upon Signature</a:t>
              </a:r>
            </a:p>
          </p:txBody>
        </p:sp>
      </p:grpSp>
      <p:pic>
        <p:nvPicPr>
          <p:cNvPr id="13" name="Picture 12" descr="One ba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3000" y="5472684"/>
            <a:ext cx="6858000" cy="528066"/>
          </a:xfrm>
          <a:prstGeom prst="rect">
            <a:avLst/>
          </a:prstGeom>
        </p:spPr>
      </p:pic>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grpSp>
        <p:nvGrpSpPr>
          <p:cNvPr id="15" name="Group 14"/>
          <p:cNvGrpSpPr/>
          <p:nvPr/>
        </p:nvGrpSpPr>
        <p:grpSpPr>
          <a:xfrm>
            <a:off x="3578261" y="1814054"/>
            <a:ext cx="2097085" cy="3290958"/>
            <a:chOff x="4664669" y="1291303"/>
            <a:chExt cx="4038600" cy="4508500"/>
          </a:xfrm>
        </p:grpSpPr>
        <p:pic>
          <p:nvPicPr>
            <p:cNvPr id="16" name="Picture 15"/>
            <p:cNvPicPr>
              <a:picLocks noChangeAspect="1"/>
            </p:cNvPicPr>
            <p:nvPr/>
          </p:nvPicPr>
          <p:blipFill>
            <a:blip r:embed="rId3"/>
            <a:stretch>
              <a:fillRect/>
            </a:stretch>
          </p:blipFill>
          <p:spPr>
            <a:xfrm>
              <a:off x="4664669" y="1291303"/>
              <a:ext cx="4038600" cy="4508500"/>
            </a:xfrm>
            <a:prstGeom prst="rect">
              <a:avLst/>
            </a:prstGeom>
          </p:spPr>
        </p:pic>
        <p:sp>
          <p:nvSpPr>
            <p:cNvPr id="17" name="TextBox 16"/>
            <p:cNvSpPr txBox="1"/>
            <p:nvPr/>
          </p:nvSpPr>
          <p:spPr>
            <a:xfrm>
              <a:off x="4918260" y="1456444"/>
              <a:ext cx="3531417" cy="442725"/>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Calibri" panose="020F0502020204030204" pitchFamily="34" charset="0"/>
                  <a:ea typeface="+mn-ea"/>
                  <a:cs typeface="Arial"/>
                </a:rPr>
                <a:t>Radiology reports</a:t>
              </a:r>
            </a:p>
          </p:txBody>
        </p:sp>
        <p:sp>
          <p:nvSpPr>
            <p:cNvPr id="18" name="TextBox 17"/>
            <p:cNvSpPr txBox="1"/>
            <p:nvPr/>
          </p:nvSpPr>
          <p:spPr>
            <a:xfrm>
              <a:off x="4803364" y="2540604"/>
              <a:ext cx="3761205" cy="948697"/>
            </a:xfrm>
            <a:prstGeom prst="rect">
              <a:avLst/>
            </a:prstGeom>
            <a:noFill/>
          </p:spPr>
          <p:txBody>
            <a:bodyPr wrap="square" rtlCol="0">
              <a:spAutoFit/>
            </a:bodyPr>
            <a:lstStyle/>
            <a:p>
              <a:pPr marL="128588" marR="0" lvl="0" indent="-128588" algn="l" defTabSz="342900" rtl="0" eaLnBrk="1" fontAlgn="auto" latinLnBrk="0" hangingPunct="1">
                <a:lnSpc>
                  <a:spcPct val="130000"/>
                </a:lnSpc>
                <a:spcBef>
                  <a:spcPts val="0"/>
                </a:spcBef>
                <a:spcAft>
                  <a:spcPts val="0"/>
                </a:spcAft>
                <a:buClrTx/>
                <a:buSzTx/>
                <a:buFont typeface="Arial"/>
                <a:buChar char="•"/>
                <a:tabLst/>
                <a:defRPr/>
              </a:pPr>
              <a:r>
                <a:rPr kumimoji="0" lang="en-US" sz="1500" b="0" i="0" u="none" strike="noStrike" kern="0" cap="none" spc="0" normalizeH="0" baseline="0" noProof="0" dirty="0">
                  <a:ln>
                    <a:noFill/>
                  </a:ln>
                  <a:solidFill>
                    <a:srgbClr val="000000"/>
                  </a:solidFill>
                  <a:effectLst/>
                  <a:uLnTx/>
                  <a:uFillTx/>
                  <a:latin typeface="Calibri" panose="020F0502020204030204" pitchFamily="34" charset="0"/>
                  <a:ea typeface="+mn-ea"/>
                  <a:cs typeface="Arial"/>
                </a:rPr>
                <a:t>5 days after finalization </a:t>
              </a:r>
            </a:p>
          </p:txBody>
        </p:sp>
      </p:grpSp>
    </p:spTree>
    <p:extLst>
      <p:ext uri="{BB962C8B-B14F-4D97-AF65-F5344CB8AC3E}">
        <p14:creationId xmlns:p14="http://schemas.microsoft.com/office/powerpoint/2010/main" val="6125885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5227" y="1063723"/>
            <a:ext cx="5821433" cy="461665"/>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F7A83"/>
                </a:solidFill>
                <a:effectLst/>
                <a:uLnTx/>
                <a:uFillTx/>
                <a:latin typeface="Arial"/>
                <a:ea typeface="+mn-ea"/>
                <a:cs typeface="Arial"/>
              </a:rPr>
              <a:t>Tips for Sharing </a:t>
            </a:r>
            <a:r>
              <a:rPr kumimoji="0" lang="en-US" sz="2400" b="0" i="0" u="none" strike="noStrike" kern="0" cap="none" spc="0" normalizeH="0" baseline="0" noProof="0" dirty="0">
                <a:ln>
                  <a:noFill/>
                </a:ln>
                <a:solidFill>
                  <a:srgbClr val="E76F1B"/>
                </a:solidFill>
                <a:effectLst/>
                <a:uLnTx/>
                <a:uFillTx/>
                <a:latin typeface="Arial"/>
                <a:ea typeface="+mn-ea"/>
                <a:cs typeface="Arial"/>
              </a:rPr>
              <a:t>Notes</a:t>
            </a:r>
            <a:endParaRPr kumimoji="0" lang="en-US" sz="1500" b="0" i="0" u="none" strike="noStrike" kern="0" cap="none" spc="0" normalizeH="0" baseline="0" noProof="0" dirty="0">
              <a:ln>
                <a:noFill/>
              </a:ln>
              <a:solidFill>
                <a:srgbClr val="E76F1B"/>
              </a:solidFill>
              <a:effectLst/>
              <a:uLnTx/>
              <a:uFillTx/>
              <a:latin typeface="Arial"/>
              <a:ea typeface="+mn-ea"/>
              <a:cs typeface="Arial"/>
            </a:endParaRPr>
          </a:p>
        </p:txBody>
      </p:sp>
      <p:cxnSp>
        <p:nvCxnSpPr>
          <p:cNvPr id="5" name="Straight Connector 4"/>
          <p:cNvCxnSpPr/>
          <p:nvPr/>
        </p:nvCxnSpPr>
        <p:spPr>
          <a:xfrm>
            <a:off x="1322839" y="1643178"/>
            <a:ext cx="6507461" cy="0"/>
          </a:xfrm>
          <a:prstGeom prst="line">
            <a:avLst/>
          </a:prstGeom>
          <a:ln w="63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nvGrpSpPr>
          <p:cNvPr id="23" name="Group 22"/>
          <p:cNvGrpSpPr/>
          <p:nvPr/>
        </p:nvGrpSpPr>
        <p:grpSpPr>
          <a:xfrm>
            <a:off x="1485900" y="1784032"/>
            <a:ext cx="6172200" cy="1621814"/>
            <a:chOff x="457200" y="1235709"/>
            <a:chExt cx="8229600" cy="2162418"/>
          </a:xfrm>
        </p:grpSpPr>
        <p:pic>
          <p:nvPicPr>
            <p:cNvPr id="21" name="Picture 20"/>
            <p:cNvPicPr>
              <a:picLocks noChangeAspect="1"/>
            </p:cNvPicPr>
            <p:nvPr/>
          </p:nvPicPr>
          <p:blipFill>
            <a:blip r:embed="rId2"/>
            <a:stretch>
              <a:fillRect/>
            </a:stretch>
          </p:blipFill>
          <p:spPr>
            <a:xfrm>
              <a:off x="457200" y="1235709"/>
              <a:ext cx="8229600" cy="2073548"/>
            </a:xfrm>
            <a:prstGeom prst="rect">
              <a:avLst/>
            </a:prstGeom>
          </p:spPr>
        </p:pic>
        <p:sp>
          <p:nvSpPr>
            <p:cNvPr id="15" name="TextBox 14"/>
            <p:cNvSpPr txBox="1"/>
            <p:nvPr/>
          </p:nvSpPr>
          <p:spPr>
            <a:xfrm>
              <a:off x="3393927" y="1379112"/>
              <a:ext cx="5170953" cy="2019015"/>
            </a:xfrm>
            <a:prstGeom prst="rect">
              <a:avLst/>
            </a:prstGeom>
            <a:noFill/>
          </p:spPr>
          <p:txBody>
            <a:bodyPr wrap="square" rtlCol="0">
              <a:spAutoFit/>
            </a:bodyPr>
            <a:lstStyle/>
            <a:p>
              <a:pPr marL="214313" marR="0" lvl="0" indent="-214313" algn="l" defTabSz="342900" rtl="0" eaLnBrk="1" fontAlgn="auto" latinLnBrk="0" hangingPunct="1">
                <a:lnSpc>
                  <a:spcPct val="110000"/>
                </a:lnSpc>
                <a:spcBef>
                  <a:spcPts val="0"/>
                </a:spcBef>
                <a:spcAft>
                  <a:spcPts val="0"/>
                </a:spcAft>
                <a:buClrTx/>
                <a:buSzTx/>
                <a:buFont typeface="Arial"/>
                <a:buChar char="•"/>
                <a:tabLst/>
                <a:defRPr/>
              </a:pPr>
              <a:r>
                <a:rPr kumimoji="0" lang="en-US" sz="1050" b="0" i="0" u="none" strike="noStrike" kern="0" cap="none" spc="0" normalizeH="0" baseline="0" noProof="0" dirty="0">
                  <a:ln>
                    <a:noFill/>
                  </a:ln>
                  <a:solidFill>
                    <a:srgbClr val="000000"/>
                  </a:solidFill>
                  <a:effectLst/>
                  <a:uLnTx/>
                  <a:uFillTx/>
                  <a:latin typeface="Arial"/>
                  <a:ea typeface="+mn-ea"/>
                  <a:cs typeface="Arial"/>
                </a:rPr>
                <a:t>Avoid jargon and abbreviations, especially ones that might be easily misinterpreted (“SOB” or “BID”)</a:t>
              </a:r>
            </a:p>
            <a:p>
              <a:pPr marL="557213" marR="0" lvl="1" indent="-214313" algn="l" defTabSz="342900" rtl="0" eaLnBrk="1" fontAlgn="auto" latinLnBrk="0" hangingPunct="1">
                <a:lnSpc>
                  <a:spcPct val="110000"/>
                </a:lnSpc>
                <a:spcBef>
                  <a:spcPts val="0"/>
                </a:spcBef>
                <a:spcAft>
                  <a:spcPts val="0"/>
                </a:spcAft>
                <a:buClrTx/>
                <a:buSzTx/>
                <a:buFont typeface="Arial"/>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 complains of” = “patient reports”</a:t>
              </a:r>
            </a:p>
            <a:p>
              <a:pPr marL="557213" marR="0" lvl="1" indent="-214313" algn="l" defTabSz="342900" rtl="0" eaLnBrk="1" fontAlgn="auto" latinLnBrk="0" hangingPunct="1">
                <a:lnSpc>
                  <a:spcPct val="110000"/>
                </a:lnSpc>
                <a:spcBef>
                  <a:spcPts val="0"/>
                </a:spcBef>
                <a:spcAft>
                  <a:spcPts val="0"/>
                </a:spcAft>
                <a:buClrTx/>
                <a:buSzTx/>
                <a:buFont typeface="Arial"/>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 denies alcohol use” = “patient reports no alcohol use”</a:t>
              </a:r>
            </a:p>
            <a:p>
              <a:pPr marL="557213" marR="0" lvl="1" indent="-214313" algn="l" defTabSz="342900" rtl="0" eaLnBrk="1" fontAlgn="auto" latinLnBrk="0" hangingPunct="1">
                <a:lnSpc>
                  <a:spcPct val="110000"/>
                </a:lnSpc>
                <a:spcBef>
                  <a:spcPts val="0"/>
                </a:spcBef>
                <a:spcAft>
                  <a:spcPts val="0"/>
                </a:spcAft>
                <a:buClrTx/>
                <a:buSzTx/>
                <a:buFont typeface="Arial"/>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 refuses influenza vaccination” = “patient declines influenza vaccination”</a:t>
              </a:r>
            </a:p>
            <a:p>
              <a:pPr marL="214313" marR="0" lvl="0" indent="-214313" algn="l" defTabSz="342900" rtl="0" eaLnBrk="1" fontAlgn="auto" latinLnBrk="0" hangingPunct="1">
                <a:lnSpc>
                  <a:spcPct val="110000"/>
                </a:lnSpc>
                <a:spcBef>
                  <a:spcPts val="0"/>
                </a:spcBef>
                <a:spcAft>
                  <a:spcPts val="0"/>
                </a:spcAft>
                <a:buClrTx/>
                <a:buSzTx/>
                <a:buFont typeface="Arial"/>
                <a:buChar char="•"/>
                <a:tabLst/>
                <a:defRPr/>
              </a:pPr>
              <a:endParaRPr kumimoji="0" lang="en-US" sz="1050" b="0" i="0" u="none" strike="noStrike" kern="0" cap="none" spc="0" normalizeH="0" baseline="0" noProof="0" dirty="0">
                <a:ln>
                  <a:noFill/>
                </a:ln>
                <a:solidFill>
                  <a:srgbClr val="000000"/>
                </a:solidFill>
                <a:effectLst/>
                <a:uLnTx/>
                <a:uFillTx/>
                <a:latin typeface="Arial"/>
                <a:ea typeface="+mn-ea"/>
                <a:cs typeface="Arial"/>
              </a:endParaRPr>
            </a:p>
          </p:txBody>
        </p:sp>
        <p:sp>
          <p:nvSpPr>
            <p:cNvPr id="7" name="TextBox 6"/>
            <p:cNvSpPr txBox="1"/>
            <p:nvPr/>
          </p:nvSpPr>
          <p:spPr>
            <a:xfrm>
              <a:off x="457200" y="1933929"/>
              <a:ext cx="2590800" cy="3693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Arial"/>
                </a:rPr>
                <a:t>Keep it Simple</a:t>
              </a:r>
            </a:p>
          </p:txBody>
        </p:sp>
      </p:grpSp>
      <p:grpSp>
        <p:nvGrpSpPr>
          <p:cNvPr id="24" name="Group 23"/>
          <p:cNvGrpSpPr/>
          <p:nvPr/>
        </p:nvGrpSpPr>
        <p:grpSpPr>
          <a:xfrm>
            <a:off x="1485900" y="3212938"/>
            <a:ext cx="6172200" cy="2402966"/>
            <a:chOff x="457200" y="3140918"/>
            <a:chExt cx="8229600" cy="3203954"/>
          </a:xfrm>
        </p:grpSpPr>
        <p:pic>
          <p:nvPicPr>
            <p:cNvPr id="22" name="Picture 21"/>
            <p:cNvPicPr>
              <a:picLocks noChangeAspect="1"/>
            </p:cNvPicPr>
            <p:nvPr/>
          </p:nvPicPr>
          <p:blipFill>
            <a:blip r:embed="rId3"/>
            <a:stretch>
              <a:fillRect/>
            </a:stretch>
          </p:blipFill>
          <p:spPr>
            <a:xfrm>
              <a:off x="457200" y="3374279"/>
              <a:ext cx="8229600" cy="2660577"/>
            </a:xfrm>
            <a:prstGeom prst="rect">
              <a:avLst/>
            </a:prstGeom>
          </p:spPr>
        </p:pic>
        <p:sp>
          <p:nvSpPr>
            <p:cNvPr id="16" name="TextBox 15"/>
            <p:cNvSpPr txBox="1"/>
            <p:nvPr/>
          </p:nvSpPr>
          <p:spPr>
            <a:xfrm>
              <a:off x="3393927" y="3140918"/>
              <a:ext cx="5205513" cy="3203954"/>
            </a:xfrm>
            <a:prstGeom prst="rect">
              <a:avLst/>
            </a:prstGeom>
            <a:noFill/>
          </p:spPr>
          <p:txBody>
            <a:bodyPr wrap="square" rtlCol="0">
              <a:spAutoFit/>
            </a:bodyPr>
            <a:lstStyle/>
            <a:p>
              <a:pPr marL="214313" marR="0" lvl="0" indent="-214313" algn="l" defTabSz="342900" rtl="0" eaLnBrk="1" fontAlgn="auto" latinLnBrk="0" hangingPunct="1">
                <a:lnSpc>
                  <a:spcPct val="110000"/>
                </a:lnSpc>
                <a:spcBef>
                  <a:spcPts val="0"/>
                </a:spcBef>
                <a:spcAft>
                  <a:spcPts val="0"/>
                </a:spcAft>
                <a:buClrTx/>
                <a:buSzTx/>
                <a:buFont typeface="Arial"/>
                <a:buChar char="•"/>
                <a:tabLst/>
                <a:defRPr/>
              </a:pPr>
              <a:endParaRPr kumimoji="0" lang="en-US" sz="1050" b="0" i="0" u="none" strike="noStrike" kern="0" cap="none" spc="0" normalizeH="0" baseline="0" noProof="0" dirty="0">
                <a:ln>
                  <a:noFill/>
                </a:ln>
                <a:solidFill>
                  <a:srgbClr val="000000"/>
                </a:solidFill>
                <a:effectLst/>
                <a:uLnTx/>
                <a:uFillTx/>
                <a:latin typeface="Arial"/>
                <a:ea typeface="+mn-ea"/>
                <a:cs typeface="Arial"/>
              </a:endParaRPr>
            </a:p>
            <a:p>
              <a:pPr marL="214313" marR="0" lvl="0" indent="-214313" algn="l" defTabSz="342900" rtl="0" eaLnBrk="1" fontAlgn="auto" latinLnBrk="0" hangingPunct="1">
                <a:lnSpc>
                  <a:spcPct val="110000"/>
                </a:lnSpc>
                <a:spcBef>
                  <a:spcPts val="0"/>
                </a:spcBef>
                <a:spcAft>
                  <a:spcPts val="0"/>
                </a:spcAft>
                <a:buClrTx/>
                <a:buSzTx/>
                <a:buFont typeface="Arial"/>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Obesity, for example, is a medical term with a definition. Perhaps seeing it in writing will reduce patient denial and improve motivation</a:t>
              </a:r>
            </a:p>
            <a:p>
              <a:pPr marL="214313" marR="0" lvl="0" indent="-214313" algn="l" defTabSz="342900" rtl="0" eaLnBrk="1" fontAlgn="auto" latinLnBrk="0" hangingPunct="1">
                <a:lnSpc>
                  <a:spcPct val="110000"/>
                </a:lnSpc>
                <a:spcBef>
                  <a:spcPts val="0"/>
                </a:spcBef>
                <a:spcAft>
                  <a:spcPts val="0"/>
                </a:spcAft>
                <a:buClrTx/>
                <a:buSzTx/>
                <a:buFont typeface="Arial"/>
                <a:buChar char="•"/>
                <a:tabLst/>
                <a:defRPr/>
              </a:pPr>
              <a:r>
                <a:rPr kumimoji="0" lang="en-US" sz="1050" b="0" i="0" u="none" strike="noStrike" kern="0" cap="none" spc="0" normalizeH="0" baseline="0" noProof="0" dirty="0">
                  <a:ln>
                    <a:noFill/>
                  </a:ln>
                  <a:solidFill>
                    <a:srgbClr val="000000"/>
                  </a:solidFill>
                  <a:effectLst/>
                  <a:uLnTx/>
                  <a:uFillTx/>
                  <a:latin typeface="Arial"/>
                  <a:ea typeface="+mn-ea"/>
                  <a:cs typeface="Arial"/>
                </a:rPr>
                <a:t>Complement sensitive behavioral health diagnoses with non-judgmental descriptive terms, where possible, to</a:t>
              </a:r>
              <a:br>
                <a:rPr kumimoji="0" lang="en-US" sz="1050" b="0" i="0" u="none" strike="noStrike" kern="0" cap="none" spc="0" normalizeH="0" baseline="0" noProof="0" dirty="0">
                  <a:ln>
                    <a:noFill/>
                  </a:ln>
                  <a:solidFill>
                    <a:srgbClr val="000000"/>
                  </a:solidFill>
                  <a:effectLst/>
                  <a:uLnTx/>
                  <a:uFillTx/>
                  <a:latin typeface="Arial"/>
                  <a:ea typeface="+mn-ea"/>
                  <a:cs typeface="Arial"/>
                </a:rPr>
              </a:br>
              <a:r>
                <a:rPr kumimoji="0" lang="en-US" sz="1050" b="0" i="0" u="none" strike="noStrike" kern="0" cap="none" spc="0" normalizeH="0" baseline="0" noProof="0" dirty="0">
                  <a:ln>
                    <a:noFill/>
                  </a:ln>
                  <a:solidFill>
                    <a:srgbClr val="000000"/>
                  </a:solidFill>
                  <a:effectLst/>
                  <a:uLnTx/>
                  <a:uFillTx/>
                  <a:latin typeface="Arial"/>
                  <a:ea typeface="+mn-ea"/>
                  <a:cs typeface="Arial"/>
                </a:rPr>
                <a:t>avoid labeling</a:t>
              </a:r>
            </a:p>
            <a:p>
              <a:pPr marL="214313" marR="0" lvl="0" indent="-214313" algn="l" defTabSz="342900" rtl="0" eaLnBrk="1" fontAlgn="auto" latinLnBrk="0" hangingPunct="1">
                <a:lnSpc>
                  <a:spcPct val="110000"/>
                </a:lnSpc>
                <a:spcBef>
                  <a:spcPts val="0"/>
                </a:spcBef>
                <a:spcAft>
                  <a:spcPts val="0"/>
                </a:spcAft>
                <a:buClrTx/>
                <a:buSzTx/>
                <a:buFont typeface="Arial"/>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Highlight the patient’s strength and achievements alongside their symptoms and clinical problems to endorse patients’ attributes and empower positive change. </a:t>
              </a:r>
            </a:p>
            <a:p>
              <a:pPr marL="214313" marR="0" lvl="0" indent="-214313" algn="l" defTabSz="342900" rtl="0" eaLnBrk="1" fontAlgn="auto" latinLnBrk="0" hangingPunct="1">
                <a:lnSpc>
                  <a:spcPct val="110000"/>
                </a:lnSpc>
                <a:spcBef>
                  <a:spcPts val="0"/>
                </a:spcBef>
                <a:spcAft>
                  <a:spcPts val="0"/>
                </a:spcAft>
                <a:buClrTx/>
                <a:buSzTx/>
                <a:buFont typeface="Arial"/>
                <a:buChar char="•"/>
                <a:tabLst/>
                <a:defRPr/>
              </a:pPr>
              <a:r>
                <a:rPr kumimoji="0" lang="en-US" sz="105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 mindful of sensitive topics and remember patients have rights under HIPAA to access their record</a:t>
              </a:r>
            </a:p>
            <a:p>
              <a:pPr marL="214313" marR="0" lvl="0" indent="-214313" algn="l" defTabSz="342900" rtl="0" eaLnBrk="1" fontAlgn="auto" latinLnBrk="0" hangingPunct="1">
                <a:lnSpc>
                  <a:spcPct val="110000"/>
                </a:lnSpc>
                <a:spcBef>
                  <a:spcPts val="0"/>
                </a:spcBef>
                <a:spcAft>
                  <a:spcPts val="0"/>
                </a:spcAft>
                <a:buClrTx/>
                <a:buSzTx/>
                <a:buFont typeface="Arial"/>
                <a:buChar char="•"/>
                <a:tabLst/>
                <a:defRPr/>
              </a:pPr>
              <a:endParaRPr kumimoji="0" lang="en-US" sz="1050" b="0" i="0" u="none" strike="noStrike" kern="0" cap="none" spc="0" normalizeH="0" baseline="0" noProof="0" dirty="0">
                <a:ln>
                  <a:noFill/>
                </a:ln>
                <a:solidFill>
                  <a:srgbClr val="000000"/>
                </a:solidFill>
                <a:effectLst/>
                <a:uLnTx/>
                <a:uFillTx/>
                <a:latin typeface="Arial"/>
                <a:ea typeface="+mn-ea"/>
                <a:cs typeface="Arial"/>
              </a:endParaRPr>
            </a:p>
          </p:txBody>
        </p:sp>
        <p:sp>
          <p:nvSpPr>
            <p:cNvPr id="10" name="TextBox 9"/>
            <p:cNvSpPr txBox="1"/>
            <p:nvPr/>
          </p:nvSpPr>
          <p:spPr>
            <a:xfrm>
              <a:off x="457200" y="4505143"/>
              <a:ext cx="2590800" cy="3693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Arial"/>
                </a:rPr>
                <a:t>Balance Perspective</a:t>
              </a:r>
            </a:p>
          </p:txBody>
        </p:sp>
      </p:grpSp>
      <p:pic>
        <p:nvPicPr>
          <p:cNvPr id="19" name="Picture 18" descr="One ba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3000" y="5472684"/>
            <a:ext cx="6858000" cy="528066"/>
          </a:xfrm>
          <a:prstGeom prst="rect">
            <a:avLst/>
          </a:prstGeom>
        </p:spPr>
      </p:pic>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37809634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9517" y="697489"/>
            <a:ext cx="5029201" cy="685800"/>
          </a:xfrm>
        </p:spPr>
        <p:txBody>
          <a:bodyPr/>
          <a:lstStyle/>
          <a:p>
            <a:pPr algn="l"/>
            <a:r>
              <a:rPr lang="en-US" b="1" dirty="0">
                <a:latin typeface="Calibri" panose="020F0502020204030204" pitchFamily="34" charset="0"/>
              </a:rPr>
              <a:t>Other Strategic &amp; Operational Initiatives</a:t>
            </a:r>
          </a:p>
        </p:txBody>
      </p:sp>
      <p:sp>
        <p:nvSpPr>
          <p:cNvPr id="7" name="Content Placeholder 3"/>
          <p:cNvSpPr>
            <a:spLocks noGrp="1"/>
          </p:cNvSpPr>
          <p:nvPr>
            <p:ph idx="1"/>
          </p:nvPr>
        </p:nvSpPr>
        <p:spPr>
          <a:xfrm>
            <a:off x="533400" y="1852178"/>
            <a:ext cx="9144000" cy="4562998"/>
          </a:xfrm>
        </p:spPr>
        <p:txBody>
          <a:bodyPr/>
          <a:lstStyle/>
          <a:p>
            <a:pPr>
              <a:buFont typeface="Wingdings" panose="05000000000000000000" pitchFamily="2" charset="2"/>
              <a:buChar char="§"/>
            </a:pPr>
            <a:r>
              <a:rPr lang="en-US" sz="2000" dirty="0">
                <a:latin typeface="Calibri" panose="020F0502020204030204" pitchFamily="34" charset="0"/>
              </a:rPr>
              <a:t>Care Management</a:t>
            </a:r>
          </a:p>
          <a:p>
            <a:pPr>
              <a:buFont typeface="Wingdings" panose="05000000000000000000" pitchFamily="2" charset="2"/>
              <a:buChar char="§"/>
            </a:pPr>
            <a:r>
              <a:rPr lang="en-US" sz="2000" dirty="0">
                <a:latin typeface="Calibri" panose="020F0502020204030204" pitchFamily="34" charset="0"/>
              </a:rPr>
              <a:t>Virtual Care</a:t>
            </a:r>
          </a:p>
          <a:p>
            <a:pPr>
              <a:buFont typeface="Wingdings" panose="05000000000000000000" pitchFamily="2" charset="2"/>
              <a:buChar char="§"/>
            </a:pPr>
            <a:r>
              <a:rPr lang="en-US" sz="2000" dirty="0">
                <a:latin typeface="Calibri" panose="020F0502020204030204" pitchFamily="34" charset="0"/>
              </a:rPr>
              <a:t>Employer-focused Clinics</a:t>
            </a:r>
          </a:p>
          <a:p>
            <a:pPr lvl="0">
              <a:buFont typeface="Wingdings" panose="05000000000000000000" pitchFamily="2" charset="2"/>
              <a:buChar char="§"/>
            </a:pPr>
            <a:r>
              <a:rPr lang="en-US" sz="2000" dirty="0">
                <a:latin typeface="Calibri" panose="020F0502020204030204" pitchFamily="34" charset="0"/>
              </a:rPr>
              <a:t>Canopy Efficiency</a:t>
            </a:r>
            <a:endParaRPr lang="en-US" sz="1600" dirty="0">
              <a:solidFill>
                <a:prstClr val="white">
                  <a:lumMod val="50000"/>
                </a:prstClr>
              </a:solidFill>
              <a:latin typeface="Calibri" panose="020F0502020204030204" pitchFamily="34" charset="0"/>
            </a:endParaRPr>
          </a:p>
          <a:p>
            <a:pPr lvl="0">
              <a:buFont typeface="Wingdings" panose="05000000000000000000" pitchFamily="2" charset="2"/>
              <a:buChar char="§"/>
            </a:pPr>
            <a:r>
              <a:rPr lang="en-US" sz="2000" dirty="0">
                <a:solidFill>
                  <a:prstClr val="white">
                    <a:lumMod val="50000"/>
                  </a:prstClr>
                </a:solidFill>
                <a:latin typeface="Calibri" panose="020F0502020204030204" pitchFamily="34" charset="0"/>
              </a:rPr>
              <a:t>Stability / Powerchart Touch / Specialty Views / Training / Care Pathways</a:t>
            </a:r>
          </a:p>
          <a:p>
            <a:pPr lvl="0">
              <a:buFont typeface="Wingdings" panose="05000000000000000000" pitchFamily="2" charset="2"/>
              <a:buChar char="§"/>
            </a:pPr>
            <a:r>
              <a:rPr lang="en-US" sz="2000" dirty="0">
                <a:solidFill>
                  <a:prstClr val="white">
                    <a:lumMod val="50000"/>
                  </a:prstClr>
                </a:solidFill>
                <a:latin typeface="Calibri" panose="020F0502020204030204" pitchFamily="34" charset="0"/>
              </a:rPr>
              <a:t>Behavioral Health Integration</a:t>
            </a:r>
          </a:p>
          <a:p>
            <a:pPr lvl="0">
              <a:buFont typeface="Wingdings" panose="05000000000000000000" pitchFamily="2" charset="2"/>
              <a:buChar char="§"/>
            </a:pPr>
            <a:r>
              <a:rPr lang="en-US" sz="2000" dirty="0">
                <a:solidFill>
                  <a:prstClr val="white">
                    <a:lumMod val="50000"/>
                  </a:prstClr>
                </a:solidFill>
                <a:latin typeface="Calibri" panose="020F0502020204030204" pitchFamily="34" charset="0"/>
              </a:rPr>
              <a:t>Integrated Practice Units (Cardio)</a:t>
            </a:r>
          </a:p>
          <a:p>
            <a:pPr lvl="0">
              <a:buFont typeface="Wingdings" panose="05000000000000000000" pitchFamily="2" charset="2"/>
              <a:buChar char="§"/>
            </a:pPr>
            <a:r>
              <a:rPr lang="en-US" sz="2000" dirty="0">
                <a:solidFill>
                  <a:prstClr val="white">
                    <a:lumMod val="50000"/>
                  </a:prstClr>
                </a:solidFill>
                <a:latin typeface="Calibri" panose="020F0502020204030204" pitchFamily="34" charset="0"/>
              </a:rPr>
              <a:t>Transition Clinic</a:t>
            </a:r>
          </a:p>
          <a:p>
            <a:pPr lvl="0">
              <a:buFont typeface="Wingdings" panose="05000000000000000000" pitchFamily="2" charset="2"/>
              <a:buChar char="§"/>
            </a:pPr>
            <a:r>
              <a:rPr lang="en-US" sz="2000" dirty="0">
                <a:solidFill>
                  <a:prstClr val="white">
                    <a:lumMod val="50000"/>
                  </a:prstClr>
                </a:solidFill>
                <a:latin typeface="Calibri" panose="020F0502020204030204" pitchFamily="34" charset="0"/>
              </a:rPr>
              <a:t>Leadership Development</a:t>
            </a:r>
          </a:p>
          <a:p>
            <a:pPr lvl="0">
              <a:buFont typeface="Wingdings" panose="05000000000000000000" pitchFamily="2" charset="2"/>
              <a:buChar char="§"/>
            </a:pPr>
            <a:r>
              <a:rPr lang="en-US" sz="2000" dirty="0">
                <a:solidFill>
                  <a:prstClr val="white">
                    <a:lumMod val="50000"/>
                  </a:prstClr>
                </a:solidFill>
                <a:latin typeface="Calibri" panose="020F0502020204030204" pitchFamily="34" charset="0"/>
              </a:rPr>
              <a:t>Change Management </a:t>
            </a:r>
            <a:r>
              <a:rPr lang="en-US" sz="1800" dirty="0">
                <a:solidFill>
                  <a:prstClr val="white">
                    <a:lumMod val="50000"/>
                  </a:prstClr>
                </a:solidFill>
                <a:latin typeface="Calibri" panose="020F0502020204030204" pitchFamily="34" charset="0"/>
              </a:rPr>
              <a:t>(Comm Strategy &amp; Toolkits) </a:t>
            </a:r>
            <a:endParaRPr lang="en-US" sz="2000" dirty="0">
              <a:solidFill>
                <a:prstClr val="white">
                  <a:lumMod val="50000"/>
                </a:prstClr>
              </a:solidFill>
              <a:latin typeface="Calibri" panose="020F0502020204030204" pitchFamily="34" charset="0"/>
            </a:endParaRPr>
          </a:p>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a:buFont typeface="Wingdings" panose="05000000000000000000" pitchFamily="2" charset="2"/>
              <a:buChar char="§"/>
            </a:pPr>
            <a:endParaRPr lang="en-US" sz="28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9223" y="228600"/>
            <a:ext cx="3512223" cy="263537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8800" y="533400"/>
            <a:ext cx="1197935" cy="1542117"/>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3547927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2291509"/>
            <a:ext cx="7772400" cy="1362075"/>
          </a:xfrm>
        </p:spPr>
        <p:txBody>
          <a:bodyPr/>
          <a:lstStyle/>
          <a:p>
            <a:pPr algn="ctr"/>
            <a:r>
              <a:rPr lang="en-US" dirty="0">
                <a:latin typeface="Calibri" panose="020F0502020204030204" pitchFamily="34" charset="0"/>
              </a:rPr>
              <a:t>System-wide Diversity Strategy and Infrastructure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72299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a:grpSpLocks noChangeAspect="1"/>
          </p:cNvGrpSpPr>
          <p:nvPr/>
        </p:nvGrpSpPr>
        <p:grpSpPr>
          <a:xfrm>
            <a:off x="141515" y="1293380"/>
            <a:ext cx="9715784" cy="4173267"/>
            <a:chOff x="-561976" y="1171620"/>
            <a:chExt cx="8584746" cy="3687447"/>
          </a:xfrm>
        </p:grpSpPr>
        <p:sp>
          <p:nvSpPr>
            <p:cNvPr id="22" name="Straight Connector 21"/>
            <p:cNvSpPr/>
            <p:nvPr/>
          </p:nvSpPr>
          <p:spPr>
            <a:xfrm>
              <a:off x="719773" y="4527197"/>
              <a:ext cx="3738334"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3" name="Straight Connector 22"/>
            <p:cNvSpPr/>
            <p:nvPr/>
          </p:nvSpPr>
          <p:spPr>
            <a:xfrm>
              <a:off x="719773" y="3896644"/>
              <a:ext cx="3159036"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4" name="Straight Connector 23"/>
            <p:cNvSpPr/>
            <p:nvPr/>
          </p:nvSpPr>
          <p:spPr>
            <a:xfrm>
              <a:off x="719773" y="3015344"/>
              <a:ext cx="2949957"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5" name="Straight Connector 24"/>
            <p:cNvSpPr/>
            <p:nvPr/>
          </p:nvSpPr>
          <p:spPr>
            <a:xfrm>
              <a:off x="719773" y="2134043"/>
              <a:ext cx="3159036"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6" name="Straight Connector 25"/>
            <p:cNvSpPr/>
            <p:nvPr/>
          </p:nvSpPr>
          <p:spPr>
            <a:xfrm>
              <a:off x="719773" y="1503490"/>
              <a:ext cx="3738334"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7" name="Oval 26"/>
            <p:cNvSpPr/>
            <p:nvPr/>
          </p:nvSpPr>
          <p:spPr>
            <a:xfrm>
              <a:off x="-561976" y="1171620"/>
              <a:ext cx="3687448" cy="3687447"/>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solidFill>
                <a:srgbClr val="008C95"/>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9" name="Oval 28"/>
            <p:cNvSpPr/>
            <p:nvPr/>
          </p:nvSpPr>
          <p:spPr>
            <a:xfrm>
              <a:off x="4126238" y="1171620"/>
              <a:ext cx="663741" cy="663741"/>
            </a:xfrm>
            <a:prstGeom prst="ellipse">
              <a:avLst/>
            </a:prstGeom>
            <a:solidFill>
              <a:srgbClr val="EF82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Freeform 29"/>
            <p:cNvSpPr/>
            <p:nvPr/>
          </p:nvSpPr>
          <p:spPr>
            <a:xfrm>
              <a:off x="4789977" y="1171620"/>
              <a:ext cx="3232793" cy="663741"/>
            </a:xfrm>
            <a:custGeom>
              <a:avLst/>
              <a:gdLst>
                <a:gd name="connsiteX0" fmla="*/ 0 w 1686089"/>
                <a:gd name="connsiteY0" fmla="*/ 0 h 731520"/>
                <a:gd name="connsiteX1" fmla="*/ 1686089 w 1686089"/>
                <a:gd name="connsiteY1" fmla="*/ 0 h 731520"/>
                <a:gd name="connsiteX2" fmla="*/ 1686089 w 1686089"/>
                <a:gd name="connsiteY2" fmla="*/ 731520 h 731520"/>
                <a:gd name="connsiteX3" fmla="*/ 0 w 1686089"/>
                <a:gd name="connsiteY3" fmla="*/ 731520 h 731520"/>
                <a:gd name="connsiteX4" fmla="*/ 0 w 1686089"/>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6089" h="731520">
                  <a:moveTo>
                    <a:pt x="0" y="0"/>
                  </a:moveTo>
                  <a:lnTo>
                    <a:pt x="1686089" y="0"/>
                  </a:lnTo>
                  <a:lnTo>
                    <a:pt x="1686089" y="731520"/>
                  </a:lnTo>
                  <a:lnTo>
                    <a:pt x="0" y="7315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0" rIns="60960" bIns="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dirty="0">
                  <a:ln>
                    <a:noFill/>
                  </a:ln>
                  <a:solidFill>
                    <a:srgbClr val="008C95"/>
                  </a:solidFill>
                  <a:effectLst/>
                  <a:uLnTx/>
                  <a:uFillTx/>
                  <a:latin typeface="Calibri" panose="020F0502020204030204" pitchFamily="34" charset="0"/>
                  <a:ea typeface="+mn-ea"/>
                  <a:cs typeface="+mn-cs"/>
                </a:rPr>
                <a:t>Critical Thinking, Innovation &amp; Transformation</a:t>
              </a:r>
            </a:p>
          </p:txBody>
        </p:sp>
        <p:sp>
          <p:nvSpPr>
            <p:cNvPr id="31" name="Oval 30"/>
            <p:cNvSpPr/>
            <p:nvPr/>
          </p:nvSpPr>
          <p:spPr>
            <a:xfrm>
              <a:off x="3546939" y="1802172"/>
              <a:ext cx="663741" cy="663741"/>
            </a:xfrm>
            <a:prstGeom prst="ellipse">
              <a:avLst/>
            </a:prstGeom>
            <a:solidFill>
              <a:srgbClr val="66BC29"/>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2" name="Freeform 31"/>
            <p:cNvSpPr/>
            <p:nvPr/>
          </p:nvSpPr>
          <p:spPr>
            <a:xfrm>
              <a:off x="4210680" y="1802172"/>
              <a:ext cx="2666367" cy="663741"/>
            </a:xfrm>
            <a:custGeom>
              <a:avLst/>
              <a:gdLst>
                <a:gd name="connsiteX0" fmla="*/ 0 w 1605742"/>
                <a:gd name="connsiteY0" fmla="*/ 0 h 731520"/>
                <a:gd name="connsiteX1" fmla="*/ 1605742 w 1605742"/>
                <a:gd name="connsiteY1" fmla="*/ 0 h 731520"/>
                <a:gd name="connsiteX2" fmla="*/ 1605742 w 1605742"/>
                <a:gd name="connsiteY2" fmla="*/ 731520 h 731520"/>
                <a:gd name="connsiteX3" fmla="*/ 0 w 1605742"/>
                <a:gd name="connsiteY3" fmla="*/ 731520 h 731520"/>
                <a:gd name="connsiteX4" fmla="*/ 0 w 1605742"/>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742" h="731520">
                  <a:moveTo>
                    <a:pt x="0" y="0"/>
                  </a:moveTo>
                  <a:lnTo>
                    <a:pt x="1605742" y="0"/>
                  </a:lnTo>
                  <a:lnTo>
                    <a:pt x="1605742" y="731520"/>
                  </a:lnTo>
                  <a:lnTo>
                    <a:pt x="0" y="7315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0" rIns="60960" bIns="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dirty="0">
                  <a:ln>
                    <a:noFill/>
                  </a:ln>
                  <a:solidFill>
                    <a:srgbClr val="008C95"/>
                  </a:solidFill>
                  <a:effectLst/>
                  <a:uLnTx/>
                  <a:uFillTx/>
                  <a:latin typeface="Calibri" panose="020F0502020204030204" pitchFamily="34" charset="0"/>
                  <a:ea typeface="+mn-ea"/>
                  <a:cs typeface="+mn-cs"/>
                </a:rPr>
                <a:t>Epidemiological Variations</a:t>
              </a:r>
            </a:p>
          </p:txBody>
        </p:sp>
        <p:sp>
          <p:nvSpPr>
            <p:cNvPr id="33" name="Oval 32"/>
            <p:cNvSpPr/>
            <p:nvPr/>
          </p:nvSpPr>
          <p:spPr>
            <a:xfrm>
              <a:off x="3337859" y="2683474"/>
              <a:ext cx="663741" cy="663741"/>
            </a:xfrm>
            <a:prstGeom prst="ellipse">
              <a:avLst/>
            </a:prstGeom>
            <a:solidFill>
              <a:srgbClr val="9B2C98"/>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4" name="Freeform 33"/>
            <p:cNvSpPr/>
            <p:nvPr/>
          </p:nvSpPr>
          <p:spPr>
            <a:xfrm>
              <a:off x="4001600" y="2683473"/>
              <a:ext cx="3027848" cy="663741"/>
            </a:xfrm>
            <a:custGeom>
              <a:avLst/>
              <a:gdLst>
                <a:gd name="connsiteX0" fmla="*/ 0 w 1333644"/>
                <a:gd name="connsiteY0" fmla="*/ 0 h 731520"/>
                <a:gd name="connsiteX1" fmla="*/ 1333644 w 1333644"/>
                <a:gd name="connsiteY1" fmla="*/ 0 h 731520"/>
                <a:gd name="connsiteX2" fmla="*/ 1333644 w 1333644"/>
                <a:gd name="connsiteY2" fmla="*/ 731520 h 731520"/>
                <a:gd name="connsiteX3" fmla="*/ 0 w 1333644"/>
                <a:gd name="connsiteY3" fmla="*/ 731520 h 731520"/>
                <a:gd name="connsiteX4" fmla="*/ 0 w 1333644"/>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644" h="731520">
                  <a:moveTo>
                    <a:pt x="0" y="0"/>
                  </a:moveTo>
                  <a:lnTo>
                    <a:pt x="1333644" y="0"/>
                  </a:lnTo>
                  <a:lnTo>
                    <a:pt x="1333644" y="731520"/>
                  </a:lnTo>
                  <a:lnTo>
                    <a:pt x="0" y="7315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0" rIns="60960" bIns="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dirty="0">
                  <a:ln>
                    <a:noFill/>
                  </a:ln>
                  <a:solidFill>
                    <a:srgbClr val="008C95"/>
                  </a:solidFill>
                  <a:effectLst/>
                  <a:uLnTx/>
                  <a:uFillTx/>
                  <a:latin typeface="Calibri" panose="020F0502020204030204" pitchFamily="34" charset="0"/>
                  <a:ea typeface="+mn-ea"/>
                  <a:cs typeface="+mn-cs"/>
                </a:rPr>
                <a:t>Shifting Demographic Trends</a:t>
              </a:r>
            </a:p>
          </p:txBody>
        </p:sp>
        <p:sp>
          <p:nvSpPr>
            <p:cNvPr id="35" name="Oval 34"/>
            <p:cNvSpPr/>
            <p:nvPr/>
          </p:nvSpPr>
          <p:spPr>
            <a:xfrm>
              <a:off x="3546938" y="3564774"/>
              <a:ext cx="663741" cy="663741"/>
            </a:xfrm>
            <a:prstGeom prst="ellipse">
              <a:avLst/>
            </a:prstGeom>
            <a:solidFill>
              <a:srgbClr val="005CB8"/>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6" name="Freeform 35"/>
            <p:cNvSpPr/>
            <p:nvPr/>
          </p:nvSpPr>
          <p:spPr>
            <a:xfrm>
              <a:off x="4210681" y="3564772"/>
              <a:ext cx="2752093" cy="663741"/>
            </a:xfrm>
            <a:custGeom>
              <a:avLst/>
              <a:gdLst>
                <a:gd name="connsiteX0" fmla="*/ 0 w 1213389"/>
                <a:gd name="connsiteY0" fmla="*/ 0 h 731520"/>
                <a:gd name="connsiteX1" fmla="*/ 1213389 w 1213389"/>
                <a:gd name="connsiteY1" fmla="*/ 0 h 731520"/>
                <a:gd name="connsiteX2" fmla="*/ 1213389 w 1213389"/>
                <a:gd name="connsiteY2" fmla="*/ 731520 h 731520"/>
                <a:gd name="connsiteX3" fmla="*/ 0 w 1213389"/>
                <a:gd name="connsiteY3" fmla="*/ 731520 h 731520"/>
                <a:gd name="connsiteX4" fmla="*/ 0 w 1213389"/>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389" h="731520">
                  <a:moveTo>
                    <a:pt x="0" y="0"/>
                  </a:moveTo>
                  <a:lnTo>
                    <a:pt x="1213389" y="0"/>
                  </a:lnTo>
                  <a:lnTo>
                    <a:pt x="1213389" y="731520"/>
                  </a:lnTo>
                  <a:lnTo>
                    <a:pt x="0" y="7315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0" rIns="60960" bIns="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dirty="0">
                  <a:ln>
                    <a:noFill/>
                  </a:ln>
                  <a:solidFill>
                    <a:srgbClr val="008C95"/>
                  </a:solidFill>
                  <a:effectLst/>
                  <a:uLnTx/>
                  <a:uFillTx/>
                  <a:latin typeface="Calibri" panose="020F0502020204030204" pitchFamily="34" charset="0"/>
                  <a:ea typeface="+mn-ea"/>
                  <a:cs typeface="+mn-cs"/>
                </a:rPr>
                <a:t>Median Age of Populations</a:t>
              </a:r>
            </a:p>
          </p:txBody>
        </p:sp>
        <p:sp>
          <p:nvSpPr>
            <p:cNvPr id="37" name="Oval 36"/>
            <p:cNvSpPr/>
            <p:nvPr/>
          </p:nvSpPr>
          <p:spPr>
            <a:xfrm>
              <a:off x="4126238" y="4195324"/>
              <a:ext cx="663741" cy="663741"/>
            </a:xfrm>
            <a:prstGeom prst="ellipse">
              <a:avLst/>
            </a:prstGeom>
            <a:solidFill>
              <a:srgbClr val="D3222A"/>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8" name="Freeform 37"/>
            <p:cNvSpPr/>
            <p:nvPr/>
          </p:nvSpPr>
          <p:spPr>
            <a:xfrm>
              <a:off x="4789978" y="4195326"/>
              <a:ext cx="2982421" cy="663741"/>
            </a:xfrm>
            <a:custGeom>
              <a:avLst/>
              <a:gdLst>
                <a:gd name="connsiteX0" fmla="*/ 0 w 1212245"/>
                <a:gd name="connsiteY0" fmla="*/ 0 h 731520"/>
                <a:gd name="connsiteX1" fmla="*/ 1212245 w 1212245"/>
                <a:gd name="connsiteY1" fmla="*/ 0 h 731520"/>
                <a:gd name="connsiteX2" fmla="*/ 1212245 w 1212245"/>
                <a:gd name="connsiteY2" fmla="*/ 731520 h 731520"/>
                <a:gd name="connsiteX3" fmla="*/ 0 w 1212245"/>
                <a:gd name="connsiteY3" fmla="*/ 731520 h 731520"/>
                <a:gd name="connsiteX4" fmla="*/ 0 w 1212245"/>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245" h="731520">
                  <a:moveTo>
                    <a:pt x="0" y="0"/>
                  </a:moveTo>
                  <a:lnTo>
                    <a:pt x="1212245" y="0"/>
                  </a:lnTo>
                  <a:lnTo>
                    <a:pt x="1212245" y="731520"/>
                  </a:lnTo>
                  <a:lnTo>
                    <a:pt x="0" y="7315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0" rIns="60960" bIns="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dirty="0">
                  <a:ln>
                    <a:noFill/>
                  </a:ln>
                  <a:solidFill>
                    <a:srgbClr val="008C95"/>
                  </a:solidFill>
                  <a:effectLst/>
                  <a:uLnTx/>
                  <a:uFillTx/>
                  <a:latin typeface="Calibri" panose="020F0502020204030204" pitchFamily="34" charset="0"/>
                  <a:ea typeface="+mn-ea"/>
                  <a:cs typeface="+mn-cs"/>
                </a:rPr>
                <a:t>Compliance &amp; Legal Liability</a:t>
              </a:r>
            </a:p>
          </p:txBody>
        </p:sp>
      </p:grpSp>
      <p:sp>
        <p:nvSpPr>
          <p:cNvPr id="2" name="Title 1"/>
          <p:cNvSpPr>
            <a:spLocks noGrp="1"/>
          </p:cNvSpPr>
          <p:nvPr>
            <p:ph type="title"/>
          </p:nvPr>
        </p:nvSpPr>
        <p:spPr/>
        <p:txBody>
          <a:bodyPr/>
          <a:lstStyle/>
          <a:p>
            <a:r>
              <a:rPr lang="en-US" b="1" dirty="0">
                <a:latin typeface="Calibri" panose="020F0502020204030204" pitchFamily="34" charset="0"/>
              </a:rPr>
              <a:t>Our Beliefs about Diversity</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15FFD-E457-47B6-A8DE-84CE8C69DE70}" type="slidenum">
              <a:rPr kumimoji="0" lang="en-US" sz="1800" b="0" i="0" u="none" strike="noStrike" kern="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2210995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Physician Online 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CHS-PowerpointTemplate-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HS-PowerpointTemplate-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HS-PowerpointTemplate-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SMG Board Overview.potx" id="{19633EF8-BE21-48B4-8BAD-A0AC0C4D8E8C}" vid="{1AC07EBA-4AC8-49AC-AA27-76104DBFB3DA}"/>
    </a:ext>
  </a:extLst>
</a:theme>
</file>

<file path=ppt/theme/theme7.xml><?xml version="1.0" encoding="utf-8"?>
<a:theme xmlns:a="http://schemas.openxmlformats.org/drawingml/2006/main" name="3_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SMG Board Overview.potx" id="{19633EF8-BE21-48B4-8BAD-A0AC0C4D8E8C}" vid="{5133D896-50CC-4D8E-AA85-5D33DF64BB21}"/>
    </a:ext>
  </a:extLst>
</a:theme>
</file>

<file path=ppt/theme/theme8.xml><?xml version="1.0" encoding="utf-8"?>
<a:theme xmlns:a="http://schemas.openxmlformats.org/drawingml/2006/main" name="8_CHS-PowerpointTemplate-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ient First Promise Small Groups 9112014.potx [Read-Only]" id="{D939E995-98FD-4AD2-85D5-CD9336DDD94E}" vid="{6D466EB3-9EF2-4F57-BD7A-E3709138233D}"/>
    </a:ext>
  </a:ext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TotalTime>
  <Words>5325</Words>
  <Application>Microsoft Office PowerPoint</Application>
  <PresentationFormat>On-screen Show (4:3)</PresentationFormat>
  <Paragraphs>1259</Paragraphs>
  <Slides>75</Slides>
  <Notes>38</Notes>
  <HiddenSlides>0</HiddenSlides>
  <MMClips>2</MMClips>
  <ScaleCrop>false</ScaleCrop>
  <HeadingPairs>
    <vt:vector size="6" baseType="variant">
      <vt:variant>
        <vt:lpstr>Fonts Used</vt:lpstr>
      </vt:variant>
      <vt:variant>
        <vt:i4>10</vt:i4>
      </vt:variant>
      <vt:variant>
        <vt:lpstr>Theme</vt:lpstr>
      </vt:variant>
      <vt:variant>
        <vt:i4>12</vt:i4>
      </vt:variant>
      <vt:variant>
        <vt:lpstr>Slide Titles</vt:lpstr>
      </vt:variant>
      <vt:variant>
        <vt:i4>75</vt:i4>
      </vt:variant>
    </vt:vector>
  </HeadingPairs>
  <TitlesOfParts>
    <vt:vector size="97" baseType="lpstr">
      <vt:lpstr>ＭＳ Ｐゴシック</vt:lpstr>
      <vt:lpstr>Arial</vt:lpstr>
      <vt:lpstr>Arial Black</vt:lpstr>
      <vt:lpstr>Arial Unicode MS</vt:lpstr>
      <vt:lpstr>Calibri</vt:lpstr>
      <vt:lpstr>Calibri Light</vt:lpstr>
      <vt:lpstr>Century Gothic</vt:lpstr>
      <vt:lpstr>Times New Roman</vt:lpstr>
      <vt:lpstr>Wingdings</vt:lpstr>
      <vt:lpstr>ヒラギノ角ゴ ProN W3</vt:lpstr>
      <vt:lpstr>Office Theme</vt:lpstr>
      <vt:lpstr>1_ONE</vt:lpstr>
      <vt:lpstr>2_ONE</vt:lpstr>
      <vt:lpstr>2_Office Theme</vt:lpstr>
      <vt:lpstr>2_CHS-PowerpointTemplate-One</vt:lpstr>
      <vt:lpstr>5_CHS-PowerpointTemplate-One</vt:lpstr>
      <vt:lpstr>3_ONE</vt:lpstr>
      <vt:lpstr>8_CHS-PowerpointTemplate-One</vt:lpstr>
      <vt:lpstr>1_Office Theme</vt:lpstr>
      <vt:lpstr>Physician Online Module</vt:lpstr>
      <vt:lpstr>3_CHS-PowerpointTemplate-One</vt:lpstr>
      <vt:lpstr>4_ONE</vt:lpstr>
      <vt:lpstr>Carolinas HealthCare System  Organizational Structure &amp; Priorities</vt:lpstr>
      <vt:lpstr>Gene Woods, CEO Introduces  New Mission &amp; Vision Statements</vt:lpstr>
      <vt:lpstr>PowerPoint Presentation</vt:lpstr>
      <vt:lpstr>Carolinas HealthCare System</vt:lpstr>
      <vt:lpstr>PowerPoint Presentation</vt:lpstr>
      <vt:lpstr>PowerPoint Presentation</vt:lpstr>
      <vt:lpstr> Diversity &amp; Inclusion </vt:lpstr>
      <vt:lpstr>System-wide Diversity Strategy and Infrastructure</vt:lpstr>
      <vt:lpstr>Our Beliefs about Diversity</vt:lpstr>
      <vt:lpstr>PowerPoint Presentation</vt:lpstr>
      <vt:lpstr>CHS System Resource Groups (SRGs)</vt:lpstr>
      <vt:lpstr>CHS Diversity Councils &amp; Advisory Committees</vt:lpstr>
      <vt:lpstr>Medical Group Diversity and Inclusion Committee </vt:lpstr>
      <vt:lpstr>Building an INCLUSIVE CULTURE..…. Inclusive Culture….</vt:lpstr>
      <vt:lpstr>Culturally Competent Providers …</vt:lpstr>
      <vt:lpstr>Culturally Competent Care  – Clinical Encounter </vt:lpstr>
      <vt:lpstr>Culture Vision™</vt:lpstr>
      <vt:lpstr>Unconscious Bias: Key Concepts </vt:lpstr>
      <vt:lpstr>The Unconscious &amp; Decision-Making Mitigating Unconscious Bias</vt:lpstr>
      <vt:lpstr>PowerPoint Presentation</vt:lpstr>
      <vt:lpstr>Carolinas HealthCare System  Executive Leadership</vt:lpstr>
      <vt:lpstr>CHS Medical Group Division </vt:lpstr>
      <vt:lpstr>Integration of the CHS Medical Group throughout our  Primary Service Area</vt:lpstr>
      <vt:lpstr>CHS System Provider Regional Relationships</vt:lpstr>
      <vt:lpstr> </vt:lpstr>
      <vt:lpstr>CHS Medical Group Division Matrix  and Integrated Support Structure</vt:lpstr>
      <vt:lpstr>CHS Medical Group Division</vt:lpstr>
      <vt:lpstr>CHS Medical Group Division - Guiding Principles</vt:lpstr>
      <vt:lpstr>CHS Medical Group Division - Guiding Principles (continued)</vt:lpstr>
      <vt:lpstr>Adult Acute Care Leadership  </vt:lpstr>
      <vt:lpstr>Primary Care &amp; Medical Specialties Leadership</vt:lpstr>
      <vt:lpstr>Surgery Leadership </vt:lpstr>
      <vt:lpstr>Children’s Services Leadership </vt:lpstr>
      <vt:lpstr> Behavioral Health Leadership </vt:lpstr>
      <vt:lpstr> Levine Cancer Institute Leadership </vt:lpstr>
      <vt:lpstr> Sanger Heart &amp; Vascular Institute Leadership</vt:lpstr>
      <vt:lpstr>Dr. Roger Ray &amp; Dr. Alisahah Cole Team of Teams: From US Military to CHS </vt:lpstr>
      <vt:lpstr>PowerPoint Presentation</vt:lpstr>
      <vt:lpstr> New Physician &amp; ACP Expectations   </vt:lpstr>
      <vt:lpstr>PowerPoint Presentation</vt:lpstr>
      <vt:lpstr>New Physician Focus Group </vt:lpstr>
      <vt:lpstr>Our Commitment </vt:lpstr>
      <vt:lpstr> Physician Recognition Gala  October 21, 2017   </vt:lpstr>
      <vt:lpstr> ACP Appreciation Banquet   </vt:lpstr>
      <vt:lpstr>PowerPoint Presentation</vt:lpstr>
      <vt:lpstr>PowerPoint Presentation</vt:lpstr>
      <vt:lpstr>PowerPoint Presentation</vt:lpstr>
      <vt:lpstr>PowerPoint Presentation</vt:lpstr>
      <vt:lpstr>PowerPoint Presentation</vt:lpstr>
      <vt:lpstr>2017 Quality &amp; Patient Experience Goals </vt:lpstr>
      <vt:lpstr>CHS Quality &amp; Patient Experience Goals Process 2017</vt:lpstr>
      <vt:lpstr>General Guidelines for Setting Target and Stretch </vt:lpstr>
      <vt:lpstr>Premier Methodology</vt:lpstr>
      <vt:lpstr>HEDIS Methodology</vt:lpstr>
      <vt:lpstr>Carolinas HealthCare System Goals 2017 </vt:lpstr>
      <vt:lpstr>PowerPoint Presentation</vt:lpstr>
      <vt:lpstr>Additional Information</vt:lpstr>
      <vt:lpstr>Patient Satisfaction Transparency  Transparency Appeal Committee Onboarding  </vt:lpstr>
      <vt:lpstr>Control &amp; Accuracy</vt:lpstr>
      <vt:lpstr>Star Ratings and Patient Comments</vt:lpstr>
      <vt:lpstr>PowerPoint Presentation</vt:lpstr>
      <vt:lpstr>Star Ratings  Tell an Excellent Story </vt:lpstr>
      <vt:lpstr>PowerPoint Presentation</vt:lpstr>
      <vt:lpstr>Overall Comment Review Process</vt:lpstr>
      <vt:lpstr>Abbreviated Profile</vt:lpstr>
      <vt:lpstr>Full Profile</vt:lpstr>
      <vt:lpstr>PowerPoint Presentation</vt:lpstr>
      <vt:lpstr>How to Take Charge of Your Medical Records WSJ 06/29/15 </vt:lpstr>
      <vt:lpstr>PowerPoint Presentation</vt:lpstr>
      <vt:lpstr>PowerPoint Presentation</vt:lpstr>
      <vt:lpstr>PowerPoint Presentation</vt:lpstr>
      <vt:lpstr>PowerPoint Presentation</vt:lpstr>
      <vt:lpstr>PowerPoint Presentation</vt:lpstr>
      <vt:lpstr>PowerPoint Presentation</vt:lpstr>
      <vt:lpstr>Other Strategic &amp; Operational Initiatives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Carolinas HealthCare System  Organizational Structure &amp; Priorities</dc:title>
  <dc:creator>Lockett, Korey E</dc:creator>
  <cp:lastModifiedBy>Lockett, Korey E</cp:lastModifiedBy>
  <cp:revision>2</cp:revision>
  <dcterms:created xsi:type="dcterms:W3CDTF">2018-01-10T17:01:33Z</dcterms:created>
  <dcterms:modified xsi:type="dcterms:W3CDTF">2018-01-10T17:03:53Z</dcterms:modified>
</cp:coreProperties>
</file>